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1" r:id="rId3"/>
    <p:sldId id="263" r:id="rId4"/>
    <p:sldId id="271" r:id="rId5"/>
    <p:sldId id="257" r:id="rId6"/>
    <p:sldId id="259" r:id="rId7"/>
    <p:sldId id="258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640" autoAdjust="0"/>
  </p:normalViewPr>
  <p:slideViewPr>
    <p:cSldViewPr>
      <p:cViewPr>
        <p:scale>
          <a:sx n="80" d="100"/>
          <a:sy n="80" d="100"/>
        </p:scale>
        <p:origin x="-840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User\Desktop\Parent_data_2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96720274248969"/>
          <c:y val="0.24330500781858119"/>
          <c:w val="0.29504293847760282"/>
          <c:h val="0.7238029024606016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268-4889-9F21-C2605AFEE98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268-4889-9F21-C2605AFEE989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268-4889-9F21-C2605AFEE989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268-4889-9F21-C2605AFEE989}"/>
              </c:ext>
            </c:extLst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268-4889-9F21-C2605AFEE989}"/>
              </c:ext>
            </c:extLst>
          </c:dPt>
          <c:dLbls>
            <c:dLbl>
              <c:idx val="0"/>
              <c:layout>
                <c:manualLayout>
                  <c:x val="0.13450886497611808"/>
                  <c:y val="6.5835160937010775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68-4889-9F21-C2605AFEE989}"/>
                </c:ext>
              </c:extLst>
            </c:dLbl>
            <c:dLbl>
              <c:idx val="1"/>
              <c:layout>
                <c:manualLayout>
                  <c:x val="2.7572801456735307E-2"/>
                  <c:y val="-0.1935437228457332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0804725727590875"/>
                      <c:h val="0.26048694631856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268-4889-9F21-C2605AFEE989}"/>
                </c:ext>
              </c:extLst>
            </c:dLbl>
            <c:dLbl>
              <c:idx val="2"/>
              <c:layout>
                <c:manualLayout>
                  <c:x val="-0.10883409393268662"/>
                  <c:y val="4.963504027632856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717914774583581"/>
                      <c:h val="0.26048694631856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268-4889-9F21-C2605AFEE989}"/>
                </c:ext>
              </c:extLst>
            </c:dLbl>
            <c:dLbl>
              <c:idx val="3"/>
              <c:layout>
                <c:manualLayout>
                  <c:x val="-0.15948897515396437"/>
                  <c:y val="-1.9404101945329907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587698345072646"/>
                      <c:h val="0.26048694631856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268-4889-9F21-C2605AFEE989}"/>
                </c:ext>
              </c:extLst>
            </c:dLbl>
            <c:dLbl>
              <c:idx val="4"/>
              <c:layout>
                <c:manualLayout>
                  <c:x val="2.7572518997722492E-2"/>
                  <c:y val="-2.906017651284363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268-4889-9F21-C2605AFEE98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[Parent_data_2.xlsx]Sheet2!$E$1:$E$5</c:f>
              <c:strCache>
                <c:ptCount val="5"/>
                <c:pt idx="0">
                  <c:v>&lt;2000 Taka</c:v>
                </c:pt>
                <c:pt idx="1">
                  <c:v>2001-5000 Taka</c:v>
                </c:pt>
                <c:pt idx="2">
                  <c:v>5001-10000 Taka</c:v>
                </c:pt>
                <c:pt idx="3">
                  <c:v>10001-15000 Taka</c:v>
                </c:pt>
                <c:pt idx="4">
                  <c:v>&gt;15000 Taka</c:v>
                </c:pt>
              </c:strCache>
            </c:strRef>
          </c:cat>
          <c:val>
            <c:numRef>
              <c:f>[Parent_data_2.xlsx]Sheet2!$F$1:$F$5</c:f>
              <c:numCache>
                <c:formatCode>General</c:formatCode>
                <c:ptCount val="5"/>
                <c:pt idx="0">
                  <c:v>18</c:v>
                </c:pt>
                <c:pt idx="1">
                  <c:v>72</c:v>
                </c:pt>
                <c:pt idx="2">
                  <c:v>54</c:v>
                </c:pt>
                <c:pt idx="3">
                  <c:v>14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268-4889-9F21-C2605AFEE98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surveyed children</c:v>
                </c:pt>
              </c:strCache>
            </c:strRef>
          </c:tx>
          <c:explosion val="25"/>
          <c:dPt>
            <c:idx val="0"/>
            <c:bubble3D val="1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1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1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10-30 Taka</c:v>
                </c:pt>
                <c:pt idx="1">
                  <c:v>31-50 Taka</c:v>
                </c:pt>
                <c:pt idx="2">
                  <c:v>51-100 Taka</c:v>
                </c:pt>
                <c:pt idx="3">
                  <c:v>Above 100 Taka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45.6</c:v>
                </c:pt>
                <c:pt idx="1">
                  <c:v>15.6</c:v>
                </c:pt>
                <c:pt idx="2">
                  <c:v>18.8</c:v>
                </c:pt>
                <c:pt idx="3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AD-4E87-A05A-93A76B819E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ED0B4-5599-4CA5-B11D-186B854C0960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0AA88-B92F-4C85-8A42-187EB18DC8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10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157A099-2B13-44E7-AA33-7BAFBDE13D23}" type="datetime1">
              <a:rPr lang="en-US" smtClean="0"/>
              <a:pPr/>
              <a:t>10/27/2016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DB8B699-F108-4051-9069-1606698DC3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EC9DC-2672-4D0E-8BD9-BBD261E638C2}" type="datetime1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8B699-F108-4051-9069-1606698DC3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B0A6-E0BD-41F0-94C8-2EEFB7F7E94D}" type="datetime1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8B699-F108-4051-9069-1606698DC3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BC64D03-D5D4-4CC2-BE40-49BD99A1D5A1}" type="datetime1">
              <a:rPr lang="en-US" smtClean="0"/>
              <a:pPr/>
              <a:t>10/27/2016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DB8B699-F108-4051-9069-1606698DC3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19A758B-755D-4C27-87D3-A0974671ABDD}" type="datetime1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DB8B699-F108-4051-9069-1606698DC3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F50BA-5E11-47E3-8EEF-272C467865C4}" type="datetime1">
              <a:rPr lang="en-US" smtClean="0"/>
              <a:pPr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8B699-F108-4051-9069-1606698DC3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CC5D-D7A3-445F-BC57-44D2494B86DB}" type="datetime1">
              <a:rPr lang="en-US" smtClean="0"/>
              <a:pPr/>
              <a:t>10/27/2016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8B699-F108-4051-9069-1606698DC3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444609C-C2D2-47C9-ABE2-01557E05FC38}" type="datetime1">
              <a:rPr lang="en-US" smtClean="0"/>
              <a:pPr/>
              <a:t>10/27/2016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DB8B699-F108-4051-9069-1606698DC3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09E1-0508-4C9A-89F7-B6F8041DEAFB}" type="datetime1">
              <a:rPr lang="en-US" smtClean="0"/>
              <a:pPr/>
              <a:t>10/27/2016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8B699-F108-4051-9069-1606698DC3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D4DAA14-CB2A-4E02-8ED0-5DEE725CB41C}" type="datetime1">
              <a:rPr lang="en-US" smtClean="0"/>
              <a:pPr/>
              <a:t>10/27/2016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DB8B699-F108-4051-9069-1606698DC3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9A47D6A-8B4B-47B2-AA73-6F5EA49850E2}" type="datetime1">
              <a:rPr lang="en-US" smtClean="0"/>
              <a:pPr/>
              <a:t>10/27/2016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DB8B699-F108-4051-9069-1606698DC3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5E38DDC-F8BC-4100-A56B-DFB8827D2E71}" type="datetime1">
              <a:rPr lang="en-US" smtClean="0"/>
              <a:pPr/>
              <a:t>10/27/2016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DB8B699-F108-4051-9069-1606698DC3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47th%20WLC%20onference\Bidi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581400"/>
            <a:ext cx="6477000" cy="1371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Child Labor in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Bidi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Factories: Current Situation and Way Forward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81600"/>
            <a:ext cx="6172200" cy="1193322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Sushanta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Kumar Singha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       Senior Report,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Jamuna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Television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sinhasmp@yahoo.com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TAIFUR RAHMAN\Desktop\SS\Bidi Picture\DSC046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85800"/>
            <a:ext cx="3352800" cy="2743200"/>
          </a:xfrm>
          <a:prstGeom prst="rect">
            <a:avLst/>
          </a:prstGeom>
          <a:noFill/>
        </p:spPr>
      </p:pic>
      <p:pic>
        <p:nvPicPr>
          <p:cNvPr id="5" name="Picture 2" descr="C:\Users\TAIFUR RAHMAN\Documents\Bidi research\Pictures\46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181601" y="685800"/>
            <a:ext cx="3505200" cy="2743200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26/10/2016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8B699-F108-4051-9069-1606698DC36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r>
              <a:rPr lang="en-US" dirty="0" smtClean="0"/>
              <a:t>Findings – work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696200" cy="4873752"/>
          </a:xfrm>
        </p:spPr>
        <p:txBody>
          <a:bodyPr>
            <a:noAutofit/>
          </a:bodyPr>
          <a:lstStyle/>
          <a:p>
            <a:r>
              <a:rPr lang="en-US" sz="2000" dirty="0" smtClean="0"/>
              <a:t>Near about half of </a:t>
            </a:r>
            <a:r>
              <a:rPr lang="en-US" sz="2000" dirty="0"/>
              <a:t>the </a:t>
            </a:r>
            <a:r>
              <a:rPr lang="en-US" sz="2000" dirty="0" smtClean="0"/>
              <a:t>child are </a:t>
            </a:r>
            <a:r>
              <a:rPr lang="en-US" sz="2000" dirty="0"/>
              <a:t>working </a:t>
            </a:r>
            <a:r>
              <a:rPr lang="en-US" sz="2000" dirty="0" smtClean="0"/>
              <a:t>for </a:t>
            </a:r>
            <a:r>
              <a:rPr lang="en-US" sz="2000" dirty="0"/>
              <a:t>2 to 4 years. 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 And </a:t>
            </a:r>
            <a:r>
              <a:rPr lang="en-US" sz="2000" b="1" dirty="0" smtClean="0">
                <a:solidFill>
                  <a:srgbClr val="FF0000"/>
                </a:solidFill>
              </a:rPr>
              <a:t>26</a:t>
            </a:r>
            <a:r>
              <a:rPr lang="en-US" sz="2000" b="1" dirty="0">
                <a:solidFill>
                  <a:srgbClr val="FF0000"/>
                </a:solidFill>
              </a:rPr>
              <a:t>%</a:t>
            </a:r>
            <a:r>
              <a:rPr lang="en-US" sz="2000" dirty="0" smtClean="0"/>
              <a:t> were </a:t>
            </a:r>
            <a:r>
              <a:rPr lang="en-US" sz="2000" dirty="0"/>
              <a:t>working for 5 to 7 years</a:t>
            </a:r>
            <a:r>
              <a:rPr lang="en-US" sz="2000" dirty="0" smtClean="0"/>
              <a:t>.</a:t>
            </a:r>
          </a:p>
          <a:p>
            <a:pPr>
              <a:buNone/>
            </a:pPr>
            <a:endParaRPr lang="en-US" sz="1000" dirty="0" smtClean="0"/>
          </a:p>
          <a:p>
            <a:r>
              <a:rPr lang="en-US" sz="2000" b="1" dirty="0" smtClean="0"/>
              <a:t>Number </a:t>
            </a:r>
            <a:r>
              <a:rPr lang="en-US" sz="2000" b="1" dirty="0"/>
              <a:t>of working </a:t>
            </a:r>
            <a:r>
              <a:rPr lang="en-US" sz="2000" b="1" dirty="0" smtClean="0"/>
              <a:t>days </a:t>
            </a:r>
          </a:p>
          <a:p>
            <a:pPr lvl="1"/>
            <a:r>
              <a:rPr lang="en-US" sz="2000" dirty="0" smtClean="0"/>
              <a:t>In </a:t>
            </a:r>
            <a:r>
              <a:rPr lang="en-US" sz="2000" dirty="0"/>
              <a:t>Rangpur </a:t>
            </a:r>
            <a:r>
              <a:rPr lang="en-US" sz="2000" dirty="0" smtClean="0"/>
              <a:t>Tangail &amp; Barisal mostly work 1/2 days/week</a:t>
            </a:r>
            <a:r>
              <a:rPr lang="en-US" sz="2000" dirty="0"/>
              <a:t>. </a:t>
            </a:r>
            <a:endParaRPr lang="en-US" sz="2000" dirty="0" smtClean="0"/>
          </a:p>
          <a:p>
            <a:pPr lvl="1"/>
            <a:r>
              <a:rPr lang="en-US" sz="2000" dirty="0" smtClean="0"/>
              <a:t>In Kushtia it found 6 days/week</a:t>
            </a:r>
            <a:r>
              <a:rPr lang="en-US" sz="2000" dirty="0"/>
              <a:t>.  </a:t>
            </a:r>
            <a:endParaRPr lang="en-US" sz="2000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68% </a:t>
            </a:r>
            <a:r>
              <a:rPr lang="en-US" sz="2000" dirty="0" smtClean="0"/>
              <a:t>Child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work </a:t>
            </a:r>
            <a:r>
              <a:rPr lang="en-US" sz="2000" dirty="0"/>
              <a:t>during the first half of the day, which is usually the school time. </a:t>
            </a:r>
            <a:endParaRPr lang="en-US" sz="2000" dirty="0" smtClean="0"/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sz="2000" b="1" dirty="0" smtClean="0"/>
              <a:t>Working hour: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42% </a:t>
            </a:r>
            <a:r>
              <a:rPr lang="en-US" sz="2000" dirty="0" smtClean="0"/>
              <a:t>child work for more </a:t>
            </a:r>
            <a:r>
              <a:rPr lang="en-US" sz="2000" dirty="0"/>
              <a:t>than 6 </a:t>
            </a:r>
            <a:r>
              <a:rPr lang="en-US" sz="2000" dirty="0" smtClean="0"/>
              <a:t>hours/day. </a:t>
            </a:r>
          </a:p>
          <a:p>
            <a:pPr lvl="1"/>
            <a:r>
              <a:rPr lang="en-US" sz="2000" dirty="0" smtClean="0"/>
              <a:t>Another </a:t>
            </a:r>
            <a:r>
              <a:rPr lang="en-US" sz="2000" dirty="0" smtClean="0">
                <a:solidFill>
                  <a:srgbClr val="FF0000"/>
                </a:solidFill>
              </a:rPr>
              <a:t>37% </a:t>
            </a:r>
            <a:r>
              <a:rPr lang="en-US" sz="2000" dirty="0"/>
              <a:t>work </a:t>
            </a:r>
            <a:r>
              <a:rPr lang="en-US" sz="2000" dirty="0" smtClean="0"/>
              <a:t>3-6 hours/day</a:t>
            </a:r>
            <a:r>
              <a:rPr lang="en-US" sz="2000" dirty="0"/>
              <a:t> </a:t>
            </a:r>
            <a:endParaRPr lang="en-US" sz="2000" dirty="0" smtClean="0"/>
          </a:p>
          <a:p>
            <a:pPr marL="365760" lvl="1" indent="0">
              <a:buNone/>
            </a:pPr>
            <a:endParaRPr lang="en-US" sz="1100" dirty="0" smtClean="0"/>
          </a:p>
          <a:p>
            <a:r>
              <a:rPr lang="en-US" sz="2000" b="1" dirty="0" smtClean="0"/>
              <a:t>Not a single Child worker use safety measures like gloves/musk.</a:t>
            </a:r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26/10/2016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DB8B699-F108-4051-9069-1606698DC36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5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808038"/>
          </a:xfrm>
        </p:spPr>
        <p:txBody>
          <a:bodyPr/>
          <a:lstStyle/>
          <a:p>
            <a:r>
              <a:rPr lang="en-US" sz="2400" dirty="0" smtClean="0"/>
              <a:t>Findings</a:t>
            </a:r>
            <a:r>
              <a:rPr lang="en-US" dirty="0" smtClean="0"/>
              <a:t> - wage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15541955"/>
              </p:ext>
            </p:extLst>
          </p:nvPr>
        </p:nvGraphicFramePr>
        <p:xfrm>
          <a:off x="762000" y="2895600"/>
          <a:ext cx="44958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066800"/>
            <a:ext cx="7467600" cy="16017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/>
              <a:t>Bidi</a:t>
            </a:r>
            <a:r>
              <a:rPr lang="en-US" sz="2000" dirty="0"/>
              <a:t> laborers are among the least paid </a:t>
            </a:r>
            <a:r>
              <a:rPr lang="en-US" sz="2000" dirty="0" smtClean="0"/>
              <a:t>workers in Country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46% </a:t>
            </a:r>
            <a:r>
              <a:rPr lang="en-US" sz="2000" dirty="0" smtClean="0"/>
              <a:t>child earned </a:t>
            </a:r>
            <a:r>
              <a:rPr lang="en-US" sz="2000" dirty="0"/>
              <a:t>less than </a:t>
            </a:r>
            <a:r>
              <a:rPr lang="en-US" sz="2000" b="1" dirty="0">
                <a:solidFill>
                  <a:srgbClr val="FF0000"/>
                </a:solidFill>
              </a:rPr>
              <a:t>30 </a:t>
            </a:r>
            <a:r>
              <a:rPr lang="en-US" sz="2000" dirty="0" err="1" smtClean="0"/>
              <a:t>Tk</a:t>
            </a:r>
            <a:r>
              <a:rPr lang="en-US" sz="2000" dirty="0" smtClean="0"/>
              <a:t>, not half a Dollar per day</a:t>
            </a:r>
          </a:p>
          <a:p>
            <a:r>
              <a:rPr lang="en-US" sz="2000" dirty="0" smtClean="0"/>
              <a:t>Around </a:t>
            </a:r>
            <a:r>
              <a:rPr lang="en-US" sz="2000" b="1" dirty="0" smtClean="0">
                <a:solidFill>
                  <a:srgbClr val="FF0000"/>
                </a:solidFill>
              </a:rPr>
              <a:t>61</a:t>
            </a:r>
            <a:r>
              <a:rPr lang="en-US" sz="2000" dirty="0" smtClean="0"/>
              <a:t>% child get less then </a:t>
            </a:r>
            <a:r>
              <a:rPr lang="en-US" sz="2000" b="1" dirty="0" smtClean="0">
                <a:solidFill>
                  <a:srgbClr val="FF0000"/>
                </a:solidFill>
              </a:rPr>
              <a:t>50</a:t>
            </a:r>
            <a:r>
              <a:rPr lang="en-US" sz="2000" dirty="0" smtClean="0"/>
              <a:t> </a:t>
            </a:r>
            <a:r>
              <a:rPr lang="en-US" sz="2000" dirty="0" err="1" smtClean="0"/>
              <a:t>Tk</a:t>
            </a:r>
            <a:r>
              <a:rPr lang="en-US" sz="2000" dirty="0" smtClean="0"/>
              <a:t> (65 cents) </a:t>
            </a:r>
            <a:r>
              <a:rPr lang="en-US" sz="2000" dirty="0" smtClean="0"/>
              <a:t>per day.</a:t>
            </a:r>
            <a:endParaRPr lang="en-US" sz="2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73243" y="5562600"/>
            <a:ext cx="6003758" cy="73342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FF0000"/>
                </a:solidFill>
              </a:rPr>
              <a:t>9</a:t>
            </a:r>
            <a:r>
              <a:rPr lang="en-US" sz="2000" dirty="0"/>
              <a:t> out of </a:t>
            </a:r>
            <a:r>
              <a:rPr lang="en-US" sz="2000" b="1" dirty="0">
                <a:solidFill>
                  <a:srgbClr val="FF0000"/>
                </a:solidFill>
              </a:rPr>
              <a:t>10</a:t>
            </a:r>
            <a:r>
              <a:rPr lang="en-US" sz="2000" dirty="0"/>
              <a:t> of the </a:t>
            </a:r>
            <a:r>
              <a:rPr lang="en-US" sz="2000" dirty="0" smtClean="0"/>
              <a:t>child </a:t>
            </a:r>
            <a:r>
              <a:rPr lang="en-US" sz="2000" dirty="0"/>
              <a:t>workers contribute </a:t>
            </a:r>
            <a:r>
              <a:rPr lang="en-US" sz="2000" dirty="0" smtClean="0"/>
              <a:t>their </a:t>
            </a:r>
          </a:p>
          <a:p>
            <a:pPr>
              <a:buNone/>
            </a:pPr>
            <a:r>
              <a:rPr lang="en-US" sz="2000" dirty="0" smtClean="0"/>
              <a:t>     income to their families.</a:t>
            </a:r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26/10/2016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DB8B699-F108-4051-9069-1606698DC36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6" name="Picture 2" descr="F:\BCCP\BIDI Photo 4\Rangpur\IMG_31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909888"/>
            <a:ext cx="2667000" cy="2500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992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Findings -  </a:t>
            </a:r>
            <a:r>
              <a:rPr lang="en-US" dirty="0" smtClean="0"/>
              <a:t>reason</a:t>
            </a:r>
            <a:r>
              <a:rPr lang="en-US" sz="2400" dirty="0" smtClean="0"/>
              <a:t> behind child labor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72400" cy="4873752"/>
          </a:xfrm>
        </p:spPr>
        <p:txBody>
          <a:bodyPr>
            <a:normAutofit/>
          </a:bodyPr>
          <a:lstStyle/>
          <a:p>
            <a:r>
              <a:rPr lang="en-US" sz="2000" dirty="0"/>
              <a:t>Factors behind prevalence of child labor in </a:t>
            </a:r>
            <a:r>
              <a:rPr lang="en-US" sz="2000" i="1" dirty="0"/>
              <a:t>bidi</a:t>
            </a:r>
            <a:r>
              <a:rPr lang="en-US" sz="2000" dirty="0"/>
              <a:t> </a:t>
            </a:r>
            <a:r>
              <a:rPr lang="en-US" sz="2000" dirty="0" smtClean="0"/>
              <a:t>factories</a:t>
            </a:r>
          </a:p>
          <a:p>
            <a:pPr lvl="1"/>
            <a:r>
              <a:rPr lang="en-US" sz="2000" dirty="0"/>
              <a:t>low wage rate </a:t>
            </a:r>
            <a:r>
              <a:rPr lang="en-US" sz="2000" dirty="0" smtClean="0"/>
              <a:t>and </a:t>
            </a:r>
            <a:r>
              <a:rPr lang="en-US" sz="2000" dirty="0"/>
              <a:t>employment of only </a:t>
            </a:r>
            <a:r>
              <a:rPr lang="en-US" sz="2000" dirty="0" smtClean="0"/>
              <a:t>1-2 days/week have </a:t>
            </a:r>
            <a:r>
              <a:rPr lang="en-US" sz="2000" dirty="0"/>
              <a:t>made the work less attractive for </a:t>
            </a:r>
            <a:r>
              <a:rPr lang="en-US" sz="2000" dirty="0" smtClean="0"/>
              <a:t>adults.</a:t>
            </a:r>
          </a:p>
          <a:p>
            <a:pPr lvl="1">
              <a:buNone/>
            </a:pPr>
            <a:endParaRPr lang="en-US" sz="1050" dirty="0"/>
          </a:p>
          <a:p>
            <a:pPr lvl="1"/>
            <a:r>
              <a:rPr lang="en-US" sz="2000" dirty="0" smtClean="0"/>
              <a:t>Lack </a:t>
            </a:r>
            <a:r>
              <a:rPr lang="en-US" sz="2000" dirty="0"/>
              <a:t>of awareness about the adverse health impact of working in </a:t>
            </a:r>
            <a:r>
              <a:rPr lang="en-US" sz="2000" i="1" dirty="0" err="1"/>
              <a:t>bidi</a:t>
            </a:r>
            <a:r>
              <a:rPr lang="en-US" sz="2000" dirty="0"/>
              <a:t> </a:t>
            </a:r>
            <a:r>
              <a:rPr lang="en-US" sz="2000" dirty="0" smtClean="0"/>
              <a:t>factories</a:t>
            </a:r>
          </a:p>
          <a:p>
            <a:pPr marL="365760" lvl="1" indent="0">
              <a:buNone/>
            </a:pPr>
            <a:endParaRPr lang="en-US" sz="500" dirty="0" smtClean="0"/>
          </a:p>
          <a:p>
            <a:pPr lvl="1"/>
            <a:r>
              <a:rPr lang="en-US" dirty="0" smtClean="0"/>
              <a:t>Child start </a:t>
            </a:r>
            <a:r>
              <a:rPr lang="en-US" dirty="0"/>
              <a:t>working at </a:t>
            </a:r>
            <a:r>
              <a:rPr lang="en-US" dirty="0" smtClean="0"/>
              <a:t>factories </a:t>
            </a:r>
            <a:r>
              <a:rPr lang="en-US" dirty="0"/>
              <a:t>with their parents</a:t>
            </a:r>
            <a:r>
              <a:rPr lang="en-US" dirty="0" smtClean="0"/>
              <a:t>.</a:t>
            </a:r>
          </a:p>
          <a:p>
            <a:pPr lvl="1"/>
            <a:endParaRPr lang="en-US" sz="800" dirty="0" smtClean="0"/>
          </a:p>
          <a:p>
            <a:pPr lvl="1"/>
            <a:r>
              <a:rPr lang="en-US" dirty="0"/>
              <a:t>Trade union is found to be an important factor limiting child labor in </a:t>
            </a:r>
            <a:r>
              <a:rPr lang="en-US" i="1" dirty="0"/>
              <a:t>bidi </a:t>
            </a:r>
            <a:r>
              <a:rPr lang="en-US" dirty="0" smtClean="0"/>
              <a:t>factories.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ack </a:t>
            </a:r>
            <a:r>
              <a:rPr lang="en-US" dirty="0"/>
              <a:t>of law enforcement may aggravated the situation.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26/10/2016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DB8B699-F108-4051-9069-1606698DC36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6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Findings – effects on children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Effect on education of child </a:t>
            </a:r>
            <a:r>
              <a:rPr lang="en-US" sz="2000" dirty="0" smtClean="0"/>
              <a:t>workers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24%</a:t>
            </a:r>
            <a:r>
              <a:rPr lang="en-US" sz="2000" dirty="0" smtClean="0"/>
              <a:t> working child are </a:t>
            </a:r>
            <a:r>
              <a:rPr lang="en-US" sz="2000" dirty="0"/>
              <a:t>out of school – some have dropped </a:t>
            </a:r>
            <a:r>
              <a:rPr lang="en-US" sz="2000" dirty="0" smtClean="0"/>
              <a:t>out.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74% </a:t>
            </a:r>
            <a:r>
              <a:rPr lang="en-US" sz="2000" dirty="0" smtClean="0"/>
              <a:t>pointed out work in industry to be the reason</a:t>
            </a:r>
            <a:r>
              <a:rPr lang="en-US" sz="2000" dirty="0" smtClean="0"/>
              <a:t>.</a:t>
            </a:r>
          </a:p>
          <a:p>
            <a:pPr marL="365760" lvl="1" indent="0">
              <a:buNone/>
            </a:pPr>
            <a:endParaRPr lang="en-US" sz="1100" dirty="0" smtClean="0"/>
          </a:p>
          <a:p>
            <a:r>
              <a:rPr lang="en-US" sz="2000" dirty="0"/>
              <a:t>Effect on health of child workers</a:t>
            </a:r>
            <a:r>
              <a:rPr lang="en-US" sz="2000" dirty="0" smtClean="0"/>
              <a:t> </a:t>
            </a:r>
          </a:p>
          <a:p>
            <a:pPr lvl="1" fontAlgn="t"/>
            <a:r>
              <a:rPr lang="en-US" sz="2000" b="1" dirty="0">
                <a:solidFill>
                  <a:srgbClr val="FF0000"/>
                </a:solidFill>
              </a:rPr>
              <a:t>8</a:t>
            </a:r>
            <a:r>
              <a:rPr lang="en-US" sz="2000" dirty="0"/>
              <a:t> out of </a:t>
            </a:r>
            <a:r>
              <a:rPr lang="en-US" sz="2000" b="1" dirty="0">
                <a:solidFill>
                  <a:srgbClr val="FF0000"/>
                </a:solidFill>
              </a:rPr>
              <a:t>10 </a:t>
            </a:r>
            <a:r>
              <a:rPr lang="en-US" sz="2000" dirty="0"/>
              <a:t>child workers have reported to feel sick during their work in </a:t>
            </a:r>
            <a:r>
              <a:rPr lang="en-US" sz="2000" i="1" dirty="0"/>
              <a:t>bidi</a:t>
            </a:r>
            <a:r>
              <a:rPr lang="en-US" sz="2000" dirty="0"/>
              <a:t> factories </a:t>
            </a:r>
            <a:r>
              <a:rPr lang="en-US" sz="2000" dirty="0" smtClean="0"/>
              <a:t>including vomiting, breathing problem, headache, cough, waist pain, fever, abdominal pains, etc.</a:t>
            </a:r>
          </a:p>
          <a:p>
            <a:pPr lvl="1" fontAlgn="t"/>
            <a:r>
              <a:rPr lang="en-US" sz="2000" dirty="0"/>
              <a:t>More than half of the child who felt sick face headache and over a quarter of such </a:t>
            </a:r>
            <a:r>
              <a:rPr lang="en-US" sz="2000" dirty="0" smtClean="0"/>
              <a:t>child faced </a:t>
            </a:r>
            <a:r>
              <a:rPr lang="en-US" sz="2000" dirty="0"/>
              <a:t>breathing problem</a:t>
            </a:r>
            <a:r>
              <a:rPr lang="en-US" sz="2000" dirty="0" smtClean="0"/>
              <a:t>.</a:t>
            </a:r>
          </a:p>
          <a:p>
            <a:pPr marL="365760" lvl="1" indent="0" fontAlgn="t">
              <a:buNone/>
            </a:pPr>
            <a:endParaRPr lang="en-US" sz="2000" dirty="0" smtClean="0"/>
          </a:p>
          <a:p>
            <a:pPr fontAlgn="t"/>
            <a:r>
              <a:rPr lang="en-US" sz="2000" b="1" dirty="0" smtClean="0">
                <a:solidFill>
                  <a:srgbClr val="FF0000"/>
                </a:solidFill>
              </a:rPr>
              <a:t>76% </a:t>
            </a:r>
            <a:r>
              <a:rPr lang="en-US" sz="2000" dirty="0" smtClean="0"/>
              <a:t>of </a:t>
            </a:r>
            <a:r>
              <a:rPr lang="en-US" sz="2000" dirty="0"/>
              <a:t>the </a:t>
            </a:r>
            <a:r>
              <a:rPr lang="en-US" sz="2000" dirty="0" smtClean="0"/>
              <a:t>child to </a:t>
            </a:r>
            <a:r>
              <a:rPr lang="en-US" sz="2000" dirty="0"/>
              <a:t>quit from the bidi factory work.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26/10/2016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DB8B699-F108-4051-9069-1606698DC36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1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9604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Policy Recommendations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00200"/>
            <a:ext cx="7239000" cy="4873752"/>
          </a:xfrm>
        </p:spPr>
        <p:txBody>
          <a:bodyPr>
            <a:normAutofit/>
          </a:bodyPr>
          <a:lstStyle/>
          <a:p>
            <a:r>
              <a:rPr lang="en-US" sz="2000" dirty="0"/>
              <a:t>Special social safety net programs can be introduced for in areas where </a:t>
            </a:r>
            <a:r>
              <a:rPr lang="en-US" sz="2000" i="1" dirty="0"/>
              <a:t>bidi</a:t>
            </a:r>
            <a:r>
              <a:rPr lang="en-US" sz="2000" dirty="0"/>
              <a:t> factories are highly concentrated. </a:t>
            </a:r>
          </a:p>
          <a:p>
            <a:pPr lvl="0"/>
            <a:r>
              <a:rPr lang="en-US" sz="2000" dirty="0" smtClean="0"/>
              <a:t>Necessary </a:t>
            </a:r>
            <a:r>
              <a:rPr lang="en-US" sz="2000" dirty="0" smtClean="0"/>
              <a:t>policy measures and enforcement of existing </a:t>
            </a:r>
            <a:r>
              <a:rPr lang="en-US" sz="2000" dirty="0"/>
              <a:t>laws and regulations </a:t>
            </a:r>
            <a:r>
              <a:rPr lang="en-US" sz="2000" dirty="0" smtClean="0"/>
              <a:t>is vital to </a:t>
            </a:r>
            <a:r>
              <a:rPr lang="en-US" sz="2000" dirty="0"/>
              <a:t>prevent child labor </a:t>
            </a:r>
            <a:r>
              <a:rPr lang="en-US" sz="2000" dirty="0" smtClean="0"/>
              <a:t>in </a:t>
            </a:r>
            <a:r>
              <a:rPr lang="en-US" sz="2000" i="1" dirty="0"/>
              <a:t>bidi</a:t>
            </a:r>
            <a:r>
              <a:rPr lang="en-US" sz="2000" dirty="0"/>
              <a:t> factories. </a:t>
            </a:r>
            <a:endParaRPr lang="en-US" sz="2000" dirty="0" smtClean="0"/>
          </a:p>
          <a:p>
            <a:r>
              <a:rPr lang="en-US" sz="2000" dirty="0" smtClean="0"/>
              <a:t>Parents </a:t>
            </a:r>
            <a:r>
              <a:rPr lang="en-US" sz="2000" dirty="0"/>
              <a:t>need to be aware of the adverse </a:t>
            </a:r>
            <a:r>
              <a:rPr lang="en-US" sz="2000" dirty="0" smtClean="0"/>
              <a:t>effects  of working </a:t>
            </a:r>
            <a:r>
              <a:rPr lang="en-US" sz="2000" dirty="0"/>
              <a:t>at </a:t>
            </a:r>
            <a:r>
              <a:rPr lang="en-US" sz="2000" i="1" dirty="0"/>
              <a:t>bidi </a:t>
            </a:r>
            <a:r>
              <a:rPr lang="en-US" sz="2000" dirty="0" smtClean="0"/>
              <a:t>factories.</a:t>
            </a:r>
          </a:p>
          <a:p>
            <a:pPr lvl="0"/>
            <a:r>
              <a:rPr lang="en-US" sz="2000" dirty="0"/>
              <a:t>Government, media, development partners </a:t>
            </a:r>
            <a:r>
              <a:rPr lang="en-US" sz="2000" dirty="0" smtClean="0"/>
              <a:t>should </a:t>
            </a:r>
            <a:r>
              <a:rPr lang="en-US" sz="2000" dirty="0"/>
              <a:t>work side by side to stop child labor at </a:t>
            </a:r>
            <a:r>
              <a:rPr lang="en-US" sz="2000" i="1" dirty="0"/>
              <a:t>bidi </a:t>
            </a:r>
            <a:r>
              <a:rPr lang="en-US" sz="2000" dirty="0"/>
              <a:t>factories.</a:t>
            </a:r>
          </a:p>
          <a:p>
            <a:r>
              <a:rPr lang="en-US" sz="2000" dirty="0"/>
              <a:t>Detailed survey on </a:t>
            </a:r>
            <a:r>
              <a:rPr lang="en-US" sz="2000" i="1" dirty="0"/>
              <a:t>bidi</a:t>
            </a:r>
            <a:r>
              <a:rPr lang="en-US" sz="2000" dirty="0"/>
              <a:t> producing sector should be carried out to establish solid database of the </a:t>
            </a:r>
            <a:r>
              <a:rPr lang="en-US" sz="2000" i="1" dirty="0"/>
              <a:t>bidi</a:t>
            </a:r>
            <a:r>
              <a:rPr lang="en-US" sz="2000" dirty="0"/>
              <a:t> factories. </a:t>
            </a:r>
            <a:endParaRPr lang="en-US" sz="2000" dirty="0" smtClean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26/10/2016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DB8B699-F108-4051-9069-1606698DC36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9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3074" name="Picture 2" descr="C:\Users\TAIFUR RAHMAN\Desktop\SS\Bidi Picture\DSC0467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9600" y="1524000"/>
            <a:ext cx="3276600" cy="2457450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114800" y="1524000"/>
            <a:ext cx="32766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09600" y="403860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70502" y="4038600"/>
            <a:ext cx="3165196" cy="2373897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26/10/2016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DB8B699-F108-4051-9069-1606698DC36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304800"/>
            <a:ext cx="31242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152400"/>
            <a:ext cx="7467600" cy="487362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a single minute with sound of war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26/10/2016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DB8B699-F108-4051-9069-1606698DC36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6" name="Bidi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81570" y="1143000"/>
            <a:ext cx="7343230" cy="4495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467600" cy="8080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Background and rationale of the study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3886200" cy="47244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About 65,000 labors along with 2,20,000 associate labor 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117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factories in Bangladesh, a significant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proportion of these workers are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child.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26/10/2016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DB8B699-F108-4051-9069-1606698DC36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1600200"/>
            <a:ext cx="38100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24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Background</a:t>
            </a:r>
            <a:r>
              <a:rPr lang="en-US" sz="2400" smtClean="0"/>
              <a:t> continued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371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 this context, it is important to explore the child labor situation in </a:t>
            </a:r>
            <a:r>
              <a:rPr lang="en-US" sz="2000" i="1" dirty="0" smtClean="0"/>
              <a:t>bidi</a:t>
            </a:r>
            <a:r>
              <a:rPr lang="en-US" sz="2000" dirty="0" smtClean="0"/>
              <a:t> factories to highlight the need for regulating this harmful sector and to stop child labor.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743200"/>
            <a:ext cx="3505200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775613"/>
            <a:ext cx="3969983" cy="2863187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26/10/2016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DB8B699-F108-4051-9069-1606698DC36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overall </a:t>
            </a:r>
            <a:r>
              <a:rPr lang="en-US" dirty="0" smtClean="0"/>
              <a:t>goal - to </a:t>
            </a:r>
            <a:r>
              <a:rPr lang="en-US" dirty="0"/>
              <a:t>reveal the child labor situation in </a:t>
            </a:r>
            <a:r>
              <a:rPr lang="en-US" i="1" dirty="0"/>
              <a:t>bidi</a:t>
            </a:r>
            <a:r>
              <a:rPr lang="en-US" dirty="0"/>
              <a:t> factories in Bangladesh and recommend ways to regulate the sector through stopping child labor. </a:t>
            </a:r>
            <a:endParaRPr lang="en-US" dirty="0" smtClean="0"/>
          </a:p>
          <a:p>
            <a:r>
              <a:rPr lang="en-US" dirty="0" smtClean="0"/>
              <a:t>Specific objectives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To collect information about the current scenario of child labor in </a:t>
            </a:r>
            <a:r>
              <a:rPr lang="en-US" i="1" dirty="0"/>
              <a:t>bidi</a:t>
            </a:r>
            <a:r>
              <a:rPr lang="en-US" dirty="0"/>
              <a:t> factories of Bangladesh;</a:t>
            </a:r>
          </a:p>
          <a:p>
            <a:pPr lvl="1"/>
            <a:r>
              <a:rPr lang="en-US" dirty="0"/>
              <a:t>To examine the factors behind child </a:t>
            </a:r>
            <a:r>
              <a:rPr lang="en-US" dirty="0" smtClean="0"/>
              <a:t>labor</a:t>
            </a:r>
            <a:endParaRPr lang="en-US" dirty="0"/>
          </a:p>
          <a:p>
            <a:pPr lvl="1"/>
            <a:r>
              <a:rPr lang="en-US" dirty="0"/>
              <a:t>To collect information on </a:t>
            </a:r>
            <a:r>
              <a:rPr lang="en-US" dirty="0" smtClean="0"/>
              <a:t>Education, Economic </a:t>
            </a:r>
            <a:r>
              <a:rPr lang="en-US" dirty="0"/>
              <a:t>and health </a:t>
            </a:r>
            <a:r>
              <a:rPr lang="en-US" dirty="0" smtClean="0"/>
              <a:t>status</a:t>
            </a:r>
            <a:endParaRPr lang="en-US" dirty="0"/>
          </a:p>
          <a:p>
            <a:pPr lvl="1"/>
            <a:r>
              <a:rPr lang="en-US" dirty="0"/>
              <a:t>To recommend policy measures for regulating </a:t>
            </a:r>
            <a:r>
              <a:rPr lang="en-US" i="1" dirty="0"/>
              <a:t>bidi</a:t>
            </a:r>
            <a:r>
              <a:rPr lang="en-US" dirty="0"/>
              <a:t> factories through stopping child labor.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26/10/2016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DB8B699-F108-4051-9069-1606698DC36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pic>
        <p:nvPicPr>
          <p:cNvPr id="15" name="Picture 1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609600"/>
            <a:ext cx="3810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0" name="Oval 12"/>
          <p:cNvSpPr>
            <a:spLocks noChangeArrowheads="1"/>
          </p:cNvSpPr>
          <p:nvPr/>
        </p:nvSpPr>
        <p:spPr bwMode="auto">
          <a:xfrm>
            <a:off x="4667250" y="895350"/>
            <a:ext cx="895350" cy="857250"/>
          </a:xfrm>
          <a:prstGeom prst="ellipse">
            <a:avLst/>
          </a:prstGeom>
          <a:solidFill>
            <a:srgbClr val="FFFF00">
              <a:alpha val="50000"/>
            </a:srgbClr>
          </a:solidFill>
          <a:ln w="38100">
            <a:noFill/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1" name="Oval 13"/>
          <p:cNvSpPr>
            <a:spLocks noChangeArrowheads="1"/>
          </p:cNvSpPr>
          <p:nvPr/>
        </p:nvSpPr>
        <p:spPr bwMode="auto">
          <a:xfrm>
            <a:off x="4800600" y="2438400"/>
            <a:ext cx="895350" cy="857250"/>
          </a:xfrm>
          <a:prstGeom prst="ellipse">
            <a:avLst/>
          </a:prstGeom>
          <a:solidFill>
            <a:srgbClr val="FFFF00">
              <a:alpha val="50000"/>
            </a:srgbClr>
          </a:solidFill>
          <a:ln w="38100">
            <a:noFill/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2" name="Oval 14"/>
          <p:cNvSpPr>
            <a:spLocks noChangeArrowheads="1"/>
          </p:cNvSpPr>
          <p:nvPr/>
        </p:nvSpPr>
        <p:spPr bwMode="auto">
          <a:xfrm>
            <a:off x="5810250" y="2971800"/>
            <a:ext cx="895350" cy="857250"/>
          </a:xfrm>
          <a:prstGeom prst="ellipse">
            <a:avLst/>
          </a:prstGeom>
          <a:solidFill>
            <a:srgbClr val="FFFF00">
              <a:alpha val="50000"/>
            </a:srgbClr>
          </a:solidFill>
          <a:ln w="38100">
            <a:noFill/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3" name="Oval 15"/>
          <p:cNvSpPr>
            <a:spLocks noChangeArrowheads="1"/>
          </p:cNvSpPr>
          <p:nvPr/>
        </p:nvSpPr>
        <p:spPr bwMode="auto">
          <a:xfrm>
            <a:off x="5486400" y="1600200"/>
            <a:ext cx="895350" cy="857250"/>
          </a:xfrm>
          <a:prstGeom prst="ellipse">
            <a:avLst/>
          </a:prstGeom>
          <a:solidFill>
            <a:srgbClr val="FFFF00">
              <a:alpha val="50000"/>
            </a:srgbClr>
          </a:solidFill>
          <a:ln w="38100">
            <a:noFill/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64" name="AutoShape 16"/>
          <p:cNvCxnSpPr>
            <a:cxnSpLocks noChangeShapeType="1"/>
          </p:cNvCxnSpPr>
          <p:nvPr/>
        </p:nvCxnSpPr>
        <p:spPr bwMode="auto">
          <a:xfrm rot="10800000" flipV="1">
            <a:off x="5181600" y="942974"/>
            <a:ext cx="1514476" cy="352425"/>
          </a:xfrm>
          <a:prstGeom prst="straightConnector1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</p:spPr>
      </p:cxnSp>
      <p:cxnSp>
        <p:nvCxnSpPr>
          <p:cNvPr id="2065" name="AutoShape 17"/>
          <p:cNvCxnSpPr>
            <a:cxnSpLocks noChangeShapeType="1"/>
          </p:cNvCxnSpPr>
          <p:nvPr/>
        </p:nvCxnSpPr>
        <p:spPr bwMode="auto">
          <a:xfrm rot="5400000">
            <a:off x="5100638" y="995363"/>
            <a:ext cx="1600200" cy="1590675"/>
          </a:xfrm>
          <a:prstGeom prst="straightConnector1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</p:spPr>
      </p:cxnSp>
      <p:cxnSp>
        <p:nvCxnSpPr>
          <p:cNvPr id="2066" name="AutoShape 18"/>
          <p:cNvCxnSpPr>
            <a:cxnSpLocks noChangeShapeType="1"/>
          </p:cNvCxnSpPr>
          <p:nvPr/>
        </p:nvCxnSpPr>
        <p:spPr bwMode="auto">
          <a:xfrm flipH="1">
            <a:off x="6105525" y="1057275"/>
            <a:ext cx="638175" cy="1085850"/>
          </a:xfrm>
          <a:prstGeom prst="straightConnector1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</p:spPr>
      </p:cxnSp>
      <p:cxnSp>
        <p:nvCxnSpPr>
          <p:cNvPr id="2067" name="AutoShape 19"/>
          <p:cNvCxnSpPr>
            <a:cxnSpLocks noChangeShapeType="1"/>
          </p:cNvCxnSpPr>
          <p:nvPr/>
        </p:nvCxnSpPr>
        <p:spPr bwMode="auto">
          <a:xfrm flipH="1">
            <a:off x="6238875" y="1104900"/>
            <a:ext cx="657225" cy="2552700"/>
          </a:xfrm>
          <a:prstGeom prst="straightConnector1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</p:spPr>
      </p:cxn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6705600" y="609600"/>
            <a:ext cx="1514475" cy="485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Study Area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7338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Study Area:</a:t>
            </a:r>
          </a:p>
          <a:p>
            <a:r>
              <a:rPr lang="en-US" dirty="0" smtClean="0"/>
              <a:t>4 areas with the </a:t>
            </a:r>
            <a:r>
              <a:rPr lang="en-US" dirty="0"/>
              <a:t>highest concentration of </a:t>
            </a:r>
            <a:r>
              <a:rPr lang="en-US" i="1" dirty="0" err="1"/>
              <a:t>B</a:t>
            </a:r>
            <a:r>
              <a:rPr lang="en-US" i="1" dirty="0" err="1" smtClean="0"/>
              <a:t>idi</a:t>
            </a:r>
            <a:r>
              <a:rPr lang="en-US" dirty="0" smtClean="0"/>
              <a:t> factories selected – </a:t>
            </a:r>
          </a:p>
          <a:p>
            <a:pPr lvl="1"/>
            <a:r>
              <a:rPr lang="en-US" dirty="0" smtClean="0"/>
              <a:t>Rangpur, Kushtia, </a:t>
            </a:r>
          </a:p>
          <a:p>
            <a:pPr lvl="1"/>
            <a:r>
              <a:rPr lang="en-US" dirty="0" smtClean="0"/>
              <a:t>Tangail and Barisal</a:t>
            </a:r>
          </a:p>
          <a:p>
            <a:r>
              <a:rPr lang="en-US" dirty="0" smtClean="0"/>
              <a:t>8 </a:t>
            </a:r>
            <a:r>
              <a:rPr lang="en-US" i="1" dirty="0" err="1" smtClean="0"/>
              <a:t>Bidi</a:t>
            </a:r>
            <a:r>
              <a:rPr lang="en-US" dirty="0" smtClean="0"/>
              <a:t> factories from 4 areas selected randomly from the list.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26/10/2016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DB8B699-F108-4051-9069-1606698DC36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3733800" cy="808038"/>
          </a:xfrm>
        </p:spPr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Mix of quantitative and qualitative methods: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Questionnaire Survey: Total 320</a:t>
            </a:r>
          </a:p>
          <a:p>
            <a:pPr lvl="2"/>
            <a:r>
              <a:rPr lang="en-US" dirty="0"/>
              <a:t>160 </a:t>
            </a:r>
            <a:r>
              <a:rPr lang="en-US" dirty="0" smtClean="0"/>
              <a:t>child labor aged 7-14 years: 40 from each region </a:t>
            </a:r>
          </a:p>
          <a:p>
            <a:pPr lvl="2"/>
            <a:r>
              <a:rPr lang="en-US" dirty="0" smtClean="0"/>
              <a:t>160 caregivers or parents of them : 40 from each region </a:t>
            </a:r>
            <a:endParaRPr lang="en-US" dirty="0"/>
          </a:p>
          <a:p>
            <a:pPr lvl="3"/>
            <a:r>
              <a:rPr lang="en-US" dirty="0"/>
              <a:t>Selected </a:t>
            </a:r>
            <a:r>
              <a:rPr lang="en-US" dirty="0" smtClean="0"/>
              <a:t>conveniently </a:t>
            </a:r>
            <a:r>
              <a:rPr lang="en-US" dirty="0"/>
              <a:t>based on </a:t>
            </a:r>
            <a:r>
              <a:rPr lang="en-US" dirty="0" smtClean="0"/>
              <a:t>availability at their household area.</a:t>
            </a:r>
          </a:p>
          <a:p>
            <a:pPr lvl="3"/>
            <a:endParaRPr lang="en-US" dirty="0" smtClean="0"/>
          </a:p>
          <a:p>
            <a:pPr lvl="1"/>
            <a:r>
              <a:rPr lang="en-US" dirty="0" smtClean="0"/>
              <a:t>In-depth interviews: Total 28 </a:t>
            </a:r>
          </a:p>
          <a:p>
            <a:pPr lvl="2"/>
            <a:r>
              <a:rPr lang="en-US" dirty="0" smtClean="0"/>
              <a:t>8 from </a:t>
            </a:r>
            <a:r>
              <a:rPr lang="en-US" dirty="0" err="1" smtClean="0"/>
              <a:t>Bidi</a:t>
            </a:r>
            <a:r>
              <a:rPr lang="en-US" dirty="0" smtClean="0"/>
              <a:t> factory management</a:t>
            </a:r>
          </a:p>
          <a:p>
            <a:pPr lvl="2"/>
            <a:r>
              <a:rPr lang="en-US" dirty="0" smtClean="0"/>
              <a:t>16 senior </a:t>
            </a:r>
            <a:r>
              <a:rPr lang="en-US" dirty="0" err="1" smtClean="0"/>
              <a:t>Bidi</a:t>
            </a:r>
            <a:r>
              <a:rPr lang="en-US" dirty="0" smtClean="0"/>
              <a:t> worker who has been working minimum 10 years.</a:t>
            </a:r>
          </a:p>
          <a:p>
            <a:pPr lvl="2"/>
            <a:r>
              <a:rPr lang="en-US" dirty="0" smtClean="0"/>
              <a:t>4 doctors or health professionals.</a:t>
            </a:r>
          </a:p>
          <a:p>
            <a:pPr lvl="2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26/10/2016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DB8B699-F108-4051-9069-1606698DC36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9130"/>
            <a:ext cx="5105400" cy="639762"/>
          </a:xfrm>
        </p:spPr>
        <p:txBody>
          <a:bodyPr/>
          <a:lstStyle/>
          <a:p>
            <a:r>
              <a:rPr lang="en-US" dirty="0" smtClean="0"/>
              <a:t>Findings – demography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9514" y="1447800"/>
            <a:ext cx="5105400" cy="4648200"/>
          </a:xfrm>
        </p:spPr>
        <p:txBody>
          <a:bodyPr>
            <a:normAutofit/>
          </a:bodyPr>
          <a:lstStyle/>
          <a:p>
            <a:r>
              <a:rPr lang="en-US" sz="2300" dirty="0" smtClean="0"/>
              <a:t>The surveyed child is </a:t>
            </a:r>
            <a:r>
              <a:rPr lang="en-US" sz="2300" dirty="0" smtClean="0">
                <a:solidFill>
                  <a:srgbClr val="FF0000"/>
                </a:solidFill>
              </a:rPr>
              <a:t>58 %</a:t>
            </a:r>
            <a:r>
              <a:rPr lang="en-US" sz="2300" dirty="0" smtClean="0"/>
              <a:t> Boys and </a:t>
            </a:r>
            <a:r>
              <a:rPr lang="en-US" sz="2300" dirty="0" smtClean="0">
                <a:solidFill>
                  <a:srgbClr val="FF0000"/>
                </a:solidFill>
              </a:rPr>
              <a:t>42% </a:t>
            </a:r>
            <a:r>
              <a:rPr lang="en-US" sz="2300" dirty="0" smtClean="0"/>
              <a:t>Girls.</a:t>
            </a:r>
          </a:p>
          <a:p>
            <a:r>
              <a:rPr lang="en-US" sz="2300" b="1" dirty="0" smtClean="0">
                <a:solidFill>
                  <a:srgbClr val="FF0000"/>
                </a:solidFill>
              </a:rPr>
              <a:t>68</a:t>
            </a:r>
            <a:r>
              <a:rPr lang="en-US" sz="2300" b="1" dirty="0">
                <a:solidFill>
                  <a:srgbClr val="FF0000"/>
                </a:solidFill>
              </a:rPr>
              <a:t>% </a:t>
            </a:r>
            <a:r>
              <a:rPr lang="en-US" sz="2300" dirty="0"/>
              <a:t>of the </a:t>
            </a:r>
            <a:r>
              <a:rPr lang="en-US" sz="2300" dirty="0" smtClean="0"/>
              <a:t>child is </a:t>
            </a:r>
            <a:r>
              <a:rPr lang="en-US" sz="2300" dirty="0"/>
              <a:t>aged 11-14 </a:t>
            </a:r>
            <a:r>
              <a:rPr lang="en-US" sz="2300" dirty="0" smtClean="0"/>
              <a:t>yrs.</a:t>
            </a:r>
          </a:p>
          <a:p>
            <a:endParaRPr lang="en-US" sz="2300" b="1" dirty="0" smtClean="0">
              <a:solidFill>
                <a:srgbClr val="FF0000"/>
              </a:solidFill>
            </a:endParaRPr>
          </a:p>
          <a:p>
            <a:r>
              <a:rPr lang="en-US" sz="2300" b="1" dirty="0" smtClean="0">
                <a:solidFill>
                  <a:srgbClr val="FF0000"/>
                </a:solidFill>
              </a:rPr>
              <a:t>70% </a:t>
            </a:r>
            <a:r>
              <a:rPr lang="en-US" sz="2300" dirty="0" smtClean="0"/>
              <a:t>of </a:t>
            </a:r>
            <a:r>
              <a:rPr lang="en-US" sz="2300" dirty="0"/>
              <a:t>the parents of the child </a:t>
            </a:r>
            <a:r>
              <a:rPr lang="en-US" sz="2300" dirty="0" smtClean="0"/>
              <a:t>laborers was </a:t>
            </a:r>
            <a:r>
              <a:rPr lang="en-US" sz="2300" dirty="0"/>
              <a:t>fund to be </a:t>
            </a:r>
            <a:r>
              <a:rPr lang="en-US" sz="2300" dirty="0" smtClean="0"/>
              <a:t>illiterate; </a:t>
            </a:r>
          </a:p>
          <a:p>
            <a:endParaRPr lang="en-US" sz="2300" b="1" dirty="0" smtClean="0">
              <a:solidFill>
                <a:srgbClr val="FF0000"/>
              </a:solidFill>
            </a:endParaRPr>
          </a:p>
          <a:p>
            <a:r>
              <a:rPr lang="en-US" sz="2300" b="1" dirty="0" smtClean="0">
                <a:solidFill>
                  <a:srgbClr val="FF0000"/>
                </a:solidFill>
              </a:rPr>
              <a:t>78% </a:t>
            </a:r>
            <a:r>
              <a:rPr lang="en-US" sz="2300" dirty="0" smtClean="0"/>
              <a:t>of </a:t>
            </a:r>
            <a:r>
              <a:rPr lang="en-US" sz="2300" dirty="0"/>
              <a:t>the </a:t>
            </a:r>
            <a:r>
              <a:rPr lang="en-US" sz="2300" dirty="0" smtClean="0"/>
              <a:t>child labors </a:t>
            </a:r>
            <a:r>
              <a:rPr lang="en-US" sz="2300" dirty="0"/>
              <a:t>belong to households having </a:t>
            </a:r>
            <a:r>
              <a:rPr lang="en-US" sz="2300" dirty="0" smtClean="0"/>
              <a:t>4-6 </a:t>
            </a:r>
            <a:r>
              <a:rPr lang="en-US" sz="2300" dirty="0"/>
              <a:t>members. </a:t>
            </a:r>
            <a:endParaRPr lang="en-US" sz="2300" dirty="0" smtClean="0"/>
          </a:p>
          <a:p>
            <a:pPr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26/10/2016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DB8B699-F108-4051-9069-1606698DC36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17779" y="817892"/>
            <a:ext cx="2764221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3180092"/>
            <a:ext cx="27432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0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Findings</a:t>
            </a:r>
            <a:r>
              <a:rPr lang="en-US" dirty="0" smtClean="0"/>
              <a:t> – household income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About half of the households have monthly incomes of less than 5,000 </a:t>
            </a:r>
            <a:r>
              <a:rPr lang="en-US" sz="2000" dirty="0" err="1" smtClean="0"/>
              <a:t>Tk</a:t>
            </a:r>
            <a:r>
              <a:rPr lang="en-US" sz="2000" dirty="0" smtClean="0"/>
              <a:t> or 62 USD per month which is close to the poverty line defined by the World Bank (2015) </a:t>
            </a:r>
          </a:p>
          <a:p>
            <a:r>
              <a:rPr lang="en-US" sz="2000" dirty="0" smtClean="0"/>
              <a:t>Another 34% </a:t>
            </a:r>
            <a:r>
              <a:rPr lang="en-US" sz="2000" dirty="0"/>
              <a:t>earn between </a:t>
            </a:r>
            <a:r>
              <a:rPr lang="en-US" sz="2000" dirty="0" smtClean="0"/>
              <a:t>5,001-10,000 </a:t>
            </a:r>
            <a:r>
              <a:rPr lang="en-US" sz="2000" dirty="0" err="1" smtClean="0"/>
              <a:t>Tk</a:t>
            </a:r>
            <a:r>
              <a:rPr lang="en-US" sz="2000" dirty="0" smtClean="0"/>
              <a:t> or $ 62-125 USD </a:t>
            </a:r>
          </a:p>
          <a:p>
            <a:endParaRPr lang="en-US" sz="20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17912694"/>
              </p:ext>
            </p:extLst>
          </p:nvPr>
        </p:nvGraphicFramePr>
        <p:xfrm>
          <a:off x="505996" y="3352800"/>
          <a:ext cx="7418804" cy="3121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26/10/2016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DB8B699-F108-4051-9069-1606698DC36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3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512</TotalTime>
  <Words>779</Words>
  <Application>Microsoft Office PowerPoint</Application>
  <PresentationFormat>On-screen Show (4:3)</PresentationFormat>
  <Paragraphs>130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Oriel</vt:lpstr>
      <vt:lpstr>Child Labor in Bidi Factories: Current Situation and Way Forward</vt:lpstr>
      <vt:lpstr>a single minute with sound of war</vt:lpstr>
      <vt:lpstr>Background and rationale of the study</vt:lpstr>
      <vt:lpstr>Background continued</vt:lpstr>
      <vt:lpstr>Objectives</vt:lpstr>
      <vt:lpstr>Methodology</vt:lpstr>
      <vt:lpstr>Methodology</vt:lpstr>
      <vt:lpstr>Findings – demography</vt:lpstr>
      <vt:lpstr>Findings – household income</vt:lpstr>
      <vt:lpstr>Findings – work status</vt:lpstr>
      <vt:lpstr>Findings - wage</vt:lpstr>
      <vt:lpstr>Findings -  reason behind child labor</vt:lpstr>
      <vt:lpstr>Findings – effects on children</vt:lpstr>
      <vt:lpstr>Policy Recommendations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TAIFUR RAHMAN</dc:creator>
  <cp:lastModifiedBy>HP</cp:lastModifiedBy>
  <cp:revision>153</cp:revision>
  <dcterms:created xsi:type="dcterms:W3CDTF">2015-01-22T14:44:29Z</dcterms:created>
  <dcterms:modified xsi:type="dcterms:W3CDTF">2016-10-26T21:19:20Z</dcterms:modified>
</cp:coreProperties>
</file>