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7" r:id="rId5"/>
    <p:sldId id="287" r:id="rId6"/>
    <p:sldId id="258" r:id="rId7"/>
    <p:sldId id="259" r:id="rId8"/>
    <p:sldId id="260" r:id="rId9"/>
    <p:sldId id="261" r:id="rId10"/>
    <p:sldId id="263" r:id="rId11"/>
    <p:sldId id="264" r:id="rId12"/>
    <p:sldId id="284" r:id="rId13"/>
    <p:sldId id="266" r:id="rId14"/>
    <p:sldId id="270" r:id="rId15"/>
    <p:sldId id="273" r:id="rId16"/>
    <p:sldId id="288" r:id="rId17"/>
    <p:sldId id="289" r:id="rId18"/>
    <p:sldId id="290" r:id="rId19"/>
    <p:sldId id="291" r:id="rId20"/>
    <p:sldId id="292" r:id="rId21"/>
    <p:sldId id="293" r:id="rId22"/>
    <p:sldId id="294" r:id="rId23"/>
    <p:sldId id="305" r:id="rId24"/>
    <p:sldId id="306" r:id="rId25"/>
    <p:sldId id="301" r:id="rId26"/>
    <p:sldId id="302" r:id="rId27"/>
    <p:sldId id="307" r:id="rId28"/>
    <p:sldId id="304" r:id="rId29"/>
    <p:sldId id="283"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8" charset="-128"/>
        <a:cs typeface="+mn-cs"/>
      </a:defRPr>
    </a:lvl5pPr>
    <a:lvl6pPr marL="2286000" algn="l" defTabSz="914400" rtl="0" eaLnBrk="1" latinLnBrk="0" hangingPunct="1">
      <a:defRPr kern="1200">
        <a:solidFill>
          <a:schemeClr val="tx1"/>
        </a:solidFill>
        <a:latin typeface="Arial" charset="0"/>
        <a:ea typeface="ＭＳ Ｐゴシック" pitchFamily="48" charset="-128"/>
        <a:cs typeface="+mn-cs"/>
      </a:defRPr>
    </a:lvl6pPr>
    <a:lvl7pPr marL="2743200" algn="l" defTabSz="914400" rtl="0" eaLnBrk="1" latinLnBrk="0" hangingPunct="1">
      <a:defRPr kern="1200">
        <a:solidFill>
          <a:schemeClr val="tx1"/>
        </a:solidFill>
        <a:latin typeface="Arial" charset="0"/>
        <a:ea typeface="ＭＳ Ｐゴシック" pitchFamily="48" charset="-128"/>
        <a:cs typeface="+mn-cs"/>
      </a:defRPr>
    </a:lvl7pPr>
    <a:lvl8pPr marL="3200400" algn="l" defTabSz="914400" rtl="0" eaLnBrk="1" latinLnBrk="0" hangingPunct="1">
      <a:defRPr kern="1200">
        <a:solidFill>
          <a:schemeClr val="tx1"/>
        </a:solidFill>
        <a:latin typeface="Arial" charset="0"/>
        <a:ea typeface="ＭＳ Ｐゴシック" pitchFamily="48" charset="-128"/>
        <a:cs typeface="+mn-cs"/>
      </a:defRPr>
    </a:lvl8pPr>
    <a:lvl9pPr marL="3657600" algn="l" defTabSz="914400" rtl="0" eaLnBrk="1" latinLnBrk="0" hangingPunct="1">
      <a:defRPr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A7A"/>
    <a:srgbClr val="899650"/>
    <a:srgbClr val="C89A5E"/>
    <a:srgbClr val="5E851A"/>
    <a:srgbClr val="4E720D"/>
    <a:srgbClr val="466B00"/>
    <a:srgbClr val="466800"/>
    <a:srgbClr val="496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94660"/>
  </p:normalViewPr>
  <p:slideViewPr>
    <p:cSldViewPr snapToGrid="0">
      <p:cViewPr>
        <p:scale>
          <a:sx n="66" d="100"/>
          <a:sy n="66" d="100"/>
        </p:scale>
        <p:origin x="-1482" y="-156"/>
      </p:cViewPr>
      <p:guideLst>
        <p:guide orient="horz" pos="2328"/>
        <p:guide pos="71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8" charset="0"/>
                <a:ea typeface="+mn-ea"/>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8" charset="0"/>
              </a:defRPr>
            </a:lvl1pPr>
          </a:lstStyle>
          <a:p>
            <a:pPr>
              <a:defRPr/>
            </a:pPr>
            <a:fld id="{B98CF447-2851-43C3-8BC0-51C2B99C685A}" type="datetime1">
              <a:rPr lang="fr-FR" altLang="en-US"/>
              <a:pPr>
                <a:defRPr/>
              </a:pPr>
              <a:t>15/11/2018</a:t>
            </a:fld>
            <a:endParaRPr lang="fr-FR" alt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8" charset="0"/>
                <a:ea typeface="+mn-ea"/>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8" charset="0"/>
              </a:defRPr>
            </a:lvl1pPr>
          </a:lstStyle>
          <a:p>
            <a:pPr>
              <a:defRPr/>
            </a:pPr>
            <a:fld id="{E445B1D1-A2E4-496C-9A6A-959D5B588BB9}" type="slidenum">
              <a:rPr lang="fr-FR" altLang="en-US"/>
              <a:pPr>
                <a:defRPr/>
              </a:pPr>
              <a:t>‹#›</a:t>
            </a:fld>
            <a:endParaRPr lang="fr-FR" altLang="en-US"/>
          </a:p>
        </p:txBody>
      </p:sp>
    </p:spTree>
    <p:extLst>
      <p:ext uri="{BB962C8B-B14F-4D97-AF65-F5344CB8AC3E}">
        <p14:creationId xmlns:p14="http://schemas.microsoft.com/office/powerpoint/2010/main" val="2015288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8" charset="0"/>
                <a:ea typeface="+mn-ea"/>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8" charset="0"/>
              </a:defRPr>
            </a:lvl1pPr>
          </a:lstStyle>
          <a:p>
            <a:pPr>
              <a:defRPr/>
            </a:pPr>
            <a:fld id="{D60FC090-1A71-4A56-B654-9E6F0B5873DE}" type="datetime1">
              <a:rPr lang="fr-FR" altLang="en-US"/>
              <a:pPr>
                <a:defRPr/>
              </a:pPr>
              <a:t>15/11/2018</a:t>
            </a:fld>
            <a:endParaRPr lang="fr-FR" alt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8" charset="0"/>
                <a:ea typeface="+mn-ea"/>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8" charset="0"/>
              </a:defRPr>
            </a:lvl1pPr>
          </a:lstStyle>
          <a:p>
            <a:pPr>
              <a:defRPr/>
            </a:pPr>
            <a:fld id="{0B36BF50-1301-4E78-ADAD-F165EE46E363}" type="slidenum">
              <a:rPr lang="fr-FR" altLang="en-US"/>
              <a:pPr>
                <a:defRPr/>
              </a:pPr>
              <a:t>‹#›</a:t>
            </a:fld>
            <a:endParaRPr lang="fr-FR" altLang="en-US"/>
          </a:p>
        </p:txBody>
      </p:sp>
    </p:spTree>
    <p:extLst>
      <p:ext uri="{BB962C8B-B14F-4D97-AF65-F5344CB8AC3E}">
        <p14:creationId xmlns:p14="http://schemas.microsoft.com/office/powerpoint/2010/main" val="2338207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a:lstStyle/>
          <a:p>
            <a:pPr eaLnBrk="1" hangingPunct="1">
              <a:spcBef>
                <a:spcPct val="0"/>
              </a:spcBef>
            </a:pPr>
            <a:endParaRPr lang="en-US" altLang="en-US" smtClean="0">
              <a:ea typeface="ＭＳ Ｐゴシック" pitchFamily="48" charset="-128"/>
            </a:endParaRPr>
          </a:p>
        </p:txBody>
      </p:sp>
      <p:sp>
        <p:nvSpPr>
          <p:cNvPr id="17412" name="Espace réservé du numéro de diapositive 3"/>
          <p:cNvSpPr>
            <a:spLocks noGrp="1"/>
          </p:cNvSpPr>
          <p:nvPr>
            <p:ph type="sldNum" sz="quarter" idx="5"/>
          </p:nvPr>
        </p:nvSpPr>
        <p:spPr bwMode="auto">
          <a:noFill/>
          <a:ln>
            <a:miter lim="800000"/>
            <a:headEnd/>
            <a:tailEnd/>
          </a:ln>
        </p:spPr>
        <p:txBody>
          <a:bodyPr/>
          <a:lstStyle/>
          <a:p>
            <a:fld id="{0F83FB47-82D9-4EBA-9D86-9AF775F49B3B}" type="slidenum">
              <a:rPr lang="fr-FR" altLang="en-US" smtClean="0"/>
              <a:pPr/>
              <a:t>1</a:t>
            </a:fld>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13</a:t>
            </a:fld>
            <a:endParaRPr lang="fr-F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14</a:t>
            </a:fld>
            <a:endParaRPr lang="fr-F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15</a:t>
            </a:fld>
            <a:endParaRPr lang="fr-F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16</a:t>
            </a:fld>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17</a:t>
            </a:fld>
            <a:endParaRPr lang="fr-F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18</a:t>
            </a:fld>
            <a:endParaRPr lang="fr-F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altLang="en-US" smtClean="0">
              <a:ea typeface="ＭＳ Ｐゴシック" pitchFamily="48"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10A50FF9-0AD0-4D4E-A2D5-732AB800D610}" type="slidenum">
              <a:rPr lang="fr-FR" altLang="en-US" smtClean="0"/>
              <a:pPr/>
              <a:t>19</a:t>
            </a:fld>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AE84313-4F0C-4352-95FF-95EFF9ECCC34}" type="datetime1">
              <a:rPr lang="fr-FR" altLang="en-US"/>
              <a:pPr>
                <a:defRPr/>
              </a:pPr>
              <a:t>15/11/2018</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63EA44-E0A2-4502-87DE-22E713137D22}" type="slidenum">
              <a:rPr lang="fr-FR" altLang="en-US"/>
              <a:pPr>
                <a:defRPr/>
              </a:pPr>
              <a:t>‹#›</a:t>
            </a:fld>
            <a:endParaRPr lang="fr-FR" altLang="en-US"/>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1007DEB-A723-4760-B784-5A50A6988A07}" type="datetime1">
              <a:rPr lang="fr-FR" altLang="en-US"/>
              <a:pPr>
                <a:defRPr/>
              </a:pPr>
              <a:t>15/11/2018</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0DAB81F-64B4-4AA0-9502-4B99E3745459}" type="slidenum">
              <a:rPr lang="fr-FR" altLang="en-US"/>
              <a:pPr>
                <a:defRPr/>
              </a:pPr>
              <a:t>‹#›</a:t>
            </a:fld>
            <a:endParaRPr lang="fr-FR" altLang="en-US"/>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56A04EF-6EE1-4FA3-9CC6-51F0EE4F7ABD}" type="datetime1">
              <a:rPr lang="fr-FR" altLang="en-US"/>
              <a:pPr>
                <a:defRPr/>
              </a:pPr>
              <a:t>15/11/2018</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ACD2279-BC5B-4DD5-AA02-0E36561EB308}" type="slidenum">
              <a:rPr lang="fr-FR" altLang="en-US"/>
              <a:pPr>
                <a:defRPr/>
              </a:pPr>
              <a:t>‹#›</a:t>
            </a:fld>
            <a:endParaRPr lang="fr-FR" altLang="en-US"/>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6FAA46D-8C99-4DDD-82AB-C5222905AAEE}" type="datetime1">
              <a:rPr lang="fr-FR" altLang="en-US"/>
              <a:pPr>
                <a:defRPr/>
              </a:pPr>
              <a:t>15/11/2018</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7B3F3E-AAB2-4894-BA5D-917D395F669D}" type="slidenum">
              <a:rPr lang="fr-FR" altLang="en-US"/>
              <a:pPr>
                <a:defRPr/>
              </a:pPr>
              <a:t>‹#›</a:t>
            </a:fld>
            <a:endParaRPr lang="fr-FR" altLang="en-US"/>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730ADEE-B895-4B5C-8C72-7E6123294E22}" type="datetime1">
              <a:rPr lang="fr-FR" altLang="en-US"/>
              <a:pPr>
                <a:defRPr/>
              </a:pPr>
              <a:t>15/11/2018</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DFB10E4-36B8-41B2-B061-26E47FB80A6A}" type="slidenum">
              <a:rPr lang="fr-FR" altLang="en-US"/>
              <a:pPr>
                <a:defRPr/>
              </a:pPr>
              <a:t>‹#›</a:t>
            </a:fld>
            <a:endParaRPr lang="fr-FR" altLang="en-US"/>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0C07BC1-CCAA-4A8E-A013-4A5282FDF030}" type="datetime1">
              <a:rPr lang="fr-FR" altLang="en-US"/>
              <a:pPr>
                <a:defRPr/>
              </a:pPr>
              <a:t>15/11/2018</a:t>
            </a:fld>
            <a:endParaRPr lang="fr-FR" altLang="en-US"/>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C73C369-4E68-4FCC-9912-36787ABBCF6E}" type="slidenum">
              <a:rPr lang="fr-FR" altLang="en-US"/>
              <a:pPr>
                <a:defRPr/>
              </a:pPr>
              <a:t>‹#›</a:t>
            </a:fld>
            <a:endParaRPr lang="fr-FR" altLang="en-US"/>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545559D-B368-47ED-8F18-7F2274F1227C}" type="datetime1">
              <a:rPr lang="fr-FR" altLang="en-US"/>
              <a:pPr>
                <a:defRPr/>
              </a:pPr>
              <a:t>15/11/2018</a:t>
            </a:fld>
            <a:endParaRPr lang="fr-FR" altLang="en-US"/>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BBC37CD-4C37-4834-AAB4-F9C479CC8DF2}" type="slidenum">
              <a:rPr lang="fr-FR" altLang="en-US"/>
              <a:pPr>
                <a:defRPr/>
              </a:pPr>
              <a:t>‹#›</a:t>
            </a:fld>
            <a:endParaRPr lang="fr-FR" altLang="en-US"/>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80AE064-F643-4E65-AB2C-4FD0913F79F0}" type="datetime1">
              <a:rPr lang="fr-FR" altLang="en-US"/>
              <a:pPr>
                <a:defRPr/>
              </a:pPr>
              <a:t>15/11/2018</a:t>
            </a:fld>
            <a:endParaRPr lang="fr-FR" altLang="en-US"/>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94FB5A6-6F6C-4FA8-8C28-324C868E8043}" type="slidenum">
              <a:rPr lang="fr-FR" altLang="en-US"/>
              <a:pPr>
                <a:defRPr/>
              </a:pPr>
              <a:t>‹#›</a:t>
            </a:fld>
            <a:endParaRPr lang="fr-FR" altLang="en-US"/>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55DAA49-C669-42A4-BD41-250084335E54}" type="datetime1">
              <a:rPr lang="fr-FR" altLang="en-US"/>
              <a:pPr>
                <a:defRPr/>
              </a:pPr>
              <a:t>15/11/2018</a:t>
            </a:fld>
            <a:endParaRPr lang="fr-FR" altLang="en-US"/>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C9791DE-24B8-415D-A9B2-EDA6276B380B}" type="slidenum">
              <a:rPr lang="fr-FR" altLang="en-US"/>
              <a:pPr>
                <a:defRPr/>
              </a:pPr>
              <a:t>‹#›</a:t>
            </a:fld>
            <a:endParaRPr lang="fr-FR" altLang="en-US"/>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3122E86-AFA3-42CD-ABA6-5180C72F5674}" type="datetime1">
              <a:rPr lang="fr-FR" altLang="en-US"/>
              <a:pPr>
                <a:defRPr/>
              </a:pPr>
              <a:t>15/11/2018</a:t>
            </a:fld>
            <a:endParaRPr lang="fr-FR" altLang="en-US"/>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26A4A0E-5500-44CE-9C9C-2C869B6CE4BE}" type="slidenum">
              <a:rPr lang="fr-FR" altLang="en-US"/>
              <a:pPr>
                <a:defRPr/>
              </a:pPr>
              <a:t>‹#›</a:t>
            </a:fld>
            <a:endParaRPr lang="fr-FR" altLang="en-US"/>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CF7C728-2144-4301-BE15-6B4373333BA3}" type="datetime1">
              <a:rPr lang="fr-FR" altLang="en-US"/>
              <a:pPr>
                <a:defRPr/>
              </a:pPr>
              <a:t>15/11/2018</a:t>
            </a:fld>
            <a:endParaRPr lang="fr-FR" altLang="en-US"/>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C5EA6AA-2A03-4721-9EF6-EE76E0A2440B}" type="slidenum">
              <a:rPr lang="fr-FR" altLang="en-US"/>
              <a:pPr>
                <a:defRPr/>
              </a:pPr>
              <a:t>‹#›</a:t>
            </a:fld>
            <a:endParaRPr lang="fr-FR" altLang="en-US"/>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8" charset="0"/>
              </a:defRPr>
            </a:lvl1pPr>
          </a:lstStyle>
          <a:p>
            <a:pPr>
              <a:defRPr/>
            </a:pPr>
            <a:fld id="{5A0EC6B5-038C-4CAF-AF4D-DC2C9FD3FEF3}" type="datetime1">
              <a:rPr lang="fr-FR" altLang="en-US"/>
              <a:pPr>
                <a:defRPr/>
              </a:pPr>
              <a:t>15/11/2018</a:t>
            </a:fld>
            <a:endParaRPr lang="fr-FR" alt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8" charset="0"/>
                <a:ea typeface="+mn-ea"/>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8" charset="0"/>
              </a:defRPr>
            </a:lvl1pPr>
          </a:lstStyle>
          <a:p>
            <a:pPr>
              <a:defRPr/>
            </a:pPr>
            <a:fld id="{3F1A8AD3-8DE7-4327-A083-8C09A1C664AA}"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dir="r"/>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icrhbd.org/" TargetMode="External"/><Relationship Id="rId2" Type="http://schemas.openxmlformats.org/officeDocument/2006/relationships/hyperlink" Target="http://nicrhbd.org/details.php?cid=4&amp;id=1742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357313" y="1357313"/>
            <a:ext cx="6972300" cy="2857500"/>
          </a:xfrm>
          <a:prstGeom prst="rect">
            <a:avLst/>
          </a:prstGeom>
          <a:noFill/>
          <a:ln w="9525">
            <a:noFill/>
            <a:miter lim="800000"/>
            <a:headEnd/>
            <a:tailEnd/>
          </a:ln>
        </p:spPr>
        <p:txBody>
          <a:bodyPr lIns="36576" tIns="36576" rIns="36576" bIns="36576"/>
          <a:lstStyle/>
          <a:p>
            <a:pPr>
              <a:lnSpc>
                <a:spcPct val="64000"/>
              </a:lnSpc>
              <a:spcAft>
                <a:spcPts val="1000"/>
              </a:spcAft>
            </a:pPr>
            <a:endParaRPr lang="fr-FR" altLang="en-US" sz="3600" b="1">
              <a:solidFill>
                <a:srgbClr val="FFC000"/>
              </a:solidFill>
              <a:cs typeface="Arial" charset="0"/>
            </a:endParaRPr>
          </a:p>
          <a:p>
            <a:pPr>
              <a:spcAft>
                <a:spcPts val="1000"/>
              </a:spcAft>
            </a:pPr>
            <a:endParaRPr lang="fr-FR" altLang="en-US" b="1">
              <a:solidFill>
                <a:srgbClr val="FFFFFF"/>
              </a:solidFill>
              <a:cs typeface="Arial" charset="0"/>
            </a:endParaRPr>
          </a:p>
          <a:p>
            <a:endParaRPr lang="fr-FR" altLang="en-US">
              <a:cs typeface="Arial" charset="0"/>
            </a:endParaRPr>
          </a:p>
        </p:txBody>
      </p:sp>
      <p:grpSp>
        <p:nvGrpSpPr>
          <p:cNvPr id="2051" name="Grouper 10"/>
          <p:cNvGrpSpPr>
            <a:grpSpLocks/>
          </p:cNvGrpSpPr>
          <p:nvPr/>
        </p:nvGrpSpPr>
        <p:grpSpPr bwMode="auto">
          <a:xfrm>
            <a:off x="0" y="6819445"/>
            <a:ext cx="9156700" cy="1588"/>
            <a:chOff x="0" y="6746875"/>
            <a:chExt cx="9156700" cy="1588"/>
          </a:xfrm>
        </p:grpSpPr>
        <p:cxnSp>
          <p:nvCxnSpPr>
            <p:cNvPr id="5" name="Connecteur droit 4"/>
            <p:cNvCxnSpPr/>
            <p:nvPr/>
          </p:nvCxnSpPr>
          <p:spPr bwMode="auto">
            <a:xfrm>
              <a:off x="0" y="6746875"/>
              <a:ext cx="1828800" cy="1588"/>
            </a:xfrm>
            <a:prstGeom prst="line">
              <a:avLst/>
            </a:prstGeom>
            <a:ln w="2540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bwMode="auto">
            <a:xfrm>
              <a:off x="1828800" y="6746875"/>
              <a:ext cx="1828800" cy="1588"/>
            </a:xfrm>
            <a:prstGeom prst="line">
              <a:avLst/>
            </a:prstGeom>
            <a:ln w="2540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bwMode="auto">
            <a:xfrm>
              <a:off x="3657600" y="6746875"/>
              <a:ext cx="1828800" cy="1588"/>
            </a:xfrm>
            <a:prstGeom prst="line">
              <a:avLst/>
            </a:prstGeom>
            <a:ln w="2540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bwMode="auto">
            <a:xfrm>
              <a:off x="5486400" y="6746875"/>
              <a:ext cx="1847850" cy="1588"/>
            </a:xfrm>
            <a:prstGeom prst="line">
              <a:avLst/>
            </a:prstGeom>
            <a:ln w="25400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bwMode="auto">
            <a:xfrm>
              <a:off x="7327900" y="6746875"/>
              <a:ext cx="1828800" cy="1588"/>
            </a:xfrm>
            <a:prstGeom prst="line">
              <a:avLst/>
            </a:prstGeom>
            <a:ln w="2540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052" name="Image 14" descr="logo-english.jpg"/>
          <p:cNvPicPr>
            <a:picLocks noChangeAspect="1"/>
          </p:cNvPicPr>
          <p:nvPr/>
        </p:nvPicPr>
        <p:blipFill>
          <a:blip r:embed="rId3" cstate="print"/>
          <a:srcRect/>
          <a:stretch>
            <a:fillRect/>
          </a:stretch>
        </p:blipFill>
        <p:spPr bwMode="auto">
          <a:xfrm>
            <a:off x="720725" y="0"/>
            <a:ext cx="4664075" cy="1168400"/>
          </a:xfrm>
          <a:prstGeom prst="rect">
            <a:avLst/>
          </a:prstGeom>
          <a:noFill/>
          <a:ln w="9525">
            <a:noFill/>
            <a:miter lim="800000"/>
            <a:headEnd/>
            <a:tailEnd/>
          </a:ln>
        </p:spPr>
      </p:pic>
      <p:sp>
        <p:nvSpPr>
          <p:cNvPr id="2054" name="ZoneTexte 12"/>
          <p:cNvSpPr txBox="1">
            <a:spLocks noChangeArrowheads="1"/>
          </p:cNvSpPr>
          <p:nvPr/>
        </p:nvSpPr>
        <p:spPr bwMode="auto">
          <a:xfrm>
            <a:off x="720725" y="4305300"/>
            <a:ext cx="7658100" cy="453970"/>
          </a:xfrm>
          <a:prstGeom prst="rect">
            <a:avLst/>
          </a:prstGeom>
          <a:noFill/>
          <a:ln w="9525">
            <a:noFill/>
            <a:miter lim="800000"/>
            <a:headEnd/>
            <a:tailEnd/>
          </a:ln>
        </p:spPr>
        <p:txBody>
          <a:bodyPr lIns="0" rIns="0" bIns="0">
            <a:spAutoFit/>
          </a:bodyPr>
          <a:lstStyle/>
          <a:p>
            <a:pPr algn="r"/>
            <a:r>
              <a:rPr lang="en-CA" sz="1600" dirty="0" smtClean="0">
                <a:solidFill>
                  <a:schemeClr val="bg2"/>
                </a:solidFill>
              </a:rPr>
              <a:t>Syed Mahbubul </a:t>
            </a:r>
            <a:r>
              <a:rPr lang="en-CA" sz="1600" dirty="0" err="1" smtClean="0">
                <a:solidFill>
                  <a:schemeClr val="bg2"/>
                </a:solidFill>
              </a:rPr>
              <a:t>Alam,</a:t>
            </a:r>
            <a:r>
              <a:rPr lang="en-CA" sz="1400" dirty="0" err="1" smtClean="0">
                <a:solidFill>
                  <a:schemeClr val="bg2"/>
                </a:solidFill>
              </a:rPr>
              <a:t>LL.M</a:t>
            </a:r>
            <a:r>
              <a:rPr lang="en-CA" sz="1600" dirty="0" smtClean="0">
                <a:solidFill>
                  <a:schemeClr val="bg2"/>
                </a:solidFill>
              </a:rPr>
              <a:t> </a:t>
            </a:r>
          </a:p>
          <a:p>
            <a:pPr algn="r"/>
            <a:r>
              <a:rPr lang="en-GB" sz="1050" dirty="0">
                <a:solidFill>
                  <a:schemeClr val="bg2"/>
                </a:solidFill>
              </a:rPr>
              <a:t>Technical </a:t>
            </a:r>
            <a:r>
              <a:rPr lang="en-GB" sz="1050" dirty="0" smtClean="0">
                <a:solidFill>
                  <a:schemeClr val="bg2"/>
                </a:solidFill>
              </a:rPr>
              <a:t>Advisor, </a:t>
            </a:r>
            <a:r>
              <a:rPr lang="en-CA" sz="1050" dirty="0" smtClean="0">
                <a:solidFill>
                  <a:schemeClr val="bg2"/>
                </a:solidFill>
              </a:rPr>
              <a:t>The Union </a:t>
            </a:r>
            <a:endParaRPr lang="en-US" sz="105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77073902"/>
              </p:ext>
            </p:extLst>
          </p:nvPr>
        </p:nvGraphicFramePr>
        <p:xfrm>
          <a:off x="1116330" y="2513489"/>
          <a:ext cx="6911340" cy="1434398"/>
        </p:xfrm>
        <a:graphic>
          <a:graphicData uri="http://schemas.openxmlformats.org/drawingml/2006/table">
            <a:tbl>
              <a:tblPr firstRow="1" firstCol="1" bandRow="1">
                <a:tableStyleId>{5C22544A-7EE6-4342-B048-85BDC9FD1C3A}</a:tableStyleId>
              </a:tblPr>
              <a:tblGrid>
                <a:gridCol w="6911340"/>
              </a:tblGrid>
              <a:tr h="1434398">
                <a:tc>
                  <a:txBody>
                    <a:bodyPr/>
                    <a:lstStyle/>
                    <a:p>
                      <a:pPr algn="ctr">
                        <a:spcAft>
                          <a:spcPts val="0"/>
                        </a:spcAft>
                      </a:pPr>
                      <a:r>
                        <a:rPr lang="en-GB" sz="4400" dirty="0">
                          <a:effectLst/>
                        </a:rPr>
                        <a:t>Tobacco Tax: A tool for protecting public health</a:t>
                      </a:r>
                      <a:endParaRPr lang="en-GB" sz="4800" dirty="0">
                        <a:effectLst/>
                        <a:latin typeface="Times New Roman"/>
                        <a:ea typeface="Times New Roman"/>
                      </a:endParaRPr>
                    </a:p>
                  </a:txBody>
                  <a:tcPr marL="68580" marR="68580" marT="0" marB="0"/>
                </a:tc>
              </a:tr>
            </a:tbl>
          </a:graphicData>
        </a:graphic>
      </p:graphicFrame>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Usual focus</a:t>
            </a:r>
            <a:endParaRPr lang="en-US" dirty="0">
              <a:solidFill>
                <a:srgbClr val="0070C0"/>
              </a:solidFill>
            </a:endParaRPr>
          </a:p>
        </p:txBody>
      </p:sp>
      <p:sp>
        <p:nvSpPr>
          <p:cNvPr id="3" name="Content Placeholder 2"/>
          <p:cNvSpPr>
            <a:spLocks noGrp="1"/>
          </p:cNvSpPr>
          <p:nvPr>
            <p:ph sz="quarter" idx="1"/>
          </p:nvPr>
        </p:nvSpPr>
        <p:spPr>
          <a:xfrm>
            <a:off x="426357" y="1658257"/>
            <a:ext cx="5496704" cy="4726912"/>
          </a:xfrm>
        </p:spPr>
        <p:txBody>
          <a:bodyPr>
            <a:normAutofit fontScale="70000" lnSpcReduction="20000"/>
          </a:bodyPr>
          <a:lstStyle/>
          <a:p>
            <a:r>
              <a:rPr lang="en-US" dirty="0" smtClean="0"/>
              <a:t>NCDs</a:t>
            </a:r>
          </a:p>
          <a:p>
            <a:pPr lvl="1"/>
            <a:r>
              <a:rPr lang="en-US" dirty="0" smtClean="0"/>
              <a:t>Physical activity</a:t>
            </a:r>
          </a:p>
          <a:p>
            <a:pPr lvl="1"/>
            <a:r>
              <a:rPr lang="en-US" dirty="0" smtClean="0"/>
              <a:t>Healthy diet</a:t>
            </a:r>
          </a:p>
          <a:p>
            <a:pPr lvl="1"/>
            <a:r>
              <a:rPr lang="en-US" dirty="0" smtClean="0"/>
              <a:t>Tobacco &amp; alcohol control incl. implementation of FCTC (sometimes addiction services and alternative crops/other tobacco-related employment)</a:t>
            </a:r>
          </a:p>
          <a:p>
            <a:pPr lvl="1">
              <a:buNone/>
            </a:pPr>
            <a:endParaRPr lang="en-US" dirty="0" smtClean="0"/>
          </a:p>
          <a:p>
            <a:r>
              <a:rPr lang="en-US" dirty="0" smtClean="0"/>
              <a:t>Other areas</a:t>
            </a:r>
          </a:p>
          <a:p>
            <a:pPr lvl="1"/>
            <a:r>
              <a:rPr lang="en-US" dirty="0" smtClean="0"/>
              <a:t>Road safety</a:t>
            </a:r>
          </a:p>
          <a:p>
            <a:pPr lvl="1"/>
            <a:r>
              <a:rPr lang="en-US" dirty="0" smtClean="0"/>
              <a:t>Healthy lifestyles/workplaces/communities/cities</a:t>
            </a:r>
          </a:p>
          <a:p>
            <a:pPr lvl="1"/>
            <a:r>
              <a:rPr lang="en-US" dirty="0" smtClean="0"/>
              <a:t>Nutrition/help for underprivileged</a:t>
            </a:r>
          </a:p>
          <a:p>
            <a:pPr lvl="1"/>
            <a:r>
              <a:rPr lang="en-US" dirty="0" smtClean="0"/>
              <a:t>Healthy aging</a:t>
            </a:r>
          </a:p>
          <a:p>
            <a:endParaRPr lang="en-US" dirty="0"/>
          </a:p>
        </p:txBody>
      </p:sp>
      <p:pic>
        <p:nvPicPr>
          <p:cNvPr id="5" name="Content Placeholder 3" descr="family-bike-ride.jpg"/>
          <p:cNvPicPr>
            <a:picLocks noChangeAspect="1"/>
          </p:cNvPicPr>
          <p:nvPr/>
        </p:nvPicPr>
        <p:blipFill rotWithShape="1">
          <a:blip r:embed="rId2" cstate="print">
            <a:extLst>
              <a:ext uri="{28A0092B-C50C-407E-A947-70E740481C1C}">
                <a14:useLocalDpi xmlns:a14="http://schemas.microsoft.com/office/drawing/2010/main" val="0"/>
              </a:ext>
            </a:extLst>
          </a:blip>
          <a:srcRect l="41158" t="16105" b="16105"/>
          <a:stretch/>
        </p:blipFill>
        <p:spPr>
          <a:xfrm>
            <a:off x="5865004" y="1571172"/>
            <a:ext cx="3075796" cy="2688273"/>
          </a:xfrm>
          <a:prstGeom prst="rect">
            <a:avLst/>
          </a:prstGeom>
        </p:spPr>
      </p:pic>
      <p:pic>
        <p:nvPicPr>
          <p:cNvPr id="6" name="Content Placeholder 5" descr="community_garden.jpg"/>
          <p:cNvPicPr>
            <a:picLocks noChangeAspect="1"/>
          </p:cNvPicPr>
          <p:nvPr/>
        </p:nvPicPr>
        <p:blipFill rotWithShape="1">
          <a:blip r:embed="rId3" cstate="print">
            <a:extLst>
              <a:ext uri="{28A0092B-C50C-407E-A947-70E740481C1C}">
                <a14:useLocalDpi xmlns:a14="http://schemas.microsoft.com/office/drawing/2010/main" val="0"/>
              </a:ext>
            </a:extLst>
          </a:blip>
          <a:srcRect t="12228" r="17905" b="12228"/>
          <a:stretch/>
        </p:blipFill>
        <p:spPr>
          <a:xfrm>
            <a:off x="5726558" y="4238172"/>
            <a:ext cx="3417442" cy="2140857"/>
          </a:xfrm>
          <a:prstGeom prst="rect">
            <a:avLst/>
          </a:prstGeom>
        </p:spPr>
      </p:pic>
      <p:grpSp>
        <p:nvGrpSpPr>
          <p:cNvPr id="7" name="Group 6"/>
          <p:cNvGrpSpPr/>
          <p:nvPr/>
        </p:nvGrpSpPr>
        <p:grpSpPr>
          <a:xfrm>
            <a:off x="0" y="815975"/>
            <a:ext cx="149225" cy="3984625"/>
            <a:chOff x="0" y="815975"/>
            <a:chExt cx="149225" cy="3984625"/>
          </a:xfrm>
        </p:grpSpPr>
        <p:sp>
          <p:nvSpPr>
            <p:cNvPr id="8" name="Rectangle 7"/>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2" name="Rectangle 11"/>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4114069"/>
      </p:ext>
    </p:extLst>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CA" dirty="0">
                <a:solidFill>
                  <a:srgbClr val="0070C0"/>
                </a:solidFill>
              </a:rPr>
              <a:t>Health promotion foundations</a:t>
            </a:r>
            <a:endParaRPr lang="en-US" dirty="0">
              <a:solidFill>
                <a:srgbClr val="0070C0"/>
              </a:solidFill>
            </a:endParaRPr>
          </a:p>
        </p:txBody>
      </p:sp>
      <p:sp>
        <p:nvSpPr>
          <p:cNvPr id="20483" name="Rectangle 3"/>
          <p:cNvSpPr>
            <a:spLocks noGrp="1" noChangeArrowheads="1"/>
          </p:cNvSpPr>
          <p:nvPr>
            <p:ph sz="quarter" idx="1"/>
          </p:nvPr>
        </p:nvSpPr>
        <p:spPr/>
        <p:txBody>
          <a:bodyPr/>
          <a:lstStyle/>
          <a:p>
            <a:r>
              <a:rPr lang="en-CA" sz="2800" dirty="0" err="1"/>
              <a:t>VicHealth</a:t>
            </a:r>
            <a:r>
              <a:rPr lang="en-CA" sz="2800" dirty="0"/>
              <a:t>, </a:t>
            </a:r>
            <a:r>
              <a:rPr lang="en-CA" sz="2800" dirty="0" err="1"/>
              <a:t>Healthway</a:t>
            </a:r>
            <a:r>
              <a:rPr lang="en-CA" sz="2800" dirty="0"/>
              <a:t> in Australia</a:t>
            </a:r>
          </a:p>
          <a:p>
            <a:r>
              <a:rPr lang="en-CA" sz="2800" dirty="0" err="1"/>
              <a:t>ThaiHealth</a:t>
            </a:r>
            <a:endParaRPr lang="en-CA" sz="2800" dirty="0"/>
          </a:p>
          <a:p>
            <a:r>
              <a:rPr lang="en-CA" sz="2800" dirty="0"/>
              <a:t>Mongolia</a:t>
            </a:r>
          </a:p>
          <a:p>
            <a:r>
              <a:rPr lang="en-CA" sz="2800" dirty="0"/>
              <a:t>Tonga</a:t>
            </a:r>
          </a:p>
          <a:p>
            <a:r>
              <a:rPr lang="en-CA" sz="2800" dirty="0"/>
              <a:t>Malaysia</a:t>
            </a:r>
          </a:p>
          <a:p>
            <a:r>
              <a:rPr lang="en-CA" sz="2800" dirty="0"/>
              <a:t>Vietnam</a:t>
            </a:r>
          </a:p>
          <a:p>
            <a:r>
              <a:rPr lang="en-CA" sz="2800" dirty="0"/>
              <a:t>…more each year…</a:t>
            </a:r>
            <a:endParaRPr lang="en-US" sz="2800" dirty="0"/>
          </a:p>
        </p:txBody>
      </p:sp>
      <p:pic>
        <p:nvPicPr>
          <p:cNvPr id="4" name="Picture 3" descr="thaihealth.gif"/>
          <p:cNvPicPr>
            <a:picLocks noChangeAspect="1"/>
          </p:cNvPicPr>
          <p:nvPr/>
        </p:nvPicPr>
        <p:blipFill>
          <a:blip r:embed="rId2" cstate="print"/>
          <a:stretch>
            <a:fillRect/>
          </a:stretch>
        </p:blipFill>
        <p:spPr>
          <a:xfrm>
            <a:off x="4716016" y="2924944"/>
            <a:ext cx="4015507" cy="1976545"/>
          </a:xfrm>
          <a:prstGeom prst="rect">
            <a:avLst/>
          </a:prstGeom>
        </p:spPr>
      </p:pic>
      <p:grpSp>
        <p:nvGrpSpPr>
          <p:cNvPr id="5" name="Group 4"/>
          <p:cNvGrpSpPr/>
          <p:nvPr/>
        </p:nvGrpSpPr>
        <p:grpSpPr>
          <a:xfrm>
            <a:off x="0" y="815975"/>
            <a:ext cx="149225" cy="3984625"/>
            <a:chOff x="0" y="815975"/>
            <a:chExt cx="149225" cy="3984625"/>
          </a:xfrm>
        </p:grpSpPr>
        <p:sp>
          <p:nvSpPr>
            <p:cNvPr id="6" name="Rectangle 5"/>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dirty="0">
                <a:solidFill>
                  <a:srgbClr val="0070C0"/>
                </a:solidFill>
              </a:rPr>
              <a:t>Some roles to consider</a:t>
            </a:r>
            <a:endParaRPr lang="en-US" dirty="0">
              <a:solidFill>
                <a:srgbClr val="0070C0"/>
              </a:solidFill>
            </a:endParaRPr>
          </a:p>
        </p:txBody>
      </p:sp>
      <p:sp>
        <p:nvSpPr>
          <p:cNvPr id="23556" name="Rectangle 4"/>
          <p:cNvSpPr>
            <a:spLocks noGrp="1" noChangeArrowheads="1"/>
          </p:cNvSpPr>
          <p:nvPr>
            <p:ph sz="quarter" idx="1"/>
          </p:nvPr>
        </p:nvSpPr>
        <p:spPr/>
        <p:txBody>
          <a:bodyPr/>
          <a:lstStyle/>
          <a:p>
            <a:r>
              <a:rPr lang="en-CA" sz="2400"/>
              <a:t>Implements programs</a:t>
            </a:r>
          </a:p>
          <a:p>
            <a:r>
              <a:rPr lang="en-CA" sz="2400"/>
              <a:t>Builds leadership &amp; capacity</a:t>
            </a:r>
          </a:p>
          <a:p>
            <a:r>
              <a:rPr lang="en-CA" sz="2400"/>
              <a:t>Advocates to influence health policy</a:t>
            </a:r>
          </a:p>
          <a:p>
            <a:r>
              <a:rPr lang="en-CA" sz="2400"/>
              <a:t>Facilitates networks/partnerships</a:t>
            </a:r>
          </a:p>
          <a:p>
            <a:r>
              <a:rPr lang="en-CA" sz="2400"/>
              <a:t>Plan/implement programs</a:t>
            </a:r>
          </a:p>
          <a:p>
            <a:r>
              <a:rPr lang="en-CA" sz="2400"/>
              <a:t>Carry out research</a:t>
            </a:r>
          </a:p>
        </p:txBody>
      </p:sp>
      <p:sp>
        <p:nvSpPr>
          <p:cNvPr id="23557" name="Rectangle 5"/>
          <p:cNvSpPr>
            <a:spLocks noGrp="1" noChangeArrowheads="1"/>
          </p:cNvSpPr>
          <p:nvPr>
            <p:ph sz="quarter" idx="2"/>
          </p:nvPr>
        </p:nvSpPr>
        <p:spPr/>
        <p:txBody>
          <a:bodyPr/>
          <a:lstStyle/>
          <a:p>
            <a:r>
              <a:rPr lang="en-CA" sz="2400"/>
              <a:t>Only acts as funder</a:t>
            </a:r>
          </a:p>
          <a:p>
            <a:r>
              <a:rPr lang="en-CA" sz="2400"/>
              <a:t>Fund research</a:t>
            </a:r>
          </a:p>
          <a:p>
            <a:r>
              <a:rPr lang="en-CA" sz="2400"/>
              <a:t>Replace sponsorships</a:t>
            </a:r>
            <a:endParaRPr lang="en-US" sz="2400"/>
          </a:p>
          <a:p>
            <a:endParaRPr lang="en-US" sz="2400"/>
          </a:p>
        </p:txBody>
      </p:sp>
      <p:pic>
        <p:nvPicPr>
          <p:cNvPr id="23558" name="Picture 6" descr="images (3)"/>
          <p:cNvPicPr>
            <a:picLocks noChangeAspect="1" noChangeArrowheads="1"/>
          </p:cNvPicPr>
          <p:nvPr/>
        </p:nvPicPr>
        <p:blipFill>
          <a:blip r:embed="rId2" cstate="print"/>
          <a:srcRect/>
          <a:stretch>
            <a:fillRect/>
          </a:stretch>
        </p:blipFill>
        <p:spPr bwMode="auto">
          <a:xfrm>
            <a:off x="4787900" y="3716338"/>
            <a:ext cx="3830638" cy="1871662"/>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601980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 name="TextBox 1"/>
          <p:cNvSpPr txBox="1"/>
          <p:nvPr/>
        </p:nvSpPr>
        <p:spPr>
          <a:xfrm>
            <a:off x="791570" y="641445"/>
            <a:ext cx="6782937" cy="523220"/>
          </a:xfrm>
          <a:prstGeom prst="rect">
            <a:avLst/>
          </a:prstGeom>
          <a:noFill/>
        </p:spPr>
        <p:txBody>
          <a:bodyPr wrap="square" rtlCol="0">
            <a:spAutoFit/>
          </a:bodyPr>
          <a:lstStyle/>
          <a:p>
            <a:r>
              <a:rPr lang="en-GB" sz="2800" b="1" dirty="0" smtClean="0">
                <a:solidFill>
                  <a:schemeClr val="bg2">
                    <a:lumMod val="75000"/>
                  </a:schemeClr>
                </a:solidFill>
              </a:rPr>
              <a:t>Health Development Surcharge </a:t>
            </a:r>
            <a:endParaRPr lang="en-GB" sz="2800" b="1" dirty="0">
              <a:solidFill>
                <a:schemeClr val="bg2">
                  <a:lumMod val="75000"/>
                </a:schemeClr>
              </a:solidFill>
            </a:endParaRPr>
          </a:p>
        </p:txBody>
      </p:sp>
      <p:sp>
        <p:nvSpPr>
          <p:cNvPr id="3" name="TextBox 2"/>
          <p:cNvSpPr txBox="1"/>
          <p:nvPr/>
        </p:nvSpPr>
        <p:spPr>
          <a:xfrm>
            <a:off x="914400" y="1666465"/>
            <a:ext cx="7337425" cy="3416320"/>
          </a:xfrm>
          <a:prstGeom prst="rect">
            <a:avLst/>
          </a:prstGeom>
          <a:noFill/>
        </p:spPr>
        <p:txBody>
          <a:bodyPr wrap="square" rtlCol="0">
            <a:spAutoFit/>
          </a:bodyPr>
          <a:lstStyle/>
          <a:p>
            <a:pPr marL="285750" indent="-285750" algn="just">
              <a:buFont typeface="Arial" pitchFamily="34" charset="0"/>
              <a:buChar char="•"/>
            </a:pPr>
            <a:r>
              <a:rPr lang="en-US" sz="2400" dirty="0">
                <a:solidFill>
                  <a:schemeClr val="bg2">
                    <a:lumMod val="75000"/>
                  </a:schemeClr>
                </a:solidFill>
              </a:rPr>
              <a:t>In 2014-15 financial budgets, 1% surcharges on all tobacco products is a milestone initiative of the Government of Bangladesh to protect public health. </a:t>
            </a:r>
            <a:endParaRPr lang="en-US" sz="2400" dirty="0" smtClean="0">
              <a:solidFill>
                <a:schemeClr val="bg2">
                  <a:lumMod val="75000"/>
                </a:schemeClr>
              </a:solidFill>
            </a:endParaRPr>
          </a:p>
          <a:p>
            <a:pPr marL="285750" indent="-285750" algn="just">
              <a:buFont typeface="Arial" pitchFamily="34" charset="0"/>
              <a:buChar char="•"/>
            </a:pPr>
            <a:endParaRPr lang="en-US" sz="2400" dirty="0" smtClean="0">
              <a:solidFill>
                <a:schemeClr val="bg2">
                  <a:lumMod val="75000"/>
                </a:schemeClr>
              </a:solidFill>
            </a:endParaRPr>
          </a:p>
          <a:p>
            <a:pPr marL="285750" indent="-285750" algn="just">
              <a:buFont typeface="Arial" pitchFamily="34" charset="0"/>
              <a:buChar char="•"/>
            </a:pPr>
            <a:r>
              <a:rPr lang="en-US" sz="2400" dirty="0" smtClean="0">
                <a:solidFill>
                  <a:schemeClr val="bg2">
                    <a:lumMod val="75000"/>
                  </a:schemeClr>
                </a:solidFill>
              </a:rPr>
              <a:t>In 1</a:t>
            </a:r>
            <a:r>
              <a:rPr lang="en-US" sz="2400" baseline="30000" dirty="0" smtClean="0">
                <a:solidFill>
                  <a:schemeClr val="bg2">
                    <a:lumMod val="75000"/>
                  </a:schemeClr>
                </a:solidFill>
              </a:rPr>
              <a:t>st</a:t>
            </a:r>
            <a:r>
              <a:rPr lang="en-US" sz="2400" dirty="0" smtClean="0">
                <a:solidFill>
                  <a:schemeClr val="bg2">
                    <a:lumMod val="75000"/>
                  </a:schemeClr>
                </a:solidFill>
              </a:rPr>
              <a:t> July 2014 National Board of Revenue (NBR) pass passed rules to collect surcharge from all tobacco products </a:t>
            </a:r>
          </a:p>
          <a:p>
            <a:pPr marL="285750" indent="-285750">
              <a:buFont typeface="Arial" pitchFamily="34" charset="0"/>
              <a:buChar char="•"/>
            </a:pPr>
            <a:endParaRPr lang="en-GB" sz="2400" dirty="0"/>
          </a:p>
        </p:txBody>
      </p:sp>
    </p:spTree>
    <p:extLst>
      <p:ext uri="{BB962C8B-B14F-4D97-AF65-F5344CB8AC3E}">
        <p14:creationId xmlns:p14="http://schemas.microsoft.com/office/powerpoint/2010/main" val="355167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4112" name="Picture 12"/>
          <p:cNvPicPr>
            <a:picLocks noChangeAspect="1" noChangeArrowheads="1"/>
          </p:cNvPicPr>
          <p:nvPr/>
        </p:nvPicPr>
        <p:blipFill>
          <a:blip r:embed="rId3" cstate="print"/>
          <a:srcRect/>
          <a:stretch>
            <a:fillRect/>
          </a:stretch>
        </p:blipFill>
        <p:spPr bwMode="auto">
          <a:xfrm>
            <a:off x="7826375" y="6477000"/>
            <a:ext cx="850900" cy="180975"/>
          </a:xfrm>
          <a:prstGeom prst="rect">
            <a:avLst/>
          </a:prstGeom>
          <a:noFill/>
          <a:ln w="9525">
            <a:noFill/>
            <a:miter lim="800000"/>
            <a:headEnd/>
            <a:tailEnd/>
          </a:ln>
        </p:spPr>
      </p:pic>
      <p:sp>
        <p:nvSpPr>
          <p:cNvPr id="2" name="TextBox 1"/>
          <p:cNvSpPr txBox="1"/>
          <p:nvPr/>
        </p:nvSpPr>
        <p:spPr>
          <a:xfrm>
            <a:off x="791570" y="523587"/>
            <a:ext cx="6782937" cy="523220"/>
          </a:xfrm>
          <a:prstGeom prst="rect">
            <a:avLst/>
          </a:prstGeom>
          <a:noFill/>
        </p:spPr>
        <p:txBody>
          <a:bodyPr wrap="square" rtlCol="0">
            <a:spAutoFit/>
          </a:bodyPr>
          <a:lstStyle/>
          <a:p>
            <a:r>
              <a:rPr lang="en-GB" sz="2800" b="1" dirty="0" smtClean="0">
                <a:solidFill>
                  <a:schemeClr val="bg2">
                    <a:lumMod val="75000"/>
                  </a:schemeClr>
                </a:solidFill>
              </a:rPr>
              <a:t>Govt. Initiative </a:t>
            </a:r>
            <a:endParaRPr lang="en-GB" sz="2800" b="1" dirty="0">
              <a:solidFill>
                <a:schemeClr val="bg2">
                  <a:lumMod val="75000"/>
                </a:schemeClr>
              </a:solidFill>
            </a:endParaRPr>
          </a:p>
        </p:txBody>
      </p:sp>
      <p:sp>
        <p:nvSpPr>
          <p:cNvPr id="3" name="TextBox 2"/>
          <p:cNvSpPr txBox="1"/>
          <p:nvPr/>
        </p:nvSpPr>
        <p:spPr>
          <a:xfrm>
            <a:off x="914400" y="1364776"/>
            <a:ext cx="7337425" cy="5078313"/>
          </a:xfrm>
          <a:prstGeom prst="rect">
            <a:avLst/>
          </a:prstGeom>
          <a:noFill/>
        </p:spPr>
        <p:txBody>
          <a:bodyPr wrap="square" rtlCol="0">
            <a:spAutoFit/>
          </a:bodyPr>
          <a:lstStyle/>
          <a:p>
            <a:pPr marL="285750" indent="-285750" algn="just">
              <a:buFont typeface="Arial" pitchFamily="34" charset="0"/>
              <a:buChar char="•"/>
            </a:pPr>
            <a:r>
              <a:rPr lang="en-US" dirty="0" smtClean="0">
                <a:solidFill>
                  <a:schemeClr val="bg2">
                    <a:lumMod val="75000"/>
                  </a:schemeClr>
                </a:solidFill>
              </a:rPr>
              <a:t>Ministry of Health and Family Welfare formed a committee to prepared draft proposal to use of health development surcharge.</a:t>
            </a:r>
          </a:p>
          <a:p>
            <a:pPr marL="285750" indent="-285750" algn="just">
              <a:buFont typeface="Arial" pitchFamily="34" charset="0"/>
              <a:buChar char="•"/>
            </a:pPr>
            <a:endParaRPr lang="en-US" dirty="0">
              <a:solidFill>
                <a:schemeClr val="bg2">
                  <a:lumMod val="75000"/>
                </a:schemeClr>
              </a:solidFill>
            </a:endParaRPr>
          </a:p>
          <a:p>
            <a:pPr marL="285750" indent="-285750" algn="just">
              <a:buFont typeface="Arial" pitchFamily="34" charset="0"/>
              <a:buChar char="•"/>
            </a:pPr>
            <a:r>
              <a:rPr lang="en-US" dirty="0" smtClean="0">
                <a:solidFill>
                  <a:schemeClr val="bg2">
                    <a:lumMod val="75000"/>
                  </a:schemeClr>
                </a:solidFill>
              </a:rPr>
              <a:t>Committee members are </a:t>
            </a:r>
          </a:p>
          <a:p>
            <a:pPr marL="742950" lvl="1" indent="-285750" algn="just">
              <a:buFont typeface="Arial" pitchFamily="34" charset="0"/>
              <a:buChar char="•"/>
            </a:pPr>
            <a:r>
              <a:rPr lang="en-US" dirty="0" smtClean="0">
                <a:solidFill>
                  <a:schemeClr val="bg2">
                    <a:lumMod val="75000"/>
                  </a:schemeClr>
                </a:solidFill>
              </a:rPr>
              <a:t>Additional Secretary, (Public Health &amp; WHO) MOH</a:t>
            </a:r>
            <a:endParaRPr lang="en-US" dirty="0">
              <a:solidFill>
                <a:schemeClr val="bg2">
                  <a:lumMod val="75000"/>
                </a:schemeClr>
              </a:solidFill>
            </a:endParaRPr>
          </a:p>
          <a:p>
            <a:pPr marL="742950" lvl="1" indent="-285750" algn="just">
              <a:buFont typeface="Arial" pitchFamily="34" charset="0"/>
              <a:buChar char="•"/>
            </a:pPr>
            <a:r>
              <a:rPr lang="en-US" dirty="0" smtClean="0">
                <a:solidFill>
                  <a:schemeClr val="bg2">
                    <a:lumMod val="75000"/>
                  </a:schemeClr>
                </a:solidFill>
              </a:rPr>
              <a:t>Deputy Secretary ( WHO) MOH</a:t>
            </a:r>
          </a:p>
          <a:p>
            <a:pPr marL="742950" lvl="1" indent="-285750" algn="just">
              <a:buFont typeface="Arial" pitchFamily="34" charset="0"/>
              <a:buChar char="•"/>
            </a:pPr>
            <a:r>
              <a:rPr lang="en-US" dirty="0" smtClean="0">
                <a:solidFill>
                  <a:schemeClr val="bg2">
                    <a:lumMod val="75000"/>
                  </a:schemeClr>
                </a:solidFill>
              </a:rPr>
              <a:t>Deputy Secretary,  MOPA &amp; MOCAT  </a:t>
            </a:r>
          </a:p>
          <a:p>
            <a:pPr marL="742950" lvl="1" indent="-285750" algn="just">
              <a:buFont typeface="Arial" pitchFamily="34" charset="0"/>
              <a:buChar char="•"/>
            </a:pPr>
            <a:r>
              <a:rPr lang="en-US" dirty="0" smtClean="0">
                <a:solidFill>
                  <a:schemeClr val="bg2">
                    <a:lumMod val="75000"/>
                  </a:schemeClr>
                </a:solidFill>
              </a:rPr>
              <a:t>Deputy Secretary, (Budget) MOH</a:t>
            </a:r>
          </a:p>
          <a:p>
            <a:pPr marL="742950" lvl="1" indent="-285750" algn="just">
              <a:buFont typeface="Arial" pitchFamily="34" charset="0"/>
              <a:buChar char="•"/>
            </a:pPr>
            <a:r>
              <a:rPr lang="en-US" dirty="0">
                <a:solidFill>
                  <a:schemeClr val="bg2">
                    <a:lumMod val="75000"/>
                  </a:schemeClr>
                </a:solidFill>
              </a:rPr>
              <a:t>Representative, NCDC Line Director. </a:t>
            </a:r>
          </a:p>
          <a:p>
            <a:pPr marL="742950" lvl="1" indent="-285750" algn="just">
              <a:buFont typeface="Arial" pitchFamily="34" charset="0"/>
              <a:buChar char="•"/>
            </a:pPr>
            <a:r>
              <a:rPr lang="en-US" dirty="0">
                <a:solidFill>
                  <a:schemeClr val="bg2">
                    <a:lumMod val="75000"/>
                  </a:schemeClr>
                </a:solidFill>
              </a:rPr>
              <a:t>Representative, WHO</a:t>
            </a:r>
          </a:p>
          <a:p>
            <a:pPr marL="742950" lvl="1" indent="-285750" algn="just">
              <a:buFont typeface="Arial" pitchFamily="34" charset="0"/>
              <a:buChar char="•"/>
            </a:pPr>
            <a:r>
              <a:rPr lang="en-US" dirty="0" smtClean="0">
                <a:solidFill>
                  <a:schemeClr val="bg2">
                    <a:lumMod val="75000"/>
                  </a:schemeClr>
                </a:solidFill>
              </a:rPr>
              <a:t>Representative, The Union</a:t>
            </a:r>
          </a:p>
          <a:p>
            <a:pPr marL="742950" lvl="1" indent="-285750" algn="just">
              <a:buFont typeface="Arial" pitchFamily="34" charset="0"/>
              <a:buChar char="•"/>
            </a:pPr>
            <a:r>
              <a:rPr lang="en-US" dirty="0" smtClean="0">
                <a:solidFill>
                  <a:schemeClr val="bg2">
                    <a:lumMod val="75000"/>
                  </a:schemeClr>
                </a:solidFill>
              </a:rPr>
              <a:t>Representation, CTFK</a:t>
            </a:r>
          </a:p>
          <a:p>
            <a:pPr lvl="1" algn="just"/>
            <a:endParaRPr lang="en-US" dirty="0">
              <a:solidFill>
                <a:schemeClr val="bg2">
                  <a:lumMod val="75000"/>
                </a:schemeClr>
              </a:solidFill>
            </a:endParaRPr>
          </a:p>
          <a:p>
            <a:pPr marL="285750" indent="-285750" algn="just">
              <a:buFont typeface="Arial" pitchFamily="34" charset="0"/>
              <a:buChar char="•"/>
            </a:pPr>
            <a:r>
              <a:rPr lang="en-US" dirty="0" smtClean="0">
                <a:solidFill>
                  <a:schemeClr val="bg2">
                    <a:lumMod val="75000"/>
                  </a:schemeClr>
                </a:solidFill>
              </a:rPr>
              <a:t>Committee reviewed  </a:t>
            </a:r>
            <a:r>
              <a:rPr lang="en-US" dirty="0">
                <a:solidFill>
                  <a:schemeClr val="bg2">
                    <a:lumMod val="75000"/>
                  </a:schemeClr>
                </a:solidFill>
              </a:rPr>
              <a:t>of  </a:t>
            </a:r>
            <a:r>
              <a:rPr lang="en-US" dirty="0" smtClean="0">
                <a:solidFill>
                  <a:schemeClr val="bg2">
                    <a:lumMod val="75000"/>
                  </a:schemeClr>
                </a:solidFill>
              </a:rPr>
              <a:t>different law, policies </a:t>
            </a:r>
            <a:r>
              <a:rPr lang="en-US" dirty="0">
                <a:solidFill>
                  <a:schemeClr val="bg2">
                    <a:lumMod val="75000"/>
                  </a:schemeClr>
                </a:solidFill>
              </a:rPr>
              <a:t>and formation of existing foundations in Bangladesh. </a:t>
            </a:r>
            <a:r>
              <a:rPr lang="en-US" dirty="0" smtClean="0">
                <a:solidFill>
                  <a:schemeClr val="bg2">
                    <a:lumMod val="75000"/>
                  </a:schemeClr>
                </a:solidFill>
              </a:rPr>
              <a:t>Prepared a initial draft document. </a:t>
            </a:r>
          </a:p>
          <a:p>
            <a:pPr marL="285750" indent="-285750" algn="just">
              <a:buFont typeface="Arial" pitchFamily="34" charset="0"/>
              <a:buChar char="•"/>
            </a:pPr>
            <a:endParaRPr lang="en-GB" dirty="0"/>
          </a:p>
          <a:p>
            <a:pPr marL="285750" indent="-285750">
              <a:buFont typeface="Arial" pitchFamily="34" charset="0"/>
              <a:buChar char="•"/>
            </a:pPr>
            <a:endParaRPr lang="en-GB" dirty="0"/>
          </a:p>
        </p:txBody>
      </p:sp>
    </p:spTree>
    <p:extLst>
      <p:ext uri="{BB962C8B-B14F-4D97-AF65-F5344CB8AC3E}">
        <p14:creationId xmlns:p14="http://schemas.microsoft.com/office/powerpoint/2010/main" val="41413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 name="TextBox 1"/>
          <p:cNvSpPr txBox="1"/>
          <p:nvPr/>
        </p:nvSpPr>
        <p:spPr>
          <a:xfrm>
            <a:off x="791570" y="523587"/>
            <a:ext cx="7178723" cy="461665"/>
          </a:xfrm>
          <a:prstGeom prst="rect">
            <a:avLst/>
          </a:prstGeom>
          <a:noFill/>
        </p:spPr>
        <p:txBody>
          <a:bodyPr wrap="square" rtlCol="0">
            <a:spAutoFit/>
          </a:bodyPr>
          <a:lstStyle/>
          <a:p>
            <a:r>
              <a:rPr lang="en-US" sz="2400" b="1" dirty="0">
                <a:solidFill>
                  <a:schemeClr val="bg2">
                    <a:lumMod val="75000"/>
                  </a:schemeClr>
                </a:solidFill>
              </a:rPr>
              <a:t>Capacity </a:t>
            </a:r>
            <a:r>
              <a:rPr lang="en-US" sz="2400" b="1" dirty="0" smtClean="0">
                <a:solidFill>
                  <a:schemeClr val="bg2">
                    <a:lumMod val="75000"/>
                  </a:schemeClr>
                </a:solidFill>
              </a:rPr>
              <a:t>Building</a:t>
            </a:r>
            <a:endParaRPr lang="en-GB" sz="2400" dirty="0">
              <a:solidFill>
                <a:schemeClr val="bg2">
                  <a:lumMod val="75000"/>
                </a:schemeClr>
              </a:solidFill>
            </a:endParaRPr>
          </a:p>
        </p:txBody>
      </p:sp>
      <p:sp>
        <p:nvSpPr>
          <p:cNvPr id="4" name="Rectangle 3"/>
          <p:cNvSpPr/>
          <p:nvPr/>
        </p:nvSpPr>
        <p:spPr>
          <a:xfrm>
            <a:off x="791569" y="1323833"/>
            <a:ext cx="7460256" cy="2031325"/>
          </a:xfrm>
          <a:prstGeom prst="rect">
            <a:avLst/>
          </a:prstGeom>
        </p:spPr>
        <p:txBody>
          <a:bodyPr wrap="square">
            <a:spAutoFit/>
          </a:bodyPr>
          <a:lstStyle/>
          <a:p>
            <a:pPr marL="285750" indent="-285750">
              <a:buFont typeface="Arial" pitchFamily="34" charset="0"/>
              <a:buChar char="•"/>
            </a:pPr>
            <a:r>
              <a:rPr lang="en-US" dirty="0">
                <a:solidFill>
                  <a:schemeClr val="bg2">
                    <a:lumMod val="75000"/>
                  </a:schemeClr>
                </a:solidFill>
              </a:rPr>
              <a:t>Around 210 NGOs’ representative are highly orientated about </a:t>
            </a:r>
            <a:r>
              <a:rPr lang="en-US" dirty="0" smtClean="0">
                <a:solidFill>
                  <a:schemeClr val="bg2">
                    <a:lumMod val="75000"/>
                  </a:schemeClr>
                </a:solidFill>
              </a:rPr>
              <a:t>the Sustainable funning </a:t>
            </a:r>
            <a:r>
              <a:rPr lang="en-US" dirty="0">
                <a:solidFill>
                  <a:schemeClr val="bg2">
                    <a:lumMod val="75000"/>
                  </a:schemeClr>
                </a:solidFill>
              </a:rPr>
              <a:t>issues during the 7 </a:t>
            </a:r>
            <a:r>
              <a:rPr lang="en-US" dirty="0" smtClean="0">
                <a:solidFill>
                  <a:schemeClr val="bg2">
                    <a:lumMod val="75000"/>
                  </a:schemeClr>
                </a:solidFill>
              </a:rPr>
              <a:t>Divisional workshops </a:t>
            </a:r>
            <a:r>
              <a:rPr lang="en-US" dirty="0">
                <a:solidFill>
                  <a:schemeClr val="bg2">
                    <a:lumMod val="75000"/>
                  </a:schemeClr>
                </a:solidFill>
              </a:rPr>
              <a:t>organized by WBB Trust </a:t>
            </a:r>
            <a:endParaRPr lang="en-US" dirty="0" smtClean="0">
              <a:solidFill>
                <a:schemeClr val="bg2">
                  <a:lumMod val="75000"/>
                </a:schemeClr>
              </a:solidFill>
            </a:endParaRPr>
          </a:p>
          <a:p>
            <a:pPr marL="285750" indent="-285750">
              <a:buFont typeface="Arial" pitchFamily="34" charset="0"/>
              <a:buChar char="•"/>
            </a:pPr>
            <a:endParaRPr lang="en-US" dirty="0">
              <a:solidFill>
                <a:schemeClr val="bg2">
                  <a:lumMod val="75000"/>
                </a:schemeClr>
              </a:solidFill>
            </a:endParaRPr>
          </a:p>
          <a:p>
            <a:pPr marL="285750" lvl="0" indent="-285750">
              <a:buFont typeface="Arial" pitchFamily="34" charset="0"/>
              <a:buChar char="•"/>
            </a:pPr>
            <a:endParaRPr lang="en-US" dirty="0" smtClean="0">
              <a:solidFill>
                <a:schemeClr val="bg2">
                  <a:lumMod val="75000"/>
                </a:schemeClr>
              </a:solidFill>
            </a:endParaRPr>
          </a:p>
          <a:p>
            <a:pPr marL="285750" lvl="0" indent="-285750">
              <a:buFont typeface="Arial" pitchFamily="34" charset="0"/>
              <a:buChar char="•"/>
            </a:pPr>
            <a:r>
              <a:rPr lang="en-US" dirty="0" smtClean="0">
                <a:solidFill>
                  <a:schemeClr val="bg2">
                    <a:lumMod val="75000"/>
                  </a:schemeClr>
                </a:solidFill>
              </a:rPr>
              <a:t>Organize National Level Conference on Sustainable Funding. </a:t>
            </a:r>
            <a:endParaRPr lang="en-GB" dirty="0">
              <a:solidFill>
                <a:schemeClr val="bg2">
                  <a:lumMod val="75000"/>
                </a:schemeClr>
              </a:solidFill>
            </a:endParaRPr>
          </a:p>
          <a:p>
            <a:endParaRPr lang="en-GB" dirty="0">
              <a:solidFill>
                <a:schemeClr val="bg2">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931" y="3736428"/>
            <a:ext cx="3679348" cy="21598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69" y="3736428"/>
            <a:ext cx="3437824" cy="2170824"/>
          </a:xfrm>
          <a:prstGeom prst="rect">
            <a:avLst/>
          </a:prstGeom>
        </p:spPr>
      </p:pic>
    </p:spTree>
    <p:extLst>
      <p:ext uri="{BB962C8B-B14F-4D97-AF65-F5344CB8AC3E}">
        <p14:creationId xmlns:p14="http://schemas.microsoft.com/office/powerpoint/2010/main" val="25629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601980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7" name="Title 1"/>
          <p:cNvSpPr>
            <a:spLocks noGrp="1"/>
          </p:cNvSpPr>
          <p:nvPr>
            <p:ph type="title"/>
          </p:nvPr>
        </p:nvSpPr>
        <p:spPr>
          <a:xfrm>
            <a:off x="457200" y="274638"/>
            <a:ext cx="8229600" cy="1143000"/>
          </a:xfrm>
        </p:spPr>
        <p:txBody>
          <a:bodyPr/>
          <a:lstStyle/>
          <a:p>
            <a:pPr algn="l"/>
            <a:r>
              <a:rPr lang="en-US" sz="3200" b="1" dirty="0">
                <a:solidFill>
                  <a:schemeClr val="bg2">
                    <a:lumMod val="75000"/>
                  </a:schemeClr>
                </a:solidFill>
              </a:rPr>
              <a:t>Public  Support Campaign </a:t>
            </a:r>
            <a:endParaRPr lang="en-GB" sz="3200" dirty="0">
              <a:solidFill>
                <a:schemeClr val="bg2">
                  <a:lumMod val="75000"/>
                </a:schemeClr>
              </a:solidFill>
            </a:endParaRPr>
          </a:p>
        </p:txBody>
      </p:sp>
      <p:sp>
        <p:nvSpPr>
          <p:cNvPr id="22" name="Content Placeholder 2"/>
          <p:cNvSpPr>
            <a:spLocks noGrp="1"/>
          </p:cNvSpPr>
          <p:nvPr>
            <p:ph idx="1"/>
          </p:nvPr>
        </p:nvSpPr>
        <p:spPr>
          <a:xfrm>
            <a:off x="457200" y="1600200"/>
            <a:ext cx="8229600" cy="4525963"/>
          </a:xfrm>
        </p:spPr>
        <p:txBody>
          <a:bodyPr/>
          <a:lstStyle/>
          <a:p>
            <a:pPr lvl="0"/>
            <a:r>
              <a:rPr lang="en-US" sz="2400" dirty="0">
                <a:solidFill>
                  <a:schemeClr val="bg2">
                    <a:lumMod val="75000"/>
                  </a:schemeClr>
                </a:solidFill>
              </a:rPr>
              <a:t>During WNTD </a:t>
            </a:r>
            <a:r>
              <a:rPr lang="en-US" sz="2400" dirty="0" smtClean="0">
                <a:solidFill>
                  <a:schemeClr val="bg2">
                    <a:lumMod val="75000"/>
                  </a:schemeClr>
                </a:solidFill>
              </a:rPr>
              <a:t>2015, </a:t>
            </a:r>
            <a:r>
              <a:rPr lang="en-US" sz="2400" dirty="0">
                <a:solidFill>
                  <a:schemeClr val="bg2">
                    <a:lumMod val="75000"/>
                  </a:schemeClr>
                </a:solidFill>
              </a:rPr>
              <a:t>over 60 organizations organized various programs and demanded to establish a Health Promotion Foundation to ensure sustainable funding for TC. </a:t>
            </a:r>
          </a:p>
          <a:p>
            <a:endParaRPr lang="en-GB"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003933"/>
            <a:ext cx="4020207" cy="25923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35" y="3008312"/>
            <a:ext cx="4039912" cy="2588009"/>
          </a:xfrm>
          <a:prstGeom prst="rect">
            <a:avLst/>
          </a:prstGeom>
        </p:spPr>
      </p:pic>
    </p:spTree>
    <p:extLst>
      <p:ext uri="{BB962C8B-B14F-4D97-AF65-F5344CB8AC3E}">
        <p14:creationId xmlns:p14="http://schemas.microsoft.com/office/powerpoint/2010/main" val="268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601980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 name="TextBox 1"/>
          <p:cNvSpPr txBox="1"/>
          <p:nvPr/>
        </p:nvSpPr>
        <p:spPr>
          <a:xfrm>
            <a:off x="791570" y="523587"/>
            <a:ext cx="7178723" cy="523220"/>
          </a:xfrm>
          <a:prstGeom prst="rect">
            <a:avLst/>
          </a:prstGeom>
          <a:noFill/>
        </p:spPr>
        <p:txBody>
          <a:bodyPr wrap="square" rtlCol="0">
            <a:spAutoFit/>
          </a:bodyPr>
          <a:lstStyle/>
          <a:p>
            <a:r>
              <a:rPr lang="en-US" sz="2800" b="1" dirty="0" smtClean="0">
                <a:solidFill>
                  <a:schemeClr val="bg2">
                    <a:lumMod val="75000"/>
                  </a:schemeClr>
                </a:solidFill>
              </a:rPr>
              <a:t>Sensitize Policy Makers </a:t>
            </a:r>
            <a:endParaRPr lang="en-GB" sz="2800" dirty="0">
              <a:solidFill>
                <a:schemeClr val="bg2">
                  <a:lumMod val="75000"/>
                </a:schemeClr>
              </a:solidFill>
            </a:endParaRPr>
          </a:p>
        </p:txBody>
      </p:sp>
      <p:sp>
        <p:nvSpPr>
          <p:cNvPr id="4" name="Rectangle 3"/>
          <p:cNvSpPr/>
          <p:nvPr/>
        </p:nvSpPr>
        <p:spPr>
          <a:xfrm>
            <a:off x="791569" y="1323833"/>
            <a:ext cx="7460256" cy="923330"/>
          </a:xfrm>
          <a:prstGeom prst="rect">
            <a:avLst/>
          </a:prstGeom>
        </p:spPr>
        <p:txBody>
          <a:bodyPr wrap="square">
            <a:spAutoFit/>
          </a:bodyPr>
          <a:lstStyle/>
          <a:p>
            <a:pPr marL="285750" indent="-285750">
              <a:buFont typeface="Arial" pitchFamily="34" charset="0"/>
              <a:buChar char="•"/>
            </a:pPr>
            <a:r>
              <a:rPr lang="en-GB" dirty="0" smtClean="0">
                <a:solidFill>
                  <a:schemeClr val="bg2">
                    <a:lumMod val="75000"/>
                  </a:schemeClr>
                </a:solidFill>
              </a:rPr>
              <a:t>Parliamentary members and policy makers has sensitized about sustainable funding issues </a:t>
            </a:r>
            <a:endParaRPr lang="en-GB" dirty="0">
              <a:solidFill>
                <a:schemeClr val="bg2">
                  <a:lumMod val="75000"/>
                </a:schemeClr>
              </a:solidFill>
            </a:endParaRPr>
          </a:p>
          <a:p>
            <a:endParaRPr lang="en-GB" dirty="0">
              <a:solidFill>
                <a:schemeClr val="bg2">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70" y="3746951"/>
            <a:ext cx="3114008" cy="21072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0571" y="2123888"/>
            <a:ext cx="2771466" cy="1921376"/>
          </a:xfrm>
          <a:prstGeom prst="rect">
            <a:avLst/>
          </a:prstGeom>
        </p:spPr>
      </p:pic>
      <p:pic>
        <p:nvPicPr>
          <p:cNvPr id="17" name="Picture 4" descr="E:\Personal\Picture\Tobacco Me\NCDs and Tobacco Control Fun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9628" y="3403755"/>
            <a:ext cx="2809731" cy="210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601980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7" name="Title 1"/>
          <p:cNvSpPr>
            <a:spLocks noGrp="1"/>
          </p:cNvSpPr>
          <p:nvPr>
            <p:ph type="title"/>
          </p:nvPr>
        </p:nvSpPr>
        <p:spPr>
          <a:xfrm>
            <a:off x="457200" y="274638"/>
            <a:ext cx="8229600" cy="1143000"/>
          </a:xfrm>
        </p:spPr>
        <p:txBody>
          <a:bodyPr/>
          <a:lstStyle/>
          <a:p>
            <a:pPr algn="l"/>
            <a:r>
              <a:rPr lang="en-US" sz="4000" b="1" dirty="0">
                <a:solidFill>
                  <a:schemeClr val="bg2">
                    <a:lumMod val="75000"/>
                  </a:schemeClr>
                </a:solidFill>
              </a:rPr>
              <a:t> </a:t>
            </a:r>
            <a:r>
              <a:rPr lang="en-US" sz="3200" b="1" dirty="0" smtClean="0">
                <a:solidFill>
                  <a:schemeClr val="bg2">
                    <a:lumMod val="75000"/>
                  </a:schemeClr>
                </a:solidFill>
              </a:rPr>
              <a:t>Govt. Institution </a:t>
            </a:r>
            <a:endParaRPr lang="en-GB" sz="4000" dirty="0">
              <a:solidFill>
                <a:schemeClr val="bg2">
                  <a:lumMod val="75000"/>
                </a:schemeClr>
              </a:solidFill>
            </a:endParaRPr>
          </a:p>
        </p:txBody>
      </p:sp>
      <p:pic>
        <p:nvPicPr>
          <p:cNvPr id="22"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9447" y="2007608"/>
            <a:ext cx="3862553" cy="2811031"/>
          </a:xfrm>
        </p:spPr>
      </p:pic>
      <p:sp>
        <p:nvSpPr>
          <p:cNvPr id="27" name="Rectangle 26"/>
          <p:cNvSpPr/>
          <p:nvPr/>
        </p:nvSpPr>
        <p:spPr>
          <a:xfrm>
            <a:off x="791569" y="1323833"/>
            <a:ext cx="7460256" cy="369332"/>
          </a:xfrm>
          <a:prstGeom prst="rect">
            <a:avLst/>
          </a:prstGeom>
        </p:spPr>
        <p:txBody>
          <a:bodyPr wrap="square">
            <a:spAutoFit/>
          </a:bodyPr>
          <a:lstStyle/>
          <a:p>
            <a:pPr marL="285750" indent="-285750">
              <a:buFont typeface="Arial" pitchFamily="34" charset="0"/>
              <a:buChar char="•"/>
            </a:pPr>
            <a:r>
              <a:rPr lang="en-GB" dirty="0" smtClean="0">
                <a:solidFill>
                  <a:schemeClr val="bg2">
                    <a:lumMod val="75000"/>
                  </a:schemeClr>
                </a:solidFill>
              </a:rPr>
              <a:t>Sharing meeting with government organizations </a:t>
            </a:r>
            <a:endParaRPr lang="en-GB" dirty="0">
              <a:solidFill>
                <a:schemeClr val="bg2">
                  <a:lumMod val="7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395" y="2025649"/>
            <a:ext cx="3699934" cy="2774951"/>
          </a:xfrm>
          <a:prstGeom prst="rect">
            <a:avLst/>
          </a:prstGeom>
        </p:spPr>
      </p:pic>
    </p:spTree>
    <p:extLst>
      <p:ext uri="{BB962C8B-B14F-4D97-AF65-F5344CB8AC3E}">
        <p14:creationId xmlns:p14="http://schemas.microsoft.com/office/powerpoint/2010/main" val="24606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27"/>
          <p:cNvCxnSpPr/>
          <p:nvPr/>
        </p:nvCxnSpPr>
        <p:spPr>
          <a:xfrm rot="5400000" flipH="1" flipV="1">
            <a:off x="4571206" y="1447007"/>
            <a:ext cx="1587" cy="914400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0" y="0"/>
            <a:ext cx="149225" cy="6016625"/>
            <a:chOff x="0" y="0"/>
            <a:chExt cx="149225" cy="6016625"/>
          </a:xfrm>
        </p:grpSpPr>
        <p:sp>
          <p:nvSpPr>
            <p:cNvPr id="25" name="Rectangle 2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8" name="Rectangle 1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4" name="Rectangle 23"/>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
        <p:nvSpPr>
          <p:cNvPr id="27" name="Title 1"/>
          <p:cNvSpPr>
            <a:spLocks noGrp="1"/>
          </p:cNvSpPr>
          <p:nvPr>
            <p:ph type="title"/>
          </p:nvPr>
        </p:nvSpPr>
        <p:spPr>
          <a:xfrm>
            <a:off x="457200" y="274638"/>
            <a:ext cx="8229600" cy="1143000"/>
          </a:xfrm>
        </p:spPr>
        <p:txBody>
          <a:bodyPr/>
          <a:lstStyle/>
          <a:p>
            <a:pPr algn="l"/>
            <a:r>
              <a:rPr lang="en-US" sz="4000" b="1" dirty="0">
                <a:solidFill>
                  <a:schemeClr val="bg2">
                    <a:lumMod val="75000"/>
                  </a:schemeClr>
                </a:solidFill>
              </a:rPr>
              <a:t> </a:t>
            </a:r>
            <a:r>
              <a:rPr lang="en-US" sz="3600" b="1" dirty="0">
                <a:solidFill>
                  <a:schemeClr val="bg2">
                    <a:lumMod val="75000"/>
                  </a:schemeClr>
                </a:solidFill>
              </a:rPr>
              <a:t>CSO </a:t>
            </a:r>
            <a:r>
              <a:rPr lang="en-US" sz="3600" b="1" dirty="0" smtClean="0">
                <a:solidFill>
                  <a:schemeClr val="bg2">
                    <a:lumMod val="75000"/>
                  </a:schemeClr>
                </a:solidFill>
              </a:rPr>
              <a:t>and Academy </a:t>
            </a:r>
            <a:endParaRPr lang="en-GB" sz="4000" dirty="0">
              <a:solidFill>
                <a:schemeClr val="bg2">
                  <a:lumMod val="75000"/>
                </a:schemeClr>
              </a:solidFill>
            </a:endParaRPr>
          </a:p>
        </p:txBody>
      </p:sp>
      <p:sp>
        <p:nvSpPr>
          <p:cNvPr id="29" name="Content Placeholder 4"/>
          <p:cNvSpPr>
            <a:spLocks noGrp="1"/>
          </p:cNvSpPr>
          <p:nvPr>
            <p:ph idx="1"/>
          </p:nvPr>
        </p:nvSpPr>
        <p:spPr>
          <a:xfrm>
            <a:off x="447675" y="1490663"/>
            <a:ext cx="8229600" cy="2371890"/>
          </a:xfrm>
        </p:spPr>
        <p:txBody>
          <a:bodyPr/>
          <a:lstStyle/>
          <a:p>
            <a:r>
              <a:rPr lang="en-GB" sz="2400" dirty="0" smtClean="0">
                <a:solidFill>
                  <a:schemeClr val="bg2">
                    <a:lumMod val="75000"/>
                  </a:schemeClr>
                </a:solidFill>
              </a:rPr>
              <a:t>Leading CSO such as POBA, BAPA, Public Health Foundation support to establish a institute for sustainable funding. </a:t>
            </a:r>
          </a:p>
          <a:p>
            <a:pPr marL="0" indent="0">
              <a:buNone/>
            </a:pPr>
            <a:endParaRPr lang="en-GB" sz="2400" dirty="0" smtClean="0">
              <a:solidFill>
                <a:schemeClr val="bg2">
                  <a:lumMod val="75000"/>
                </a:schemeClr>
              </a:solidFill>
            </a:endParaRPr>
          </a:p>
          <a:p>
            <a:r>
              <a:rPr lang="en-GB" sz="2400" dirty="0" smtClean="0">
                <a:solidFill>
                  <a:schemeClr val="bg2">
                    <a:lumMod val="75000"/>
                  </a:schemeClr>
                </a:solidFill>
              </a:rPr>
              <a:t>Bangladesh University and Health Science and Dhaka International University actively working on HPF issue. </a:t>
            </a:r>
          </a:p>
          <a:p>
            <a:pPr marL="0" indent="0">
              <a:buNone/>
            </a:pPr>
            <a:endParaRPr lang="en-GB" dirty="0">
              <a:solidFill>
                <a:schemeClr val="bg2">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935" y="3751261"/>
            <a:ext cx="3484178" cy="2098675"/>
          </a:xfrm>
          <a:prstGeom prst="rect">
            <a:avLst/>
          </a:prstGeom>
        </p:spPr>
      </p:pic>
    </p:spTree>
    <p:extLst>
      <p:ext uri="{BB962C8B-B14F-4D97-AF65-F5344CB8AC3E}">
        <p14:creationId xmlns:p14="http://schemas.microsoft.com/office/powerpoint/2010/main" val="26156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NCDs_tree_diagramme_high_resolution_image_V2.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grpSp>
        <p:nvGrpSpPr>
          <p:cNvPr id="5" name="Group 4"/>
          <p:cNvGrpSpPr/>
          <p:nvPr/>
        </p:nvGrpSpPr>
        <p:grpSpPr>
          <a:xfrm>
            <a:off x="0" y="815975"/>
            <a:ext cx="149225" cy="3984625"/>
            <a:chOff x="0" y="815975"/>
            <a:chExt cx="149225" cy="3984625"/>
          </a:xfrm>
        </p:grpSpPr>
        <p:sp>
          <p:nvSpPr>
            <p:cNvPr id="6" name="Rectangle 5"/>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E8ABB-5343-47EE-A646-C2C6B866BD35}"/>
              </a:ext>
            </a:extLst>
          </p:cNvPr>
          <p:cNvSpPr>
            <a:spLocks noGrp="1"/>
          </p:cNvSpPr>
          <p:nvPr>
            <p:ph type="title"/>
          </p:nvPr>
        </p:nvSpPr>
        <p:spPr/>
        <p:txBody>
          <a:bodyPr/>
          <a:lstStyle/>
          <a:p>
            <a:r>
              <a:rPr lang="en-US" dirty="0"/>
              <a:t>Media Advocacy</a:t>
            </a:r>
          </a:p>
        </p:txBody>
      </p:sp>
      <p:sp>
        <p:nvSpPr>
          <p:cNvPr id="3" name="Content Placeholder 2">
            <a:extLst>
              <a:ext uri="{FF2B5EF4-FFF2-40B4-BE49-F238E27FC236}">
                <a16:creationId xmlns:a16="http://schemas.microsoft.com/office/drawing/2014/main" xmlns="" id="{D5D02883-7694-4A8E-AE0B-B8662B0CE55F}"/>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xmlns="" id="{AAD409EC-B79E-4F88-947A-CAF9831315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850599"/>
            <a:ext cx="3572596" cy="5053005"/>
          </a:xfrm>
          <a:prstGeom prst="rect">
            <a:avLst/>
          </a:prstGeom>
        </p:spPr>
      </p:pic>
      <p:pic>
        <p:nvPicPr>
          <p:cNvPr id="5" name="Picture 2" descr="text">
            <a:extLst>
              <a:ext uri="{FF2B5EF4-FFF2-40B4-BE49-F238E27FC236}">
                <a16:creationId xmlns:a16="http://schemas.microsoft.com/office/drawing/2014/main" xmlns="" id="{EB5037FD-0EDA-4A10-8DED-1CC847A0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42"/>
          <a:stretch>
            <a:fillRect/>
          </a:stretch>
        </p:blipFill>
        <p:spPr bwMode="auto">
          <a:xfrm>
            <a:off x="2429596" y="2774524"/>
            <a:ext cx="3429000" cy="1154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amakal Roundtable Supplement_15 OCT 2017">
            <a:extLst>
              <a:ext uri="{FF2B5EF4-FFF2-40B4-BE49-F238E27FC236}">
                <a16:creationId xmlns:a16="http://schemas.microsoft.com/office/drawing/2014/main" xmlns="" id="{6FE5D58F-D5D9-4CBE-9E4C-D87969FF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1825625"/>
            <a:ext cx="3233988" cy="638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645731"/>
      </p:ext>
    </p:extLst>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C0F9F-7913-4EBD-9E1B-7ACCE1CE2413}"/>
              </a:ext>
            </a:extLst>
          </p:cNvPr>
          <p:cNvSpPr>
            <a:spLocks noGrp="1"/>
          </p:cNvSpPr>
          <p:nvPr>
            <p:ph type="title"/>
          </p:nvPr>
        </p:nvSpPr>
        <p:spPr>
          <a:xfrm>
            <a:off x="628650" y="365126"/>
            <a:ext cx="7886700" cy="1006068"/>
          </a:xfrm>
        </p:spPr>
        <p:txBody>
          <a:bodyPr/>
          <a:lstStyle/>
          <a:p>
            <a:r>
              <a:rPr lang="en-US" dirty="0"/>
              <a:t>Achievement</a:t>
            </a:r>
          </a:p>
        </p:txBody>
      </p:sp>
      <p:sp>
        <p:nvSpPr>
          <p:cNvPr id="3" name="Content Placeholder 2">
            <a:extLst>
              <a:ext uri="{FF2B5EF4-FFF2-40B4-BE49-F238E27FC236}">
                <a16:creationId xmlns:a16="http://schemas.microsoft.com/office/drawing/2014/main" xmlns="" id="{697B0031-F098-4139-8736-DE76F4669807}"/>
              </a:ext>
            </a:extLst>
          </p:cNvPr>
          <p:cNvSpPr>
            <a:spLocks noGrp="1"/>
          </p:cNvSpPr>
          <p:nvPr>
            <p:ph idx="1"/>
          </p:nvPr>
        </p:nvSpPr>
        <p:spPr>
          <a:xfrm>
            <a:off x="376521" y="1228319"/>
            <a:ext cx="5464969" cy="5313308"/>
          </a:xfrm>
        </p:spPr>
        <p:txBody>
          <a:bodyPr>
            <a:normAutofit fontScale="70000" lnSpcReduction="20000"/>
          </a:bodyPr>
          <a:lstStyle/>
          <a:p>
            <a:r>
              <a:rPr lang="en-US" dirty="0"/>
              <a:t>Finally Cabinet approved the HDS Management Policy 2017 on 16</a:t>
            </a:r>
            <a:r>
              <a:rPr lang="en-US" baseline="30000" dirty="0"/>
              <a:t>th</a:t>
            </a:r>
            <a:r>
              <a:rPr lang="en-US" dirty="0"/>
              <a:t> October 2017 and issued notification on 8</a:t>
            </a:r>
            <a:r>
              <a:rPr lang="en-US" baseline="30000" dirty="0"/>
              <a:t>th</a:t>
            </a:r>
            <a:r>
              <a:rPr lang="en-US" dirty="0"/>
              <a:t> November 2017</a:t>
            </a:r>
          </a:p>
          <a:p>
            <a:r>
              <a:rPr lang="en-US" dirty="0"/>
              <a:t>The policy identified 14 areas for the utilization of the funds generated as HDS</a:t>
            </a:r>
          </a:p>
          <a:p>
            <a:pPr lvl="1"/>
            <a:r>
              <a:rPr lang="en-US" dirty="0"/>
              <a:t>Administering national tobacco control programs </a:t>
            </a:r>
          </a:p>
          <a:p>
            <a:pPr lvl="1"/>
            <a:r>
              <a:rPr lang="en-US" dirty="0"/>
              <a:t>Mass media campaign</a:t>
            </a:r>
          </a:p>
          <a:p>
            <a:pPr lvl="1"/>
            <a:r>
              <a:rPr lang="en-US" dirty="0"/>
              <a:t>Raising mass awareness </a:t>
            </a:r>
          </a:p>
          <a:p>
            <a:pPr lvl="1"/>
            <a:r>
              <a:rPr lang="en-US" dirty="0"/>
              <a:t>Operation of Tobacco Tax Cell (TTC) under NBR </a:t>
            </a:r>
          </a:p>
          <a:p>
            <a:pPr lvl="1"/>
            <a:r>
              <a:rPr lang="en-US" dirty="0"/>
              <a:t>Research</a:t>
            </a:r>
          </a:p>
          <a:p>
            <a:pPr lvl="1"/>
            <a:r>
              <a:rPr lang="en-US" dirty="0"/>
              <a:t>Operation of quit line </a:t>
            </a:r>
          </a:p>
          <a:p>
            <a:pPr lvl="1"/>
            <a:r>
              <a:rPr lang="en-US" dirty="0"/>
              <a:t>Assisting in preventing tobacco related NCD </a:t>
            </a:r>
          </a:p>
          <a:p>
            <a:pPr lvl="1"/>
            <a:r>
              <a:rPr lang="en-US" dirty="0"/>
              <a:t>Inspiring tobacco farmers in alternative crop cultivation </a:t>
            </a:r>
          </a:p>
          <a:p>
            <a:pPr lvl="1"/>
            <a:r>
              <a:rPr lang="en-US" dirty="0"/>
              <a:t>Capacity building of stakeholders</a:t>
            </a:r>
          </a:p>
          <a:p>
            <a:endParaRPr lang="en-US" dirty="0"/>
          </a:p>
        </p:txBody>
      </p:sp>
      <p:pic>
        <p:nvPicPr>
          <p:cNvPr id="4" name="Picture 3">
            <a:extLst>
              <a:ext uri="{FF2B5EF4-FFF2-40B4-BE49-F238E27FC236}">
                <a16:creationId xmlns:a16="http://schemas.microsoft.com/office/drawing/2014/main" xmlns="" id="{F68E4E76-5559-4BB9-A08B-E29E2F3B0D53}"/>
              </a:ext>
            </a:extLst>
          </p:cNvPr>
          <p:cNvPicPr>
            <a:picLocks noChangeAspect="1"/>
          </p:cNvPicPr>
          <p:nvPr/>
        </p:nvPicPr>
        <p:blipFill>
          <a:blip r:embed="rId2">
            <a:extLst>
              <a:ext uri="{28A0092B-C50C-407E-A947-70E740481C1C}">
                <a14:useLocalDpi xmlns:a14="http://schemas.microsoft.com/office/drawing/2010/main" val="0"/>
              </a:ext>
            </a:extLst>
          </a:blip>
          <a:srcRect l="29501" t="13541" r="30675" b="7292"/>
          <a:stretch>
            <a:fillRect/>
          </a:stretch>
        </p:blipFill>
        <p:spPr bwMode="auto">
          <a:xfrm>
            <a:off x="6179344" y="915387"/>
            <a:ext cx="2588136" cy="385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E2CF9FE4-8E4A-4AB7-9665-E7CE9DE9A95D}"/>
              </a:ext>
            </a:extLst>
          </p:cNvPr>
          <p:cNvSpPr txBox="1"/>
          <p:nvPr/>
        </p:nvSpPr>
        <p:spPr>
          <a:xfrm>
            <a:off x="6257925" y="5137812"/>
            <a:ext cx="2509555" cy="1754326"/>
          </a:xfrm>
          <a:prstGeom prst="rect">
            <a:avLst/>
          </a:prstGeom>
          <a:noFill/>
        </p:spPr>
        <p:txBody>
          <a:bodyPr wrap="square" rtlCol="0">
            <a:spAutoFit/>
          </a:bodyPr>
          <a:lstStyle/>
          <a:p>
            <a:pPr algn="ctr"/>
            <a:r>
              <a:rPr lang="en-US" sz="3600" dirty="0">
                <a:solidFill>
                  <a:srgbClr val="FF0000"/>
                </a:solidFill>
              </a:rPr>
              <a:t>“We did it all together “</a:t>
            </a:r>
          </a:p>
        </p:txBody>
      </p:sp>
    </p:spTree>
    <p:extLst>
      <p:ext uri="{BB962C8B-B14F-4D97-AF65-F5344CB8AC3E}">
        <p14:creationId xmlns:p14="http://schemas.microsoft.com/office/powerpoint/2010/main" val="69643729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t> Management of HDS:</a:t>
            </a:r>
            <a:endParaRPr lang="en-GB"/>
          </a:p>
        </p:txBody>
      </p:sp>
      <p:sp>
        <p:nvSpPr>
          <p:cNvPr id="3" name="Content Placeholder 2"/>
          <p:cNvSpPr txBox="1">
            <a:spLocks noGrp="1"/>
          </p:cNvSpPr>
          <p:nvPr>
            <p:ph idx="1"/>
          </p:nvPr>
        </p:nvSpPr>
        <p:spPr/>
        <p:txBody>
          <a:bodyPr/>
          <a:lstStyle/>
          <a:p>
            <a:pPr marL="0" lvl="0" indent="0">
              <a:lnSpc>
                <a:spcPct val="80000"/>
              </a:lnSpc>
              <a:spcBef>
                <a:spcPts val="400"/>
              </a:spcBef>
              <a:buNone/>
            </a:pPr>
            <a:endParaRPr lang="en-GB" sz="1500" dirty="0"/>
          </a:p>
          <a:p>
            <a:pPr lvl="0">
              <a:lnSpc>
                <a:spcPct val="80000"/>
              </a:lnSpc>
              <a:spcBef>
                <a:spcPts val="400"/>
              </a:spcBef>
            </a:pPr>
            <a:r>
              <a:rPr lang="en-GB" sz="1500" dirty="0"/>
              <a:t>A committee in the following criteria Shall be formed with a view to ensuring the utilization of the fund collected from Health Development Surcharge:</a:t>
            </a:r>
          </a:p>
          <a:p>
            <a:pPr marL="0" lvl="0" indent="0">
              <a:lnSpc>
                <a:spcPct val="80000"/>
              </a:lnSpc>
              <a:spcBef>
                <a:spcPts val="400"/>
              </a:spcBef>
              <a:buNone/>
            </a:pPr>
            <a:r>
              <a:rPr lang="en-GB" sz="1500" dirty="0"/>
              <a:t> </a:t>
            </a:r>
          </a:p>
          <a:p>
            <a:pPr lvl="0">
              <a:lnSpc>
                <a:spcPct val="80000"/>
              </a:lnSpc>
              <a:spcBef>
                <a:spcPts val="400"/>
              </a:spcBef>
            </a:pPr>
            <a:r>
              <a:rPr lang="en-GB" sz="1500" dirty="0"/>
              <a:t>Minister; Health and family welfare ministry                             	 President</a:t>
            </a:r>
          </a:p>
          <a:p>
            <a:pPr lvl="0">
              <a:lnSpc>
                <a:spcPct val="80000"/>
              </a:lnSpc>
              <a:spcBef>
                <a:spcPts val="400"/>
              </a:spcBef>
            </a:pPr>
            <a:r>
              <a:rPr lang="en-GB" sz="1500" dirty="0"/>
              <a:t>Secretary; Health and family welfare ministry                     	 Vice- President</a:t>
            </a:r>
          </a:p>
          <a:p>
            <a:pPr lvl="0">
              <a:lnSpc>
                <a:spcPct val="80000"/>
              </a:lnSpc>
              <a:spcBef>
                <a:spcPts val="400"/>
              </a:spcBef>
            </a:pPr>
            <a:r>
              <a:rPr lang="en-GB" sz="1500" dirty="0"/>
              <a:t>Additional Secretary; Ministry of Health 		</a:t>
            </a:r>
            <a:r>
              <a:rPr lang="en-GB" sz="1500" dirty="0" smtClean="0"/>
              <a:t>	Member</a:t>
            </a:r>
            <a:endParaRPr lang="en-GB" sz="1500" dirty="0"/>
          </a:p>
          <a:p>
            <a:pPr lvl="0">
              <a:lnSpc>
                <a:spcPct val="80000"/>
              </a:lnSpc>
              <a:spcBef>
                <a:spcPts val="400"/>
              </a:spcBef>
            </a:pPr>
            <a:r>
              <a:rPr lang="en-GB" sz="1500" dirty="0"/>
              <a:t>Additional Secretary; (Budget Wing) Ministry of Health 	Member</a:t>
            </a:r>
          </a:p>
          <a:p>
            <a:pPr lvl="0">
              <a:lnSpc>
                <a:spcPct val="80000"/>
              </a:lnSpc>
              <a:spcBef>
                <a:spcPts val="400"/>
              </a:spcBef>
            </a:pPr>
            <a:r>
              <a:rPr lang="en-GB" sz="1500" dirty="0"/>
              <a:t>Additional Secretary/ JS  Finance  Ministry                                   </a:t>
            </a:r>
            <a:r>
              <a:rPr lang="en-GB" sz="1500" dirty="0" smtClean="0"/>
              <a:t>	Member</a:t>
            </a:r>
            <a:endParaRPr lang="en-GB" sz="1500" dirty="0"/>
          </a:p>
          <a:p>
            <a:pPr lvl="0">
              <a:lnSpc>
                <a:spcPct val="80000"/>
              </a:lnSpc>
              <a:spcBef>
                <a:spcPts val="400"/>
              </a:spcBef>
            </a:pPr>
            <a:r>
              <a:rPr lang="en-GB" sz="1500" dirty="0"/>
              <a:t>Additional Secretary/ JS  Education Ministry                                </a:t>
            </a:r>
            <a:r>
              <a:rPr lang="en-GB" sz="1500" dirty="0" smtClean="0"/>
              <a:t>	Member</a:t>
            </a:r>
            <a:endParaRPr lang="en-GB" sz="1500" dirty="0"/>
          </a:p>
          <a:p>
            <a:pPr lvl="0">
              <a:lnSpc>
                <a:spcPct val="80000"/>
              </a:lnSpc>
              <a:spcBef>
                <a:spcPts val="400"/>
              </a:spcBef>
            </a:pPr>
            <a:r>
              <a:rPr lang="en-GB" sz="1500" dirty="0"/>
              <a:t>Additional Secretary/ JS  Ministry of Public Administration       </a:t>
            </a:r>
            <a:r>
              <a:rPr lang="en-GB" sz="1500" dirty="0" smtClean="0"/>
              <a:t>	Member              </a:t>
            </a:r>
            <a:endParaRPr lang="en-GB" sz="1500" dirty="0"/>
          </a:p>
          <a:p>
            <a:pPr lvl="0">
              <a:lnSpc>
                <a:spcPct val="80000"/>
              </a:lnSpc>
              <a:spcBef>
                <a:spcPts val="400"/>
              </a:spcBef>
            </a:pPr>
            <a:r>
              <a:rPr lang="en-GB" sz="1500" dirty="0"/>
              <a:t>Additional Secretary/ JS  Ministry of Home 		</a:t>
            </a:r>
            <a:r>
              <a:rPr lang="en-GB" sz="1500" dirty="0" smtClean="0"/>
              <a:t>	Member </a:t>
            </a:r>
            <a:endParaRPr lang="en-GB" sz="1500" dirty="0"/>
          </a:p>
          <a:p>
            <a:pPr lvl="0">
              <a:lnSpc>
                <a:spcPct val="80000"/>
              </a:lnSpc>
              <a:spcBef>
                <a:spcPts val="400"/>
              </a:spcBef>
            </a:pPr>
            <a:r>
              <a:rPr lang="en-GB" sz="1500" dirty="0"/>
              <a:t>Additional Secretary/JS  Ministry  of Agriculture                        </a:t>
            </a:r>
            <a:r>
              <a:rPr lang="en-GB" sz="1500" dirty="0" smtClean="0"/>
              <a:t>	Member </a:t>
            </a:r>
            <a:endParaRPr lang="en-GB" sz="1500" dirty="0"/>
          </a:p>
          <a:p>
            <a:pPr lvl="0">
              <a:lnSpc>
                <a:spcPct val="80000"/>
              </a:lnSpc>
              <a:spcBef>
                <a:spcPts val="400"/>
              </a:spcBef>
            </a:pPr>
            <a:r>
              <a:rPr lang="en-GB" sz="1500" dirty="0"/>
              <a:t>Member, National Tax Board                                                           	 Member</a:t>
            </a:r>
          </a:p>
          <a:p>
            <a:pPr lvl="0">
              <a:lnSpc>
                <a:spcPct val="80000"/>
              </a:lnSpc>
              <a:spcBef>
                <a:spcPts val="400"/>
              </a:spcBef>
            </a:pPr>
            <a:r>
              <a:rPr lang="en-GB" sz="1500" dirty="0"/>
              <a:t>Line Director; Health Bureau				Member</a:t>
            </a:r>
          </a:p>
          <a:p>
            <a:pPr lvl="0">
              <a:lnSpc>
                <a:spcPct val="80000"/>
              </a:lnSpc>
              <a:spcBef>
                <a:spcPts val="400"/>
              </a:spcBef>
            </a:pPr>
            <a:r>
              <a:rPr lang="en-GB" sz="1500" dirty="0"/>
              <a:t>Representative from Tobacco Control Organization 	</a:t>
            </a:r>
            <a:r>
              <a:rPr lang="en-GB" sz="1500" dirty="0" smtClean="0"/>
              <a:t>	Member</a:t>
            </a:r>
            <a:endParaRPr lang="en-GB" sz="1500" dirty="0"/>
          </a:p>
          <a:p>
            <a:pPr lvl="0">
              <a:lnSpc>
                <a:spcPct val="80000"/>
              </a:lnSpc>
              <a:spcBef>
                <a:spcPts val="400"/>
              </a:spcBef>
            </a:pPr>
            <a:r>
              <a:rPr lang="en-GB" sz="1500" dirty="0"/>
              <a:t>Executive officer;  National Tobacco Control Cell 	       	 Member Secretary </a:t>
            </a:r>
          </a:p>
        </p:txBody>
      </p:sp>
      <p:grpSp>
        <p:nvGrpSpPr>
          <p:cNvPr id="4" name="Group 3"/>
          <p:cNvGrpSpPr/>
          <p:nvPr/>
        </p:nvGrpSpPr>
        <p:grpSpPr>
          <a:xfrm>
            <a:off x="0" y="0"/>
            <a:ext cx="149225" cy="6016625"/>
            <a:chOff x="0" y="0"/>
            <a:chExt cx="149225" cy="6016625"/>
          </a:xfrm>
        </p:grpSpPr>
        <p:sp>
          <p:nvSpPr>
            <p:cNvPr id="5" name="Rectangle 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6" name="Rectangle 5"/>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1821564566"/>
      </p:ext>
    </p:extLst>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t>The sectors to spend the fund</a:t>
            </a:r>
            <a:r>
              <a:rPr lang="en-GB"/>
              <a:t>.</a:t>
            </a:r>
          </a:p>
        </p:txBody>
      </p:sp>
      <p:sp>
        <p:nvSpPr>
          <p:cNvPr id="3" name="Content Placeholder 2"/>
          <p:cNvSpPr txBox="1">
            <a:spLocks noGrp="1"/>
          </p:cNvSpPr>
          <p:nvPr>
            <p:ph idx="1"/>
          </p:nvPr>
        </p:nvSpPr>
        <p:spPr>
          <a:xfrm>
            <a:off x="1115613" y="1527048"/>
            <a:ext cx="7690058" cy="4572000"/>
          </a:xfrm>
        </p:spPr>
        <p:txBody>
          <a:bodyPr/>
          <a:lstStyle/>
          <a:p>
            <a:pPr lvl="0">
              <a:lnSpc>
                <a:spcPct val="80000"/>
              </a:lnSpc>
              <a:spcBef>
                <a:spcPts val="400"/>
              </a:spcBef>
              <a:buFont typeface="Wingdings" pitchFamily="2"/>
              <a:buChar char="§"/>
            </a:pPr>
            <a:r>
              <a:rPr lang="en-GB" sz="1800" dirty="0"/>
              <a:t>This fund is to be used  for reducing of supply and demand side of Tobacco. Again the committee may change or add the thing evaluating the priority. The following sectors shall  be considered specifically prior;</a:t>
            </a:r>
          </a:p>
          <a:p>
            <a:pPr marL="0" lvl="0" indent="0">
              <a:lnSpc>
                <a:spcPct val="80000"/>
              </a:lnSpc>
              <a:spcBef>
                <a:spcPts val="400"/>
              </a:spcBef>
              <a:buNone/>
            </a:pPr>
            <a:endParaRPr lang="en-GB" sz="1800" dirty="0"/>
          </a:p>
          <a:p>
            <a:pPr lvl="0">
              <a:lnSpc>
                <a:spcPct val="80000"/>
              </a:lnSpc>
              <a:spcBef>
                <a:spcPts val="400"/>
              </a:spcBef>
              <a:buFont typeface="Wingdings" pitchFamily="2"/>
              <a:buChar char="§"/>
            </a:pPr>
            <a:r>
              <a:rPr lang="en-GB" sz="1800" dirty="0"/>
              <a:t>To fund the activities of National Tobacco Control Cell.</a:t>
            </a:r>
          </a:p>
          <a:p>
            <a:pPr lvl="0">
              <a:lnSpc>
                <a:spcPct val="80000"/>
              </a:lnSpc>
              <a:spcBef>
                <a:spcPts val="400"/>
              </a:spcBef>
              <a:buFont typeface="Wingdings" pitchFamily="2"/>
              <a:buChar char="§"/>
            </a:pPr>
            <a:r>
              <a:rPr lang="en-GB" sz="1800" dirty="0"/>
              <a:t>Funding to the national  tobacco control program.</a:t>
            </a:r>
          </a:p>
          <a:p>
            <a:pPr lvl="0">
              <a:lnSpc>
                <a:spcPct val="80000"/>
              </a:lnSpc>
              <a:spcBef>
                <a:spcPts val="400"/>
              </a:spcBef>
              <a:buFont typeface="Wingdings" pitchFamily="2"/>
              <a:buChar char="§"/>
            </a:pPr>
            <a:r>
              <a:rPr lang="en-GB" sz="1800" dirty="0"/>
              <a:t>To support Tobacco control Taskforce for implementation of TC law. </a:t>
            </a:r>
          </a:p>
          <a:p>
            <a:pPr lvl="0">
              <a:lnSpc>
                <a:spcPct val="80000"/>
              </a:lnSpc>
              <a:spcBef>
                <a:spcPts val="400"/>
              </a:spcBef>
              <a:buFont typeface="Wingdings" pitchFamily="2"/>
              <a:buChar char="§"/>
            </a:pPr>
            <a:r>
              <a:rPr lang="en-GB" sz="1800" dirty="0"/>
              <a:t>To work for creating awareness using mess media.</a:t>
            </a:r>
          </a:p>
          <a:p>
            <a:pPr lvl="0">
              <a:lnSpc>
                <a:spcPct val="80000"/>
              </a:lnSpc>
              <a:spcBef>
                <a:spcPts val="400"/>
              </a:spcBef>
              <a:buFont typeface="Wingdings" pitchFamily="2"/>
              <a:buChar char="§"/>
            </a:pPr>
            <a:r>
              <a:rPr lang="en-GB" sz="1800" dirty="0"/>
              <a:t>Capacity Building of  the stakeholders relation to tobacco control.</a:t>
            </a:r>
          </a:p>
          <a:p>
            <a:pPr lvl="0">
              <a:lnSpc>
                <a:spcPct val="80000"/>
              </a:lnSpc>
              <a:spcBef>
                <a:spcPts val="400"/>
              </a:spcBef>
              <a:buFont typeface="Wingdings" pitchFamily="2"/>
              <a:buChar char="§"/>
            </a:pPr>
            <a:r>
              <a:rPr lang="en-GB" sz="1800" dirty="0"/>
              <a:t>To conduct research on the harmfulness of the tobacco</a:t>
            </a:r>
            <a:r>
              <a:rPr lang="en-GB" sz="1800" dirty="0" smtClean="0"/>
              <a:t>.</a:t>
            </a:r>
          </a:p>
          <a:p>
            <a:pPr lvl="0">
              <a:lnSpc>
                <a:spcPct val="80000"/>
              </a:lnSpc>
              <a:spcBef>
                <a:spcPts val="400"/>
              </a:spcBef>
              <a:buFont typeface="Wingdings" pitchFamily="2"/>
              <a:buChar char="§"/>
            </a:pPr>
            <a:r>
              <a:rPr lang="en-GB" sz="1800" dirty="0" smtClean="0"/>
              <a:t>To </a:t>
            </a:r>
            <a:r>
              <a:rPr lang="en-GB" sz="1800" dirty="0"/>
              <a:t>examine and evaluate the tobacco control activities.</a:t>
            </a:r>
          </a:p>
          <a:p>
            <a:pPr lvl="0">
              <a:lnSpc>
                <a:spcPct val="80000"/>
              </a:lnSpc>
              <a:spcBef>
                <a:spcPts val="400"/>
              </a:spcBef>
              <a:buFont typeface="Wingdings" pitchFamily="2"/>
              <a:buChar char="§"/>
            </a:pPr>
            <a:r>
              <a:rPr lang="en-GB" sz="1800" dirty="0"/>
              <a:t>To take initiative to add the topic in the training syllabus of the govt. Cadre in different steps.</a:t>
            </a:r>
          </a:p>
          <a:p>
            <a:pPr lvl="0">
              <a:lnSpc>
                <a:spcPct val="80000"/>
              </a:lnSpc>
              <a:spcBef>
                <a:spcPts val="400"/>
              </a:spcBef>
              <a:buFont typeface="Wingdings" pitchFamily="2"/>
              <a:buChar char="§"/>
            </a:pPr>
            <a:r>
              <a:rPr lang="en-GB" sz="1800" dirty="0"/>
              <a:t>To campaign on tobacco control in the community basis.</a:t>
            </a:r>
          </a:p>
          <a:p>
            <a:pPr lvl="0">
              <a:lnSpc>
                <a:spcPct val="80000"/>
              </a:lnSpc>
              <a:spcBef>
                <a:spcPts val="400"/>
              </a:spcBef>
              <a:buFont typeface="Wingdings" pitchFamily="2"/>
              <a:buChar char="§"/>
            </a:pPr>
            <a:r>
              <a:rPr lang="en-GB" sz="1800" dirty="0"/>
              <a:t>To set quit line  with a view to minimizing the use of tobacco.</a:t>
            </a:r>
          </a:p>
          <a:p>
            <a:pPr lvl="0">
              <a:lnSpc>
                <a:spcPct val="80000"/>
              </a:lnSpc>
              <a:spcBef>
                <a:spcPts val="400"/>
              </a:spcBef>
              <a:buFont typeface="Wingdings" pitchFamily="2"/>
              <a:buChar char="§"/>
            </a:pPr>
            <a:r>
              <a:rPr lang="en-GB" sz="1800" dirty="0"/>
              <a:t> To help the steps related to the control of NCDs.</a:t>
            </a:r>
          </a:p>
          <a:p>
            <a:pPr lvl="0">
              <a:lnSpc>
                <a:spcPct val="80000"/>
              </a:lnSpc>
              <a:spcBef>
                <a:spcPts val="400"/>
              </a:spcBef>
              <a:buFont typeface="Wingdings" pitchFamily="2"/>
              <a:buChar char="§"/>
            </a:pPr>
            <a:r>
              <a:rPr lang="en-GB" sz="1800" dirty="0"/>
              <a:t>To provide financial and technical support to the organizations working for tobacco  and NCDs control</a:t>
            </a:r>
            <a:r>
              <a:rPr lang="en-GB" sz="1800" dirty="0" smtClean="0"/>
              <a:t>.</a:t>
            </a:r>
            <a:endParaRPr lang="en-GB" sz="1800" dirty="0"/>
          </a:p>
          <a:p>
            <a:pPr lvl="0">
              <a:lnSpc>
                <a:spcPct val="80000"/>
              </a:lnSpc>
              <a:spcBef>
                <a:spcPts val="400"/>
              </a:spcBef>
            </a:pPr>
            <a:endParaRPr lang="en-GB" sz="1800" dirty="0"/>
          </a:p>
        </p:txBody>
      </p:sp>
      <p:grpSp>
        <p:nvGrpSpPr>
          <p:cNvPr id="4" name="Group 3"/>
          <p:cNvGrpSpPr/>
          <p:nvPr/>
        </p:nvGrpSpPr>
        <p:grpSpPr>
          <a:xfrm>
            <a:off x="0" y="0"/>
            <a:ext cx="149225" cy="6016625"/>
            <a:chOff x="0" y="0"/>
            <a:chExt cx="149225" cy="6016625"/>
          </a:xfrm>
        </p:grpSpPr>
        <p:sp>
          <p:nvSpPr>
            <p:cNvPr id="5" name="Rectangle 4"/>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6" name="Rectangle 5"/>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2201455578"/>
      </p:ext>
    </p:extLst>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10C05-4527-46C8-A531-B7D72CBDC61C}"/>
              </a:ext>
            </a:extLst>
          </p:cNvPr>
          <p:cNvSpPr>
            <a:spLocks noGrp="1"/>
          </p:cNvSpPr>
          <p:nvPr>
            <p:ph type="title"/>
          </p:nvPr>
        </p:nvSpPr>
        <p:spPr/>
        <p:txBody>
          <a:bodyPr/>
          <a:lstStyle/>
          <a:p>
            <a:r>
              <a:rPr lang="en-US" dirty="0"/>
              <a:t>TI Interference</a:t>
            </a:r>
          </a:p>
        </p:txBody>
      </p:sp>
      <p:sp>
        <p:nvSpPr>
          <p:cNvPr id="3" name="Content Placeholder 2">
            <a:extLst>
              <a:ext uri="{FF2B5EF4-FFF2-40B4-BE49-F238E27FC236}">
                <a16:creationId xmlns:a16="http://schemas.microsoft.com/office/drawing/2014/main" xmlns="" id="{72EFC883-0D60-47E9-A9DF-89BAE7C90A10}"/>
              </a:ext>
            </a:extLst>
          </p:cNvPr>
          <p:cNvSpPr>
            <a:spLocks noGrp="1"/>
          </p:cNvSpPr>
          <p:nvPr>
            <p:ph idx="1"/>
          </p:nvPr>
        </p:nvSpPr>
        <p:spPr>
          <a:xfrm>
            <a:off x="628650" y="1825626"/>
            <a:ext cx="7194550" cy="2262281"/>
          </a:xfrm>
        </p:spPr>
        <p:txBody>
          <a:bodyPr/>
          <a:lstStyle/>
          <a:p>
            <a:r>
              <a:rPr lang="en-US" sz="2800" dirty="0"/>
              <a:t>An organization filed a writ petition to the High Court urging to spend the HDS Fund in treatment</a:t>
            </a:r>
          </a:p>
          <a:p>
            <a:pPr lvl="1"/>
            <a:r>
              <a:rPr lang="en-US" sz="2400" dirty="0"/>
              <a:t>However, the positive approaches from the </a:t>
            </a:r>
            <a:r>
              <a:rPr lang="en-US" sz="2400" dirty="0" err="1"/>
              <a:t>MoHFW</a:t>
            </a:r>
            <a:r>
              <a:rPr lang="en-US" sz="2400" dirty="0"/>
              <a:t>/NTCC and timely intervention by anti-tobacco organizations, the petition is kept as pending </a:t>
            </a:r>
          </a:p>
          <a:p>
            <a:endParaRPr lang="en-US" sz="2800" dirty="0"/>
          </a:p>
        </p:txBody>
      </p:sp>
      <p:grpSp>
        <p:nvGrpSpPr>
          <p:cNvPr id="6" name="Group 5"/>
          <p:cNvGrpSpPr/>
          <p:nvPr/>
        </p:nvGrpSpPr>
        <p:grpSpPr>
          <a:xfrm>
            <a:off x="0" y="0"/>
            <a:ext cx="149225" cy="6016625"/>
            <a:chOff x="0" y="0"/>
            <a:chExt cx="149225" cy="6016625"/>
          </a:xfrm>
        </p:grpSpPr>
        <p:sp>
          <p:nvSpPr>
            <p:cNvPr id="7" name="Rectangle 6"/>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2" name="Rectangle 11"/>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3" name="Rectangle 12"/>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065" y="4618492"/>
            <a:ext cx="3043792" cy="1963737"/>
          </a:xfrm>
          <a:prstGeom prst="rect">
            <a:avLst/>
          </a:prstGeom>
        </p:spPr>
      </p:pic>
    </p:spTree>
    <p:extLst>
      <p:ext uri="{BB962C8B-B14F-4D97-AF65-F5344CB8AC3E}">
        <p14:creationId xmlns:p14="http://schemas.microsoft.com/office/powerpoint/2010/main" val="742144263"/>
      </p:ext>
    </p:extLst>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685800"/>
            <a:ext cx="8229600" cy="838203"/>
          </a:xfrm>
        </p:spPr>
        <p:txBody>
          <a:bodyPr/>
          <a:lstStyle/>
          <a:p>
            <a:pPr lvl="0"/>
            <a:r>
              <a:rPr lang="en-GB" sz="3600" b="1">
                <a:solidFill>
                  <a:srgbClr val="006600"/>
                </a:solidFill>
              </a:rPr>
              <a:t>Political Commitment</a:t>
            </a:r>
            <a:r>
              <a:rPr lang="en-GB" sz="3600">
                <a:solidFill>
                  <a:srgbClr val="006600"/>
                </a:solidFill>
              </a:rPr>
              <a:t> </a:t>
            </a:r>
            <a:endParaRPr lang="en-US" sz="3600">
              <a:solidFill>
                <a:srgbClr val="006600"/>
              </a:solidFill>
            </a:endParaRPr>
          </a:p>
        </p:txBody>
      </p:sp>
      <p:sp>
        <p:nvSpPr>
          <p:cNvPr id="3" name="Content Placeholder 2"/>
          <p:cNvSpPr txBox="1">
            <a:spLocks noGrp="1"/>
          </p:cNvSpPr>
          <p:nvPr>
            <p:ph idx="1"/>
          </p:nvPr>
        </p:nvSpPr>
        <p:spPr>
          <a:xfrm>
            <a:off x="369024" y="1767215"/>
            <a:ext cx="4800600" cy="3952878"/>
          </a:xfrm>
        </p:spPr>
        <p:txBody>
          <a:bodyPr/>
          <a:lstStyle/>
          <a:p>
            <a:pPr lvl="0">
              <a:buNone/>
            </a:pPr>
            <a:r>
              <a:rPr lang="en-US" sz="1600"/>
              <a:t>	</a:t>
            </a:r>
            <a:r>
              <a:rPr lang="en-US" sz="2400"/>
              <a:t>Prime Minister Sheikh Hasina pledged the commitment of her government to work towards full compliance with the WHO FCTC and stated that overhauling tobacco tax was high on the agenda as the most powerful measure for reducing tobacco use.  Bangladesh aims to be tobacco-free by 2040.</a:t>
            </a:r>
          </a:p>
        </p:txBody>
      </p:sp>
      <p:pic>
        <p:nvPicPr>
          <p:cNvPr id="4" name="Picture 3" descr="19657050_667006093490547_4964371982337963461_n.jpg"/>
          <p:cNvPicPr>
            <a:picLocks noChangeAspect="1"/>
          </p:cNvPicPr>
          <p:nvPr/>
        </p:nvPicPr>
        <p:blipFill>
          <a:blip r:embed="rId2"/>
          <a:stretch>
            <a:fillRect/>
          </a:stretch>
        </p:blipFill>
        <p:spPr>
          <a:xfrm>
            <a:off x="5183194" y="1752603"/>
            <a:ext cx="3808411" cy="3800475"/>
          </a:xfrm>
          <a:prstGeom prst="rect">
            <a:avLst/>
          </a:prstGeom>
          <a:noFill/>
          <a:ln>
            <a:noFill/>
          </a:ln>
        </p:spPr>
      </p:pic>
      <p:grpSp>
        <p:nvGrpSpPr>
          <p:cNvPr id="5" name="Group 4"/>
          <p:cNvGrpSpPr/>
          <p:nvPr/>
        </p:nvGrpSpPr>
        <p:grpSpPr>
          <a:xfrm>
            <a:off x="0" y="0"/>
            <a:ext cx="149225" cy="6016625"/>
            <a:chOff x="0" y="0"/>
            <a:chExt cx="149225" cy="6016625"/>
          </a:xfrm>
        </p:grpSpPr>
        <p:sp>
          <p:nvSpPr>
            <p:cNvPr id="6" name="Rectangle 5"/>
            <p:cNvSpPr/>
            <p:nvPr/>
          </p:nvSpPr>
          <p:spPr>
            <a:xfrm>
              <a:off x="0" y="0"/>
              <a:ext cx="149225" cy="6016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0"/>
              <a:ext cx="149225" cy="81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2" name="Rectangle 11"/>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1920761300"/>
      </p:ext>
    </p:extLst>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
          </p:nvPr>
        </p:nvSpPr>
        <p:spPr>
          <a:xfrm>
            <a:off x="457200" y="838200"/>
            <a:ext cx="8229600" cy="1143000"/>
          </a:xfrm>
        </p:spPr>
        <p:txBody>
          <a:bodyPr/>
          <a:lstStyle/>
          <a:p>
            <a:pPr algn="ctr">
              <a:lnSpc>
                <a:spcPct val="80000"/>
              </a:lnSpc>
              <a:buFontTx/>
              <a:buNone/>
            </a:pPr>
            <a:endParaRPr lang="en-US" sz="2000"/>
          </a:p>
          <a:p>
            <a:pPr algn="ctr">
              <a:lnSpc>
                <a:spcPct val="80000"/>
              </a:lnSpc>
              <a:buFontTx/>
              <a:buNone/>
            </a:pPr>
            <a:endParaRPr lang="en-US" sz="2000"/>
          </a:p>
          <a:p>
            <a:pPr algn="ctr">
              <a:lnSpc>
                <a:spcPct val="80000"/>
              </a:lnSpc>
              <a:buFontTx/>
              <a:buNone/>
            </a:pPr>
            <a:r>
              <a:rPr lang="en-US" sz="2400"/>
              <a:t>Thank you</a:t>
            </a:r>
          </a:p>
        </p:txBody>
      </p:sp>
      <p:pic>
        <p:nvPicPr>
          <p:cNvPr id="14341" name="Picture 5" descr="images (3)"/>
          <p:cNvPicPr>
            <a:picLocks noChangeAspect="1" noChangeArrowheads="1"/>
          </p:cNvPicPr>
          <p:nvPr/>
        </p:nvPicPr>
        <p:blipFill>
          <a:blip r:embed="rId2" cstate="print"/>
          <a:srcRect/>
          <a:stretch>
            <a:fillRect/>
          </a:stretch>
        </p:blipFill>
        <p:spPr bwMode="auto">
          <a:xfrm>
            <a:off x="3018971" y="3048000"/>
            <a:ext cx="2133797" cy="2240828"/>
          </a:xfrm>
          <a:prstGeom prst="rect">
            <a:avLst/>
          </a:prstGeom>
          <a:noFill/>
        </p:spPr>
      </p:pic>
      <p:pic>
        <p:nvPicPr>
          <p:cNvPr id="14342" name="Picture 6" descr="Foodsthatspeedupmetabolism32"/>
          <p:cNvPicPr>
            <a:picLocks noChangeAspect="1" noChangeArrowheads="1"/>
          </p:cNvPicPr>
          <p:nvPr/>
        </p:nvPicPr>
        <p:blipFill>
          <a:blip r:embed="rId3" cstate="print"/>
          <a:srcRect/>
          <a:stretch>
            <a:fillRect/>
          </a:stretch>
        </p:blipFill>
        <p:spPr bwMode="auto">
          <a:xfrm>
            <a:off x="5152768" y="3048000"/>
            <a:ext cx="3229232" cy="2133600"/>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86" y="3055257"/>
            <a:ext cx="2830285" cy="2024743"/>
          </a:xfrm>
          <a:prstGeom prst="rect">
            <a:avLst/>
          </a:prstGeom>
        </p:spPr>
      </p:pic>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Non Communicable Diseases (NCDs)</a:t>
            </a:r>
            <a:endParaRPr lang="en-US" dirty="0">
              <a:solidFill>
                <a:srgbClr val="0070C0"/>
              </a:solidFill>
            </a:endParaRPr>
          </a:p>
        </p:txBody>
      </p:sp>
      <p:sp>
        <p:nvSpPr>
          <p:cNvPr id="3" name="Content Placeholder 2"/>
          <p:cNvSpPr>
            <a:spLocks noGrp="1"/>
          </p:cNvSpPr>
          <p:nvPr>
            <p:ph sz="quarter" idx="1"/>
          </p:nvPr>
        </p:nvSpPr>
        <p:spPr/>
        <p:txBody>
          <a:bodyPr/>
          <a:lstStyle/>
          <a:p>
            <a:pPr>
              <a:buNone/>
            </a:pPr>
            <a:r>
              <a:rPr lang="en-US" sz="2800" dirty="0" smtClean="0"/>
              <a:t>According to NCD Risk factor Survey Bangladesh 2010</a:t>
            </a:r>
          </a:p>
          <a:p>
            <a:pPr lvl="1"/>
            <a:r>
              <a:rPr lang="en-US" sz="2400" dirty="0" smtClean="0"/>
              <a:t>About 98.7% have at least one risk factor, </a:t>
            </a:r>
          </a:p>
          <a:p>
            <a:pPr lvl="1"/>
            <a:r>
              <a:rPr lang="en-US" sz="2400" dirty="0" smtClean="0"/>
              <a:t>77.4% had two or more risk factors and </a:t>
            </a:r>
          </a:p>
          <a:p>
            <a:pPr lvl="1"/>
            <a:r>
              <a:rPr lang="en-US" sz="2400" dirty="0" smtClean="0"/>
              <a:t>28.3% had 3 or more Risk Factor</a:t>
            </a:r>
            <a:endParaRPr lang="en-US" sz="2400" dirty="0"/>
          </a:p>
        </p:txBody>
      </p:sp>
      <p:pic>
        <p:nvPicPr>
          <p:cNvPr id="4" name="Picture 133" descr="action-plan310"/>
          <p:cNvPicPr>
            <a:picLocks noChangeAspect="1" noChangeArrowheads="1"/>
          </p:cNvPicPr>
          <p:nvPr/>
        </p:nvPicPr>
        <p:blipFill>
          <a:blip r:embed="rId2" cstate="print">
            <a:lum bright="6000"/>
          </a:blip>
          <a:srcRect/>
          <a:stretch>
            <a:fillRect/>
          </a:stretch>
        </p:blipFill>
        <p:spPr bwMode="auto">
          <a:xfrm>
            <a:off x="4572000" y="3717032"/>
            <a:ext cx="4572000" cy="2949677"/>
          </a:xfrm>
          <a:prstGeom prst="rect">
            <a:avLst/>
          </a:prstGeom>
          <a:noFill/>
        </p:spPr>
      </p:pic>
      <p:grpSp>
        <p:nvGrpSpPr>
          <p:cNvPr id="5" name="Group 4"/>
          <p:cNvGrpSpPr/>
          <p:nvPr/>
        </p:nvGrpSpPr>
        <p:grpSpPr>
          <a:xfrm>
            <a:off x="0" y="815975"/>
            <a:ext cx="149225" cy="3984625"/>
            <a:chOff x="0" y="815975"/>
            <a:chExt cx="149225" cy="3984625"/>
          </a:xfrm>
        </p:grpSpPr>
        <p:sp>
          <p:nvSpPr>
            <p:cNvPr id="6" name="Rectangle 5"/>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Cancer, Diabetes, Tobacco </a:t>
            </a:r>
            <a:endParaRPr lang="en-US" sz="4000" dirty="0">
              <a:solidFill>
                <a:srgbClr val="0070C0"/>
              </a:solidFill>
            </a:endParaRPr>
          </a:p>
        </p:txBody>
      </p:sp>
      <p:sp>
        <p:nvSpPr>
          <p:cNvPr id="3" name="Content Placeholder 2"/>
          <p:cNvSpPr>
            <a:spLocks noGrp="1"/>
          </p:cNvSpPr>
          <p:nvPr>
            <p:ph sz="quarter" idx="1"/>
          </p:nvPr>
        </p:nvSpPr>
        <p:spPr/>
        <p:txBody>
          <a:bodyPr>
            <a:normAutofit/>
          </a:bodyPr>
          <a:lstStyle/>
          <a:p>
            <a:r>
              <a:rPr lang="en-US" sz="2400" dirty="0" smtClean="0">
                <a:solidFill>
                  <a:schemeClr val="tx1">
                    <a:lumMod val="95000"/>
                    <a:lumOff val="5000"/>
                  </a:schemeClr>
                </a:solidFill>
              </a:rPr>
              <a:t>According to WHO estimation, there are about 12 </a:t>
            </a:r>
            <a:r>
              <a:rPr lang="en-US" sz="2400" dirty="0" err="1" smtClean="0">
                <a:solidFill>
                  <a:schemeClr val="tx1">
                    <a:lumMod val="95000"/>
                    <a:lumOff val="5000"/>
                  </a:schemeClr>
                </a:solidFill>
              </a:rPr>
              <a:t>lakh</a:t>
            </a:r>
            <a:r>
              <a:rPr lang="en-US" sz="2400" dirty="0" smtClean="0">
                <a:solidFill>
                  <a:schemeClr val="tx1">
                    <a:lumMod val="95000"/>
                    <a:lumOff val="5000"/>
                  </a:schemeClr>
                </a:solidFill>
              </a:rPr>
              <a:t> cancer patients in the country. </a:t>
            </a:r>
          </a:p>
          <a:p>
            <a:r>
              <a:rPr lang="en-US" sz="2400" dirty="0" smtClean="0">
                <a:solidFill>
                  <a:schemeClr val="tx1">
                    <a:lumMod val="95000"/>
                    <a:lumOff val="5000"/>
                  </a:schemeClr>
                </a:solidFill>
              </a:rPr>
              <a:t>Every year two </a:t>
            </a:r>
            <a:r>
              <a:rPr lang="en-US" sz="2400" dirty="0" err="1" smtClean="0">
                <a:solidFill>
                  <a:schemeClr val="tx1">
                    <a:lumMod val="95000"/>
                    <a:lumOff val="5000"/>
                  </a:schemeClr>
                </a:solidFill>
              </a:rPr>
              <a:t>lakh</a:t>
            </a:r>
            <a:r>
              <a:rPr lang="en-US" sz="2400" dirty="0" smtClean="0">
                <a:solidFill>
                  <a:schemeClr val="tx1">
                    <a:lumMod val="95000"/>
                    <a:lumOff val="5000"/>
                  </a:schemeClr>
                </a:solidFill>
              </a:rPr>
              <a:t> people new cases add</a:t>
            </a:r>
            <a:endParaRPr lang="en-US" sz="2400" dirty="0" smtClean="0">
              <a:solidFill>
                <a:schemeClr val="tx1">
                  <a:lumMod val="95000"/>
                  <a:lumOff val="5000"/>
                </a:schemeClr>
              </a:solidFill>
              <a:hlinkClick r:id="rId2"/>
            </a:endParaRPr>
          </a:p>
          <a:p>
            <a:r>
              <a:rPr lang="en-US" sz="2400" dirty="0" smtClean="0">
                <a:solidFill>
                  <a:schemeClr val="tx1">
                    <a:lumMod val="95000"/>
                    <a:lumOff val="5000"/>
                  </a:schemeClr>
                </a:solidFill>
              </a:rPr>
              <a:t>1.5 </a:t>
            </a:r>
            <a:r>
              <a:rPr lang="en-US" sz="2400" dirty="0" err="1" smtClean="0">
                <a:solidFill>
                  <a:schemeClr val="tx1">
                    <a:lumMod val="95000"/>
                    <a:lumOff val="5000"/>
                  </a:schemeClr>
                </a:solidFill>
              </a:rPr>
              <a:t>lakh</a:t>
            </a:r>
            <a:r>
              <a:rPr lang="en-US" sz="2400" dirty="0" smtClean="0">
                <a:solidFill>
                  <a:schemeClr val="tx1">
                    <a:lumMod val="95000"/>
                    <a:lumOff val="5000"/>
                  </a:schemeClr>
                </a:solidFill>
              </a:rPr>
              <a:t> people die of cancer in Bangladesh every year (</a:t>
            </a:r>
            <a:r>
              <a:rPr lang="en-US" sz="2400" dirty="0" smtClean="0">
                <a:solidFill>
                  <a:schemeClr val="tx1">
                    <a:lumMod val="95000"/>
                    <a:lumOff val="5000"/>
                  </a:schemeClr>
                </a:solidFill>
                <a:hlinkClick r:id="rId3"/>
              </a:rPr>
              <a:t>http://nicrhbd.org/</a:t>
            </a:r>
            <a:r>
              <a:rPr lang="en-US" sz="2400" dirty="0" smtClean="0">
                <a:solidFill>
                  <a:schemeClr val="tx1">
                    <a:lumMod val="95000"/>
                    <a:lumOff val="5000"/>
                  </a:schemeClr>
                </a:solidFill>
              </a:rPr>
              <a:t>)</a:t>
            </a:r>
          </a:p>
          <a:p>
            <a:r>
              <a:rPr lang="en-US" sz="2400" dirty="0" smtClean="0">
                <a:solidFill>
                  <a:schemeClr val="tx1">
                    <a:lumMod val="95000"/>
                    <a:lumOff val="5000"/>
                  </a:schemeClr>
                </a:solidFill>
              </a:rPr>
              <a:t>Cancer will account for 12.7 per cent of the country’s total deaths by 2030. </a:t>
            </a:r>
          </a:p>
          <a:p>
            <a:pPr>
              <a:buNone/>
            </a:pPr>
            <a:endParaRPr lang="en-US" sz="2400" dirty="0" smtClean="0">
              <a:solidFill>
                <a:schemeClr val="tx1">
                  <a:lumMod val="95000"/>
                  <a:lumOff val="5000"/>
                </a:schemeClr>
              </a:solidFill>
            </a:endParaRPr>
          </a:p>
          <a:p>
            <a:r>
              <a:rPr lang="en-US" sz="2400" dirty="0" smtClean="0">
                <a:solidFill>
                  <a:schemeClr val="tx1">
                    <a:lumMod val="95000"/>
                    <a:lumOff val="5000"/>
                  </a:schemeClr>
                </a:solidFill>
              </a:rPr>
              <a:t>7 million Bangladeshi suffer from diabetes in Bangladesh</a:t>
            </a:r>
          </a:p>
          <a:p>
            <a:r>
              <a:rPr lang="en-US" sz="2400" dirty="0" smtClean="0">
                <a:solidFill>
                  <a:schemeClr val="tx1">
                    <a:lumMod val="95000"/>
                    <a:lumOff val="5000"/>
                  </a:schemeClr>
                </a:solidFill>
              </a:rPr>
              <a:t>Over 57,000 people die from tobacco-related diseases</a:t>
            </a:r>
          </a:p>
          <a:p>
            <a:endParaRPr lang="en-US" sz="2800" dirty="0" smtClean="0">
              <a:solidFill>
                <a:schemeClr val="tx1">
                  <a:lumMod val="95000"/>
                  <a:lumOff val="5000"/>
                </a:schemeClr>
              </a:solidFill>
            </a:endParaRPr>
          </a:p>
          <a:p>
            <a:endParaRPr lang="en-US" dirty="0">
              <a:solidFill>
                <a:schemeClr val="tx1">
                  <a:lumMod val="95000"/>
                  <a:lumOff val="5000"/>
                </a:schemeClr>
              </a:solidFill>
            </a:endParaRPr>
          </a:p>
        </p:txBody>
      </p:sp>
      <p:grpSp>
        <p:nvGrpSpPr>
          <p:cNvPr id="4" name="Group 3"/>
          <p:cNvGrpSpPr/>
          <p:nvPr/>
        </p:nvGrpSpPr>
        <p:grpSpPr>
          <a:xfrm>
            <a:off x="0" y="815975"/>
            <a:ext cx="149225" cy="3984625"/>
            <a:chOff x="0" y="815975"/>
            <a:chExt cx="149225" cy="3984625"/>
          </a:xfrm>
        </p:grpSpPr>
        <p:sp>
          <p:nvSpPr>
            <p:cNvPr id="5" name="Rectangle 4"/>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6" name="Rectangle 5"/>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Global Target </a:t>
            </a:r>
            <a:endParaRPr lang="en-US" dirty="0">
              <a:solidFill>
                <a:srgbClr val="0070C0"/>
              </a:solidFill>
            </a:endParaRPr>
          </a:p>
        </p:txBody>
      </p:sp>
      <p:pic>
        <p:nvPicPr>
          <p:cNvPr id="4" name="Content Placeholder 3" descr="F1.large.jpg"/>
          <p:cNvPicPr>
            <a:picLocks noGrp="1" noChangeAspect="1"/>
          </p:cNvPicPr>
          <p:nvPr>
            <p:ph sz="quarter" idx="1"/>
          </p:nvPr>
        </p:nvPicPr>
        <p:blipFill>
          <a:blip r:embed="rId2" cstate="print"/>
          <a:stretch>
            <a:fillRect/>
          </a:stretch>
        </p:blipFill>
        <p:spPr>
          <a:xfrm>
            <a:off x="971600" y="1556792"/>
            <a:ext cx="7252771" cy="4974948"/>
          </a:xfrm>
        </p:spPr>
      </p:pic>
      <p:grpSp>
        <p:nvGrpSpPr>
          <p:cNvPr id="5" name="Group 4"/>
          <p:cNvGrpSpPr/>
          <p:nvPr/>
        </p:nvGrpSpPr>
        <p:grpSpPr>
          <a:xfrm>
            <a:off x="0" y="815975"/>
            <a:ext cx="149225" cy="3984625"/>
            <a:chOff x="0" y="815975"/>
            <a:chExt cx="149225" cy="3984625"/>
          </a:xfrm>
        </p:grpSpPr>
        <p:sp>
          <p:nvSpPr>
            <p:cNvPr id="6" name="Rectangle 5"/>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ounded Rectangle 1"/>
          <p:cNvSpPr>
            <a:spLocks noChangeArrowheads="1"/>
          </p:cNvSpPr>
          <p:nvPr/>
        </p:nvSpPr>
        <p:spPr bwMode="auto">
          <a:xfrm>
            <a:off x="584448" y="1935163"/>
            <a:ext cx="1251248" cy="838200"/>
          </a:xfrm>
          <a:prstGeom prst="roundRect">
            <a:avLst>
              <a:gd name="adj" fmla="val 16667"/>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lIns="91424" tIns="45712" rIns="91424" bIns="45712" anchor="ctr"/>
          <a:lstStyle/>
          <a:p>
            <a:r>
              <a:rPr lang="en-US" sz="1600" b="1" dirty="0">
                <a:solidFill>
                  <a:srgbClr val="0000CC"/>
                </a:solidFill>
              </a:rPr>
              <a:t>Tobacco use</a:t>
            </a:r>
          </a:p>
        </p:txBody>
      </p:sp>
      <p:sp>
        <p:nvSpPr>
          <p:cNvPr id="28675" name="Rounded Rectangle 2"/>
          <p:cNvSpPr>
            <a:spLocks noChangeArrowheads="1"/>
          </p:cNvSpPr>
          <p:nvPr/>
        </p:nvSpPr>
        <p:spPr bwMode="auto">
          <a:xfrm>
            <a:off x="584448" y="3119438"/>
            <a:ext cx="1251248" cy="949325"/>
          </a:xfrm>
          <a:prstGeom prst="roundRect">
            <a:avLst>
              <a:gd name="adj" fmla="val 16667"/>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lIns="91424" tIns="45712" rIns="91424" bIns="45712" anchor="ctr"/>
          <a:lstStyle/>
          <a:p>
            <a:r>
              <a:rPr lang="en-US" sz="1600" b="1">
                <a:solidFill>
                  <a:srgbClr val="0000CC"/>
                </a:solidFill>
              </a:rPr>
              <a:t>Harmful use of alcohol</a:t>
            </a:r>
          </a:p>
        </p:txBody>
      </p:sp>
      <p:sp>
        <p:nvSpPr>
          <p:cNvPr id="28676" name="Rounded Rectangle 3"/>
          <p:cNvSpPr>
            <a:spLocks noChangeArrowheads="1"/>
          </p:cNvSpPr>
          <p:nvPr/>
        </p:nvSpPr>
        <p:spPr bwMode="auto">
          <a:xfrm>
            <a:off x="2051720" y="1772816"/>
            <a:ext cx="4037013" cy="114300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dist="20000" dir="5400000" rotWithShape="0">
              <a:srgbClr val="000000">
                <a:alpha val="37999"/>
              </a:srgbClr>
            </a:outerShdw>
          </a:effectLst>
        </p:spPr>
        <p:txBody>
          <a:bodyPr lIns="91424" tIns="45712" rIns="91424" bIns="45712" anchor="ctr"/>
          <a:lstStyle/>
          <a:p>
            <a:pPr marL="171450" indent="-171450" algn="just">
              <a:buFont typeface="Arial" pitchFamily="34" charset="0"/>
              <a:buChar char="•"/>
            </a:pPr>
            <a:r>
              <a:rPr lang="en-GB" sz="1400" b="1" dirty="0">
                <a:solidFill>
                  <a:srgbClr val="0000CC"/>
                </a:solidFill>
                <a:latin typeface="Arial Narrow" pitchFamily="34" charset="0"/>
              </a:rPr>
              <a:t>Excise tax increases </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Smoke-free indoor workplaces and public places</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Health warnings  </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Bans on advertising and promotion</a:t>
            </a:r>
            <a:endParaRPr lang="en-US" sz="1400" b="1" dirty="0">
              <a:solidFill>
                <a:srgbClr val="0000CC"/>
              </a:solidFill>
              <a:latin typeface="Arial Narrow" pitchFamily="34" charset="0"/>
            </a:endParaRPr>
          </a:p>
        </p:txBody>
      </p:sp>
      <p:sp>
        <p:nvSpPr>
          <p:cNvPr id="28677" name="Rounded Rectangle 4"/>
          <p:cNvSpPr>
            <a:spLocks noChangeArrowheads="1"/>
          </p:cNvSpPr>
          <p:nvPr/>
        </p:nvSpPr>
        <p:spPr bwMode="auto">
          <a:xfrm>
            <a:off x="2051720" y="2992016"/>
            <a:ext cx="4037013" cy="129540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dist="20000" dir="5400000" rotWithShape="0">
              <a:srgbClr val="000000">
                <a:alpha val="37999"/>
              </a:srgbClr>
            </a:outerShdw>
          </a:effectLst>
        </p:spPr>
        <p:txBody>
          <a:bodyPr lIns="91424" tIns="45712" rIns="91424" bIns="45712" anchor="ctr"/>
          <a:lstStyle/>
          <a:p>
            <a:pPr marL="171450" indent="-171450" algn="just">
              <a:buFont typeface="Arial" pitchFamily="34" charset="0"/>
              <a:buChar char="•"/>
            </a:pPr>
            <a:r>
              <a:rPr lang="en-GB" sz="1400" b="1" dirty="0">
                <a:solidFill>
                  <a:srgbClr val="0000CC"/>
                </a:solidFill>
                <a:latin typeface="Arial Narrow" pitchFamily="34" charset="0"/>
              </a:rPr>
              <a:t>Excise tax increases on alcoholic beverages </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Comprehensive restrictions and bans on alcohol marketing</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Restrictions on the availability of retailed alcohol</a:t>
            </a:r>
            <a:endParaRPr lang="en-US" sz="1400" b="1" dirty="0">
              <a:solidFill>
                <a:srgbClr val="0000CC"/>
              </a:solidFill>
              <a:latin typeface="Arial Narrow" pitchFamily="34" charset="0"/>
            </a:endParaRPr>
          </a:p>
        </p:txBody>
      </p:sp>
      <p:sp>
        <p:nvSpPr>
          <p:cNvPr id="28678" name="Rounded Rectangle 5"/>
          <p:cNvSpPr>
            <a:spLocks noChangeArrowheads="1"/>
          </p:cNvSpPr>
          <p:nvPr/>
        </p:nvSpPr>
        <p:spPr bwMode="auto">
          <a:xfrm>
            <a:off x="2051720" y="4439815"/>
            <a:ext cx="4132312" cy="1512217"/>
          </a:xfrm>
          <a:prstGeom prst="roundRect">
            <a:avLst>
              <a:gd name="adj" fmla="val 9421"/>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dist="20000" dir="5400000" rotWithShape="0">
              <a:srgbClr val="000000">
                <a:alpha val="37999"/>
              </a:srgbClr>
            </a:outerShdw>
          </a:effectLst>
        </p:spPr>
        <p:txBody>
          <a:bodyPr lIns="91424" tIns="45712" rIns="91424" bIns="45712" anchor="ctr"/>
          <a:lstStyle/>
          <a:p>
            <a:pPr marL="171450" indent="-171450" algn="just">
              <a:buFont typeface="Arial" pitchFamily="34" charset="0"/>
              <a:buChar char="•"/>
            </a:pPr>
            <a:r>
              <a:rPr lang="en-GB" sz="1400" b="1" dirty="0">
                <a:solidFill>
                  <a:srgbClr val="0000CC"/>
                </a:solidFill>
                <a:latin typeface="Arial Narrow" pitchFamily="34" charset="0"/>
              </a:rPr>
              <a:t>Salt reduction through mass media campaigns and reduced salt content in processed foods</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Replacement of trans-fats with polyunsaturated fats</a:t>
            </a:r>
            <a:endParaRPr lang="en-US" sz="1400" b="1" dirty="0">
              <a:solidFill>
                <a:srgbClr val="0000CC"/>
              </a:solidFill>
              <a:latin typeface="Arial Narrow" pitchFamily="34" charset="0"/>
            </a:endParaRPr>
          </a:p>
          <a:p>
            <a:pPr marL="171450" indent="-171450" algn="just">
              <a:buFont typeface="Arial" pitchFamily="34" charset="0"/>
              <a:buChar char="•"/>
            </a:pPr>
            <a:r>
              <a:rPr lang="en-GB" sz="1400" b="1" dirty="0">
                <a:solidFill>
                  <a:srgbClr val="0000CC"/>
                </a:solidFill>
                <a:latin typeface="Arial Narrow" pitchFamily="34" charset="0"/>
              </a:rPr>
              <a:t>Public awareness programme about diet and physical </a:t>
            </a:r>
            <a:r>
              <a:rPr lang="en-GB" sz="1400" b="1" dirty="0" smtClean="0">
                <a:solidFill>
                  <a:srgbClr val="0000CC"/>
                </a:solidFill>
                <a:latin typeface="Arial Narrow" pitchFamily="34" charset="0"/>
              </a:rPr>
              <a:t>activity</a:t>
            </a:r>
          </a:p>
          <a:p>
            <a:pPr marL="171450" indent="-171450" algn="just">
              <a:buFont typeface="Arial" pitchFamily="34" charset="0"/>
              <a:buChar char="•"/>
            </a:pPr>
            <a:r>
              <a:rPr lang="en-GB" sz="1400" b="1" dirty="0" smtClean="0">
                <a:solidFill>
                  <a:srgbClr val="0000CC"/>
                </a:solidFill>
                <a:latin typeface="Arial Narrow" pitchFamily="34" charset="0"/>
              </a:rPr>
              <a:t>Ensure Physical activities facilities and  health food.</a:t>
            </a:r>
          </a:p>
          <a:p>
            <a:pPr marL="171450" indent="-171450" algn="just">
              <a:buFont typeface="Arial" pitchFamily="34" charset="0"/>
              <a:buChar char="•"/>
            </a:pPr>
            <a:r>
              <a:rPr lang="en-GB" sz="1400" b="1" dirty="0" smtClean="0">
                <a:solidFill>
                  <a:srgbClr val="0000CC"/>
                </a:solidFill>
                <a:latin typeface="Arial Narrow" pitchFamily="34" charset="0"/>
              </a:rPr>
              <a:t>Regulate Unhealthy food. </a:t>
            </a:r>
            <a:endParaRPr lang="en-US" sz="1400" b="1" dirty="0">
              <a:solidFill>
                <a:srgbClr val="0000CC"/>
              </a:solidFill>
              <a:latin typeface="Arial Narrow" pitchFamily="34" charset="0"/>
            </a:endParaRPr>
          </a:p>
        </p:txBody>
      </p:sp>
      <p:sp>
        <p:nvSpPr>
          <p:cNvPr id="28681" name="Title 1"/>
          <p:cNvSpPr>
            <a:spLocks/>
          </p:cNvSpPr>
          <p:nvPr/>
        </p:nvSpPr>
        <p:spPr bwMode="auto">
          <a:xfrm>
            <a:off x="0" y="398463"/>
            <a:ext cx="9144000" cy="838200"/>
          </a:xfrm>
          <a:prstGeom prst="rect">
            <a:avLst/>
          </a:prstGeom>
          <a:noFill/>
          <a:ln w="9525">
            <a:noFill/>
            <a:miter lim="800000"/>
            <a:headEnd/>
            <a:tailEnd/>
          </a:ln>
        </p:spPr>
        <p:txBody>
          <a:bodyPr lIns="91424" tIns="45712" rIns="91424" bIns="45712" anchor="ctr"/>
          <a:lstStyle/>
          <a:p>
            <a:pPr algn="ctr"/>
            <a:endParaRPr lang="en-PH" sz="3500" b="1" dirty="0">
              <a:solidFill>
                <a:srgbClr val="C00000"/>
              </a:solidFill>
              <a:latin typeface="Arial" pitchFamily="34" charset="0"/>
            </a:endParaRPr>
          </a:p>
        </p:txBody>
      </p:sp>
      <p:grpSp>
        <p:nvGrpSpPr>
          <p:cNvPr id="2" name="Group 10"/>
          <p:cNvGrpSpPr>
            <a:grpSpLocks/>
          </p:cNvGrpSpPr>
          <p:nvPr/>
        </p:nvGrpSpPr>
        <p:grpSpPr bwMode="auto">
          <a:xfrm>
            <a:off x="584448" y="4437063"/>
            <a:ext cx="1323256" cy="1512217"/>
            <a:chOff x="228600" y="3790950"/>
            <a:chExt cx="1323256" cy="530352"/>
          </a:xfrm>
        </p:grpSpPr>
        <p:sp>
          <p:nvSpPr>
            <p:cNvPr id="28691" name="Rounded Rectangle 18"/>
            <p:cNvSpPr>
              <a:spLocks noChangeArrowheads="1"/>
            </p:cNvSpPr>
            <p:nvPr/>
          </p:nvSpPr>
          <p:spPr bwMode="auto">
            <a:xfrm>
              <a:off x="228600" y="3790950"/>
              <a:ext cx="1143000" cy="530352"/>
            </a:xfrm>
            <a:prstGeom prst="roundRect">
              <a:avLst>
                <a:gd name="adj" fmla="val 16667"/>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lIns="91424" tIns="45712" rIns="91424" bIns="45712" anchor="ctr"/>
            <a:lstStyle/>
            <a:p>
              <a:endParaRPr lang="en-US" sz="1600" b="1">
                <a:solidFill>
                  <a:srgbClr val="0000CC"/>
                </a:solidFill>
              </a:endParaRPr>
            </a:p>
          </p:txBody>
        </p:sp>
        <p:sp>
          <p:nvSpPr>
            <p:cNvPr id="28692" name="TextBox 3"/>
            <p:cNvSpPr txBox="1">
              <a:spLocks noChangeArrowheads="1"/>
            </p:cNvSpPr>
            <p:nvPr/>
          </p:nvSpPr>
          <p:spPr bwMode="auto">
            <a:xfrm>
              <a:off x="228600" y="3805067"/>
              <a:ext cx="1323256" cy="334616"/>
            </a:xfrm>
            <a:prstGeom prst="rect">
              <a:avLst/>
            </a:prstGeom>
            <a:noFill/>
            <a:ln w="9525">
              <a:noFill/>
              <a:miter lim="800000"/>
              <a:headEnd/>
              <a:tailEnd/>
            </a:ln>
          </p:spPr>
          <p:txBody>
            <a:bodyPr wrap="square">
              <a:spAutoFit/>
            </a:bodyPr>
            <a:lstStyle/>
            <a:p>
              <a:r>
                <a:rPr lang="en-US" sz="1400" b="1" dirty="0">
                  <a:solidFill>
                    <a:srgbClr val="0000CC"/>
                  </a:solidFill>
                </a:rPr>
                <a:t>Unhealthy diet and physical inactivity</a:t>
              </a:r>
            </a:p>
          </p:txBody>
        </p:sp>
      </p:grpSp>
      <p:sp>
        <p:nvSpPr>
          <p:cNvPr id="28684" name="TextBox 6"/>
          <p:cNvSpPr txBox="1">
            <a:spLocks noChangeArrowheads="1"/>
          </p:cNvSpPr>
          <p:nvPr/>
        </p:nvSpPr>
        <p:spPr bwMode="auto">
          <a:xfrm>
            <a:off x="6781800" y="2087563"/>
            <a:ext cx="2362200" cy="3465512"/>
          </a:xfrm>
          <a:prstGeom prst="rect">
            <a:avLst/>
          </a:prstGeom>
          <a:noFill/>
          <a:ln w="9525">
            <a:noFill/>
            <a:miter lim="800000"/>
            <a:headEnd/>
            <a:tailEnd/>
          </a:ln>
        </p:spPr>
        <p:txBody>
          <a:bodyPr>
            <a:spAutoFit/>
          </a:bodyPr>
          <a:lstStyle/>
          <a:p>
            <a:pPr>
              <a:lnSpc>
                <a:spcPct val="80000"/>
              </a:lnSpc>
            </a:pPr>
            <a:r>
              <a:rPr lang="en-GB" sz="1600">
                <a:solidFill>
                  <a:srgbClr val="000000"/>
                </a:solidFill>
                <a:latin typeface="Arial Narrow" pitchFamily="34" charset="0"/>
              </a:rPr>
              <a:t>Ministries including</a:t>
            </a:r>
          </a:p>
          <a:p>
            <a:pPr>
              <a:lnSpc>
                <a:spcPct val="80000"/>
              </a:lnSpc>
              <a:buFont typeface="Arial" pitchFamily="34" charset="0"/>
              <a:buChar char="•"/>
            </a:pPr>
            <a:r>
              <a:rPr lang="en-GB" sz="1600">
                <a:solidFill>
                  <a:srgbClr val="000000"/>
                </a:solidFill>
                <a:latin typeface="Arial Narrow" pitchFamily="34" charset="0"/>
              </a:rPr>
              <a:t> Health</a:t>
            </a:r>
          </a:p>
          <a:p>
            <a:pPr>
              <a:lnSpc>
                <a:spcPct val="80000"/>
              </a:lnSpc>
              <a:buFont typeface="Arial" pitchFamily="34" charset="0"/>
              <a:buChar char="•"/>
            </a:pPr>
            <a:r>
              <a:rPr lang="en-GB" sz="1600">
                <a:solidFill>
                  <a:srgbClr val="000000"/>
                </a:solidFill>
                <a:latin typeface="Arial Narrow" pitchFamily="34" charset="0"/>
              </a:rPr>
              <a:t> Agriculture</a:t>
            </a:r>
          </a:p>
          <a:p>
            <a:pPr>
              <a:lnSpc>
                <a:spcPct val="80000"/>
              </a:lnSpc>
              <a:buFont typeface="Arial" pitchFamily="34" charset="0"/>
              <a:buChar char="•"/>
            </a:pPr>
            <a:r>
              <a:rPr lang="en-GB" sz="1600">
                <a:solidFill>
                  <a:srgbClr val="000000"/>
                </a:solidFill>
                <a:latin typeface="Arial Narrow" pitchFamily="34" charset="0"/>
              </a:rPr>
              <a:t> Finance</a:t>
            </a:r>
          </a:p>
          <a:p>
            <a:pPr>
              <a:lnSpc>
                <a:spcPct val="80000"/>
              </a:lnSpc>
              <a:buFont typeface="Arial" pitchFamily="34" charset="0"/>
              <a:buChar char="•"/>
            </a:pPr>
            <a:r>
              <a:rPr lang="en-GB" sz="1600">
                <a:solidFill>
                  <a:srgbClr val="000000"/>
                </a:solidFill>
                <a:latin typeface="Arial Narrow" pitchFamily="34" charset="0"/>
              </a:rPr>
              <a:t>Transport</a:t>
            </a:r>
          </a:p>
          <a:p>
            <a:pPr>
              <a:lnSpc>
                <a:spcPct val="80000"/>
              </a:lnSpc>
              <a:buFont typeface="Arial" pitchFamily="34" charset="0"/>
              <a:buChar char="•"/>
            </a:pPr>
            <a:r>
              <a:rPr lang="en-GB" sz="1600">
                <a:solidFill>
                  <a:srgbClr val="000000"/>
                </a:solidFill>
                <a:latin typeface="Arial Narrow" pitchFamily="34" charset="0"/>
              </a:rPr>
              <a:t> Trade and Industry</a:t>
            </a:r>
          </a:p>
          <a:p>
            <a:pPr>
              <a:lnSpc>
                <a:spcPct val="80000"/>
              </a:lnSpc>
              <a:buFont typeface="Arial" pitchFamily="34" charset="0"/>
              <a:buChar char="•"/>
            </a:pPr>
            <a:r>
              <a:rPr lang="en-GB" sz="1600">
                <a:solidFill>
                  <a:srgbClr val="000000"/>
                </a:solidFill>
                <a:latin typeface="Arial Narrow" pitchFamily="34" charset="0"/>
              </a:rPr>
              <a:t> Education</a:t>
            </a:r>
          </a:p>
          <a:p>
            <a:pPr>
              <a:lnSpc>
                <a:spcPct val="80000"/>
              </a:lnSpc>
              <a:buFont typeface="Arial" pitchFamily="34" charset="0"/>
              <a:buChar char="•"/>
            </a:pPr>
            <a:r>
              <a:rPr lang="en-GB" sz="1600">
                <a:solidFill>
                  <a:srgbClr val="000000"/>
                </a:solidFill>
                <a:latin typeface="Arial Narrow" pitchFamily="34" charset="0"/>
              </a:rPr>
              <a:t> Labour</a:t>
            </a:r>
          </a:p>
          <a:p>
            <a:pPr>
              <a:lnSpc>
                <a:spcPct val="80000"/>
              </a:lnSpc>
              <a:buFont typeface="Arial" pitchFamily="34" charset="0"/>
              <a:buChar char="•"/>
            </a:pPr>
            <a:r>
              <a:rPr lang="en-GB" sz="1600">
                <a:solidFill>
                  <a:srgbClr val="000000"/>
                </a:solidFill>
                <a:latin typeface="Arial Narrow" pitchFamily="34" charset="0"/>
              </a:rPr>
              <a:t> Urban planning</a:t>
            </a:r>
          </a:p>
          <a:p>
            <a:pPr>
              <a:lnSpc>
                <a:spcPct val="80000"/>
              </a:lnSpc>
              <a:buFont typeface="Arial" pitchFamily="34" charset="0"/>
              <a:buChar char="•"/>
            </a:pPr>
            <a:r>
              <a:rPr lang="en-GB" sz="1600">
                <a:solidFill>
                  <a:srgbClr val="000000"/>
                </a:solidFill>
                <a:latin typeface="Arial Narrow" pitchFamily="34" charset="0"/>
              </a:rPr>
              <a:t> Justice</a:t>
            </a:r>
          </a:p>
          <a:p>
            <a:pPr>
              <a:lnSpc>
                <a:spcPct val="80000"/>
              </a:lnSpc>
              <a:buFont typeface="Arial" pitchFamily="34" charset="0"/>
              <a:buChar char="•"/>
            </a:pPr>
            <a:endParaRPr lang="en-GB" sz="600">
              <a:solidFill>
                <a:srgbClr val="000000"/>
              </a:solidFill>
              <a:latin typeface="Arial Narrow" pitchFamily="34" charset="0"/>
            </a:endParaRPr>
          </a:p>
          <a:p>
            <a:pPr>
              <a:lnSpc>
                <a:spcPct val="80000"/>
              </a:lnSpc>
              <a:buFont typeface="Arial" pitchFamily="34" charset="0"/>
              <a:buChar char="•"/>
            </a:pPr>
            <a:endParaRPr lang="en-GB" sz="600">
              <a:solidFill>
                <a:srgbClr val="000000"/>
              </a:solidFill>
              <a:latin typeface="Arial Narrow" pitchFamily="34" charset="0"/>
            </a:endParaRPr>
          </a:p>
          <a:p>
            <a:pPr>
              <a:lnSpc>
                <a:spcPct val="80000"/>
              </a:lnSpc>
            </a:pPr>
            <a:endParaRPr lang="en-GB" sz="600">
              <a:solidFill>
                <a:srgbClr val="000000"/>
              </a:solidFill>
              <a:latin typeface="Arial Narrow" pitchFamily="34" charset="0"/>
            </a:endParaRPr>
          </a:p>
          <a:p>
            <a:pPr>
              <a:lnSpc>
                <a:spcPct val="80000"/>
              </a:lnSpc>
            </a:pPr>
            <a:r>
              <a:rPr lang="en-GB" sz="1600">
                <a:solidFill>
                  <a:srgbClr val="000000"/>
                </a:solidFill>
                <a:latin typeface="Arial Narrow" pitchFamily="34" charset="0"/>
              </a:rPr>
              <a:t>Other stakeholders including</a:t>
            </a:r>
          </a:p>
          <a:p>
            <a:pPr>
              <a:lnSpc>
                <a:spcPct val="80000"/>
              </a:lnSpc>
              <a:buFont typeface="Arial" pitchFamily="34" charset="0"/>
              <a:buChar char="•"/>
            </a:pPr>
            <a:r>
              <a:rPr lang="en-GB" sz="1600">
                <a:solidFill>
                  <a:srgbClr val="000000"/>
                </a:solidFill>
                <a:latin typeface="Arial Narrow" pitchFamily="34" charset="0"/>
              </a:rPr>
              <a:t> Industry</a:t>
            </a:r>
          </a:p>
          <a:p>
            <a:pPr>
              <a:lnSpc>
                <a:spcPct val="80000"/>
              </a:lnSpc>
              <a:buFont typeface="Arial" pitchFamily="34" charset="0"/>
              <a:buChar char="•"/>
            </a:pPr>
            <a:r>
              <a:rPr lang="en-GB" sz="1600">
                <a:solidFill>
                  <a:srgbClr val="000000"/>
                </a:solidFill>
                <a:latin typeface="Arial Narrow" pitchFamily="34" charset="0"/>
              </a:rPr>
              <a:t> Civil society</a:t>
            </a:r>
          </a:p>
          <a:p>
            <a:pPr>
              <a:lnSpc>
                <a:spcPct val="80000"/>
              </a:lnSpc>
              <a:buFont typeface="Arial" pitchFamily="34" charset="0"/>
              <a:buChar char="•"/>
            </a:pPr>
            <a:r>
              <a:rPr lang="en-GB" sz="1600">
                <a:solidFill>
                  <a:srgbClr val="000000"/>
                </a:solidFill>
                <a:latin typeface="Arial Narrow" pitchFamily="34" charset="0"/>
              </a:rPr>
              <a:t> NGOs</a:t>
            </a:r>
          </a:p>
          <a:p>
            <a:pPr>
              <a:lnSpc>
                <a:spcPct val="80000"/>
              </a:lnSpc>
              <a:buFont typeface="Arial" pitchFamily="34" charset="0"/>
              <a:buChar char="•"/>
            </a:pPr>
            <a:r>
              <a:rPr lang="en-GB" sz="1600">
                <a:solidFill>
                  <a:srgbClr val="000000"/>
                </a:solidFill>
                <a:latin typeface="Arial Narrow" pitchFamily="34" charset="0"/>
              </a:rPr>
              <a:t> Academia</a:t>
            </a:r>
          </a:p>
          <a:p>
            <a:pPr>
              <a:lnSpc>
                <a:spcPct val="80000"/>
              </a:lnSpc>
            </a:pPr>
            <a:endParaRPr lang="en-US" sz="1600">
              <a:solidFill>
                <a:srgbClr val="000000"/>
              </a:solidFill>
              <a:latin typeface="Arial Narrow" pitchFamily="34" charset="0"/>
            </a:endParaRPr>
          </a:p>
        </p:txBody>
      </p:sp>
      <p:grpSp>
        <p:nvGrpSpPr>
          <p:cNvPr id="3" name="Group 12"/>
          <p:cNvGrpSpPr>
            <a:grpSpLocks/>
          </p:cNvGrpSpPr>
          <p:nvPr/>
        </p:nvGrpSpPr>
        <p:grpSpPr bwMode="auto">
          <a:xfrm>
            <a:off x="6629400" y="1541463"/>
            <a:ext cx="2514600" cy="4495800"/>
            <a:chOff x="6781800" y="1561814"/>
            <a:chExt cx="2286000" cy="3790950"/>
          </a:xfrm>
        </p:grpSpPr>
        <p:sp>
          <p:nvSpPr>
            <p:cNvPr id="28689" name="Rounded Rectangle 16"/>
            <p:cNvSpPr>
              <a:spLocks noChangeArrowheads="1"/>
            </p:cNvSpPr>
            <p:nvPr/>
          </p:nvSpPr>
          <p:spPr bwMode="auto">
            <a:xfrm>
              <a:off x="6781800" y="1561814"/>
              <a:ext cx="2238375" cy="379095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dist="20000" dir="5400000" rotWithShape="0">
                <a:srgbClr val="000000">
                  <a:alpha val="37999"/>
                </a:srgbClr>
              </a:outerShdw>
            </a:effectLst>
          </p:spPr>
          <p:txBody>
            <a:bodyPr lIns="91424" tIns="45712" rIns="91424" bIns="45712" anchor="ctr"/>
            <a:lstStyle/>
            <a:p>
              <a:pPr>
                <a:lnSpc>
                  <a:spcPct val="80000"/>
                </a:lnSpc>
              </a:pPr>
              <a:endParaRPr lang="en-US" sz="1600">
                <a:solidFill>
                  <a:srgbClr val="0000CC"/>
                </a:solidFill>
                <a:latin typeface="Arial Narrow" pitchFamily="34" charset="0"/>
              </a:endParaRPr>
            </a:p>
          </p:txBody>
        </p:sp>
        <p:sp>
          <p:nvSpPr>
            <p:cNvPr id="28690" name="TextBox 29"/>
            <p:cNvSpPr txBox="1">
              <a:spLocks noChangeArrowheads="1"/>
            </p:cNvSpPr>
            <p:nvPr/>
          </p:nvSpPr>
          <p:spPr bwMode="auto">
            <a:xfrm>
              <a:off x="6829425" y="1675596"/>
              <a:ext cx="2238375" cy="3540630"/>
            </a:xfrm>
            <a:prstGeom prst="rect">
              <a:avLst/>
            </a:prstGeom>
            <a:noFill/>
            <a:ln w="9525">
              <a:noFill/>
              <a:miter lim="800000"/>
              <a:headEnd/>
              <a:tailEnd/>
            </a:ln>
          </p:spPr>
          <p:txBody>
            <a:bodyPr>
              <a:spAutoFit/>
            </a:bodyPr>
            <a:lstStyle/>
            <a:p>
              <a:pPr>
                <a:lnSpc>
                  <a:spcPct val="80000"/>
                </a:lnSpc>
              </a:pPr>
              <a:r>
                <a:rPr lang="en-GB" sz="1600" b="1" i="1" dirty="0" smtClean="0">
                  <a:solidFill>
                    <a:srgbClr val="FC1233"/>
                  </a:solidFill>
                  <a:latin typeface="Arial Narrow" pitchFamily="34" charset="0"/>
                </a:rPr>
                <a:t>MINISTRIES</a:t>
              </a:r>
              <a:endParaRPr lang="en-GB" sz="2000" b="1" dirty="0">
                <a:solidFill>
                  <a:srgbClr val="FC1233"/>
                </a:solidFill>
                <a:latin typeface="Arial Narrow" pitchFamily="34" charset="0"/>
              </a:endParaRPr>
            </a:p>
            <a:p>
              <a:pPr>
                <a:lnSpc>
                  <a:spcPct val="80000"/>
                </a:lnSpc>
                <a:buFont typeface="Wingdings" pitchFamily="2" charset="2"/>
                <a:buChar char="§"/>
              </a:pPr>
              <a:r>
                <a:rPr lang="en-GB" sz="2000" b="1" dirty="0">
                  <a:solidFill>
                    <a:srgbClr val="0000CC"/>
                  </a:solidFill>
                  <a:latin typeface="Arial Narrow" pitchFamily="34" charset="0"/>
                </a:rPr>
                <a:t>  Health,  </a:t>
              </a:r>
            </a:p>
            <a:p>
              <a:pPr>
                <a:lnSpc>
                  <a:spcPct val="80000"/>
                </a:lnSpc>
                <a:buFont typeface="Wingdings" pitchFamily="2" charset="2"/>
                <a:buChar char="§"/>
              </a:pPr>
              <a:r>
                <a:rPr lang="en-GB" sz="2000" b="1" dirty="0">
                  <a:solidFill>
                    <a:srgbClr val="0000CC"/>
                  </a:solidFill>
                  <a:latin typeface="Arial Narrow" pitchFamily="34" charset="0"/>
                </a:rPr>
                <a:t>  Agriculture, </a:t>
              </a:r>
            </a:p>
            <a:p>
              <a:pPr>
                <a:lnSpc>
                  <a:spcPct val="80000"/>
                </a:lnSpc>
                <a:buFont typeface="Wingdings" pitchFamily="2" charset="2"/>
                <a:buChar char="§"/>
              </a:pPr>
              <a:r>
                <a:rPr lang="en-GB" sz="2000" b="1" dirty="0">
                  <a:solidFill>
                    <a:srgbClr val="0000CC"/>
                  </a:solidFill>
                  <a:latin typeface="Arial Narrow" pitchFamily="34" charset="0"/>
                </a:rPr>
                <a:t>  Finance, </a:t>
              </a:r>
            </a:p>
            <a:p>
              <a:pPr>
                <a:lnSpc>
                  <a:spcPct val="80000"/>
                </a:lnSpc>
                <a:buFont typeface="Wingdings" pitchFamily="2" charset="2"/>
                <a:buChar char="§"/>
              </a:pPr>
              <a:r>
                <a:rPr lang="en-GB" sz="2000" b="1" dirty="0">
                  <a:solidFill>
                    <a:srgbClr val="0000CC"/>
                  </a:solidFill>
                  <a:latin typeface="Arial Narrow" pitchFamily="34" charset="0"/>
                </a:rPr>
                <a:t>  Transport, </a:t>
              </a:r>
            </a:p>
            <a:p>
              <a:pPr>
                <a:lnSpc>
                  <a:spcPct val="80000"/>
                </a:lnSpc>
                <a:buFont typeface="Wingdings" pitchFamily="2" charset="2"/>
                <a:buChar char="§"/>
              </a:pPr>
              <a:r>
                <a:rPr lang="en-GB" sz="2000" b="1" dirty="0">
                  <a:solidFill>
                    <a:srgbClr val="0000CC"/>
                  </a:solidFill>
                  <a:latin typeface="Arial Narrow" pitchFamily="34" charset="0"/>
                </a:rPr>
                <a:t>  Trade and Industry </a:t>
              </a:r>
            </a:p>
            <a:p>
              <a:pPr>
                <a:lnSpc>
                  <a:spcPct val="80000"/>
                </a:lnSpc>
                <a:buFont typeface="Wingdings" pitchFamily="2" charset="2"/>
                <a:buChar char="§"/>
              </a:pPr>
              <a:r>
                <a:rPr lang="en-GB" sz="2000" b="1" dirty="0">
                  <a:solidFill>
                    <a:srgbClr val="0000CC"/>
                  </a:solidFill>
                  <a:latin typeface="Arial Narrow" pitchFamily="34" charset="0"/>
                </a:rPr>
                <a:t>  Education, </a:t>
              </a:r>
            </a:p>
            <a:p>
              <a:pPr>
                <a:lnSpc>
                  <a:spcPct val="80000"/>
                </a:lnSpc>
                <a:buFont typeface="Wingdings" pitchFamily="2" charset="2"/>
                <a:buChar char="§"/>
              </a:pPr>
              <a:r>
                <a:rPr lang="en-GB" sz="2000" b="1" dirty="0">
                  <a:solidFill>
                    <a:srgbClr val="0000CC"/>
                  </a:solidFill>
                  <a:latin typeface="Arial Narrow" pitchFamily="34" charset="0"/>
                </a:rPr>
                <a:t>  Labour,  </a:t>
              </a:r>
            </a:p>
            <a:p>
              <a:pPr>
                <a:lnSpc>
                  <a:spcPct val="80000"/>
                </a:lnSpc>
                <a:buFont typeface="Wingdings" pitchFamily="2" charset="2"/>
                <a:buChar char="§"/>
              </a:pPr>
              <a:r>
                <a:rPr lang="en-GB" sz="2000" b="1" dirty="0">
                  <a:solidFill>
                    <a:srgbClr val="0000CC"/>
                  </a:solidFill>
                  <a:latin typeface="Arial Narrow" pitchFamily="34" charset="0"/>
                </a:rPr>
                <a:t>  Urban planning, </a:t>
              </a:r>
            </a:p>
            <a:p>
              <a:pPr>
                <a:lnSpc>
                  <a:spcPct val="80000"/>
                </a:lnSpc>
                <a:buFont typeface="Wingdings" pitchFamily="2" charset="2"/>
                <a:buChar char="§"/>
              </a:pPr>
              <a:r>
                <a:rPr lang="en-GB" sz="2000" b="1" dirty="0">
                  <a:solidFill>
                    <a:srgbClr val="0000CC"/>
                  </a:solidFill>
                  <a:latin typeface="Arial Narrow" pitchFamily="34" charset="0"/>
                </a:rPr>
                <a:t>  Justice</a:t>
              </a:r>
              <a:endParaRPr lang="en-GB" sz="800" b="1" dirty="0">
                <a:solidFill>
                  <a:srgbClr val="0000CC"/>
                </a:solidFill>
                <a:latin typeface="Arial Narrow" pitchFamily="34" charset="0"/>
              </a:endParaRPr>
            </a:p>
            <a:p>
              <a:pPr>
                <a:lnSpc>
                  <a:spcPct val="80000"/>
                </a:lnSpc>
                <a:buFont typeface="Wingdings" pitchFamily="2" charset="2"/>
                <a:buNone/>
              </a:pPr>
              <a:r>
                <a:rPr lang="en-GB" sz="1600" b="1" i="1" dirty="0">
                  <a:solidFill>
                    <a:srgbClr val="FC1233"/>
                  </a:solidFill>
                  <a:latin typeface="Arial Narrow" pitchFamily="34" charset="0"/>
                </a:rPr>
                <a:t>OTHER STAKEHOLDE</a:t>
              </a:r>
            </a:p>
            <a:p>
              <a:pPr>
                <a:lnSpc>
                  <a:spcPct val="80000"/>
                </a:lnSpc>
                <a:buFont typeface="Wingdings" pitchFamily="2" charset="2"/>
                <a:buChar char="§"/>
              </a:pPr>
              <a:r>
                <a:rPr lang="en-GB" sz="1600" b="1" i="1" dirty="0">
                  <a:solidFill>
                    <a:srgbClr val="0000CC"/>
                  </a:solidFill>
                  <a:latin typeface="Arial Narrow" pitchFamily="34" charset="0"/>
                </a:rPr>
                <a:t>   </a:t>
              </a:r>
              <a:r>
                <a:rPr lang="en-GB" sz="2000" b="1" dirty="0">
                  <a:solidFill>
                    <a:srgbClr val="0000CC"/>
                  </a:solidFill>
                  <a:latin typeface="Arial Narrow" pitchFamily="34" charset="0"/>
                </a:rPr>
                <a:t>Civil society, </a:t>
              </a:r>
            </a:p>
            <a:p>
              <a:pPr>
                <a:lnSpc>
                  <a:spcPct val="80000"/>
                </a:lnSpc>
                <a:buFont typeface="Wingdings" pitchFamily="2" charset="2"/>
                <a:buChar char="§"/>
              </a:pPr>
              <a:r>
                <a:rPr lang="en-GB" sz="2000" b="1" dirty="0">
                  <a:solidFill>
                    <a:srgbClr val="0000CC"/>
                  </a:solidFill>
                  <a:latin typeface="Arial Narrow" pitchFamily="34" charset="0"/>
                </a:rPr>
                <a:t>  NGOs,  </a:t>
              </a:r>
            </a:p>
            <a:p>
              <a:pPr>
                <a:lnSpc>
                  <a:spcPct val="80000"/>
                </a:lnSpc>
                <a:buFont typeface="Wingdings" pitchFamily="2" charset="2"/>
                <a:buChar char="§"/>
              </a:pPr>
              <a:r>
                <a:rPr lang="en-GB" sz="2000" b="1" dirty="0">
                  <a:solidFill>
                    <a:srgbClr val="0000CC"/>
                  </a:solidFill>
                  <a:latin typeface="Arial Narrow" pitchFamily="34" charset="0"/>
                </a:rPr>
                <a:t>  Academia, </a:t>
              </a:r>
            </a:p>
            <a:p>
              <a:pPr>
                <a:lnSpc>
                  <a:spcPct val="80000"/>
                </a:lnSpc>
                <a:buFont typeface="Wingdings" pitchFamily="2" charset="2"/>
                <a:buChar char="§"/>
              </a:pPr>
              <a:r>
                <a:rPr lang="en-GB" sz="2000" b="1" dirty="0">
                  <a:solidFill>
                    <a:srgbClr val="0000CC"/>
                  </a:solidFill>
                  <a:latin typeface="Arial Narrow" pitchFamily="34" charset="0"/>
                </a:rPr>
                <a:t>  Private sector, </a:t>
              </a:r>
            </a:p>
            <a:p>
              <a:pPr>
                <a:lnSpc>
                  <a:spcPct val="80000"/>
                </a:lnSpc>
                <a:buFont typeface="Wingdings" pitchFamily="2" charset="2"/>
                <a:buChar char="§"/>
              </a:pPr>
              <a:r>
                <a:rPr lang="en-GB" sz="2000" b="1" dirty="0">
                  <a:solidFill>
                    <a:srgbClr val="0000CC"/>
                  </a:solidFill>
                  <a:latin typeface="Arial Narrow" pitchFamily="34" charset="0"/>
                </a:rPr>
                <a:t>  Donor, development   </a:t>
              </a:r>
            </a:p>
            <a:p>
              <a:pPr>
                <a:lnSpc>
                  <a:spcPct val="80000"/>
                </a:lnSpc>
                <a:buFont typeface="Wingdings" pitchFamily="2" charset="2"/>
                <a:buNone/>
              </a:pPr>
              <a:r>
                <a:rPr lang="en-GB" sz="2000" b="1" dirty="0">
                  <a:solidFill>
                    <a:srgbClr val="0000CC"/>
                  </a:solidFill>
                  <a:latin typeface="Arial Narrow" pitchFamily="34" charset="0"/>
                </a:rPr>
                <a:t>   partners</a:t>
              </a:r>
              <a:endParaRPr lang="en-US" sz="2000" b="1" dirty="0">
                <a:solidFill>
                  <a:srgbClr val="0000CC"/>
                </a:solidFill>
                <a:latin typeface="Arial Narrow" pitchFamily="34" charset="0"/>
              </a:endParaRPr>
            </a:p>
          </p:txBody>
        </p:sp>
      </p:grpSp>
      <p:cxnSp>
        <p:nvCxnSpPr>
          <p:cNvPr id="28686" name="Elbow Connector 13"/>
          <p:cNvCxnSpPr>
            <a:cxnSpLocks noChangeShapeType="1"/>
            <a:stCxn id="28676" idx="3"/>
          </p:cNvCxnSpPr>
          <p:nvPr/>
        </p:nvCxnSpPr>
        <p:spPr bwMode="auto">
          <a:xfrm>
            <a:off x="6088733" y="2344316"/>
            <a:ext cx="306387" cy="1258887"/>
          </a:xfrm>
          <a:prstGeom prst="bentConnector3">
            <a:avLst>
              <a:gd name="adj1" fmla="val 49741"/>
            </a:avLst>
          </a:prstGeom>
          <a:noFill/>
          <a:ln w="28575" algn="ctr">
            <a:solidFill>
              <a:srgbClr val="0000CC"/>
            </a:solidFill>
            <a:miter lim="800000"/>
            <a:headEnd/>
            <a:tailEnd type="arrow" w="med" len="med"/>
          </a:ln>
        </p:spPr>
      </p:cxnSp>
      <p:cxnSp>
        <p:nvCxnSpPr>
          <p:cNvPr id="28687" name="Elbow Connector 14"/>
          <p:cNvCxnSpPr>
            <a:cxnSpLocks noChangeShapeType="1"/>
            <a:stCxn id="28678" idx="3"/>
          </p:cNvCxnSpPr>
          <p:nvPr/>
        </p:nvCxnSpPr>
        <p:spPr bwMode="auto">
          <a:xfrm flipV="1">
            <a:off x="6184032" y="3603303"/>
            <a:ext cx="211088" cy="1592621"/>
          </a:xfrm>
          <a:prstGeom prst="bentConnector3">
            <a:avLst>
              <a:gd name="adj1" fmla="val 50000"/>
            </a:avLst>
          </a:prstGeom>
          <a:noFill/>
          <a:ln w="28575" algn="ctr">
            <a:solidFill>
              <a:srgbClr val="0000CC"/>
            </a:solidFill>
            <a:miter lim="800000"/>
            <a:headEnd/>
            <a:tailEnd type="arrow" w="med" len="med"/>
          </a:ln>
        </p:spPr>
      </p:cxnSp>
      <p:sp>
        <p:nvSpPr>
          <p:cNvPr id="17" name="Title 1"/>
          <p:cNvSpPr txBox="1">
            <a:spLocks/>
          </p:cNvSpPr>
          <p:nvPr/>
        </p:nvSpPr>
        <p:spPr>
          <a:xfrm>
            <a:off x="612648" y="548680"/>
            <a:ext cx="8153400" cy="67052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noProof="0" dirty="0" smtClean="0">
                <a:solidFill>
                  <a:srgbClr val="0070C0"/>
                </a:solidFill>
                <a:latin typeface="+mj-lt"/>
                <a:ea typeface="+mj-ea"/>
                <a:cs typeface="+mj-cs"/>
              </a:rPr>
              <a:t>Initiative for NCDs Control</a:t>
            </a:r>
            <a:endParaRPr kumimoji="0" lang="en-US" sz="4000" b="0" i="0" u="none" strike="noStrike" kern="1200" cap="none" spc="0" normalizeH="0" baseline="0" noProof="0" dirty="0">
              <a:ln>
                <a:noFill/>
              </a:ln>
              <a:solidFill>
                <a:srgbClr val="0070C0"/>
              </a:solidFill>
              <a:effectLst/>
              <a:uLnTx/>
              <a:uFillTx/>
              <a:latin typeface="+mj-lt"/>
              <a:ea typeface="+mj-ea"/>
              <a:cs typeface="+mj-cs"/>
            </a:endParaRPr>
          </a:p>
        </p:txBody>
      </p:sp>
      <p:grpSp>
        <p:nvGrpSpPr>
          <p:cNvPr id="18" name="Group 17"/>
          <p:cNvGrpSpPr/>
          <p:nvPr/>
        </p:nvGrpSpPr>
        <p:grpSpPr>
          <a:xfrm>
            <a:off x="0" y="815975"/>
            <a:ext cx="149225" cy="3984625"/>
            <a:chOff x="0" y="815975"/>
            <a:chExt cx="149225" cy="3984625"/>
          </a:xfrm>
        </p:grpSpPr>
        <p:sp>
          <p:nvSpPr>
            <p:cNvPr id="19" name="Rectangle 18"/>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0" name="Rectangle 19"/>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1" name="Rectangle 20"/>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2" name="Rectangle 21"/>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23" name="Rectangle 22"/>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FCTC support</a:t>
            </a:r>
            <a:endParaRPr lang="en-US" dirty="0">
              <a:solidFill>
                <a:srgbClr val="0070C0"/>
              </a:solidFill>
            </a:endParaRPr>
          </a:p>
        </p:txBody>
      </p:sp>
      <p:sp>
        <p:nvSpPr>
          <p:cNvPr id="3" name="Content Placeholder 2"/>
          <p:cNvSpPr>
            <a:spLocks noGrp="1"/>
          </p:cNvSpPr>
          <p:nvPr>
            <p:ph sz="quarter" idx="1"/>
          </p:nvPr>
        </p:nvSpPr>
        <p:spPr/>
        <p:txBody>
          <a:bodyPr/>
          <a:lstStyle/>
          <a:p>
            <a:r>
              <a:rPr lang="en-US" sz="2800" dirty="0"/>
              <a:t>Article 6 recommends dedicating revenue to support TC and other health promotion </a:t>
            </a:r>
            <a:r>
              <a:rPr lang="en-US" sz="2800" dirty="0" smtClean="0"/>
              <a:t>programs</a:t>
            </a:r>
          </a:p>
          <a:p>
            <a:pPr>
              <a:buNone/>
            </a:pPr>
            <a:endParaRPr lang="en-US" sz="2800" dirty="0"/>
          </a:p>
          <a:p>
            <a:r>
              <a:rPr lang="en-US" sz="2800" dirty="0" smtClean="0"/>
              <a:t>Article 26 requires all parties to secure and provide financial support for implementation of tobacco control</a:t>
            </a:r>
          </a:p>
        </p:txBody>
      </p:sp>
      <p:pic>
        <p:nvPicPr>
          <p:cNvPr id="4" name="Content Placeholder 15" descr="fctc-bild-1024x312.jpg"/>
          <p:cNvPicPr>
            <a:picLocks noChangeAspect="1"/>
          </p:cNvPicPr>
          <p:nvPr/>
        </p:nvPicPr>
        <p:blipFill>
          <a:blip r:embed="rId2" cstate="print">
            <a:extLst>
              <a:ext uri="{28A0092B-C50C-407E-A947-70E740481C1C}">
                <a14:useLocalDpi xmlns:a14="http://schemas.microsoft.com/office/drawing/2010/main" val="0"/>
              </a:ext>
            </a:extLst>
          </a:blip>
          <a:srcRect l="20378" r="20378"/>
          <a:stretch>
            <a:fillRect/>
          </a:stretch>
        </p:blipFill>
        <p:spPr>
          <a:xfrm>
            <a:off x="4258320" y="4237293"/>
            <a:ext cx="3916582" cy="2014242"/>
          </a:xfrm>
          <a:prstGeom prst="rect">
            <a:avLst/>
          </a:prstGeom>
        </p:spPr>
      </p:pic>
      <p:grpSp>
        <p:nvGrpSpPr>
          <p:cNvPr id="5" name="Group 4"/>
          <p:cNvGrpSpPr/>
          <p:nvPr/>
        </p:nvGrpSpPr>
        <p:grpSpPr>
          <a:xfrm>
            <a:off x="0" y="815975"/>
            <a:ext cx="149225" cy="3984625"/>
            <a:chOff x="0" y="815975"/>
            <a:chExt cx="149225" cy="3984625"/>
          </a:xfrm>
        </p:grpSpPr>
        <p:sp>
          <p:nvSpPr>
            <p:cNvPr id="6" name="Rectangle 5"/>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7" name="Rectangle 6"/>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extLst>
      <p:ext uri="{BB962C8B-B14F-4D97-AF65-F5344CB8AC3E}">
        <p14:creationId xmlns:p14="http://schemas.microsoft.com/office/powerpoint/2010/main" val="1824586461"/>
      </p:ext>
    </p:extLst>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en-CA" sz="3600" dirty="0">
                <a:solidFill>
                  <a:srgbClr val="0070C0"/>
                </a:solidFill>
                <a:latin typeface="Arial" pitchFamily="34" charset="0"/>
                <a:cs typeface="Arial" pitchFamily="34" charset="0"/>
              </a:rPr>
              <a:t>Why </a:t>
            </a:r>
            <a:r>
              <a:rPr lang="en-CA" sz="3600" dirty="0" smtClean="0">
                <a:solidFill>
                  <a:srgbClr val="0070C0"/>
                </a:solidFill>
                <a:latin typeface="Arial" pitchFamily="34" charset="0"/>
                <a:cs typeface="Arial" pitchFamily="34" charset="0"/>
              </a:rPr>
              <a:t>sustainable funding important?  </a:t>
            </a:r>
            <a:endParaRPr lang="en-US" sz="3600" dirty="0">
              <a:solidFill>
                <a:srgbClr val="0070C0"/>
              </a:solidFill>
              <a:latin typeface="Arial" pitchFamily="34" charset="0"/>
              <a:cs typeface="Arial" pitchFamily="34" charset="0"/>
            </a:endParaRPr>
          </a:p>
        </p:txBody>
      </p:sp>
      <p:sp>
        <p:nvSpPr>
          <p:cNvPr id="16387" name="Rectangle 3"/>
          <p:cNvSpPr>
            <a:spLocks noGrp="1" noChangeArrowheads="1"/>
          </p:cNvSpPr>
          <p:nvPr>
            <p:ph sz="quarter" idx="1"/>
          </p:nvPr>
        </p:nvSpPr>
        <p:spPr>
          <a:xfrm>
            <a:off x="457200" y="1600200"/>
            <a:ext cx="6275388" cy="4530725"/>
          </a:xfrm>
        </p:spPr>
        <p:txBody>
          <a:bodyPr/>
          <a:lstStyle/>
          <a:p>
            <a:r>
              <a:rPr lang="en-CA" sz="2400" dirty="0" smtClean="0"/>
              <a:t>Burden of </a:t>
            </a:r>
            <a:r>
              <a:rPr lang="en-CA" sz="2400" dirty="0"/>
              <a:t>disease from tobacco use/NCDs: health, econ, social costs</a:t>
            </a:r>
          </a:p>
          <a:p>
            <a:r>
              <a:rPr lang="en-CA" sz="2400" dirty="0"/>
              <a:t>Need for comprehensive, long-term measures</a:t>
            </a:r>
          </a:p>
          <a:p>
            <a:r>
              <a:rPr lang="en-CA" sz="2400" dirty="0"/>
              <a:t>Limitations of short-term funding</a:t>
            </a:r>
          </a:p>
          <a:p>
            <a:r>
              <a:rPr lang="en-CA" sz="2400" dirty="0"/>
              <a:t>Lack of government priority to prevention</a:t>
            </a:r>
          </a:p>
          <a:p>
            <a:r>
              <a:rPr lang="en-CA" sz="2400" dirty="0"/>
              <a:t>Taxes themselves an important tool</a:t>
            </a:r>
          </a:p>
          <a:p>
            <a:endParaRPr lang="en-US" sz="2400" dirty="0"/>
          </a:p>
        </p:txBody>
      </p:sp>
      <p:pic>
        <p:nvPicPr>
          <p:cNvPr id="5" name="Picture 5" descr="images (3)"/>
          <p:cNvPicPr>
            <a:picLocks noChangeAspect="1" noChangeArrowheads="1"/>
          </p:cNvPicPr>
          <p:nvPr/>
        </p:nvPicPr>
        <p:blipFill>
          <a:blip r:embed="rId2" cstate="print"/>
          <a:srcRect/>
          <a:stretch>
            <a:fillRect/>
          </a:stretch>
        </p:blipFill>
        <p:spPr bwMode="auto">
          <a:xfrm>
            <a:off x="6300192" y="3494738"/>
            <a:ext cx="2843808" cy="2986454"/>
          </a:xfrm>
          <a:prstGeom prst="rect">
            <a:avLst/>
          </a:prstGeom>
          <a:noFill/>
        </p:spPr>
      </p:pic>
      <p:sp>
        <p:nvSpPr>
          <p:cNvPr id="35841" name="Rectangle 1"/>
          <p:cNvSpPr>
            <a:spLocks noChangeArrowheads="1"/>
          </p:cNvSpPr>
          <p:nvPr/>
        </p:nvSpPr>
        <p:spPr bwMode="auto">
          <a:xfrm>
            <a:off x="611560" y="4797152"/>
            <a:ext cx="5256584" cy="107721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Sustainable Funding for NCD and Tobacco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Health Promotion Foundation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the best solution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5"/>
          <p:cNvGrpSpPr/>
          <p:nvPr/>
        </p:nvGrpSpPr>
        <p:grpSpPr>
          <a:xfrm>
            <a:off x="0" y="815975"/>
            <a:ext cx="149225" cy="3984625"/>
            <a:chOff x="0" y="815975"/>
            <a:chExt cx="149225" cy="3984625"/>
          </a:xfrm>
        </p:grpSpPr>
        <p:sp>
          <p:nvSpPr>
            <p:cNvPr id="7" name="Rectangle 6"/>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8" name="Rectangle 7"/>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9" name="Rectangle 8"/>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0" name="Rectangle 9"/>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1" name="Rectangle 10"/>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additive="base">
                                        <p:cTn id="7" dur="500" fill="hold"/>
                                        <p:tgtEl>
                                          <p:spTgt spid="35841"/>
                                        </p:tgtEl>
                                        <p:attrNameLst>
                                          <p:attrName>ppt_x</p:attrName>
                                        </p:attrNameLst>
                                      </p:cBhvr>
                                      <p:tavLst>
                                        <p:tav tm="0">
                                          <p:val>
                                            <p:strVal val="#ppt_x"/>
                                          </p:val>
                                        </p:tav>
                                        <p:tav tm="100000">
                                          <p:val>
                                            <p:strVal val="#ppt_x"/>
                                          </p:val>
                                        </p:tav>
                                      </p:tavLst>
                                    </p:anim>
                                    <p:anim calcmode="lin" valueType="num">
                                      <p:cBhvr additive="base">
                                        <p:cTn id="8" dur="500" fill="hold"/>
                                        <p:tgtEl>
                                          <p:spTgt spid="35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CA" dirty="0">
                <a:solidFill>
                  <a:srgbClr val="0070C0"/>
                </a:solidFill>
              </a:rPr>
              <a:t>Tax sources: real and potential</a:t>
            </a:r>
            <a:endParaRPr lang="en-US" dirty="0">
              <a:solidFill>
                <a:srgbClr val="0070C0"/>
              </a:solidFill>
            </a:endParaRPr>
          </a:p>
        </p:txBody>
      </p:sp>
      <p:sp>
        <p:nvSpPr>
          <p:cNvPr id="18435" name="Rectangle 3"/>
          <p:cNvSpPr>
            <a:spLocks noGrp="1" noChangeArrowheads="1"/>
          </p:cNvSpPr>
          <p:nvPr>
            <p:ph sz="quarter" idx="1"/>
          </p:nvPr>
        </p:nvSpPr>
        <p:spPr/>
        <p:txBody>
          <a:bodyPr/>
          <a:lstStyle/>
          <a:p>
            <a:r>
              <a:rPr lang="en-CA" sz="2800" dirty="0"/>
              <a:t>1% surcharge on </a:t>
            </a:r>
            <a:r>
              <a:rPr lang="en-CA" sz="2800" dirty="0" smtClean="0"/>
              <a:t>cigarettes</a:t>
            </a:r>
          </a:p>
          <a:p>
            <a:r>
              <a:rPr lang="en-CA" sz="2800" dirty="0" smtClean="0"/>
              <a:t>Surcharge on mobile phone</a:t>
            </a:r>
          </a:p>
          <a:p>
            <a:r>
              <a:rPr lang="en-CA" sz="2800" dirty="0" smtClean="0"/>
              <a:t>SSB</a:t>
            </a:r>
            <a:r>
              <a:rPr lang="en-CA" sz="2800" dirty="0"/>
              <a:t>: sugar-sweetened beverages</a:t>
            </a:r>
          </a:p>
          <a:p>
            <a:r>
              <a:rPr lang="en-CA" sz="2800" dirty="0"/>
              <a:t>Cars</a:t>
            </a:r>
          </a:p>
          <a:p>
            <a:r>
              <a:rPr lang="en-CA" sz="2800" dirty="0"/>
              <a:t>TV</a:t>
            </a:r>
          </a:p>
          <a:p>
            <a:r>
              <a:rPr lang="en-CA" sz="2800" dirty="0"/>
              <a:t>Bottled water</a:t>
            </a:r>
            <a:endParaRPr lang="en-US" sz="2800" dirty="0"/>
          </a:p>
        </p:txBody>
      </p:sp>
      <p:pic>
        <p:nvPicPr>
          <p:cNvPr id="18436" name="Picture 4" descr="download (4)"/>
          <p:cNvPicPr>
            <a:picLocks noChangeAspect="1" noChangeArrowheads="1"/>
          </p:cNvPicPr>
          <p:nvPr/>
        </p:nvPicPr>
        <p:blipFill>
          <a:blip r:embed="rId2" cstate="print"/>
          <a:srcRect/>
          <a:stretch>
            <a:fillRect/>
          </a:stretch>
        </p:blipFill>
        <p:spPr bwMode="auto">
          <a:xfrm>
            <a:off x="3563888" y="4869161"/>
            <a:ext cx="2376264" cy="1656184"/>
          </a:xfrm>
          <a:prstGeom prst="rect">
            <a:avLst/>
          </a:prstGeom>
          <a:noFill/>
          <a:ln w="9525">
            <a:noFill/>
            <a:miter lim="800000"/>
            <a:headEnd/>
            <a:tailEnd/>
          </a:ln>
        </p:spPr>
      </p:pic>
      <p:pic>
        <p:nvPicPr>
          <p:cNvPr id="5" name="Picture 4" descr="smiley-cigg.jpg"/>
          <p:cNvPicPr>
            <a:picLocks noChangeAspect="1"/>
          </p:cNvPicPr>
          <p:nvPr/>
        </p:nvPicPr>
        <p:blipFill>
          <a:blip r:embed="rId3" cstate="print"/>
          <a:stretch>
            <a:fillRect/>
          </a:stretch>
        </p:blipFill>
        <p:spPr>
          <a:xfrm>
            <a:off x="755576" y="4869160"/>
            <a:ext cx="2592288" cy="1719883"/>
          </a:xfrm>
          <a:prstGeom prst="rect">
            <a:avLst/>
          </a:prstGeom>
        </p:spPr>
      </p:pic>
      <p:grpSp>
        <p:nvGrpSpPr>
          <p:cNvPr id="2" name="Group 8"/>
          <p:cNvGrpSpPr>
            <a:grpSpLocks/>
          </p:cNvGrpSpPr>
          <p:nvPr/>
        </p:nvGrpSpPr>
        <p:grpSpPr bwMode="auto">
          <a:xfrm>
            <a:off x="6156176" y="4869160"/>
            <a:ext cx="2808312" cy="1536576"/>
            <a:chOff x="2880" y="2880"/>
            <a:chExt cx="2352" cy="1283"/>
          </a:xfrm>
        </p:grpSpPr>
        <p:pic>
          <p:nvPicPr>
            <p:cNvPr id="7" name="Picture 4" descr="unhealthy-foods"/>
            <p:cNvPicPr>
              <a:picLocks noChangeAspect="1" noChangeArrowheads="1"/>
            </p:cNvPicPr>
            <p:nvPr/>
          </p:nvPicPr>
          <p:blipFill>
            <a:blip r:embed="rId4" cstate="print"/>
            <a:srcRect/>
            <a:stretch>
              <a:fillRect/>
            </a:stretch>
          </p:blipFill>
          <p:spPr bwMode="auto">
            <a:xfrm>
              <a:off x="2880" y="2880"/>
              <a:ext cx="2352" cy="1283"/>
            </a:xfrm>
            <a:prstGeom prst="rect">
              <a:avLst/>
            </a:prstGeom>
            <a:noFill/>
          </p:spPr>
        </p:pic>
        <p:sp>
          <p:nvSpPr>
            <p:cNvPr id="8" name="Line 6"/>
            <p:cNvSpPr>
              <a:spLocks noChangeShapeType="1"/>
            </p:cNvSpPr>
            <p:nvPr/>
          </p:nvSpPr>
          <p:spPr bwMode="auto">
            <a:xfrm flipV="1">
              <a:off x="2928" y="2880"/>
              <a:ext cx="2304" cy="1248"/>
            </a:xfrm>
            <a:prstGeom prst="line">
              <a:avLst/>
            </a:prstGeom>
            <a:noFill/>
            <a:ln w="28575">
              <a:solidFill>
                <a:srgbClr val="FF0000"/>
              </a:solidFill>
              <a:round/>
              <a:headEnd/>
              <a:tailEnd/>
            </a:ln>
            <a:effectLst/>
          </p:spPr>
          <p:txBody>
            <a:bodyPr/>
            <a:lstStyle/>
            <a:p>
              <a:endParaRPr lang="en-US"/>
            </a:p>
          </p:txBody>
        </p:sp>
        <p:sp>
          <p:nvSpPr>
            <p:cNvPr id="9" name="Line 7"/>
            <p:cNvSpPr>
              <a:spLocks noChangeShapeType="1"/>
            </p:cNvSpPr>
            <p:nvPr/>
          </p:nvSpPr>
          <p:spPr bwMode="auto">
            <a:xfrm>
              <a:off x="2880" y="2928"/>
              <a:ext cx="2352" cy="1200"/>
            </a:xfrm>
            <a:prstGeom prst="line">
              <a:avLst/>
            </a:prstGeom>
            <a:noFill/>
            <a:ln w="28575">
              <a:solidFill>
                <a:srgbClr val="FF0000"/>
              </a:solidFill>
              <a:round/>
              <a:headEnd/>
              <a:tailEnd/>
            </a:ln>
            <a:effectLst/>
          </p:spPr>
          <p:txBody>
            <a:bodyPr/>
            <a:lstStyle/>
            <a:p>
              <a:endParaRPr lang="en-US"/>
            </a:p>
          </p:txBody>
        </p:sp>
      </p:grpSp>
      <p:grpSp>
        <p:nvGrpSpPr>
          <p:cNvPr id="3" name="Group 9"/>
          <p:cNvGrpSpPr/>
          <p:nvPr/>
        </p:nvGrpSpPr>
        <p:grpSpPr>
          <a:xfrm>
            <a:off x="0" y="815975"/>
            <a:ext cx="149225" cy="3984625"/>
            <a:chOff x="0" y="815975"/>
            <a:chExt cx="149225" cy="3984625"/>
          </a:xfrm>
        </p:grpSpPr>
        <p:sp>
          <p:nvSpPr>
            <p:cNvPr id="11" name="Rectangle 10"/>
            <p:cNvSpPr/>
            <p:nvPr/>
          </p:nvSpPr>
          <p:spPr>
            <a:xfrm>
              <a:off x="0" y="815975"/>
              <a:ext cx="149225"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2" name="Rectangle 11"/>
            <p:cNvSpPr/>
            <p:nvPr/>
          </p:nvSpPr>
          <p:spPr>
            <a:xfrm>
              <a:off x="0" y="1619250"/>
              <a:ext cx="149225"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3" name="Rectangle 12"/>
            <p:cNvSpPr/>
            <p:nvPr/>
          </p:nvSpPr>
          <p:spPr>
            <a:xfrm>
              <a:off x="0" y="2419350"/>
              <a:ext cx="149225"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4" name="Rectangle 13"/>
            <p:cNvSpPr/>
            <p:nvPr/>
          </p:nvSpPr>
          <p:spPr>
            <a:xfrm>
              <a:off x="0" y="3178175"/>
              <a:ext cx="149225" cy="812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sp>
          <p:nvSpPr>
            <p:cNvPr id="15" name="Rectangle 14"/>
            <p:cNvSpPr/>
            <p:nvPr/>
          </p:nvSpPr>
          <p:spPr>
            <a:xfrm>
              <a:off x="0" y="3987800"/>
              <a:ext cx="149225" cy="812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gr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Thème Office">
  <a:themeElements>
    <a:clrScheme name="Personnalisée 3">
      <a:dk1>
        <a:sysClr val="windowText" lastClr="000000"/>
      </a:dk1>
      <a:lt1>
        <a:sysClr val="window" lastClr="FFFFFF"/>
      </a:lt1>
      <a:dk2>
        <a:srgbClr val="194983"/>
      </a:dk2>
      <a:lt2>
        <a:srgbClr val="005EA8"/>
      </a:lt2>
      <a:accent1>
        <a:srgbClr val="69942F"/>
      </a:accent1>
      <a:accent2>
        <a:srgbClr val="52B4CD"/>
      </a:accent2>
      <a:accent3>
        <a:srgbClr val="DAAB56"/>
      </a:accent3>
      <a:accent4>
        <a:srgbClr val="CA0000"/>
      </a:accent4>
      <a:accent5>
        <a:srgbClr val="FFC508"/>
      </a:accent5>
      <a:accent6>
        <a:srgbClr val="738994"/>
      </a:accent6>
      <a:hlink>
        <a:srgbClr val="194983"/>
      </a:hlink>
      <a:folHlink>
        <a:srgbClr val="7389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6F11622FC91F459508F57CAE8E9BD0" ma:contentTypeVersion="1" ma:contentTypeDescription="Create a new document." ma:contentTypeScope="" ma:versionID="b81e39306cf8b7655459b5805e79ab50">
  <xsd:schema xmlns:xsd="http://www.w3.org/2001/XMLSchema" xmlns:xs="http://www.w3.org/2001/XMLSchema" xmlns:p="http://schemas.microsoft.com/office/2006/metadata/properties" targetNamespace="http://schemas.microsoft.com/office/2006/metadata/properties" ma:root="true" ma:fieldsID="057a4e78875b22ab60704b92d752ba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F3ABE11-94EC-46CA-9587-17CF2F4C0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DEAC559-5568-4FE4-A182-86B8988C56D6}">
  <ds:schemaRefs>
    <ds:schemaRef ds:uri="http://schemas.microsoft.com/sharepoint/v3/contenttype/forms"/>
  </ds:schemaRefs>
</ds:datastoreItem>
</file>

<file path=customXml/itemProps3.xml><?xml version="1.0" encoding="utf-8"?>
<ds:datastoreItem xmlns:ds="http://schemas.openxmlformats.org/officeDocument/2006/customXml" ds:itemID="{E50F7743-C82F-4801-86B3-FF4DA952E53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Aspect.thmx</Template>
  <TotalTime>3121</TotalTime>
  <Words>1117</Words>
  <Application>Microsoft Office PowerPoint</Application>
  <PresentationFormat>On-screen Show (4:3)</PresentationFormat>
  <Paragraphs>213</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Thème Office</vt:lpstr>
      <vt:lpstr>PowerPoint Presentation</vt:lpstr>
      <vt:lpstr>PowerPoint Presentation</vt:lpstr>
      <vt:lpstr>Non Communicable Diseases (NCDs)</vt:lpstr>
      <vt:lpstr>Cancer, Diabetes, Tobacco </vt:lpstr>
      <vt:lpstr>Global Target </vt:lpstr>
      <vt:lpstr>PowerPoint Presentation</vt:lpstr>
      <vt:lpstr>FCTC support</vt:lpstr>
      <vt:lpstr>Why sustainable funding important?  </vt:lpstr>
      <vt:lpstr>Tax sources: real and potential</vt:lpstr>
      <vt:lpstr>Usual focus</vt:lpstr>
      <vt:lpstr>Health promotion foundations</vt:lpstr>
      <vt:lpstr>Some roles to consider</vt:lpstr>
      <vt:lpstr>PowerPoint Presentation</vt:lpstr>
      <vt:lpstr>PowerPoint Presentation</vt:lpstr>
      <vt:lpstr>PowerPoint Presentation</vt:lpstr>
      <vt:lpstr>Public  Support Campaign </vt:lpstr>
      <vt:lpstr>PowerPoint Presentation</vt:lpstr>
      <vt:lpstr> Govt. Institution </vt:lpstr>
      <vt:lpstr> CSO and Academy </vt:lpstr>
      <vt:lpstr>Media Advocacy</vt:lpstr>
      <vt:lpstr>Achievement</vt:lpstr>
      <vt:lpstr> Management of HDS:</vt:lpstr>
      <vt:lpstr>The sectors to spend the fund.</vt:lpstr>
      <vt:lpstr>TI Interference</vt:lpstr>
      <vt:lpstr>Political Commitment </vt:lpstr>
      <vt:lpstr>PowerPoint Presentation</vt:lpstr>
    </vt:vector>
  </TitlesOfParts>
  <Company>The Union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Threats to Lung Health</dc:title>
  <dc:creator>Roxanne Van Gelder</dc:creator>
  <cp:lastModifiedBy>HP</cp:lastModifiedBy>
  <cp:revision>234</cp:revision>
  <dcterms:created xsi:type="dcterms:W3CDTF">2014-10-08T05:26:21Z</dcterms:created>
  <dcterms:modified xsi:type="dcterms:W3CDTF">2018-11-15T04:39:26Z</dcterms:modified>
</cp:coreProperties>
</file>