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58" r:id="rId3"/>
    <p:sldId id="259" r:id="rId4"/>
    <p:sldId id="261" r:id="rId5"/>
    <p:sldId id="309" r:id="rId6"/>
    <p:sldId id="262" r:id="rId7"/>
    <p:sldId id="263" r:id="rId8"/>
    <p:sldId id="264" r:id="rId9"/>
    <p:sldId id="265" r:id="rId10"/>
    <p:sldId id="266" r:id="rId11"/>
    <p:sldId id="267" r:id="rId12"/>
    <p:sldId id="268" r:id="rId13"/>
    <p:sldId id="269" r:id="rId14"/>
    <p:sldId id="270" r:id="rId15"/>
    <p:sldId id="271" r:id="rId16"/>
    <p:sldId id="272"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0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7C0D72-6E72-4C15-9CDB-E12BBCD01D8C}" type="datetimeFigureOut">
              <a:rPr lang="en-US" smtClean="0"/>
              <a:t>13-Nov-18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838291-030F-4503-8D0D-89DA5CCAFCDC}" type="slidenum">
              <a:rPr lang="en-US" smtClean="0"/>
              <a:t>‹#›</a:t>
            </a:fld>
            <a:endParaRPr lang="en-US"/>
          </a:p>
        </p:txBody>
      </p:sp>
    </p:spTree>
    <p:extLst>
      <p:ext uri="{BB962C8B-B14F-4D97-AF65-F5344CB8AC3E}">
        <p14:creationId xmlns:p14="http://schemas.microsoft.com/office/powerpoint/2010/main" val="2784249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685800" y="1143000"/>
            <a:ext cx="5486400" cy="3086100"/>
          </a:xfrm>
          <a:ln/>
        </p:spPr>
      </p:sp>
      <p:sp>
        <p:nvSpPr>
          <p:cNvPr id="34819" name="Rectangle 3"/>
          <p:cNvSpPr>
            <a:spLocks noGrp="1" noChangeArrowheads="1"/>
          </p:cNvSpPr>
          <p:nvPr>
            <p:ph type="body" idx="1"/>
          </p:nvPr>
        </p:nvSpPr>
        <p:spPr>
          <a:extLst>
            <a:ext uri="{909E8E84-426E-40dd-AFC4-6F175D3DCCD1}"/>
            <a:ext uri="{91240B29-F687-4f45-9708-019B960494DF}"/>
          </a:extLst>
        </p:spPr>
        <p:txBody>
          <a:bodyPr/>
          <a:lstStyle/>
          <a:p>
            <a:pPr>
              <a:defRPr/>
            </a:pPr>
            <a:endParaRPr lang="en-US" sz="1714" smtClean="0"/>
          </a:p>
        </p:txBody>
      </p:sp>
    </p:spTree>
    <p:extLst>
      <p:ext uri="{BB962C8B-B14F-4D97-AF65-F5344CB8AC3E}">
        <p14:creationId xmlns:p14="http://schemas.microsoft.com/office/powerpoint/2010/main" val="1246600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B1F40C-D468-401B-9A7F-8641A2FB23BE}" type="datetimeFigureOut">
              <a:rPr lang="en-US" smtClean="0"/>
              <a:t>13-Nov-18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B1663-D555-4037-A031-3FAA8079D5D5}" type="slidenum">
              <a:rPr lang="en-US" smtClean="0"/>
              <a:t>‹#›</a:t>
            </a:fld>
            <a:endParaRPr lang="en-US"/>
          </a:p>
        </p:txBody>
      </p:sp>
    </p:spTree>
    <p:extLst>
      <p:ext uri="{BB962C8B-B14F-4D97-AF65-F5344CB8AC3E}">
        <p14:creationId xmlns:p14="http://schemas.microsoft.com/office/powerpoint/2010/main" val="1653678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B1F40C-D468-401B-9A7F-8641A2FB23BE}" type="datetimeFigureOut">
              <a:rPr lang="en-US" smtClean="0"/>
              <a:t>13-Nov-18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B1663-D555-4037-A031-3FAA8079D5D5}" type="slidenum">
              <a:rPr lang="en-US" smtClean="0"/>
              <a:t>‹#›</a:t>
            </a:fld>
            <a:endParaRPr lang="en-US"/>
          </a:p>
        </p:txBody>
      </p:sp>
    </p:spTree>
    <p:extLst>
      <p:ext uri="{BB962C8B-B14F-4D97-AF65-F5344CB8AC3E}">
        <p14:creationId xmlns:p14="http://schemas.microsoft.com/office/powerpoint/2010/main" val="665580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B1F40C-D468-401B-9A7F-8641A2FB23BE}" type="datetimeFigureOut">
              <a:rPr lang="en-US" smtClean="0"/>
              <a:t>13-Nov-18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B1663-D555-4037-A031-3FAA8079D5D5}" type="slidenum">
              <a:rPr lang="en-US" smtClean="0"/>
              <a:t>‹#›</a:t>
            </a:fld>
            <a:endParaRPr lang="en-US"/>
          </a:p>
        </p:txBody>
      </p:sp>
    </p:spTree>
    <p:extLst>
      <p:ext uri="{BB962C8B-B14F-4D97-AF65-F5344CB8AC3E}">
        <p14:creationId xmlns:p14="http://schemas.microsoft.com/office/powerpoint/2010/main" val="7233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B1F40C-D468-401B-9A7F-8641A2FB23BE}" type="datetimeFigureOut">
              <a:rPr lang="en-US" smtClean="0"/>
              <a:t>13-Nov-18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B1663-D555-4037-A031-3FAA8079D5D5}" type="slidenum">
              <a:rPr lang="en-US" smtClean="0"/>
              <a:t>‹#›</a:t>
            </a:fld>
            <a:endParaRPr lang="en-US"/>
          </a:p>
        </p:txBody>
      </p:sp>
    </p:spTree>
    <p:extLst>
      <p:ext uri="{BB962C8B-B14F-4D97-AF65-F5344CB8AC3E}">
        <p14:creationId xmlns:p14="http://schemas.microsoft.com/office/powerpoint/2010/main" val="2524614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B1F40C-D468-401B-9A7F-8641A2FB23BE}" type="datetimeFigureOut">
              <a:rPr lang="en-US" smtClean="0"/>
              <a:t>13-Nov-18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B1663-D555-4037-A031-3FAA8079D5D5}" type="slidenum">
              <a:rPr lang="en-US" smtClean="0"/>
              <a:t>‹#›</a:t>
            </a:fld>
            <a:endParaRPr lang="en-US"/>
          </a:p>
        </p:txBody>
      </p:sp>
    </p:spTree>
    <p:extLst>
      <p:ext uri="{BB962C8B-B14F-4D97-AF65-F5344CB8AC3E}">
        <p14:creationId xmlns:p14="http://schemas.microsoft.com/office/powerpoint/2010/main" val="2945758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B1F40C-D468-401B-9A7F-8641A2FB23BE}" type="datetimeFigureOut">
              <a:rPr lang="en-US" smtClean="0"/>
              <a:t>13-Nov-18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1B1663-D555-4037-A031-3FAA8079D5D5}" type="slidenum">
              <a:rPr lang="en-US" smtClean="0"/>
              <a:t>‹#›</a:t>
            </a:fld>
            <a:endParaRPr lang="en-US"/>
          </a:p>
        </p:txBody>
      </p:sp>
    </p:spTree>
    <p:extLst>
      <p:ext uri="{BB962C8B-B14F-4D97-AF65-F5344CB8AC3E}">
        <p14:creationId xmlns:p14="http://schemas.microsoft.com/office/powerpoint/2010/main" val="3048271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B1F40C-D468-401B-9A7F-8641A2FB23BE}" type="datetimeFigureOut">
              <a:rPr lang="en-US" smtClean="0"/>
              <a:t>13-Nov-18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1B1663-D555-4037-A031-3FAA8079D5D5}" type="slidenum">
              <a:rPr lang="en-US" smtClean="0"/>
              <a:t>‹#›</a:t>
            </a:fld>
            <a:endParaRPr lang="en-US"/>
          </a:p>
        </p:txBody>
      </p:sp>
    </p:spTree>
    <p:extLst>
      <p:ext uri="{BB962C8B-B14F-4D97-AF65-F5344CB8AC3E}">
        <p14:creationId xmlns:p14="http://schemas.microsoft.com/office/powerpoint/2010/main" val="1786406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B1F40C-D468-401B-9A7F-8641A2FB23BE}" type="datetimeFigureOut">
              <a:rPr lang="en-US" smtClean="0"/>
              <a:t>13-Nov-18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1B1663-D555-4037-A031-3FAA8079D5D5}" type="slidenum">
              <a:rPr lang="en-US" smtClean="0"/>
              <a:t>‹#›</a:t>
            </a:fld>
            <a:endParaRPr lang="en-US"/>
          </a:p>
        </p:txBody>
      </p:sp>
    </p:spTree>
    <p:extLst>
      <p:ext uri="{BB962C8B-B14F-4D97-AF65-F5344CB8AC3E}">
        <p14:creationId xmlns:p14="http://schemas.microsoft.com/office/powerpoint/2010/main" val="1085406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B1F40C-D468-401B-9A7F-8641A2FB23BE}" type="datetimeFigureOut">
              <a:rPr lang="en-US" smtClean="0"/>
              <a:t>13-Nov-18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1B1663-D555-4037-A031-3FAA8079D5D5}" type="slidenum">
              <a:rPr lang="en-US" smtClean="0"/>
              <a:t>‹#›</a:t>
            </a:fld>
            <a:endParaRPr lang="en-US"/>
          </a:p>
        </p:txBody>
      </p:sp>
    </p:spTree>
    <p:extLst>
      <p:ext uri="{BB962C8B-B14F-4D97-AF65-F5344CB8AC3E}">
        <p14:creationId xmlns:p14="http://schemas.microsoft.com/office/powerpoint/2010/main" val="3255071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B1F40C-D468-401B-9A7F-8641A2FB23BE}" type="datetimeFigureOut">
              <a:rPr lang="en-US" smtClean="0"/>
              <a:t>13-Nov-18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1B1663-D555-4037-A031-3FAA8079D5D5}" type="slidenum">
              <a:rPr lang="en-US" smtClean="0"/>
              <a:t>‹#›</a:t>
            </a:fld>
            <a:endParaRPr lang="en-US"/>
          </a:p>
        </p:txBody>
      </p:sp>
    </p:spTree>
    <p:extLst>
      <p:ext uri="{BB962C8B-B14F-4D97-AF65-F5344CB8AC3E}">
        <p14:creationId xmlns:p14="http://schemas.microsoft.com/office/powerpoint/2010/main" val="68913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B1F40C-D468-401B-9A7F-8641A2FB23BE}" type="datetimeFigureOut">
              <a:rPr lang="en-US" smtClean="0"/>
              <a:t>13-Nov-18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1B1663-D555-4037-A031-3FAA8079D5D5}" type="slidenum">
              <a:rPr lang="en-US" smtClean="0"/>
              <a:t>‹#›</a:t>
            </a:fld>
            <a:endParaRPr lang="en-US"/>
          </a:p>
        </p:txBody>
      </p:sp>
    </p:spTree>
    <p:extLst>
      <p:ext uri="{BB962C8B-B14F-4D97-AF65-F5344CB8AC3E}">
        <p14:creationId xmlns:p14="http://schemas.microsoft.com/office/powerpoint/2010/main" val="462102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1F40C-D468-401B-9A7F-8641A2FB23BE}" type="datetimeFigureOut">
              <a:rPr lang="en-US" smtClean="0"/>
              <a:t>13-Nov-18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1B1663-D555-4037-A031-3FAA8079D5D5}" type="slidenum">
              <a:rPr lang="en-US" smtClean="0"/>
              <a:t>‹#›</a:t>
            </a:fld>
            <a:endParaRPr lang="en-US"/>
          </a:p>
        </p:txBody>
      </p:sp>
    </p:spTree>
    <p:extLst>
      <p:ext uri="{BB962C8B-B14F-4D97-AF65-F5344CB8AC3E}">
        <p14:creationId xmlns:p14="http://schemas.microsoft.com/office/powerpoint/2010/main" val="678795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cdc.gov/tobacco/data_statistics/sgr/50th-anniversary/index.htm" TargetMode="External"/><Relationship Id="rId2" Type="http://schemas.openxmlformats.org/officeDocument/2006/relationships/hyperlink" Target="https://www.cdc.gov/tobacco/data_statistics/sgr/50th-anniversary/" TargetMode="External"/><Relationship Id="rId1" Type="http://schemas.openxmlformats.org/officeDocument/2006/relationships/slideLayout" Target="../slideLayouts/slideLayout2.xml"/><Relationship Id="rId6" Type="http://schemas.openxmlformats.org/officeDocument/2006/relationships/hyperlink" Target="http://www.who.int/fctc/en/" TargetMode="External"/><Relationship Id="rId5" Type="http://schemas.openxmlformats.org/officeDocument/2006/relationships/hyperlink" Target="https://tobaccoatlas.org/" TargetMode="External"/><Relationship Id="rId4" Type="http://schemas.openxmlformats.org/officeDocument/2006/relationships/hyperlink" Target="https://www.cdc.gov/tobacco/data_statistics/sgr/2010/consumer_booklet/index.htm"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20.jpeg"/><Relationship Id="rId7" Type="http://schemas.openxmlformats.org/officeDocument/2006/relationships/image" Target="../media/image24.emf"/><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emf"/><Relationship Id="rId5" Type="http://schemas.openxmlformats.org/officeDocument/2006/relationships/image" Target="../media/image22.emf"/><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Tobacco%20Tax_BTV_PM%20Speech.mp4"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extLst>
          </p:cNvPr>
          <p:cNvSpPr txBox="1">
            <a:spLocks/>
          </p:cNvSpPr>
          <p:nvPr/>
        </p:nvSpPr>
        <p:spPr>
          <a:xfrm>
            <a:off x="2330356" y="1168021"/>
            <a:ext cx="7848600" cy="1524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US" b="1" dirty="0">
                <a:cs typeface="Arial" pitchFamily="34" charset="0"/>
              </a:rPr>
              <a:t>“Tobacco Epidemic and </a:t>
            </a:r>
            <a:br>
              <a:rPr lang="en-US" b="1" dirty="0">
                <a:cs typeface="Arial" pitchFamily="34" charset="0"/>
              </a:rPr>
            </a:br>
            <a:r>
              <a:rPr lang="en-US" b="1" dirty="0">
                <a:cs typeface="Arial" pitchFamily="34" charset="0"/>
              </a:rPr>
              <a:t>Control </a:t>
            </a:r>
            <a:r>
              <a:rPr lang="en-US" b="1" dirty="0" smtClean="0">
                <a:cs typeface="Arial" pitchFamily="34" charset="0"/>
              </a:rPr>
              <a:t>Strategies”</a:t>
            </a:r>
            <a:endParaRPr lang="en-US" altLang="en-US" kern="0" dirty="0"/>
          </a:p>
        </p:txBody>
      </p:sp>
      <p:sp>
        <p:nvSpPr>
          <p:cNvPr id="5" name="Subtitle 4">
            <a:extLst>
              <a:ext uri="{FF2B5EF4-FFF2-40B4-BE49-F238E27FC236}"/>
            </a:extLst>
          </p:cNvPr>
          <p:cNvSpPr txBox="1">
            <a:spLocks/>
          </p:cNvSpPr>
          <p:nvPr/>
        </p:nvSpPr>
        <p:spPr>
          <a:xfrm>
            <a:off x="2744337" y="3733800"/>
            <a:ext cx="7239000" cy="11922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algn="ctr">
              <a:buFontTx/>
              <a:buNone/>
              <a:defRPr/>
            </a:pPr>
            <a:r>
              <a:rPr lang="en-US" altLang="en-US" sz="2400" kern="0" dirty="0" err="1"/>
              <a:t>Aminul</a:t>
            </a:r>
            <a:r>
              <a:rPr lang="en-US" altLang="en-US" sz="2400" kern="0" dirty="0"/>
              <a:t> Islam </a:t>
            </a:r>
            <a:r>
              <a:rPr lang="en-US" altLang="en-US" sz="2400" kern="0" dirty="0" err="1"/>
              <a:t>Sujon</a:t>
            </a:r>
            <a:endParaRPr lang="en-US" altLang="en-US" sz="2400" kern="0" dirty="0"/>
          </a:p>
          <a:p>
            <a:pPr marL="0" indent="0" algn="ctr">
              <a:spcBef>
                <a:spcPct val="0"/>
              </a:spcBef>
              <a:buFontTx/>
              <a:buNone/>
              <a:defRPr/>
            </a:pPr>
            <a:endParaRPr lang="en-US" altLang="en-US" sz="1400" kern="0" dirty="0"/>
          </a:p>
        </p:txBody>
      </p:sp>
      <p:sp>
        <p:nvSpPr>
          <p:cNvPr id="6" name="Rectangle 5"/>
          <p:cNvSpPr/>
          <p:nvPr/>
        </p:nvSpPr>
        <p:spPr>
          <a:xfrm>
            <a:off x="3075295" y="5289477"/>
            <a:ext cx="6096000" cy="646331"/>
          </a:xfrm>
          <a:prstGeom prst="rect">
            <a:avLst/>
          </a:prstGeom>
        </p:spPr>
        <p:txBody>
          <a:bodyPr>
            <a:spAutoFit/>
          </a:bodyPr>
          <a:lstStyle/>
          <a:p>
            <a:pPr algn="ctr">
              <a:spcBef>
                <a:spcPct val="0"/>
              </a:spcBef>
              <a:defRPr/>
            </a:pPr>
            <a:r>
              <a:rPr lang="en-US" altLang="en-US" kern="0" dirty="0"/>
              <a:t>Bureau of Economic Research, University of Dhaka</a:t>
            </a:r>
          </a:p>
          <a:p>
            <a:pPr algn="ctr">
              <a:spcBef>
                <a:spcPct val="0"/>
              </a:spcBef>
              <a:defRPr/>
            </a:pPr>
            <a:r>
              <a:rPr lang="en-US" altLang="en-US" kern="0" dirty="0"/>
              <a:t>13 November, 2018</a:t>
            </a:r>
          </a:p>
        </p:txBody>
      </p:sp>
    </p:spTree>
    <p:extLst>
      <p:ext uri="{BB962C8B-B14F-4D97-AF65-F5344CB8AC3E}">
        <p14:creationId xmlns:p14="http://schemas.microsoft.com/office/powerpoint/2010/main" val="3493627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t="2911" b="9723"/>
          <a:stretch>
            <a:fillRect/>
          </a:stretch>
        </p:blipFill>
        <p:spPr>
          <a:xfrm>
            <a:off x="1695450" y="285750"/>
            <a:ext cx="8943975" cy="5600700"/>
          </a:xfrm>
        </p:spPr>
      </p:pic>
    </p:spTree>
    <p:extLst>
      <p:ext uri="{BB962C8B-B14F-4D97-AF65-F5344CB8AC3E}">
        <p14:creationId xmlns:p14="http://schemas.microsoft.com/office/powerpoint/2010/main" val="6629348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6"/>
          <p:cNvSpPr>
            <a:spLocks noGrp="1" noChangeArrowheads="1"/>
          </p:cNvSpPr>
          <p:nvPr>
            <p:ph type="title"/>
          </p:nvPr>
        </p:nvSpPr>
        <p:spPr>
          <a:xfrm>
            <a:off x="2714625" y="6231732"/>
            <a:ext cx="8524875" cy="422672"/>
          </a:xfrm>
        </p:spPr>
        <p:txBody>
          <a:bodyPr>
            <a:normAutofit fontScale="90000"/>
          </a:bodyPr>
          <a:lstStyle/>
          <a:p>
            <a:r>
              <a:rPr lang="en-US" sz="3000" b="1">
                <a:latin typeface="Times New Roman" panose="02020603050405020304" pitchFamily="18" charset="0"/>
                <a:cs typeface="Times New Roman" panose="02020603050405020304" pitchFamily="18" charset="0"/>
              </a:rPr>
              <a:t>Scientific Evidence on Active Smoking</a:t>
            </a:r>
          </a:p>
        </p:txBody>
      </p:sp>
      <p:sp>
        <p:nvSpPr>
          <p:cNvPr id="26627" name="Rectangle 55"/>
          <p:cNvSpPr>
            <a:spLocks noChangeArrowheads="1"/>
          </p:cNvSpPr>
          <p:nvPr/>
        </p:nvSpPr>
        <p:spPr bwMode="auto">
          <a:xfrm rot="5400000">
            <a:off x="7456884" y="3433147"/>
            <a:ext cx="6171010" cy="30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a:spcBef>
                <a:spcPct val="0"/>
              </a:spcBef>
              <a:buFont typeface="Times" panose="02020603050405020304" pitchFamily="18" charset="0"/>
              <a:buNone/>
            </a:pPr>
            <a:r>
              <a:rPr lang="en-US" sz="1500">
                <a:latin typeface="Trebuchet MS" panose="020B0603020202020204" pitchFamily="34" charset="0"/>
              </a:rPr>
              <a:t>Source: adapted by CTLT from U.S. Surgeon General’s Report. (2004).</a:t>
            </a:r>
          </a:p>
        </p:txBody>
      </p:sp>
      <p:pic>
        <p:nvPicPr>
          <p:cNvPr id="26628" name="Picture 61" descr="GTC_Lec2_slide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0269" y="190500"/>
            <a:ext cx="7709297" cy="578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741917840"/>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Object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8612" y="395786"/>
            <a:ext cx="3832622" cy="5945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itle 1"/>
          <p:cNvSpPr>
            <a:spLocks noGrp="1"/>
          </p:cNvSpPr>
          <p:nvPr>
            <p:ph type="title"/>
          </p:nvPr>
        </p:nvSpPr>
        <p:spPr>
          <a:xfrm>
            <a:off x="5810250" y="275035"/>
            <a:ext cx="4914900" cy="867965"/>
          </a:xfrm>
        </p:spPr>
        <p:txBody>
          <a:bodyPr/>
          <a:lstStyle/>
          <a:p>
            <a:r>
              <a:rPr lang="en-US" sz="3000"/>
              <a:t>Exposure to tobacco smoke</a:t>
            </a:r>
          </a:p>
        </p:txBody>
      </p:sp>
      <p:pic>
        <p:nvPicPr>
          <p:cNvPr id="28676" name="Picture 4" descr="https://tobaccoatlas.org/wp-content/uploads/2018/02/05secondhand-1024x72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322" y="3182025"/>
            <a:ext cx="421481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ctangle 5"/>
          <p:cNvSpPr>
            <a:spLocks noChangeArrowheads="1"/>
          </p:cNvSpPr>
          <p:nvPr/>
        </p:nvSpPr>
        <p:spPr bwMode="auto">
          <a:xfrm>
            <a:off x="5781675" y="1541860"/>
            <a:ext cx="51435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sz="2700" dirty="0">
                <a:solidFill>
                  <a:srgbClr val="000000"/>
                </a:solidFill>
                <a:latin typeface="Times New Roman" panose="02020603050405020304" pitchFamily="18" charset="0"/>
                <a:cs typeface="Times New Roman" panose="02020603050405020304" pitchFamily="18" charset="0"/>
              </a:rPr>
              <a:t>There is no risk-free level of exposure to secondhand smoke.</a:t>
            </a:r>
            <a:endParaRPr lang="en-US" sz="2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95093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181350" y="400050"/>
            <a:ext cx="6290196" cy="1143000"/>
          </a:xfrm>
        </p:spPr>
        <p:txBody>
          <a:bodyPr>
            <a:normAutofit fontScale="90000"/>
          </a:bodyPr>
          <a:lstStyle/>
          <a:p>
            <a:r>
              <a:rPr lang="en-US" dirty="0" smtClean="0">
                <a:solidFill>
                  <a:schemeClr val="tx1"/>
                </a:solidFill>
              </a:rPr>
              <a:t>Exposure to tobacco smoke</a:t>
            </a:r>
          </a:p>
        </p:txBody>
      </p:sp>
      <p:pic>
        <p:nvPicPr>
          <p:cNvPr id="29699" name="Picture 2" descr="https://tobaccoatlas.org/wp-content/uploads/2018/02/TAT001-secondhand-harms.png"/>
          <p:cNvPicPr>
            <a:picLocks noChangeAspect="1" noChangeArrowheads="1"/>
          </p:cNvPicPr>
          <p:nvPr/>
        </p:nvPicPr>
        <p:blipFill>
          <a:blip r:embed="rId2">
            <a:extLst>
              <a:ext uri="{28A0092B-C50C-407E-A947-70E740481C1C}">
                <a14:useLocalDpi xmlns:a14="http://schemas.microsoft.com/office/drawing/2010/main" val="0"/>
              </a:ext>
            </a:extLst>
          </a:blip>
          <a:srcRect t="-2" b="67265"/>
          <a:stretch>
            <a:fillRect/>
          </a:stretch>
        </p:blipFill>
        <p:spPr bwMode="auto">
          <a:xfrm>
            <a:off x="1672829" y="2018110"/>
            <a:ext cx="4523184" cy="3926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2" descr="https://tobaccoatlas.org/wp-content/uploads/2018/02/TAT001-secondhand-harms.png"/>
          <p:cNvPicPr>
            <a:picLocks noChangeAspect="1" noChangeArrowheads="1"/>
          </p:cNvPicPr>
          <p:nvPr/>
        </p:nvPicPr>
        <p:blipFill>
          <a:blip r:embed="rId2">
            <a:extLst>
              <a:ext uri="{28A0092B-C50C-407E-A947-70E740481C1C}">
                <a14:useLocalDpi xmlns:a14="http://schemas.microsoft.com/office/drawing/2010/main" val="0"/>
              </a:ext>
            </a:extLst>
          </a:blip>
          <a:srcRect t="32277" b="35538"/>
          <a:stretch>
            <a:fillRect/>
          </a:stretch>
        </p:blipFill>
        <p:spPr bwMode="auto">
          <a:xfrm>
            <a:off x="6296025" y="2018110"/>
            <a:ext cx="4600575" cy="3926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9015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2667000" y="514350"/>
            <a:ext cx="6858000" cy="628650"/>
          </a:xfrm>
          <a:ln>
            <a:solidFill>
              <a:schemeClr val="accent1"/>
            </a:solidFill>
          </a:ln>
        </p:spPr>
        <p:txBody>
          <a:bodyPr>
            <a:noAutofit/>
          </a:bodyPr>
          <a:lstStyle/>
          <a:p>
            <a:pPr>
              <a:defRPr/>
            </a:pPr>
            <a:r>
              <a:rPr lang="en-US" sz="3600" b="1" dirty="0">
                <a:solidFill>
                  <a:srgbClr val="00B050"/>
                </a:solidFill>
                <a:effectLst>
                  <a:outerShdw blurRad="38100" dist="38100" dir="2700000" algn="tl">
                    <a:srgbClr val="000000">
                      <a:alpha val="43137"/>
                    </a:srgbClr>
                  </a:outerShdw>
                </a:effectLst>
              </a:rPr>
              <a:t>Tobacco Cultivation</a:t>
            </a:r>
          </a:p>
        </p:txBody>
      </p:sp>
      <p:sp>
        <p:nvSpPr>
          <p:cNvPr id="30723" name="Rectangle 10"/>
          <p:cNvSpPr>
            <a:spLocks noChangeArrowheads="1"/>
          </p:cNvSpPr>
          <p:nvPr/>
        </p:nvSpPr>
        <p:spPr bwMode="auto">
          <a:xfrm>
            <a:off x="1581150" y="1533525"/>
            <a:ext cx="9144000" cy="4503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ts val="450"/>
              </a:spcBef>
            </a:pPr>
            <a:r>
              <a:rPr lang="en-US" sz="2700">
                <a:latin typeface="Times New Roman" panose="02020603050405020304" pitchFamily="18" charset="0"/>
                <a:cs typeface="Times New Roman" panose="02020603050405020304" pitchFamily="18" charset="0"/>
              </a:rPr>
              <a:t>Tobacco growing, production, and consumption are devastating our environment. </a:t>
            </a:r>
          </a:p>
          <a:p>
            <a:pPr>
              <a:spcBef>
                <a:spcPts val="450"/>
              </a:spcBef>
            </a:pPr>
            <a:r>
              <a:rPr lang="en-US" sz="2700">
                <a:latin typeface="Times New Roman" panose="02020603050405020304" pitchFamily="18" charset="0"/>
                <a:cs typeface="Times New Roman" panose="02020603050405020304" pitchFamily="18" charset="0"/>
              </a:rPr>
              <a:t>Tobacco leaf curing deforestation and pollute air. </a:t>
            </a:r>
          </a:p>
          <a:p>
            <a:pPr>
              <a:spcBef>
                <a:spcPts val="450"/>
              </a:spcBef>
            </a:pPr>
            <a:r>
              <a:rPr lang="en-US" sz="2700">
                <a:latin typeface="Times New Roman" panose="02020603050405020304" pitchFamily="18" charset="0"/>
                <a:cs typeface="Times New Roman" panose="02020603050405020304" pitchFamily="18" charset="0"/>
              </a:rPr>
              <a:t>Working in tobacco cultivation is major causes for Green Tobacco Sickness and skin diseases.  </a:t>
            </a:r>
          </a:p>
          <a:p>
            <a:pPr>
              <a:spcBef>
                <a:spcPts val="450"/>
              </a:spcBef>
            </a:pPr>
            <a:r>
              <a:rPr lang="en-US" sz="2700">
                <a:latin typeface="Times New Roman" panose="02020603050405020304" pitchFamily="18" charset="0"/>
                <a:cs typeface="Times New Roman" panose="02020603050405020304" pitchFamily="18" charset="0"/>
              </a:rPr>
              <a:t>Over-utilizes harmful chemicals and fertilizers gradually reduces fertility of agro-land, pollute water and soil. </a:t>
            </a:r>
          </a:p>
          <a:p>
            <a:pPr>
              <a:spcBef>
                <a:spcPts val="450"/>
              </a:spcBef>
            </a:pPr>
            <a:r>
              <a:rPr lang="en-US" sz="2700">
                <a:latin typeface="Times New Roman" panose="02020603050405020304" pitchFamily="18" charset="0"/>
                <a:cs typeface="Times New Roman" panose="02020603050405020304" pitchFamily="18" charset="0"/>
              </a:rPr>
              <a:t>The waste from production— much of it toxic— and disposal of packaging and cigarette butts pollute our fragile ecosystems.</a:t>
            </a:r>
          </a:p>
        </p:txBody>
      </p:sp>
    </p:spTree>
    <p:extLst>
      <p:ext uri="{BB962C8B-B14F-4D97-AF65-F5344CB8AC3E}">
        <p14:creationId xmlns:p14="http://schemas.microsoft.com/office/powerpoint/2010/main" val="14108127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s://tobaccoatlas.org/wp-content/uploads/2018/02/TAT001-societal-harms-vicious-cyc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985" y="342900"/>
            <a:ext cx="8315325"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70294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p:cNvPicPr>
          <p:nvPr/>
        </p:nvPicPr>
        <p:blipFill>
          <a:blip r:embed="rId2">
            <a:extLst>
              <a:ext uri="{28A0092B-C50C-407E-A947-70E740481C1C}">
                <a14:useLocalDpi xmlns:a14="http://schemas.microsoft.com/office/drawing/2010/main" val="0"/>
              </a:ext>
            </a:extLst>
          </a:blip>
          <a:srcRect t="1740" r="2702" b="17392"/>
          <a:stretch>
            <a:fillRect/>
          </a:stretch>
        </p:blipFill>
        <p:spPr bwMode="auto">
          <a:xfrm>
            <a:off x="2121694" y="285750"/>
            <a:ext cx="8505825"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52607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4244453" y="1200150"/>
            <a:ext cx="6782939" cy="2509405"/>
          </a:xfrm>
        </p:spPr>
        <p:txBody>
          <a:bodyPr wrap="square">
            <a:spAutoFit/>
          </a:bodyPr>
          <a:lstStyle/>
          <a:p>
            <a:pPr marL="428625" indent="-428625">
              <a:defRPr/>
            </a:pPr>
            <a:r>
              <a:rPr lang="en-US" sz="2700" dirty="0">
                <a:latin typeface="Times New Roman" panose="02020603050405020304" pitchFamily="18" charset="0"/>
                <a:cs typeface="Times New Roman" panose="02020603050405020304" pitchFamily="18" charset="0"/>
              </a:rPr>
              <a:t>More than 300 million people around the world, most of whom live in South </a:t>
            </a:r>
            <a:r>
              <a:rPr lang="en-US" sz="2700" dirty="0" smtClean="0">
                <a:latin typeface="Times New Roman" panose="02020603050405020304" pitchFamily="18" charset="0"/>
                <a:cs typeface="Times New Roman" panose="02020603050405020304" pitchFamily="18" charset="0"/>
              </a:rPr>
              <a:t>Asia</a:t>
            </a:r>
            <a:endParaRPr lang="en-US" sz="2700" dirty="0">
              <a:latin typeface="Times New Roman" panose="02020603050405020304" pitchFamily="18" charset="0"/>
              <a:cs typeface="Times New Roman" panose="02020603050405020304" pitchFamily="18" charset="0"/>
            </a:endParaRPr>
          </a:p>
          <a:p>
            <a:pPr marL="428625" indent="-428625">
              <a:defRPr/>
            </a:pPr>
            <a:r>
              <a:rPr lang="en-US" sz="2700" dirty="0">
                <a:latin typeface="Times New Roman" panose="02020603050405020304" pitchFamily="18" charset="0"/>
                <a:cs typeface="Times New Roman" panose="02020603050405020304" pitchFamily="18" charset="0"/>
              </a:rPr>
              <a:t>In 2016, there were approximately 315,000 deaths caused by smokeless tobacco products, most of which were in South Asia</a:t>
            </a:r>
            <a:r>
              <a:rPr lang="en-US" sz="2700" dirty="0" smtClean="0">
                <a:latin typeface="Times New Roman" panose="02020603050405020304" pitchFamily="18" charset="0"/>
                <a:cs typeface="Times New Roman" panose="02020603050405020304" pitchFamily="18" charset="0"/>
              </a:rPr>
              <a:t>.</a:t>
            </a:r>
            <a:endParaRPr lang="en-US" sz="2100" dirty="0">
              <a:latin typeface="Times New Roman" panose="02020603050405020304" pitchFamily="18" charset="0"/>
              <a:cs typeface="Times New Roman" panose="02020603050405020304" pitchFamily="18" charset="0"/>
            </a:endParaRPr>
          </a:p>
          <a:p>
            <a:pPr>
              <a:defRPr/>
            </a:pPr>
            <a:r>
              <a:rPr lang="en-US" sz="2100" dirty="0">
                <a:latin typeface="Times New Roman" panose="02020603050405020304" pitchFamily="18" charset="0"/>
                <a:cs typeface="Times New Roman" panose="02020603050405020304" pitchFamily="18" charset="0"/>
              </a:rPr>
              <a:t>     Source: Global Burden of Disease Collaborators, 2016.</a:t>
            </a:r>
          </a:p>
        </p:txBody>
      </p:sp>
      <p:sp>
        <p:nvSpPr>
          <p:cNvPr id="34819" name="Title 1"/>
          <p:cNvSpPr>
            <a:spLocks noGrp="1"/>
          </p:cNvSpPr>
          <p:nvPr>
            <p:ph type="title"/>
          </p:nvPr>
        </p:nvSpPr>
        <p:spPr>
          <a:xfrm>
            <a:off x="838200" y="365125"/>
            <a:ext cx="10515600" cy="562923"/>
          </a:xfrm>
        </p:spPr>
        <p:txBody>
          <a:bodyPr>
            <a:normAutofit fontScale="90000"/>
          </a:bodyPr>
          <a:lstStyle/>
          <a:p>
            <a:r>
              <a:rPr lang="en-US" b="1" dirty="0" smtClean="0">
                <a:latin typeface="sofia-pro"/>
              </a:rPr>
              <a:t>Smokeless Tobacco: Health Burden</a:t>
            </a:r>
          </a:p>
        </p:txBody>
      </p:sp>
      <p:pic>
        <p:nvPicPr>
          <p:cNvPr id="5" name="Object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22734"/>
            <a:ext cx="4167188" cy="5935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6417575" y="3886200"/>
            <a:ext cx="4457700" cy="2971800"/>
          </a:xfrm>
          <a:prstGeom prst="rect">
            <a:avLst/>
          </a:prstGeom>
        </p:spPr>
      </p:pic>
    </p:spTree>
    <p:extLst>
      <p:ext uri="{BB962C8B-B14F-4D97-AF65-F5344CB8AC3E}">
        <p14:creationId xmlns:p14="http://schemas.microsoft.com/office/powerpoint/2010/main" val="21636359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981200" y="275035"/>
            <a:ext cx="8743950" cy="867965"/>
          </a:xfrm>
        </p:spPr>
        <p:txBody>
          <a:bodyPr/>
          <a:lstStyle/>
          <a:p>
            <a:r>
              <a:rPr lang="en-US" smtClean="0">
                <a:solidFill>
                  <a:schemeClr val="tx1"/>
                </a:solidFill>
              </a:rPr>
              <a:t>Youth and Tobacco</a:t>
            </a:r>
          </a:p>
        </p:txBody>
      </p:sp>
      <p:sp>
        <p:nvSpPr>
          <p:cNvPr id="35843" name="Content Placeholder 2"/>
          <p:cNvSpPr>
            <a:spLocks noGrp="1"/>
          </p:cNvSpPr>
          <p:nvPr>
            <p:ph sz="quarter" idx="1"/>
          </p:nvPr>
        </p:nvSpPr>
        <p:spPr>
          <a:xfrm>
            <a:off x="873457" y="1447800"/>
            <a:ext cx="6479843" cy="1981200"/>
          </a:xfrm>
        </p:spPr>
        <p:txBody>
          <a:bodyPr>
            <a:normAutofit/>
          </a:bodyPr>
          <a:lstStyle/>
          <a:p>
            <a:r>
              <a:rPr lang="en-US" sz="2700" dirty="0">
                <a:latin typeface="Times New Roman" panose="02020603050405020304" pitchFamily="18" charset="0"/>
                <a:cs typeface="Times New Roman" panose="02020603050405020304" pitchFamily="18" charset="0"/>
              </a:rPr>
              <a:t>Tobacco is gateway of other addiction</a:t>
            </a:r>
          </a:p>
          <a:p>
            <a:r>
              <a:rPr lang="en-US" sz="2700" dirty="0">
                <a:latin typeface="Times New Roman" panose="02020603050405020304" pitchFamily="18" charset="0"/>
                <a:cs typeface="Times New Roman" panose="02020603050405020304" pitchFamily="18" charset="0"/>
              </a:rPr>
              <a:t>Among 13–15 years old boys and girls </a:t>
            </a:r>
          </a:p>
          <a:p>
            <a:pPr lvl="1"/>
            <a:r>
              <a:rPr lang="en-US" sz="2550" dirty="0">
                <a:latin typeface="Times New Roman" panose="02020603050405020304" pitchFamily="18" charset="0"/>
                <a:cs typeface="Times New Roman" panose="02020603050405020304" pitchFamily="18" charset="0"/>
              </a:rPr>
              <a:t>25 million smokes</a:t>
            </a:r>
          </a:p>
          <a:p>
            <a:pPr lvl="1"/>
            <a:r>
              <a:rPr lang="en-US" sz="2550" dirty="0">
                <a:latin typeface="Times New Roman" panose="02020603050405020304" pitchFamily="18" charset="0"/>
                <a:cs typeface="Times New Roman" panose="02020603050405020304" pitchFamily="18" charset="0"/>
              </a:rPr>
              <a:t>13 million use SLT</a:t>
            </a:r>
          </a:p>
          <a:p>
            <a:endParaRPr lang="en-US" sz="2700" dirty="0">
              <a:latin typeface="Times New Roman" panose="02020603050405020304" pitchFamily="18" charset="0"/>
              <a:cs typeface="Times New Roman" panose="02020603050405020304" pitchFamily="18" charset="0"/>
            </a:endParaRPr>
          </a:p>
        </p:txBody>
      </p:sp>
      <p:pic>
        <p:nvPicPr>
          <p:cNvPr id="35844" name="Content Placeholder 3"/>
          <p:cNvPicPr>
            <a:picLocks noChangeAspect="1"/>
          </p:cNvPicPr>
          <p:nvPr/>
        </p:nvPicPr>
        <p:blipFill>
          <a:blip r:embed="rId2">
            <a:extLst>
              <a:ext uri="{28A0092B-C50C-407E-A947-70E740481C1C}">
                <a14:useLocalDpi xmlns:a14="http://schemas.microsoft.com/office/drawing/2010/main" val="0"/>
              </a:ext>
            </a:extLst>
          </a:blip>
          <a:srcRect t="14520" b="9959"/>
          <a:stretch>
            <a:fillRect/>
          </a:stretch>
        </p:blipFill>
        <p:spPr bwMode="auto">
          <a:xfrm>
            <a:off x="4913710" y="2906316"/>
            <a:ext cx="6325790" cy="3951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Rectangle 4"/>
          <p:cNvSpPr>
            <a:spLocks noChangeArrowheads="1"/>
          </p:cNvSpPr>
          <p:nvPr/>
        </p:nvSpPr>
        <p:spPr bwMode="auto">
          <a:xfrm>
            <a:off x="1123950" y="4114800"/>
            <a:ext cx="337185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lvl="1">
              <a:spcBef>
                <a:spcPct val="0"/>
              </a:spcBef>
              <a:buNone/>
            </a:pPr>
            <a:r>
              <a:rPr lang="en-US" sz="2100"/>
              <a:t>Exposed to tobacco smoke among youth, by WHO region</a:t>
            </a:r>
          </a:p>
        </p:txBody>
      </p:sp>
    </p:spTree>
    <p:extLst>
      <p:ext uri="{BB962C8B-B14F-4D97-AF65-F5344CB8AC3E}">
        <p14:creationId xmlns:p14="http://schemas.microsoft.com/office/powerpoint/2010/main" val="8558036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524000" y="275035"/>
            <a:ext cx="9201150" cy="753665"/>
          </a:xfrm>
        </p:spPr>
        <p:txBody>
          <a:bodyPr>
            <a:normAutofit/>
          </a:bodyPr>
          <a:lstStyle/>
          <a:p>
            <a:r>
              <a:rPr lang="en-US" sz="3600" b="1" dirty="0" smtClean="0">
                <a:solidFill>
                  <a:schemeClr val="tx1"/>
                </a:solidFill>
                <a:latin typeface="Times New Roman" panose="02020603050405020304" pitchFamily="18" charset="0"/>
                <a:cs typeface="Times New Roman" panose="02020603050405020304" pitchFamily="18" charset="0"/>
              </a:rPr>
              <a:t>Smoking can cause cancer:</a:t>
            </a:r>
          </a:p>
        </p:txBody>
      </p:sp>
      <p:sp>
        <p:nvSpPr>
          <p:cNvPr id="36867" name="Rectangle 4"/>
          <p:cNvSpPr>
            <a:spLocks noChangeArrowheads="1"/>
          </p:cNvSpPr>
          <p:nvPr/>
        </p:nvSpPr>
        <p:spPr bwMode="auto">
          <a:xfrm>
            <a:off x="4476465" y="5540991"/>
            <a:ext cx="659414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sz="1500" dirty="0"/>
              <a:t>https://www.cdc.gov/tobacco/basic_information/health_effects/cancer</a:t>
            </a:r>
          </a:p>
        </p:txBody>
      </p:sp>
      <p:sp>
        <p:nvSpPr>
          <p:cNvPr id="6" name="Rectangle 5"/>
          <p:cNvSpPr/>
          <p:nvPr/>
        </p:nvSpPr>
        <p:spPr>
          <a:xfrm>
            <a:off x="1809750" y="1193007"/>
            <a:ext cx="8572500" cy="1361911"/>
          </a:xfrm>
          <a:prstGeom prst="rect">
            <a:avLst/>
          </a:prstGeom>
        </p:spPr>
        <p:txBody>
          <a:bodyPr>
            <a:spAutoFit/>
          </a:bodyPr>
          <a:lstStyle/>
          <a:p>
            <a:pPr marL="342900" indent="-342900">
              <a:buFont typeface="Arial" panose="020B0604020202020204" pitchFamily="34" charset="0"/>
              <a:buChar char="•"/>
              <a:defRP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Globally, smoking causes almost 80% of male and nearly 50% of female lung cancer deaths </a:t>
            </a:r>
            <a:r>
              <a:rPr lang="en-US" sz="1500" dirty="0">
                <a:latin typeface="Times New Roman" panose="02020603050405020304" pitchFamily="18" charset="0"/>
                <a:ea typeface="Times New Roman" panose="02020603050405020304" pitchFamily="18" charset="0"/>
                <a:cs typeface="Times New Roman" panose="02020603050405020304" pitchFamily="18" charset="0"/>
              </a:rPr>
              <a:t>(Tobacco Atlas, 4</a:t>
            </a:r>
            <a:r>
              <a:rPr lang="en-US" sz="1500" baseline="30000" dirty="0">
                <a:latin typeface="Times New Roman" panose="02020603050405020304" pitchFamily="18" charset="0"/>
                <a:ea typeface="Times New Roman" panose="02020603050405020304" pitchFamily="18" charset="0"/>
                <a:cs typeface="Times New Roman" panose="02020603050405020304" pitchFamily="18" charset="0"/>
              </a:rPr>
              <a:t>th</a:t>
            </a:r>
            <a:r>
              <a:rPr lang="en-US" sz="1500" dirty="0">
                <a:latin typeface="Times New Roman" panose="02020603050405020304" pitchFamily="18" charset="0"/>
                <a:ea typeface="Times New Roman" panose="02020603050405020304" pitchFamily="18" charset="0"/>
                <a:cs typeface="Times New Roman" panose="02020603050405020304" pitchFamily="18" charset="0"/>
              </a:rPr>
              <a:t> Edition)</a:t>
            </a:r>
          </a:p>
          <a:p>
            <a:pPr>
              <a:defRPr/>
            </a:pPr>
            <a:endParaRPr lang="en-US" sz="105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defRPr/>
            </a:pPr>
            <a:r>
              <a:rPr lang="en-US" sz="2400" dirty="0">
                <a:latin typeface="Times New Roman" panose="02020603050405020304" pitchFamily="18" charset="0"/>
                <a:cs typeface="Times New Roman" panose="02020603050405020304" pitchFamily="18" charset="0"/>
              </a:rPr>
              <a:t>90% of lung cancer developed because of smoking. </a:t>
            </a:r>
          </a:p>
        </p:txBody>
      </p:sp>
      <p:sp>
        <p:nvSpPr>
          <p:cNvPr id="8" name="Title 1"/>
          <p:cNvSpPr txBox="1">
            <a:spLocks/>
          </p:cNvSpPr>
          <p:nvPr/>
        </p:nvSpPr>
        <p:spPr bwMode="auto">
          <a:xfrm>
            <a:off x="1652588" y="2889648"/>
            <a:ext cx="8743950" cy="810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US" sz="3300" kern="0" dirty="0">
                <a:solidFill>
                  <a:schemeClr val="tx1"/>
                </a:solidFill>
                <a:latin typeface="Times" panose="02020603050405020304" pitchFamily="18" charset="0"/>
                <a:cs typeface="Times" panose="02020603050405020304" pitchFamily="18" charset="0"/>
              </a:rPr>
              <a:t>Cancer caused by smokeless tobacco:</a:t>
            </a:r>
          </a:p>
        </p:txBody>
      </p:sp>
      <p:sp>
        <p:nvSpPr>
          <p:cNvPr id="36870" name="Content Placeholder 2"/>
          <p:cNvSpPr>
            <a:spLocks noGrp="1"/>
          </p:cNvSpPr>
          <p:nvPr>
            <p:ph sz="quarter" idx="1"/>
          </p:nvPr>
        </p:nvSpPr>
        <p:spPr>
          <a:xfrm>
            <a:off x="3638550" y="4057650"/>
            <a:ext cx="4643438" cy="1503760"/>
          </a:xfrm>
        </p:spPr>
        <p:txBody>
          <a:bodyPr>
            <a:normAutofit lnSpcReduction="10000"/>
          </a:bodyPr>
          <a:lstStyle/>
          <a:p>
            <a:r>
              <a:rPr lang="en-US" sz="3000">
                <a:solidFill>
                  <a:srgbClr val="C00000"/>
                </a:solidFill>
                <a:latin typeface="Times New Roman" panose="02020603050405020304" pitchFamily="18" charset="0"/>
                <a:cs typeface="Times New Roman" panose="02020603050405020304" pitchFamily="18" charset="0"/>
              </a:rPr>
              <a:t>Mouth and throat</a:t>
            </a:r>
          </a:p>
          <a:p>
            <a:r>
              <a:rPr lang="en-US" smtClean="0">
                <a:latin typeface="Times New Roman" panose="02020603050405020304" pitchFamily="18" charset="0"/>
                <a:cs typeface="Times New Roman" panose="02020603050405020304" pitchFamily="18" charset="0"/>
              </a:rPr>
              <a:t>Esophagus</a:t>
            </a:r>
          </a:p>
          <a:p>
            <a:r>
              <a:rPr lang="en-US" smtClean="0">
                <a:latin typeface="Times New Roman" panose="02020603050405020304" pitchFamily="18" charset="0"/>
                <a:cs typeface="Times New Roman" panose="02020603050405020304" pitchFamily="18" charset="0"/>
              </a:rPr>
              <a:t>Pancreas</a:t>
            </a:r>
          </a:p>
          <a:p>
            <a:endParaRPr lang="en-US"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55284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Definition of Tobacco</a:t>
            </a:r>
          </a:p>
        </p:txBody>
      </p:sp>
      <p:sp>
        <p:nvSpPr>
          <p:cNvPr id="3" name="Content Placeholder 2"/>
          <p:cNvSpPr>
            <a:spLocks noGrp="1"/>
          </p:cNvSpPr>
          <p:nvPr>
            <p:ph sz="quarter" idx="1"/>
          </p:nvPr>
        </p:nvSpPr>
        <p:spPr>
          <a:xfrm>
            <a:off x="1695450" y="1447800"/>
            <a:ext cx="5314950" cy="4381500"/>
          </a:xfrm>
        </p:spPr>
        <p:txBody>
          <a:bodyPr>
            <a:normAutofit/>
          </a:bodyPr>
          <a:lstStyle/>
          <a:p>
            <a:pPr>
              <a:defRPr/>
            </a:pPr>
            <a:r>
              <a:rPr lang="en-US" sz="2100" dirty="0">
                <a:latin typeface="Times New Roman" panose="02020603050405020304" pitchFamily="18" charset="0"/>
                <a:cs typeface="Times New Roman" panose="02020603050405020304" pitchFamily="18" charset="0"/>
              </a:rPr>
              <a:t>“</a:t>
            </a:r>
            <a:r>
              <a:rPr lang="en-US" sz="2100" b="1" dirty="0">
                <a:latin typeface="Times New Roman" panose="02020603050405020304" pitchFamily="18" charset="0"/>
                <a:cs typeface="Times New Roman" panose="02020603050405020304" pitchFamily="18" charset="0"/>
              </a:rPr>
              <a:t>Tobacco</a:t>
            </a:r>
            <a:r>
              <a:rPr lang="en-US" sz="2100" dirty="0">
                <a:latin typeface="Times New Roman" panose="02020603050405020304" pitchFamily="18" charset="0"/>
                <a:cs typeface="Times New Roman" panose="02020603050405020304" pitchFamily="18" charset="0"/>
              </a:rPr>
              <a:t>” means </a:t>
            </a:r>
            <a:r>
              <a:rPr lang="en-US" sz="2100" dirty="0" err="1">
                <a:latin typeface="Times New Roman" panose="02020603050405020304" pitchFamily="18" charset="0"/>
                <a:cs typeface="Times New Roman" panose="02020603050405020304" pitchFamily="18" charset="0"/>
              </a:rPr>
              <a:t>Nicotima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Tobaccum</a:t>
            </a:r>
            <a:r>
              <a:rPr lang="en-US" sz="2100" dirty="0">
                <a:latin typeface="Times New Roman" panose="02020603050405020304" pitchFamily="18" charset="0"/>
                <a:cs typeface="Times New Roman" panose="02020603050405020304" pitchFamily="18" charset="0"/>
              </a:rPr>
              <a:t> or any plants of </a:t>
            </a:r>
            <a:r>
              <a:rPr lang="en-US" sz="2100" dirty="0" err="1">
                <a:latin typeface="Times New Roman" panose="02020603050405020304" pitchFamily="18" charset="0"/>
                <a:cs typeface="Times New Roman" panose="02020603050405020304" pitchFamily="18" charset="0"/>
              </a:rPr>
              <a:t>Nicotima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Bustica</a:t>
            </a:r>
            <a:r>
              <a:rPr lang="en-US" sz="2100" dirty="0">
                <a:latin typeface="Times New Roman" panose="02020603050405020304" pitchFamily="18" charset="0"/>
                <a:cs typeface="Times New Roman" panose="02020603050405020304" pitchFamily="18" charset="0"/>
              </a:rPr>
              <a:t> or any other plants thereof or it’s leaf, roots, branches or any other parts of the plant  or produce</a:t>
            </a:r>
          </a:p>
          <a:p>
            <a:pPr marL="0" indent="0">
              <a:buNone/>
              <a:defRPr/>
            </a:pPr>
            <a:endParaRPr lang="en-US" sz="2100" dirty="0">
              <a:latin typeface="Times New Roman" panose="02020603050405020304" pitchFamily="18" charset="0"/>
              <a:cs typeface="Times New Roman" panose="02020603050405020304" pitchFamily="18" charset="0"/>
            </a:endParaRPr>
          </a:p>
          <a:p>
            <a:pPr>
              <a:defRPr/>
            </a:pPr>
            <a:r>
              <a:rPr lang="en-US" sz="2100" b="1" dirty="0">
                <a:latin typeface="Times New Roman" panose="02020603050405020304" pitchFamily="18" charset="0"/>
                <a:cs typeface="Times New Roman" panose="02020603050405020304" pitchFamily="18" charset="0"/>
              </a:rPr>
              <a:t>“Tobacco Products”</a:t>
            </a:r>
            <a:r>
              <a:rPr lang="en-US" sz="2100" dirty="0">
                <a:latin typeface="Times New Roman" panose="02020603050405020304" pitchFamily="18" charset="0"/>
                <a:cs typeface="Times New Roman" panose="02020603050405020304" pitchFamily="18" charset="0"/>
              </a:rPr>
              <a:t> means anything made from tobacco, tobacco leaf or part of tobacco plants, which is used through chewing or smoking like </a:t>
            </a:r>
            <a:r>
              <a:rPr lang="en-US" sz="2100" dirty="0" err="1">
                <a:latin typeface="Times New Roman" panose="02020603050405020304" pitchFamily="18" charset="0"/>
                <a:cs typeface="Times New Roman" panose="02020603050405020304" pitchFamily="18" charset="0"/>
              </a:rPr>
              <a:t>Bidi</a:t>
            </a:r>
            <a:r>
              <a:rPr lang="en-US" sz="2100" dirty="0">
                <a:latin typeface="Times New Roman" panose="02020603050405020304" pitchFamily="18" charset="0"/>
                <a:cs typeface="Times New Roman" panose="02020603050405020304" pitchFamily="18" charset="0"/>
              </a:rPr>
              <a:t>, Cigarette, Cheroot, Cigar, </a:t>
            </a:r>
            <a:r>
              <a:rPr lang="en-US" sz="2100" dirty="0" err="1">
                <a:latin typeface="Times New Roman" panose="02020603050405020304" pitchFamily="18" charset="0"/>
                <a:cs typeface="Times New Roman" panose="02020603050405020304" pitchFamily="18" charset="0"/>
              </a:rPr>
              <a:t>Gul</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Jorda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Khoinee</a:t>
            </a:r>
            <a:r>
              <a:rPr lang="en-US" sz="2100" dirty="0">
                <a:latin typeface="Times New Roman" panose="02020603050405020304" pitchFamily="18" charset="0"/>
                <a:cs typeface="Times New Roman" panose="02020603050405020304" pitchFamily="18" charset="0"/>
              </a:rPr>
              <a:t>, White leaf (</a:t>
            </a:r>
            <a:r>
              <a:rPr lang="en-US" sz="2100" dirty="0" err="1">
                <a:latin typeface="Times New Roman" panose="02020603050405020304" pitchFamily="18" charset="0"/>
                <a:cs typeface="Times New Roman" panose="02020603050405020304" pitchFamily="18" charset="0"/>
              </a:rPr>
              <a:t>Sada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Pata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Hukka</a:t>
            </a:r>
            <a:r>
              <a:rPr lang="en-US" sz="2100" dirty="0">
                <a:latin typeface="Times New Roman" panose="02020603050405020304" pitchFamily="18" charset="0"/>
                <a:cs typeface="Times New Roman" panose="02020603050405020304" pitchFamily="18" charset="0"/>
              </a:rPr>
              <a:t> or mixture used in pipe.</a:t>
            </a:r>
          </a:p>
        </p:txBody>
      </p:sp>
      <p:sp>
        <p:nvSpPr>
          <p:cNvPr id="17412" name="Rectangle 3"/>
          <p:cNvSpPr>
            <a:spLocks noChangeArrowheads="1"/>
          </p:cNvSpPr>
          <p:nvPr/>
        </p:nvSpPr>
        <p:spPr bwMode="auto">
          <a:xfrm>
            <a:off x="3638550" y="5829300"/>
            <a:ext cx="74295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sz="2100" dirty="0">
                <a:latin typeface="Times New Roman" panose="02020603050405020304" pitchFamily="18" charset="0"/>
                <a:cs typeface="Calibri" panose="020F0502020204030204" pitchFamily="34" charset="0"/>
              </a:rPr>
              <a:t>Smoking and Using of Tobacco Products (Control) Act 2005</a:t>
            </a:r>
          </a:p>
          <a:p>
            <a:pPr algn="ctr">
              <a:spcBef>
                <a:spcPct val="0"/>
              </a:spcBef>
              <a:buFontTx/>
              <a:buNone/>
            </a:pPr>
            <a:r>
              <a:rPr lang="en-US" sz="2100" dirty="0">
                <a:latin typeface="Times New Roman" panose="02020603050405020304" pitchFamily="18" charset="0"/>
                <a:cs typeface="Calibri" panose="020F0502020204030204" pitchFamily="34" charset="0"/>
              </a:rPr>
              <a:t>(Amended in 2013)</a:t>
            </a:r>
            <a:endParaRPr lang="en-US" sz="1350" dirty="0">
              <a:cs typeface="Calibri" panose="020F0502020204030204" pitchFamily="34" charset="0"/>
            </a:endParaRPr>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1850" y="1943100"/>
            <a:ext cx="3763566"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93092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981200" y="275035"/>
            <a:ext cx="8743950" cy="925115"/>
          </a:xfrm>
        </p:spPr>
        <p:txBody>
          <a:bodyPr>
            <a:normAutofit/>
          </a:bodyPr>
          <a:lstStyle/>
          <a:p>
            <a:pPr algn="ctr"/>
            <a:r>
              <a:rPr lang="en-US" sz="4000" dirty="0" smtClean="0">
                <a:solidFill>
                  <a:schemeClr val="tx1"/>
                </a:solidFill>
              </a:rPr>
              <a:t>Smoking Related </a:t>
            </a:r>
            <a:r>
              <a:rPr lang="en-US" sz="4000" dirty="0" smtClean="0">
                <a:solidFill>
                  <a:srgbClr val="000000"/>
                </a:solidFill>
                <a:latin typeface="Times New Roman" panose="02020603050405020304" pitchFamily="18" charset="0"/>
                <a:cs typeface="Times New Roman" panose="02020603050405020304" pitchFamily="18" charset="0"/>
              </a:rPr>
              <a:t>CVD</a:t>
            </a:r>
            <a:endParaRPr lang="en-US" sz="4000" dirty="0" smtClean="0"/>
          </a:p>
        </p:txBody>
      </p:sp>
      <p:sp>
        <p:nvSpPr>
          <p:cNvPr id="3" name="Content Placeholder 2"/>
          <p:cNvSpPr>
            <a:spLocks noGrp="1"/>
          </p:cNvSpPr>
          <p:nvPr>
            <p:ph sz="quarter" idx="1"/>
          </p:nvPr>
        </p:nvSpPr>
        <p:spPr>
          <a:xfrm>
            <a:off x="1409700" y="1447800"/>
            <a:ext cx="9315450" cy="895350"/>
          </a:xfrm>
        </p:spPr>
        <p:txBody>
          <a:bodyPr>
            <a:noAutofit/>
          </a:bodyPr>
          <a:lstStyle/>
          <a:p>
            <a:pPr>
              <a:defRPr/>
            </a:pPr>
            <a:r>
              <a:rPr lang="en-US" dirty="0" smtClean="0">
                <a:solidFill>
                  <a:srgbClr val="000000"/>
                </a:solidFill>
                <a:latin typeface="Times New Roman" panose="02020603050405020304" pitchFamily="18" charset="0"/>
                <a:cs typeface="Times New Roman" panose="02020603050405020304" pitchFamily="18" charset="0"/>
              </a:rPr>
              <a:t>Smoking is a major cause of CVD and causes one of every three deaths from CVD.</a:t>
            </a:r>
            <a:endParaRPr lang="en-US" dirty="0" smtClean="0">
              <a:latin typeface="Times New Roman" panose="02020603050405020304" pitchFamily="18" charset="0"/>
              <a:cs typeface="Times New Roman" panose="02020603050405020304" pitchFamily="18" charset="0"/>
            </a:endParaRPr>
          </a:p>
          <a:p>
            <a:pPr marL="0" indent="0">
              <a:buNone/>
              <a:defRPr/>
            </a:pPr>
            <a:endParaRPr lang="en-US" dirty="0">
              <a:latin typeface="Times New Roman" panose="02020603050405020304" pitchFamily="18" charset="0"/>
              <a:cs typeface="Times New Roman" panose="02020603050405020304" pitchFamily="18" charset="0"/>
            </a:endParaRPr>
          </a:p>
        </p:txBody>
      </p:sp>
      <p:sp>
        <p:nvSpPr>
          <p:cNvPr id="4" name="Content Placeholder 2"/>
          <p:cNvSpPr txBox="1">
            <a:spLocks/>
          </p:cNvSpPr>
          <p:nvPr/>
        </p:nvSpPr>
        <p:spPr bwMode="auto">
          <a:xfrm>
            <a:off x="1466850" y="4114800"/>
            <a:ext cx="92583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a:defRPr/>
            </a:pPr>
            <a:r>
              <a:rPr lang="en-US" sz="2400" kern="0" dirty="0"/>
              <a:t>Smoking accounts for as many as 8 out of 10 COPD-related deaths.</a:t>
            </a:r>
          </a:p>
        </p:txBody>
      </p:sp>
      <p:sp>
        <p:nvSpPr>
          <p:cNvPr id="5" name="Title 1"/>
          <p:cNvSpPr txBox="1">
            <a:spLocks/>
          </p:cNvSpPr>
          <p:nvPr/>
        </p:nvSpPr>
        <p:spPr bwMode="auto">
          <a:xfrm>
            <a:off x="1466850" y="2971800"/>
            <a:ext cx="8743950" cy="982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US" sz="3300" kern="0">
                <a:solidFill>
                  <a:schemeClr val="tx1"/>
                </a:solidFill>
              </a:rPr>
              <a:t>Smoking Related </a:t>
            </a:r>
            <a:r>
              <a:rPr lang="en-US" sz="3300" kern="0">
                <a:solidFill>
                  <a:srgbClr val="000000"/>
                </a:solidFill>
                <a:latin typeface="Times New Roman" panose="02020603050405020304" pitchFamily="18" charset="0"/>
                <a:cs typeface="Times New Roman" panose="02020603050405020304" pitchFamily="18" charset="0"/>
              </a:rPr>
              <a:t>COPD</a:t>
            </a:r>
            <a:endParaRPr lang="en-US" sz="3300" kern="0" dirty="0"/>
          </a:p>
        </p:txBody>
      </p:sp>
    </p:spTree>
    <p:extLst>
      <p:ext uri="{BB962C8B-B14F-4D97-AF65-F5344CB8AC3E}">
        <p14:creationId xmlns:p14="http://schemas.microsoft.com/office/powerpoint/2010/main" val="1881686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solidFill>
                  <a:schemeClr val="tx1"/>
                </a:solidFill>
              </a:rPr>
              <a:t>Worldwide tobacco use</a:t>
            </a:r>
          </a:p>
        </p:txBody>
      </p:sp>
      <p:sp>
        <p:nvSpPr>
          <p:cNvPr id="38915" name="Content Placeholder 2"/>
          <p:cNvSpPr>
            <a:spLocks noGrp="1"/>
          </p:cNvSpPr>
          <p:nvPr>
            <p:ph sz="quarter" idx="1"/>
          </p:nvPr>
        </p:nvSpPr>
        <p:spPr>
          <a:xfrm>
            <a:off x="1981200" y="1885950"/>
            <a:ext cx="8743950" cy="4133850"/>
          </a:xfrm>
        </p:spPr>
        <p:txBody>
          <a:bodyPr/>
          <a:lstStyle/>
          <a:p>
            <a:r>
              <a:rPr lang="en-US" sz="2700">
                <a:latin typeface="Times New Roman" panose="02020603050405020304" pitchFamily="18" charset="0"/>
                <a:cs typeface="Times New Roman" panose="02020603050405020304" pitchFamily="18" charset="0"/>
              </a:rPr>
              <a:t>About 5.7 trillion cigarettes were smoked worldwide in 2016.</a:t>
            </a:r>
          </a:p>
          <a:p>
            <a:r>
              <a:rPr lang="en-US" sz="2700">
                <a:latin typeface="Times New Roman" panose="02020603050405020304" pitchFamily="18" charset="0"/>
                <a:cs typeface="Times New Roman" panose="02020603050405020304" pitchFamily="18" charset="0"/>
              </a:rPr>
              <a:t>Globally, more than 1.1 billion ages 15 or older are current smokers</a:t>
            </a:r>
          </a:p>
          <a:p>
            <a:pPr lvl="1"/>
            <a:r>
              <a:rPr lang="en-US" smtClean="0">
                <a:latin typeface="Times New Roman" panose="02020603050405020304" pitchFamily="18" charset="0"/>
                <a:cs typeface="Times New Roman" panose="02020603050405020304" pitchFamily="18" charset="0"/>
              </a:rPr>
              <a:t>942 million men and </a:t>
            </a:r>
          </a:p>
          <a:p>
            <a:pPr lvl="1"/>
            <a:r>
              <a:rPr lang="en-US" smtClean="0">
                <a:latin typeface="Times New Roman" panose="02020603050405020304" pitchFamily="18" charset="0"/>
                <a:cs typeface="Times New Roman" panose="02020603050405020304" pitchFamily="18" charset="0"/>
              </a:rPr>
              <a:t>175 million women</a:t>
            </a:r>
          </a:p>
        </p:txBody>
      </p:sp>
    </p:spTree>
    <p:extLst>
      <p:ext uri="{BB962C8B-B14F-4D97-AF65-F5344CB8AC3E}">
        <p14:creationId xmlns:p14="http://schemas.microsoft.com/office/powerpoint/2010/main" val="38104374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p:cNvPicPr>
            <a:picLocks noChangeAspect="1"/>
          </p:cNvPicPr>
          <p:nvPr/>
        </p:nvPicPr>
        <p:blipFill>
          <a:blip r:embed="rId2">
            <a:extLst>
              <a:ext uri="{28A0092B-C50C-407E-A947-70E740481C1C}">
                <a14:useLocalDpi xmlns:a14="http://schemas.microsoft.com/office/drawing/2010/main" val="0"/>
              </a:ext>
            </a:extLst>
          </a:blip>
          <a:srcRect b="11664"/>
          <a:stretch>
            <a:fillRect/>
          </a:stretch>
        </p:blipFill>
        <p:spPr bwMode="auto">
          <a:xfrm>
            <a:off x="2667000" y="158354"/>
            <a:ext cx="8434388" cy="582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4"/>
          <p:cNvSpPr>
            <a:spLocks noChangeArrowheads="1"/>
          </p:cNvSpPr>
          <p:nvPr/>
        </p:nvSpPr>
        <p:spPr bwMode="auto">
          <a:xfrm>
            <a:off x="1352550" y="2286000"/>
            <a:ext cx="13144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lvl="1">
              <a:spcBef>
                <a:spcPct val="0"/>
              </a:spcBef>
              <a:buNone/>
            </a:pPr>
            <a:r>
              <a:rPr lang="en-US" sz="2100"/>
              <a:t>Top 10 countries with smokers</a:t>
            </a:r>
          </a:p>
        </p:txBody>
      </p:sp>
    </p:spTree>
    <p:extLst>
      <p:ext uri="{BB962C8B-B14F-4D97-AF65-F5344CB8AC3E}">
        <p14:creationId xmlns:p14="http://schemas.microsoft.com/office/powerpoint/2010/main" val="5992521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t="2632" b="11404"/>
          <a:stretch>
            <a:fillRect/>
          </a:stretch>
        </p:blipFill>
        <p:spPr>
          <a:xfrm>
            <a:off x="2266950" y="285751"/>
            <a:ext cx="8162925" cy="5564981"/>
          </a:xfrm>
        </p:spPr>
      </p:pic>
    </p:spTree>
    <p:extLst>
      <p:ext uri="{BB962C8B-B14F-4D97-AF65-F5344CB8AC3E}">
        <p14:creationId xmlns:p14="http://schemas.microsoft.com/office/powerpoint/2010/main" val="33682371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981200" y="275035"/>
            <a:ext cx="8743950" cy="639365"/>
          </a:xfrm>
        </p:spPr>
        <p:txBody>
          <a:bodyPr>
            <a:normAutofit fontScale="90000"/>
          </a:bodyPr>
          <a:lstStyle/>
          <a:p>
            <a:r>
              <a:rPr lang="en-US" b="1" smtClean="0">
                <a:solidFill>
                  <a:schemeClr val="tx1"/>
                </a:solidFill>
              </a:rPr>
              <a:t>Tobacco Control Strategies in World</a:t>
            </a:r>
          </a:p>
        </p:txBody>
      </p:sp>
      <p:sp>
        <p:nvSpPr>
          <p:cNvPr id="41987" name="Content Placeholder 2"/>
          <p:cNvSpPr>
            <a:spLocks noGrp="1"/>
          </p:cNvSpPr>
          <p:nvPr>
            <p:ph sz="quarter" idx="1"/>
          </p:nvPr>
        </p:nvSpPr>
        <p:spPr>
          <a:xfrm>
            <a:off x="1238250" y="1200150"/>
            <a:ext cx="9715500" cy="4819650"/>
          </a:xfrm>
        </p:spPr>
        <p:txBody>
          <a:bodyPr/>
          <a:lstStyle/>
          <a:p>
            <a:r>
              <a:rPr lang="en-US" sz="2250">
                <a:latin typeface="Times New Roman" panose="02020603050405020304" pitchFamily="18" charset="0"/>
                <a:cs typeface="Times New Roman" panose="02020603050405020304" pitchFamily="18" charset="0"/>
              </a:rPr>
              <a:t>1944, American Cancer Society began to warn on possible ill effects of smoking.</a:t>
            </a:r>
          </a:p>
          <a:p>
            <a:r>
              <a:rPr lang="en-US" sz="2250">
                <a:latin typeface="Times New Roman" panose="02020603050405020304" pitchFamily="18" charset="0"/>
                <a:cs typeface="Times New Roman" panose="02020603050405020304" pitchFamily="18" charset="0"/>
              </a:rPr>
              <a:t>1952, Readers Digest published Cancer by Carton, detailing the dangers of smoking. </a:t>
            </a:r>
          </a:p>
          <a:p>
            <a:r>
              <a:rPr lang="en-US" sz="2250" b="1">
                <a:solidFill>
                  <a:srgbClr val="FF0000"/>
                </a:solidFill>
                <a:latin typeface="Times New Roman" panose="02020603050405020304" pitchFamily="18" charset="0"/>
                <a:cs typeface="Times New Roman" panose="02020603050405020304" pitchFamily="18" charset="0"/>
              </a:rPr>
              <a:t>1964 US Surgeon General </a:t>
            </a:r>
            <a:r>
              <a:rPr lang="en-US" sz="2250">
                <a:latin typeface="Times New Roman" panose="02020603050405020304" pitchFamily="18" charset="0"/>
                <a:cs typeface="Times New Roman" panose="02020603050405020304" pitchFamily="18" charset="0"/>
              </a:rPr>
              <a:t>report concluded that cigarette smoking is causally related to lung cancer in men</a:t>
            </a:r>
          </a:p>
          <a:p>
            <a:r>
              <a:rPr lang="en-US" sz="2250">
                <a:latin typeface="Times New Roman" panose="02020603050405020304" pitchFamily="18" charset="0"/>
                <a:cs typeface="Times New Roman" panose="02020603050405020304" pitchFamily="18" charset="0"/>
              </a:rPr>
              <a:t>1980s: increasing evidence, and still growing, of harmful effects of exposure to second- hand tobacco smoke (SHS).</a:t>
            </a:r>
          </a:p>
          <a:p>
            <a:r>
              <a:rPr lang="en-US" sz="2250">
                <a:latin typeface="Times New Roman" panose="02020603050405020304" pitchFamily="18" charset="0"/>
                <a:cs typeface="Times New Roman" panose="02020603050405020304" pitchFamily="18" charset="0"/>
              </a:rPr>
              <a:t>World Conference on Smoking and Health in 1967 (USA), 1971 (UK), 1975 (USA), 1979 (Sweden), 1983 (Canada), 1987 (Japan), 1990 (Australia), 1992 (Argentina), </a:t>
            </a:r>
            <a:r>
              <a:rPr lang="en-US" sz="2250">
                <a:solidFill>
                  <a:srgbClr val="C00000"/>
                </a:solidFill>
                <a:latin typeface="Times New Roman" panose="02020603050405020304" pitchFamily="18" charset="0"/>
                <a:cs typeface="Times New Roman" panose="02020603050405020304" pitchFamily="18" charset="0"/>
              </a:rPr>
              <a:t>1994</a:t>
            </a:r>
            <a:r>
              <a:rPr lang="en-US" sz="2250">
                <a:latin typeface="Times New Roman" panose="02020603050405020304" pitchFamily="18" charset="0"/>
                <a:cs typeface="Times New Roman" panose="02020603050405020304" pitchFamily="18" charset="0"/>
              </a:rPr>
              <a:t> (France), 1997 (China), 2000 (USA), 2003 (Finland), 2006 (USA), 2009 (India), 2012 (Singapore), 2015 (UAE) and 2018 (South Africa)</a:t>
            </a:r>
          </a:p>
          <a:p>
            <a:pPr lvl="1"/>
            <a:r>
              <a:rPr lang="en-US" smtClean="0">
                <a:latin typeface="Times New Roman" panose="02020603050405020304" pitchFamily="18" charset="0"/>
                <a:cs typeface="Times New Roman" panose="02020603050405020304" pitchFamily="18" charset="0"/>
              </a:rPr>
              <a:t>Regional conference such as APACT </a:t>
            </a:r>
          </a:p>
          <a:p>
            <a:endParaRPr lang="en-US" sz="225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10643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idx="1"/>
          </p:nvPr>
        </p:nvSpPr>
        <p:spPr>
          <a:xfrm>
            <a:off x="1466850" y="1628775"/>
            <a:ext cx="9258300" cy="4525566"/>
          </a:xfrm>
        </p:spPr>
        <p:txBody>
          <a:bodyPr>
            <a:normAutofit fontScale="92500" lnSpcReduction="10000"/>
          </a:bodyPr>
          <a:lstStyle/>
          <a:p>
            <a:r>
              <a:rPr lang="en-US" smtClean="0">
                <a:latin typeface="Times New Roman" panose="02020603050405020304" pitchFamily="18" charset="0"/>
                <a:cs typeface="Times New Roman" panose="02020603050405020304" pitchFamily="18" charset="0"/>
              </a:rPr>
              <a:t>World No Tobacco Day celebration from 1987</a:t>
            </a:r>
          </a:p>
          <a:p>
            <a:r>
              <a:rPr lang="en-US" smtClean="0">
                <a:latin typeface="Times New Roman" panose="02020603050405020304" pitchFamily="18" charset="0"/>
                <a:cs typeface="Times New Roman" panose="02020603050405020304" pitchFamily="18" charset="0"/>
              </a:rPr>
              <a:t>1995, 48</a:t>
            </a:r>
            <a:r>
              <a:rPr lang="en-US" baseline="30000" smtClean="0">
                <a:latin typeface="Times New Roman" panose="02020603050405020304" pitchFamily="18" charset="0"/>
                <a:cs typeface="Times New Roman" panose="02020603050405020304" pitchFamily="18" charset="0"/>
              </a:rPr>
              <a:t>th</a:t>
            </a:r>
            <a:r>
              <a:rPr lang="en-US" smtClean="0">
                <a:latin typeface="Times New Roman" panose="02020603050405020304" pitchFamily="18" charset="0"/>
                <a:cs typeface="Times New Roman" panose="02020603050405020304" pitchFamily="18" charset="0"/>
              </a:rPr>
              <a:t> World Health Assembly formally initiated to develop a global treaty for tobacco control</a:t>
            </a:r>
          </a:p>
          <a:p>
            <a:r>
              <a:rPr lang="en-US" smtClean="0">
                <a:latin typeface="Times New Roman" panose="02020603050405020304" pitchFamily="18" charset="0"/>
                <a:cs typeface="Times New Roman" panose="02020603050405020304" pitchFamily="18" charset="0"/>
              </a:rPr>
              <a:t>1996, 49</a:t>
            </a:r>
            <a:r>
              <a:rPr lang="en-US" baseline="30000" smtClean="0">
                <a:latin typeface="Times New Roman" panose="02020603050405020304" pitchFamily="18" charset="0"/>
                <a:cs typeface="Times New Roman" panose="02020603050405020304" pitchFamily="18" charset="0"/>
              </a:rPr>
              <a:t>th</a:t>
            </a:r>
            <a:r>
              <a:rPr lang="en-US" smtClean="0">
                <a:latin typeface="Times New Roman" panose="02020603050405020304" pitchFamily="18" charset="0"/>
                <a:cs typeface="Times New Roman" panose="02020603050405020304" pitchFamily="18" charset="0"/>
              </a:rPr>
              <a:t> WHA requested Director General of WHO to take initiative </a:t>
            </a:r>
          </a:p>
          <a:p>
            <a:r>
              <a:rPr lang="en-US" smtClean="0">
                <a:latin typeface="Times New Roman" panose="02020603050405020304" pitchFamily="18" charset="0"/>
                <a:cs typeface="Times New Roman" panose="02020603050405020304" pitchFamily="18" charset="0"/>
              </a:rPr>
              <a:t>1999, WHO formed  Tobacco Free Initiatives and officially started to developed the WHO Framework Convention on Tobacco Control</a:t>
            </a:r>
          </a:p>
          <a:p>
            <a:r>
              <a:rPr lang="en-US" smtClean="0">
                <a:latin typeface="Times New Roman" panose="02020603050405020304" pitchFamily="18" charset="0"/>
                <a:cs typeface="Times New Roman" panose="02020603050405020304" pitchFamily="18" charset="0"/>
              </a:rPr>
              <a:t>1999-2000: Working group developed first draft of treaty </a:t>
            </a:r>
          </a:p>
          <a:p>
            <a:r>
              <a:rPr lang="en-US" smtClean="0">
                <a:latin typeface="Times New Roman" panose="02020603050405020304" pitchFamily="18" charset="0"/>
                <a:cs typeface="Times New Roman" panose="02020603050405020304" pitchFamily="18" charset="0"/>
              </a:rPr>
              <a:t>2000-2003, Inter-Government Meeting was reviewed draft text</a:t>
            </a:r>
          </a:p>
          <a:p>
            <a:r>
              <a:rPr lang="en-US" smtClean="0">
                <a:latin typeface="Times New Roman" panose="02020603050405020304" pitchFamily="18" charset="0"/>
                <a:cs typeface="Times New Roman" panose="02020603050405020304" pitchFamily="18" charset="0"/>
              </a:rPr>
              <a:t>2003, 56</a:t>
            </a:r>
            <a:r>
              <a:rPr lang="en-US" baseline="30000" smtClean="0">
                <a:latin typeface="Times New Roman" panose="02020603050405020304" pitchFamily="18" charset="0"/>
                <a:cs typeface="Times New Roman" panose="02020603050405020304" pitchFamily="18" charset="0"/>
              </a:rPr>
              <a:t>th</a:t>
            </a:r>
            <a:r>
              <a:rPr lang="en-US" smtClean="0">
                <a:latin typeface="Times New Roman" panose="02020603050405020304" pitchFamily="18" charset="0"/>
                <a:cs typeface="Times New Roman" panose="02020603050405020304" pitchFamily="18" charset="0"/>
              </a:rPr>
              <a:t> WHA approved the WHO FCTC </a:t>
            </a:r>
          </a:p>
          <a:p>
            <a:endParaRPr lang="en-US" smtClean="0">
              <a:latin typeface="Times New Roman" panose="02020603050405020304" pitchFamily="18" charset="0"/>
              <a:cs typeface="Times New Roman" panose="02020603050405020304" pitchFamily="18" charset="0"/>
            </a:endParaRPr>
          </a:p>
          <a:p>
            <a:endParaRPr lang="en-US" smtClean="0">
              <a:latin typeface="Times New Roman" panose="02020603050405020304" pitchFamily="18" charset="0"/>
              <a:cs typeface="Times New Roman" panose="02020603050405020304" pitchFamily="18" charset="0"/>
            </a:endParaRPr>
          </a:p>
          <a:p>
            <a:endParaRPr lang="en-US" smtClean="0"/>
          </a:p>
        </p:txBody>
      </p:sp>
      <p:sp>
        <p:nvSpPr>
          <p:cNvPr id="43011" name="Title 1"/>
          <p:cNvSpPr>
            <a:spLocks noGrp="1"/>
          </p:cNvSpPr>
          <p:nvPr>
            <p:ph type="title"/>
          </p:nvPr>
        </p:nvSpPr>
        <p:spPr>
          <a:xfrm>
            <a:off x="1981200" y="275035"/>
            <a:ext cx="8743950" cy="639365"/>
          </a:xfrm>
        </p:spPr>
        <p:txBody>
          <a:bodyPr>
            <a:normAutofit fontScale="90000"/>
          </a:bodyPr>
          <a:lstStyle/>
          <a:p>
            <a:r>
              <a:rPr lang="en-US" b="1" smtClean="0">
                <a:solidFill>
                  <a:schemeClr val="tx1"/>
                </a:solidFill>
              </a:rPr>
              <a:t>Tobacco Control Strategies in World</a:t>
            </a:r>
          </a:p>
        </p:txBody>
      </p:sp>
    </p:spTree>
    <p:extLst>
      <p:ext uri="{BB962C8B-B14F-4D97-AF65-F5344CB8AC3E}">
        <p14:creationId xmlns:p14="http://schemas.microsoft.com/office/powerpoint/2010/main" val="40651867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581150" y="1371600"/>
            <a:ext cx="9029700" cy="4914900"/>
          </a:xfrm>
          <a:prstGeom prst="rect">
            <a:avLst/>
          </a:prstGeom>
          <a:noFill/>
          <a:ln w="9525">
            <a:noFill/>
            <a:miter lim="800000"/>
            <a:headEnd/>
            <a:tailEnd/>
          </a:ln>
        </p:spPr>
        <p:txBody>
          <a:bodyPr anchor="ctr"/>
          <a:lstStyle/>
          <a:p>
            <a:pPr marL="342900" indent="-342900">
              <a:buFont typeface="Arial" panose="020B0604020202020204" pitchFamily="34" charset="0"/>
              <a:buChar char="•"/>
              <a:defRPr/>
            </a:pPr>
            <a:r>
              <a:rPr lang="en-US" sz="2400" kern="0" dirty="0">
                <a:solidFill>
                  <a:sysClr val="windowText" lastClr="000000"/>
                </a:solidFill>
                <a:latin typeface="Times New Roman" panose="02020603050405020304" pitchFamily="18" charset="0"/>
                <a:cs typeface="Times New Roman" panose="02020603050405020304" pitchFamily="18" charset="0"/>
              </a:rPr>
              <a:t>WHO </a:t>
            </a:r>
            <a:r>
              <a:rPr lang="en-US" sz="2400" kern="0" dirty="0">
                <a:solidFill>
                  <a:srgbClr val="0000FF"/>
                </a:solidFill>
                <a:latin typeface="Times New Roman" panose="02020603050405020304" pitchFamily="18" charset="0"/>
                <a:cs typeface="Times New Roman" panose="02020603050405020304" pitchFamily="18" charset="0"/>
              </a:rPr>
              <a:t>Framework Convention on Tobacco Control</a:t>
            </a:r>
            <a:r>
              <a:rPr lang="en-US" sz="2400" kern="0" dirty="0">
                <a:solidFill>
                  <a:sysClr val="windowText" lastClr="000000"/>
                </a:solidFill>
                <a:latin typeface="Times New Roman" panose="02020603050405020304" pitchFamily="18" charset="0"/>
                <a:cs typeface="Times New Roman" panose="02020603050405020304" pitchFamily="18" charset="0"/>
              </a:rPr>
              <a:t> (WHO FCTC) is </a:t>
            </a:r>
            <a:r>
              <a:rPr lang="en-US" sz="2400" dirty="0">
                <a:latin typeface="Times New Roman" panose="02020603050405020304" pitchFamily="18" charset="0"/>
                <a:cs typeface="Times New Roman" panose="02020603050405020304" pitchFamily="18" charset="0"/>
              </a:rPr>
              <a:t> is the first global public health treaty. </a:t>
            </a:r>
          </a:p>
          <a:p>
            <a:pPr marL="342900" indent="-342900">
              <a:buFont typeface="Arial" panose="020B0604020202020204" pitchFamily="34" charset="0"/>
              <a:buChar char="•"/>
              <a:defRPr/>
            </a:pPr>
            <a:r>
              <a:rPr lang="en-US" sz="2400" dirty="0">
                <a:latin typeface="Times New Roman" panose="02020603050405020304" pitchFamily="18" charset="0"/>
                <a:cs typeface="Times New Roman" panose="02020603050405020304" pitchFamily="18" charset="0"/>
              </a:rPr>
              <a:t>Developed by countries in response to the tobacco epidemic. </a:t>
            </a:r>
          </a:p>
          <a:p>
            <a:pPr marL="342900" indent="-342900">
              <a:buFont typeface="Arial" panose="020B0604020202020204" pitchFamily="34" charset="0"/>
              <a:buChar char="•"/>
              <a:defRPr/>
            </a:pPr>
            <a:r>
              <a:rPr lang="en-US" sz="2400" kern="0" dirty="0">
                <a:solidFill>
                  <a:sysClr val="windowText" lastClr="000000"/>
                </a:solidFill>
                <a:latin typeface="Times New Roman" panose="02020603050405020304" pitchFamily="18" charset="0"/>
                <a:cs typeface="Times New Roman" panose="02020603050405020304" pitchFamily="18" charset="0"/>
              </a:rPr>
              <a:t>It is a comprehensive document on global tobacco control and it is legally binding treaty. </a:t>
            </a:r>
          </a:p>
          <a:p>
            <a:pPr marL="342900" indent="-342900">
              <a:buFont typeface="Arial" panose="020B0604020202020204" pitchFamily="34" charset="0"/>
              <a:buChar char="•"/>
              <a:defRPr/>
            </a:pPr>
            <a:r>
              <a:rPr lang="en-US" sz="2400" dirty="0">
                <a:latin typeface="Times New Roman" panose="02020603050405020304" pitchFamily="18" charset="0"/>
                <a:cs typeface="Times New Roman" panose="02020603050405020304" pitchFamily="18" charset="0"/>
              </a:rPr>
              <a:t>FCTC entered into force on 27 February 2005 – 90 days after it had been ratified, by 40 States. There are currently 181 Parties to the Convention.</a:t>
            </a:r>
          </a:p>
          <a:p>
            <a:pPr marL="342900" indent="-342900">
              <a:buFont typeface="Arial" panose="020B0604020202020204" pitchFamily="34" charset="0"/>
              <a:buChar char="•"/>
              <a:defRPr/>
            </a:pPr>
            <a:r>
              <a:rPr lang="en-US" sz="2400" dirty="0">
                <a:latin typeface="Times New Roman" panose="02020603050405020304" pitchFamily="18" charset="0"/>
                <a:cs typeface="Times New Roman" panose="02020603050405020304" pitchFamily="18" charset="0"/>
              </a:rPr>
              <a:t>WHO formed FCTC secretariat to facilitate all initiatives regarding implementation of this treaty worldwide. </a:t>
            </a:r>
          </a:p>
          <a:p>
            <a:pPr marL="342900" indent="-342900">
              <a:buFont typeface="Arial" panose="020B0604020202020204" pitchFamily="34" charset="0"/>
              <a:buChar char="•"/>
              <a:defRPr/>
            </a:pPr>
            <a:r>
              <a:rPr lang="en-US" sz="2400" dirty="0">
                <a:latin typeface="Times New Roman" panose="02020603050405020304" pitchFamily="18" charset="0"/>
                <a:cs typeface="Times New Roman" panose="02020603050405020304" pitchFamily="18" charset="0"/>
              </a:rPr>
              <a:t>Conference of the Parties (COP) is the governing body of the WHO FCTC and is comprised of all Parties to the Convention.</a:t>
            </a:r>
            <a:endParaRPr lang="en-US" sz="2400" kern="0" dirty="0">
              <a:solidFill>
                <a:sysClr val="windowText" lastClr="000000"/>
              </a:solidFill>
              <a:latin typeface="Times New Roman" panose="02020603050405020304" pitchFamily="18" charset="0"/>
              <a:cs typeface="Times New Roman" panose="02020603050405020304" pitchFamily="18" charset="0"/>
            </a:endParaRPr>
          </a:p>
          <a:p>
            <a:pPr marL="176213" indent="-176213">
              <a:buFont typeface="Arial" pitchFamily="34" charset="0"/>
              <a:buChar char="•"/>
              <a:defRPr/>
            </a:pPr>
            <a:endParaRPr lang="en-US" sz="2400" b="1" kern="0" dirty="0">
              <a:solidFill>
                <a:srgbClr val="0000FF"/>
              </a:solidFill>
              <a:latin typeface="Times New Roman" panose="02020603050405020304" pitchFamily="18" charset="0"/>
              <a:cs typeface="Times New Roman" panose="02020603050405020304" pitchFamily="18" charset="0"/>
            </a:endParaRPr>
          </a:p>
        </p:txBody>
      </p:sp>
      <p:sp>
        <p:nvSpPr>
          <p:cNvPr id="44035" name="Title 1"/>
          <p:cNvSpPr>
            <a:spLocks noGrp="1"/>
          </p:cNvSpPr>
          <p:nvPr>
            <p:ph type="title"/>
          </p:nvPr>
        </p:nvSpPr>
        <p:spPr>
          <a:xfrm>
            <a:off x="1981200" y="275035"/>
            <a:ext cx="8743950" cy="925115"/>
          </a:xfrm>
        </p:spPr>
        <p:txBody>
          <a:bodyPr/>
          <a:lstStyle/>
          <a:p>
            <a:r>
              <a:rPr lang="en-US" sz="3600">
                <a:solidFill>
                  <a:srgbClr val="000000"/>
                </a:solidFill>
                <a:latin typeface="Times New Roman" panose="02020603050405020304" pitchFamily="18" charset="0"/>
                <a:cs typeface="Times New Roman" panose="02020603050405020304" pitchFamily="18" charset="0"/>
              </a:rPr>
              <a:t>WHO FCTC</a:t>
            </a:r>
            <a:endParaRPr lang="en-US" sz="3600" b="1"/>
          </a:p>
        </p:txBody>
      </p:sp>
    </p:spTree>
    <p:extLst>
      <p:ext uri="{BB962C8B-B14F-4D97-AF65-F5344CB8AC3E}">
        <p14:creationId xmlns:p14="http://schemas.microsoft.com/office/powerpoint/2010/main" val="28531571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Main issues of FCTC</a:t>
            </a:r>
          </a:p>
        </p:txBody>
      </p:sp>
      <p:sp>
        <p:nvSpPr>
          <p:cNvPr id="45059" name="Content Placeholder 2"/>
          <p:cNvSpPr>
            <a:spLocks noGrp="1"/>
          </p:cNvSpPr>
          <p:nvPr>
            <p:ph idx="1"/>
          </p:nvPr>
        </p:nvSpPr>
        <p:spPr>
          <a:xfrm>
            <a:off x="1466850" y="1600200"/>
            <a:ext cx="9372600" cy="4525566"/>
          </a:xfrm>
        </p:spPr>
        <p:txBody>
          <a:bodyPr>
            <a:normAutofit fontScale="92500"/>
          </a:bodyPr>
          <a:lstStyle/>
          <a:p>
            <a:r>
              <a:rPr lang="en-US" smtClean="0"/>
              <a:t>Objective (A.3), guiding principles (A.4) &amp; general obligations (A.5)</a:t>
            </a:r>
          </a:p>
          <a:p>
            <a:pPr lvl="1"/>
            <a:r>
              <a:rPr lang="en-US" smtClean="0"/>
              <a:t>Article 5.3 to protect interference of TI’s</a:t>
            </a:r>
          </a:p>
          <a:p>
            <a:r>
              <a:rPr lang="en-US" b="1" smtClean="0"/>
              <a:t>Core demand reduction provisions in articles 6-14</a:t>
            </a:r>
          </a:p>
          <a:p>
            <a:pPr lvl="1"/>
            <a:r>
              <a:rPr lang="en-US" smtClean="0"/>
              <a:t>(A.6</a:t>
            </a:r>
            <a:r>
              <a:rPr lang="en-US" smtClean="0">
                <a:solidFill>
                  <a:srgbClr val="FF0000"/>
                </a:solidFill>
              </a:rPr>
              <a:t>) Price and tax measures </a:t>
            </a:r>
            <a:r>
              <a:rPr lang="en-US" smtClean="0"/>
              <a:t>to reduce the demand for tobacco</a:t>
            </a:r>
          </a:p>
          <a:p>
            <a:pPr lvl="1"/>
            <a:r>
              <a:rPr lang="en-US" smtClean="0"/>
              <a:t>(A.7) Non-price measures to reduce the demand for tobacco, namely:</a:t>
            </a:r>
          </a:p>
          <a:p>
            <a:pPr lvl="2"/>
            <a:r>
              <a:rPr lang="en-US" smtClean="0"/>
              <a:t>(A.8) </a:t>
            </a:r>
            <a:r>
              <a:rPr lang="en-US" smtClean="0">
                <a:solidFill>
                  <a:srgbClr val="FF0000"/>
                </a:solidFill>
              </a:rPr>
              <a:t>Protection from exposure to tobacco smoke;</a:t>
            </a:r>
          </a:p>
          <a:p>
            <a:pPr lvl="2"/>
            <a:r>
              <a:rPr lang="en-US" smtClean="0"/>
              <a:t>(A.9) Regulation of the contents of tobacco products;</a:t>
            </a:r>
          </a:p>
          <a:p>
            <a:pPr lvl="2"/>
            <a:r>
              <a:rPr lang="en-US" smtClean="0"/>
              <a:t>(A.10) Regulation of tobacco product disclosures;</a:t>
            </a:r>
          </a:p>
          <a:p>
            <a:pPr lvl="2"/>
            <a:r>
              <a:rPr lang="en-US" smtClean="0"/>
              <a:t>(A.11) </a:t>
            </a:r>
            <a:r>
              <a:rPr lang="en-US" smtClean="0">
                <a:solidFill>
                  <a:srgbClr val="FF0000"/>
                </a:solidFill>
              </a:rPr>
              <a:t>Packaging and labelling of tobacco products;</a:t>
            </a:r>
          </a:p>
          <a:p>
            <a:pPr lvl="2"/>
            <a:r>
              <a:rPr lang="en-US" smtClean="0"/>
              <a:t>(A.12) </a:t>
            </a:r>
            <a:r>
              <a:rPr lang="en-US" smtClean="0">
                <a:solidFill>
                  <a:srgbClr val="FF0000"/>
                </a:solidFill>
              </a:rPr>
              <a:t>Education, communication, training and public awareness;</a:t>
            </a:r>
          </a:p>
          <a:p>
            <a:pPr lvl="2"/>
            <a:r>
              <a:rPr lang="en-US" smtClean="0"/>
              <a:t>(A. 13) </a:t>
            </a:r>
            <a:r>
              <a:rPr lang="en-US" smtClean="0">
                <a:solidFill>
                  <a:srgbClr val="FF0000"/>
                </a:solidFill>
              </a:rPr>
              <a:t>Tobacco advertising, promotion and sponsorship; and,</a:t>
            </a:r>
          </a:p>
          <a:p>
            <a:pPr lvl="2"/>
            <a:r>
              <a:rPr lang="en-US" smtClean="0"/>
              <a:t>(A. 14) Demand reduction measures </a:t>
            </a:r>
            <a:r>
              <a:rPr lang="en-US" smtClean="0">
                <a:solidFill>
                  <a:srgbClr val="FF0000"/>
                </a:solidFill>
              </a:rPr>
              <a:t>(tobacco dependence and cessation).</a:t>
            </a:r>
          </a:p>
        </p:txBody>
      </p:sp>
    </p:spTree>
    <p:extLst>
      <p:ext uri="{BB962C8B-B14F-4D97-AF65-F5344CB8AC3E}">
        <p14:creationId xmlns:p14="http://schemas.microsoft.com/office/powerpoint/2010/main" val="10006395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Main issues of FCTC</a:t>
            </a:r>
          </a:p>
        </p:txBody>
      </p:sp>
      <p:sp>
        <p:nvSpPr>
          <p:cNvPr id="46083" name="Content Placeholder 2"/>
          <p:cNvSpPr>
            <a:spLocks noGrp="1"/>
          </p:cNvSpPr>
          <p:nvPr>
            <p:ph idx="1"/>
          </p:nvPr>
        </p:nvSpPr>
        <p:spPr/>
        <p:txBody>
          <a:bodyPr>
            <a:normAutofit lnSpcReduction="10000"/>
          </a:bodyPr>
          <a:lstStyle/>
          <a:p>
            <a:r>
              <a:rPr lang="en-US" smtClean="0"/>
              <a:t>Core supply reduction provisions in articles 15-17:</a:t>
            </a:r>
          </a:p>
          <a:p>
            <a:pPr lvl="1"/>
            <a:r>
              <a:rPr lang="en-US" smtClean="0"/>
              <a:t>(A.15) </a:t>
            </a:r>
            <a:r>
              <a:rPr lang="en-US" smtClean="0">
                <a:solidFill>
                  <a:srgbClr val="FF0000"/>
                </a:solidFill>
              </a:rPr>
              <a:t>Illicit trade in tobacco products</a:t>
            </a:r>
            <a:r>
              <a:rPr lang="en-US" smtClean="0"/>
              <a:t>;</a:t>
            </a:r>
          </a:p>
          <a:p>
            <a:pPr lvl="1"/>
            <a:r>
              <a:rPr lang="en-US" smtClean="0"/>
              <a:t>(A. 16) </a:t>
            </a:r>
            <a:r>
              <a:rPr lang="en-US" smtClean="0">
                <a:solidFill>
                  <a:srgbClr val="C00000"/>
                </a:solidFill>
              </a:rPr>
              <a:t>Sales to and by minors</a:t>
            </a:r>
            <a:r>
              <a:rPr lang="en-US" smtClean="0"/>
              <a:t>; and,</a:t>
            </a:r>
          </a:p>
          <a:p>
            <a:pPr lvl="1"/>
            <a:r>
              <a:rPr lang="en-US" smtClean="0"/>
              <a:t>(A.17) Provision of support for </a:t>
            </a:r>
            <a:r>
              <a:rPr lang="en-US" smtClean="0">
                <a:solidFill>
                  <a:srgbClr val="C00000"/>
                </a:solidFill>
              </a:rPr>
              <a:t>economically viable alternative activities</a:t>
            </a:r>
            <a:r>
              <a:rPr lang="en-US" smtClean="0"/>
              <a:t>.</a:t>
            </a:r>
          </a:p>
          <a:p>
            <a:r>
              <a:rPr lang="en-US" smtClean="0"/>
              <a:t>(A.18) Protection of the environment and the health of persons</a:t>
            </a:r>
          </a:p>
          <a:p>
            <a:r>
              <a:rPr lang="en-US" smtClean="0"/>
              <a:t>(A.19) TI’s Liability</a:t>
            </a:r>
          </a:p>
          <a:p>
            <a:r>
              <a:rPr lang="en-US" smtClean="0"/>
              <a:t>Scientific &amp; technical cooperation &amp; exchange information 20-22.</a:t>
            </a:r>
          </a:p>
          <a:p>
            <a:pPr lvl="1"/>
            <a:r>
              <a:rPr lang="en-US" smtClean="0"/>
              <a:t>(A.20) </a:t>
            </a:r>
            <a:r>
              <a:rPr lang="en-US" smtClean="0">
                <a:solidFill>
                  <a:srgbClr val="C00000"/>
                </a:solidFill>
              </a:rPr>
              <a:t>Research, surveillance and exchange of information</a:t>
            </a:r>
          </a:p>
          <a:p>
            <a:pPr lvl="1"/>
            <a:r>
              <a:rPr lang="en-US" smtClean="0"/>
              <a:t>(A.21) Reporting and exchange of information</a:t>
            </a:r>
          </a:p>
          <a:p>
            <a:pPr lvl="1"/>
            <a:r>
              <a:rPr lang="en-US" smtClean="0"/>
              <a:t>(A.22) Cooperation in the scientific, technical and legal fields and provision of related expertise</a:t>
            </a:r>
          </a:p>
          <a:p>
            <a:endParaRPr lang="en-US" smtClean="0"/>
          </a:p>
        </p:txBody>
      </p:sp>
    </p:spTree>
    <p:extLst>
      <p:ext uri="{BB962C8B-B14F-4D97-AF65-F5344CB8AC3E}">
        <p14:creationId xmlns:p14="http://schemas.microsoft.com/office/powerpoint/2010/main" val="33870674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latin typeface="Times New Roman" panose="02020603050405020304" pitchFamily="18" charset="0"/>
                <a:cs typeface="Times New Roman" panose="02020603050405020304" pitchFamily="18" charset="0"/>
              </a:rPr>
              <a:t>Conference of the Parties (COP) of the FCTC</a:t>
            </a:r>
            <a:endParaRPr lang="en-US" smtClean="0"/>
          </a:p>
        </p:txBody>
      </p:sp>
      <p:sp>
        <p:nvSpPr>
          <p:cNvPr id="47107" name="Content Placeholder 2"/>
          <p:cNvSpPr>
            <a:spLocks noGrp="1"/>
          </p:cNvSpPr>
          <p:nvPr>
            <p:ph idx="1"/>
          </p:nvPr>
        </p:nvSpPr>
        <p:spPr/>
        <p:txBody>
          <a:bodyPr/>
          <a:lstStyle/>
          <a:p>
            <a:r>
              <a:rPr lang="en-US" smtClean="0">
                <a:latin typeface="Times New Roman" panose="02020603050405020304" pitchFamily="18" charset="0"/>
                <a:cs typeface="Times New Roman" panose="02020603050405020304" pitchFamily="18" charset="0"/>
              </a:rPr>
              <a:t>COP is organized in every two years  </a:t>
            </a:r>
          </a:p>
          <a:p>
            <a:r>
              <a:rPr lang="en-US" smtClean="0">
                <a:latin typeface="Times New Roman" panose="02020603050405020304" pitchFamily="18" charset="0"/>
                <a:cs typeface="Times New Roman" panose="02020603050405020304" pitchFamily="18" charset="0"/>
              </a:rPr>
              <a:t>COP measure progress of FCTC implementation, develop and approve Guideline on various articles and Protocols under Article 33 of the FCTC</a:t>
            </a:r>
          </a:p>
          <a:p>
            <a:pPr lvl="1"/>
            <a:r>
              <a:rPr lang="en-US" smtClean="0">
                <a:latin typeface="Times New Roman" panose="02020603050405020304" pitchFamily="18" charset="0"/>
                <a:cs typeface="Times New Roman" panose="02020603050405020304" pitchFamily="18" charset="0"/>
              </a:rPr>
              <a:t>Protocol to Eliminate Illicit Trade in Tobacco Products</a:t>
            </a:r>
          </a:p>
          <a:p>
            <a:pPr lvl="1"/>
            <a:r>
              <a:rPr lang="en-US" smtClean="0">
                <a:latin typeface="Times New Roman" panose="02020603050405020304" pitchFamily="18" charset="0"/>
                <a:cs typeface="Times New Roman" panose="02020603050405020304" pitchFamily="18" charset="0"/>
              </a:rPr>
              <a:t> A set of policy options &amp; recommendations on Articles 17 (</a:t>
            </a:r>
            <a:r>
              <a:rPr lang="en-US" smtClean="0">
                <a:solidFill>
                  <a:srgbClr val="C00000"/>
                </a:solidFill>
                <a:latin typeface="Times New Roman" panose="02020603050405020304" pitchFamily="18" charset="0"/>
                <a:cs typeface="Times New Roman" panose="02020603050405020304" pitchFamily="18" charset="0"/>
              </a:rPr>
              <a:t>economically viable alternative activities</a:t>
            </a:r>
            <a:r>
              <a:rPr lang="en-US" smtClean="0">
                <a:latin typeface="Times New Roman" panose="02020603050405020304" pitchFamily="18" charset="0"/>
                <a:cs typeface="Times New Roman" panose="02020603050405020304" pitchFamily="18" charset="0"/>
              </a:rPr>
              <a:t>) and 18 (Protection of the environment )</a:t>
            </a:r>
          </a:p>
          <a:p>
            <a:pPr lvl="1"/>
            <a:r>
              <a:rPr lang="en-US" smtClean="0">
                <a:latin typeface="Times New Roman" panose="02020603050405020304" pitchFamily="18" charset="0"/>
                <a:cs typeface="Times New Roman" panose="02020603050405020304" pitchFamily="18" charset="0"/>
              </a:rPr>
              <a:t>Eight guidelines have been adopted : </a:t>
            </a:r>
          </a:p>
          <a:p>
            <a:pPr lvl="2"/>
            <a:r>
              <a:rPr lang="en-US" smtClean="0">
                <a:latin typeface="Times New Roman" panose="02020603050405020304" pitchFamily="18" charset="0"/>
                <a:cs typeface="Times New Roman" panose="02020603050405020304" pitchFamily="18" charset="0"/>
              </a:rPr>
              <a:t>Articles 5.3 (</a:t>
            </a:r>
            <a:r>
              <a:rPr lang="en-US" smtClean="0">
                <a:solidFill>
                  <a:srgbClr val="C00000"/>
                </a:solidFill>
                <a:latin typeface="Times New Roman" panose="02020603050405020304" pitchFamily="18" charset="0"/>
                <a:cs typeface="Times New Roman" panose="02020603050405020304" pitchFamily="18" charset="0"/>
              </a:rPr>
              <a:t>TI’s interference</a:t>
            </a:r>
            <a:r>
              <a:rPr lang="en-US" smtClean="0">
                <a:latin typeface="Times New Roman" panose="02020603050405020304" pitchFamily="18" charset="0"/>
                <a:cs typeface="Times New Roman" panose="02020603050405020304" pitchFamily="18" charset="0"/>
              </a:rPr>
              <a:t>), 6 (</a:t>
            </a:r>
            <a:r>
              <a:rPr lang="en-US" smtClean="0">
                <a:solidFill>
                  <a:srgbClr val="FF0000"/>
                </a:solidFill>
                <a:latin typeface="Times New Roman" panose="02020603050405020304" pitchFamily="18" charset="0"/>
                <a:cs typeface="Times New Roman" panose="02020603050405020304" pitchFamily="18" charset="0"/>
              </a:rPr>
              <a:t>Price and tax</a:t>
            </a:r>
            <a:r>
              <a:rPr lang="en-US" smtClean="0">
                <a:latin typeface="Times New Roman" panose="02020603050405020304" pitchFamily="18" charset="0"/>
                <a:cs typeface="Times New Roman" panose="02020603050405020304" pitchFamily="18" charset="0"/>
              </a:rPr>
              <a:t>), 8 (</a:t>
            </a:r>
            <a:r>
              <a:rPr lang="en-US" smtClean="0">
                <a:solidFill>
                  <a:srgbClr val="C00000"/>
                </a:solidFill>
                <a:latin typeface="Times New Roman" panose="02020603050405020304" pitchFamily="18" charset="0"/>
                <a:cs typeface="Times New Roman" panose="02020603050405020304" pitchFamily="18" charset="0"/>
              </a:rPr>
              <a:t>SHS</a:t>
            </a:r>
            <a:r>
              <a:rPr lang="en-US" smtClean="0">
                <a:latin typeface="Times New Roman" panose="02020603050405020304" pitchFamily="18" charset="0"/>
                <a:cs typeface="Times New Roman" panose="02020603050405020304" pitchFamily="18" charset="0"/>
              </a:rPr>
              <a:t>), 9 (</a:t>
            </a:r>
            <a:r>
              <a:rPr lang="en-US" smtClean="0">
                <a:solidFill>
                  <a:srgbClr val="C00000"/>
                </a:solidFill>
                <a:latin typeface="Times New Roman" panose="02020603050405020304" pitchFamily="18" charset="0"/>
                <a:cs typeface="Times New Roman" panose="02020603050405020304" pitchFamily="18" charset="0"/>
              </a:rPr>
              <a:t>Contents</a:t>
            </a:r>
            <a:r>
              <a:rPr lang="en-US" smtClean="0">
                <a:latin typeface="Times New Roman" panose="02020603050405020304" pitchFamily="18" charset="0"/>
                <a:cs typeface="Times New Roman" panose="02020603050405020304" pitchFamily="18" charset="0"/>
              </a:rPr>
              <a:t>) and 10 </a:t>
            </a:r>
            <a:r>
              <a:rPr lang="en-US" smtClean="0">
                <a:solidFill>
                  <a:srgbClr val="C00000"/>
                </a:solidFill>
                <a:latin typeface="Times New Roman" panose="02020603050405020304" pitchFamily="18" charset="0"/>
                <a:cs typeface="Times New Roman" panose="02020603050405020304" pitchFamily="18" charset="0"/>
              </a:rPr>
              <a:t>(Disclosure)</a:t>
            </a:r>
            <a:r>
              <a:rPr lang="en-US" smtClean="0">
                <a:latin typeface="Times New Roman" panose="02020603050405020304" pitchFamily="18" charset="0"/>
                <a:cs typeface="Times New Roman" panose="02020603050405020304" pitchFamily="18" charset="0"/>
              </a:rPr>
              <a:t> 11 (</a:t>
            </a:r>
            <a:r>
              <a:rPr lang="en-US" smtClean="0">
                <a:solidFill>
                  <a:srgbClr val="C00000"/>
                </a:solidFill>
                <a:latin typeface="Times New Roman" panose="02020603050405020304" pitchFamily="18" charset="0"/>
                <a:cs typeface="Times New Roman" panose="02020603050405020304" pitchFamily="18" charset="0"/>
              </a:rPr>
              <a:t>Packaging and Labelling /GHW</a:t>
            </a:r>
            <a:r>
              <a:rPr lang="en-US" smtClean="0">
                <a:latin typeface="Times New Roman" panose="02020603050405020304" pitchFamily="18" charset="0"/>
                <a:cs typeface="Times New Roman" panose="02020603050405020304" pitchFamily="18" charset="0"/>
              </a:rPr>
              <a:t>), 12 (</a:t>
            </a:r>
            <a:r>
              <a:rPr lang="en-US" smtClean="0">
                <a:solidFill>
                  <a:srgbClr val="C00000"/>
                </a:solidFill>
                <a:latin typeface="Times New Roman" panose="02020603050405020304" pitchFamily="18" charset="0"/>
                <a:cs typeface="Times New Roman" panose="02020603050405020304" pitchFamily="18" charset="0"/>
              </a:rPr>
              <a:t>E.C.T.&amp;P.A.) </a:t>
            </a:r>
            <a:r>
              <a:rPr lang="en-US" smtClean="0">
                <a:latin typeface="Times New Roman" panose="02020603050405020304" pitchFamily="18" charset="0"/>
                <a:cs typeface="Times New Roman" panose="02020603050405020304" pitchFamily="18" charset="0"/>
              </a:rPr>
              <a:t>13 </a:t>
            </a:r>
            <a:r>
              <a:rPr lang="en-US" smtClean="0">
                <a:solidFill>
                  <a:srgbClr val="C00000"/>
                </a:solidFill>
                <a:latin typeface="Times New Roman" panose="02020603050405020304" pitchFamily="18" charset="0"/>
                <a:cs typeface="Times New Roman" panose="02020603050405020304" pitchFamily="18" charset="0"/>
              </a:rPr>
              <a:t>(TAPS) </a:t>
            </a:r>
            <a:r>
              <a:rPr lang="en-US" smtClean="0">
                <a:latin typeface="Times New Roman" panose="02020603050405020304" pitchFamily="18" charset="0"/>
                <a:cs typeface="Times New Roman" panose="02020603050405020304" pitchFamily="18" charset="0"/>
              </a:rPr>
              <a:t>and 14 (</a:t>
            </a:r>
            <a:r>
              <a:rPr lang="en-US" smtClean="0">
                <a:solidFill>
                  <a:srgbClr val="C00000"/>
                </a:solidFill>
                <a:latin typeface="Times New Roman" panose="02020603050405020304" pitchFamily="18" charset="0"/>
                <a:cs typeface="Times New Roman" panose="02020603050405020304" pitchFamily="18" charset="0"/>
              </a:rPr>
              <a:t>Cessation).</a:t>
            </a:r>
          </a:p>
        </p:txBody>
      </p:sp>
    </p:spTree>
    <p:extLst>
      <p:ext uri="{BB962C8B-B14F-4D97-AF65-F5344CB8AC3E}">
        <p14:creationId xmlns:p14="http://schemas.microsoft.com/office/powerpoint/2010/main" val="34157504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667000" y="800100"/>
            <a:ext cx="6858000" cy="742950"/>
          </a:xfrm>
          <a:ln>
            <a:solidFill>
              <a:schemeClr val="accent1"/>
            </a:solidFill>
          </a:ln>
        </p:spPr>
        <p:txBody>
          <a:bodyPr>
            <a:noAutofit/>
          </a:bodyPr>
          <a:lstStyle/>
          <a:p>
            <a:pPr>
              <a:defRPr/>
            </a:pPr>
            <a:r>
              <a:rPr lang="en-US" b="1" dirty="0">
                <a:solidFill>
                  <a:schemeClr val="tx1"/>
                </a:solidFill>
                <a:effectLst>
                  <a:outerShdw blurRad="38100" dist="38100" dir="2700000" algn="tl">
                    <a:srgbClr val="000000">
                      <a:alpha val="43137"/>
                    </a:srgbClr>
                  </a:outerShdw>
                </a:effectLst>
              </a:rPr>
              <a:t>Tobacco – Major Killer</a:t>
            </a:r>
          </a:p>
        </p:txBody>
      </p:sp>
      <p:sp>
        <p:nvSpPr>
          <p:cNvPr id="6" name="Rectangle 3"/>
          <p:cNvSpPr txBox="1">
            <a:spLocks noChangeArrowheads="1"/>
          </p:cNvSpPr>
          <p:nvPr/>
        </p:nvSpPr>
        <p:spPr bwMode="auto">
          <a:xfrm>
            <a:off x="2895600" y="2228850"/>
            <a:ext cx="6629400" cy="3771900"/>
          </a:xfrm>
          <a:prstGeom prst="rect">
            <a:avLst/>
          </a:prstGeom>
          <a:solidFill>
            <a:srgbClr val="FFCCFF"/>
          </a:solidFill>
          <a:ln w="9525">
            <a:noFill/>
            <a:miter lim="800000"/>
            <a:headEnd/>
            <a:tailEnd/>
          </a:ln>
        </p:spPr>
        <p:txBody>
          <a:bodyPr/>
          <a:lstStyle/>
          <a:p>
            <a:pPr>
              <a:spcAft>
                <a:spcPts val="900"/>
              </a:spcAft>
              <a:defRPr/>
            </a:pPr>
            <a:endParaRPr lang="en-US" sz="2700" dirty="0">
              <a:latin typeface="Times New Roman" panose="02020603050405020304" pitchFamily="18" charset="0"/>
              <a:cs typeface="Times New Roman" panose="02020603050405020304" pitchFamily="18" charset="0"/>
            </a:endParaRPr>
          </a:p>
          <a:p>
            <a:pPr marL="342900" indent="-342900">
              <a:spcAft>
                <a:spcPts val="900"/>
              </a:spcAft>
              <a:buFont typeface="Arial" panose="020B0604020202020204" pitchFamily="34" charset="0"/>
              <a:buChar char="•"/>
              <a:defRPr/>
            </a:pPr>
            <a:r>
              <a:rPr lang="en-US" sz="2700" dirty="0">
                <a:latin typeface="Times New Roman" panose="02020603050405020304" pitchFamily="18" charset="0"/>
                <a:cs typeface="Times New Roman" panose="02020603050405020304" pitchFamily="18" charset="0"/>
              </a:rPr>
              <a:t>Tobacco is only legal consumer product proven to kill more than half of its regular users </a:t>
            </a:r>
          </a:p>
          <a:p>
            <a:pPr marL="342900" indent="-342900">
              <a:spcAft>
                <a:spcPts val="900"/>
              </a:spcAft>
              <a:buFont typeface="Arial" panose="020B0604020202020204" pitchFamily="34" charset="0"/>
              <a:buChar char="•"/>
              <a:defRPr/>
            </a:pPr>
            <a:r>
              <a:rPr lang="en-US" sz="2700" dirty="0">
                <a:latin typeface="Times New Roman" panose="02020603050405020304" pitchFamily="18" charset="0"/>
                <a:cs typeface="Times New Roman" panose="02020603050405020304" pitchFamily="18" charset="0"/>
              </a:rPr>
              <a:t>It harms in every process, cultivation and leaf curing, production and use</a:t>
            </a:r>
          </a:p>
        </p:txBody>
      </p:sp>
    </p:spTree>
    <p:extLst>
      <p:ext uri="{BB962C8B-B14F-4D97-AF65-F5344CB8AC3E}">
        <p14:creationId xmlns:p14="http://schemas.microsoft.com/office/powerpoint/2010/main" val="23531585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solidFill>
                  <a:schemeClr val="tx1"/>
                </a:solidFill>
                <a:latin typeface="Times New Roman" panose="02020603050405020304" pitchFamily="18" charset="0"/>
                <a:cs typeface="Times New Roman" panose="02020603050405020304" pitchFamily="18" charset="0"/>
              </a:rPr>
              <a:t>WHO MPOWER policy package in 2008</a:t>
            </a:r>
            <a:endParaRPr lang="en-US" smtClean="0"/>
          </a:p>
        </p:txBody>
      </p:sp>
      <p:graphicFrame>
        <p:nvGraphicFramePr>
          <p:cNvPr id="4" name="Content Placeholder 3"/>
          <p:cNvGraphicFramePr>
            <a:graphicFrameLocks noGrp="1"/>
          </p:cNvGraphicFramePr>
          <p:nvPr>
            <p:ph idx="1"/>
          </p:nvPr>
        </p:nvGraphicFramePr>
        <p:xfrm>
          <a:off x="2552700" y="2114550"/>
          <a:ext cx="6972300" cy="2712720"/>
        </p:xfrm>
        <a:graphic>
          <a:graphicData uri="http://schemas.openxmlformats.org/drawingml/2006/table">
            <a:tbl>
              <a:tblPr firstRow="1" firstCol="1" bandRow="1">
                <a:tableStyleId>{5C22544A-7EE6-4342-B048-85BDC9FD1C3A}</a:tableStyleId>
              </a:tblPr>
              <a:tblGrid>
                <a:gridCol w="6972300"/>
              </a:tblGrid>
              <a:tr h="320040">
                <a:tc>
                  <a:txBody>
                    <a:bodyPr/>
                    <a:lstStyle/>
                    <a:p>
                      <a:pPr marL="0" marR="0" algn="ctr">
                        <a:lnSpc>
                          <a:spcPct val="100000"/>
                        </a:lnSpc>
                        <a:spcBef>
                          <a:spcPts val="0"/>
                        </a:spcBef>
                        <a:spcAft>
                          <a:spcPts val="1200"/>
                        </a:spcAft>
                      </a:pPr>
                      <a:endParaRPr lang="en-US" sz="2100" b="0"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r>
              <a:tr h="320040">
                <a:tc>
                  <a:txBody>
                    <a:bodyPr/>
                    <a:lstStyle/>
                    <a:p>
                      <a:pPr marL="0" marR="0" algn="just">
                        <a:lnSpc>
                          <a:spcPct val="100000"/>
                        </a:lnSpc>
                        <a:spcBef>
                          <a:spcPts val="0"/>
                        </a:spcBef>
                        <a:spcAft>
                          <a:spcPts val="1200"/>
                        </a:spcAft>
                      </a:pPr>
                      <a:r>
                        <a:rPr lang="en-US" sz="2100" b="0" i="0" dirty="0">
                          <a:solidFill>
                            <a:schemeClr val="tx1"/>
                          </a:solidFill>
                          <a:effectLst/>
                          <a:latin typeface="Times New Roman" panose="02020603050405020304" pitchFamily="18" charset="0"/>
                          <a:cs typeface="Times New Roman" panose="02020603050405020304" pitchFamily="18" charset="0"/>
                        </a:rPr>
                        <a:t>M - </a:t>
                      </a:r>
                      <a:r>
                        <a:rPr lang="en-US" sz="2100" b="0" i="0" kern="1200" dirty="0" smtClean="0">
                          <a:solidFill>
                            <a:schemeClr val="tx1"/>
                          </a:solidFill>
                          <a:effectLst/>
                          <a:latin typeface="Times New Roman" panose="02020603050405020304" pitchFamily="18" charset="0"/>
                          <a:ea typeface="+mn-ea"/>
                          <a:cs typeface="Times New Roman" panose="02020603050405020304" pitchFamily="18" charset="0"/>
                        </a:rPr>
                        <a:t>Monitor tobacco use and prevention policies</a:t>
                      </a:r>
                      <a:endParaRPr lang="en-US" sz="2100" b="0"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r>
              <a:tr h="320040">
                <a:tc>
                  <a:txBody>
                    <a:bodyPr/>
                    <a:lstStyle/>
                    <a:p>
                      <a:pPr marL="0" marR="0" algn="just">
                        <a:lnSpc>
                          <a:spcPct val="100000"/>
                        </a:lnSpc>
                        <a:spcBef>
                          <a:spcPts val="0"/>
                        </a:spcBef>
                        <a:spcAft>
                          <a:spcPts val="1200"/>
                        </a:spcAft>
                      </a:pPr>
                      <a:r>
                        <a:rPr lang="en-US" sz="2100" b="0" i="0" dirty="0">
                          <a:solidFill>
                            <a:schemeClr val="tx1"/>
                          </a:solidFill>
                          <a:effectLst/>
                          <a:latin typeface="Times New Roman" panose="02020603050405020304" pitchFamily="18" charset="0"/>
                          <a:cs typeface="Times New Roman" panose="02020603050405020304" pitchFamily="18" charset="0"/>
                        </a:rPr>
                        <a:t>P- Protect people from tobacco smoke</a:t>
                      </a:r>
                      <a:endParaRPr lang="en-US" sz="2100" b="0"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r>
              <a:tr h="320040">
                <a:tc>
                  <a:txBody>
                    <a:bodyPr/>
                    <a:lstStyle/>
                    <a:p>
                      <a:pPr marL="0" marR="0" algn="just">
                        <a:lnSpc>
                          <a:spcPct val="100000"/>
                        </a:lnSpc>
                        <a:spcBef>
                          <a:spcPts val="0"/>
                        </a:spcBef>
                        <a:spcAft>
                          <a:spcPts val="1200"/>
                        </a:spcAft>
                      </a:pPr>
                      <a:r>
                        <a:rPr lang="en-US" sz="2100" b="0" i="0" dirty="0">
                          <a:solidFill>
                            <a:schemeClr val="tx1"/>
                          </a:solidFill>
                          <a:effectLst/>
                          <a:latin typeface="Times New Roman" panose="02020603050405020304" pitchFamily="18" charset="0"/>
                          <a:cs typeface="Times New Roman" panose="02020603050405020304" pitchFamily="18" charset="0"/>
                        </a:rPr>
                        <a:t>O – </a:t>
                      </a:r>
                      <a:r>
                        <a:rPr lang="en-US" sz="2100" b="0" i="0" kern="1200" dirty="0" smtClean="0">
                          <a:solidFill>
                            <a:schemeClr val="tx1"/>
                          </a:solidFill>
                          <a:effectLst/>
                          <a:latin typeface="Times New Roman" panose="02020603050405020304" pitchFamily="18" charset="0"/>
                          <a:ea typeface="+mn-ea"/>
                          <a:cs typeface="Times New Roman" panose="02020603050405020304" pitchFamily="18" charset="0"/>
                        </a:rPr>
                        <a:t>Offer help to quit tobacco use: </a:t>
                      </a:r>
                      <a:endParaRPr lang="en-US" sz="2100" b="0"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r>
              <a:tr h="320040">
                <a:tc>
                  <a:txBody>
                    <a:bodyPr/>
                    <a:lstStyle/>
                    <a:p>
                      <a:pPr marL="0" marR="0" algn="just">
                        <a:lnSpc>
                          <a:spcPct val="100000"/>
                        </a:lnSpc>
                        <a:spcBef>
                          <a:spcPts val="0"/>
                        </a:spcBef>
                        <a:spcAft>
                          <a:spcPts val="1200"/>
                        </a:spcAft>
                      </a:pPr>
                      <a:r>
                        <a:rPr lang="en-US" sz="2100" b="0" i="0">
                          <a:solidFill>
                            <a:schemeClr val="tx1"/>
                          </a:solidFill>
                          <a:effectLst/>
                          <a:latin typeface="Times New Roman" panose="02020603050405020304" pitchFamily="18" charset="0"/>
                          <a:cs typeface="Times New Roman" panose="02020603050405020304" pitchFamily="18" charset="0"/>
                        </a:rPr>
                        <a:t>W – Warn danger about tobacco </a:t>
                      </a:r>
                      <a:endParaRPr lang="en-US" sz="2100" b="0" i="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r>
              <a:tr h="1074420">
                <a:tc>
                  <a:txBody>
                    <a:bodyPr/>
                    <a:lstStyle/>
                    <a:p>
                      <a:pPr marL="0" marR="0" algn="just">
                        <a:lnSpc>
                          <a:spcPct val="100000"/>
                        </a:lnSpc>
                        <a:spcBef>
                          <a:spcPts val="0"/>
                        </a:spcBef>
                        <a:spcAft>
                          <a:spcPts val="1200"/>
                        </a:spcAft>
                      </a:pPr>
                      <a:r>
                        <a:rPr lang="en-US" sz="2100" b="0" i="0" dirty="0" smtClean="0">
                          <a:solidFill>
                            <a:schemeClr val="tx1"/>
                          </a:solidFill>
                          <a:effectLst/>
                          <a:latin typeface="Times New Roman" panose="02020603050405020304" pitchFamily="18" charset="0"/>
                          <a:cs typeface="Times New Roman" panose="02020603050405020304" pitchFamily="18" charset="0"/>
                        </a:rPr>
                        <a:t>E – Enforce ban on Tobacco Advertisement, Promotion and Sponsorships</a:t>
                      </a:r>
                    </a:p>
                    <a:p>
                      <a:pPr marL="0" marR="0" indent="0" algn="just" defTabSz="457200" rtl="0" eaLnBrk="1" fontAlgn="auto" latinLnBrk="0" hangingPunct="1">
                        <a:lnSpc>
                          <a:spcPct val="100000"/>
                        </a:lnSpc>
                        <a:spcBef>
                          <a:spcPts val="0"/>
                        </a:spcBef>
                        <a:spcAft>
                          <a:spcPts val="1200"/>
                        </a:spcAft>
                        <a:buClrTx/>
                        <a:buSzTx/>
                        <a:buFontTx/>
                        <a:buNone/>
                        <a:tabLst/>
                        <a:defRPr/>
                      </a:pPr>
                      <a:r>
                        <a:rPr lang="en-US" sz="2100" b="0" i="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a:t>
                      </a:r>
                      <a:r>
                        <a:rPr lang="en-US" sz="2100" b="0" i="0" baseline="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100" b="0" i="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Raise taxes on tobacco: </a:t>
                      </a:r>
                      <a:endParaRPr lang="en-US" sz="2100" b="0" i="0" dirty="0" smtClean="0">
                        <a:latin typeface="Times New Roman" panose="02020603050405020304" pitchFamily="18" charset="0"/>
                        <a:cs typeface="Times New Roman" panose="02020603050405020304" pitchFamily="18" charset="0"/>
                      </a:endParaRPr>
                    </a:p>
                  </a:txBody>
                  <a:tcPr marL="51435" marR="51435" marT="0" marB="0"/>
                </a:tc>
              </a:tr>
            </a:tbl>
          </a:graphicData>
        </a:graphic>
      </p:graphicFrame>
    </p:spTree>
    <p:extLst>
      <p:ext uri="{BB962C8B-B14F-4D97-AF65-F5344CB8AC3E}">
        <p14:creationId xmlns:p14="http://schemas.microsoft.com/office/powerpoint/2010/main" val="16708414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4" name="Group 4"/>
          <p:cNvGrpSpPr>
            <a:grpSpLocks/>
          </p:cNvGrpSpPr>
          <p:nvPr/>
        </p:nvGrpSpPr>
        <p:grpSpPr bwMode="auto">
          <a:xfrm>
            <a:off x="2324100" y="342900"/>
            <a:ext cx="7759304" cy="5611416"/>
            <a:chOff x="0" y="155802"/>
            <a:chExt cx="9126379" cy="6459309"/>
          </a:xfrm>
        </p:grpSpPr>
        <p:pic>
          <p:nvPicPr>
            <p:cNvPr id="49155" name="Picture 2" descr="F:\2018\02_AIS\Presentations\Why TC is Important\WHO Global Targ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802"/>
              <a:ext cx="9126379" cy="6459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ight Arrow 6"/>
            <p:cNvSpPr/>
            <p:nvPr/>
          </p:nvSpPr>
          <p:spPr>
            <a:xfrm>
              <a:off x="228265" y="5639294"/>
              <a:ext cx="2209824" cy="227508"/>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cxnSp>
          <p:nvCxnSpPr>
            <p:cNvPr id="8" name="Straight Arrow Connector 7"/>
            <p:cNvCxnSpPr/>
            <p:nvPr/>
          </p:nvCxnSpPr>
          <p:spPr>
            <a:xfrm rot="5400000" flipH="1" flipV="1">
              <a:off x="2286448" y="3110250"/>
              <a:ext cx="3048059" cy="1067101"/>
            </a:xfrm>
            <a:prstGeom prst="straightConnector1">
              <a:avLst/>
            </a:prstGeom>
            <a:ln w="5715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810477" y="5700967"/>
              <a:ext cx="609172" cy="137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flipV="1">
              <a:off x="3580812" y="4938952"/>
              <a:ext cx="2590732" cy="381007"/>
            </a:xfrm>
            <a:prstGeom prst="bentConnector3">
              <a:avLst>
                <a:gd name="adj1" fmla="val 50000"/>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flipV="1">
              <a:off x="1600167" y="3719609"/>
              <a:ext cx="2590302" cy="15264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533944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t>Tobacco Control at the United Nations</a:t>
            </a:r>
          </a:p>
        </p:txBody>
      </p:sp>
      <p:sp>
        <p:nvSpPr>
          <p:cNvPr id="50179" name="Content Placeholder 2"/>
          <p:cNvSpPr>
            <a:spLocks noGrp="1"/>
          </p:cNvSpPr>
          <p:nvPr>
            <p:ph idx="1"/>
          </p:nvPr>
        </p:nvSpPr>
        <p:spPr>
          <a:xfrm>
            <a:off x="1466850" y="1428750"/>
            <a:ext cx="9258300" cy="4525566"/>
          </a:xfrm>
        </p:spPr>
        <p:txBody>
          <a:bodyPr>
            <a:normAutofit fontScale="92500"/>
          </a:bodyPr>
          <a:lstStyle/>
          <a:p>
            <a:r>
              <a:rPr lang="en-US" b="1" smtClean="0"/>
              <a:t>United Nations Ad Hoc Interagency Task Force on Tobacco Control </a:t>
            </a:r>
            <a:r>
              <a:rPr lang="en-US" smtClean="0"/>
              <a:t>was formed by Secretary-General in 1999 to coordinate tobacco control work being carried out by different UN agencies. </a:t>
            </a:r>
          </a:p>
          <a:p>
            <a:pPr lvl="1"/>
            <a:r>
              <a:rPr lang="en-US" smtClean="0"/>
              <a:t>chaired by WHO and comprises 22 Agencies of the UN system as well as outside the UN system. </a:t>
            </a:r>
            <a:r>
              <a:rPr lang="en-US" sz="1500"/>
              <a:t>http://www.who.int/tobacco/global_interaction/un_taskforce/en/</a:t>
            </a:r>
            <a:endParaRPr lang="en-US" sz="1800"/>
          </a:p>
          <a:p>
            <a:r>
              <a:rPr lang="en-US" smtClean="0"/>
              <a:t>UN NCD Summit 2011 political declaration</a:t>
            </a:r>
            <a:r>
              <a:rPr lang="en-US" sz="2100"/>
              <a:t> </a:t>
            </a:r>
            <a:r>
              <a:rPr lang="en-US" sz="1800"/>
              <a:t>(2014 and 2018)</a:t>
            </a:r>
            <a:endParaRPr lang="en-US" sz="2100"/>
          </a:p>
          <a:p>
            <a:pPr lvl="1"/>
            <a:r>
              <a:rPr lang="en-US" smtClean="0"/>
              <a:t>Accelerate implementation by States parties of the FCTC recognizing the full range of measures, (to reduce consumption and availability, …, recognizing that substantially reducing tobacco consumption is an important contribution to reducing NCDs and can have considerable health benefits for individuals and countries and that price and tax measures are an effective &amp; important means of reducing tobacco consumption;</a:t>
            </a:r>
          </a:p>
          <a:p>
            <a:endParaRPr lang="en-US" smtClean="0"/>
          </a:p>
        </p:txBody>
      </p:sp>
      <p:sp>
        <p:nvSpPr>
          <p:cNvPr id="50180" name="Rectangle 3"/>
          <p:cNvSpPr>
            <a:spLocks noChangeArrowheads="1"/>
          </p:cNvSpPr>
          <p:nvPr/>
        </p:nvSpPr>
        <p:spPr bwMode="auto">
          <a:xfrm>
            <a:off x="4210050" y="5826919"/>
            <a:ext cx="62865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sz="1350"/>
              <a:t>http://www.who.int/nmh/events/un_ncd_summit2011/political_declaration_en.pdf</a:t>
            </a:r>
          </a:p>
        </p:txBody>
      </p:sp>
    </p:spTree>
    <p:extLst>
      <p:ext uri="{BB962C8B-B14F-4D97-AF65-F5344CB8AC3E}">
        <p14:creationId xmlns:p14="http://schemas.microsoft.com/office/powerpoint/2010/main" val="37814500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idx="1"/>
          </p:nvPr>
        </p:nvSpPr>
        <p:spPr>
          <a:ln>
            <a:miter lim="800000"/>
            <a:headEnd/>
            <a:tailEnd/>
          </a:ln>
        </p:spPr>
        <p:txBody>
          <a:bodyPr anchor="ctr"/>
          <a:lstStyle/>
          <a:p>
            <a:pPr>
              <a:spcBef>
                <a:spcPts val="0"/>
              </a:spcBef>
              <a:spcAft>
                <a:spcPts val="450"/>
              </a:spcAft>
              <a:defRPr/>
            </a:pPr>
            <a:r>
              <a:rPr lang="en-US" sz="2100" b="1" dirty="0"/>
              <a:t>Sustainable Development Goals (SDGs)</a:t>
            </a:r>
            <a:r>
              <a:rPr lang="en-US" sz="2100" dirty="0"/>
              <a:t> goal 3 (Health and Wellbeing for all). </a:t>
            </a:r>
          </a:p>
          <a:p>
            <a:pPr lvl="1">
              <a:spcBef>
                <a:spcPts val="0"/>
              </a:spcBef>
              <a:spcAft>
                <a:spcPts val="450"/>
              </a:spcAft>
              <a:defRPr/>
            </a:pPr>
            <a:r>
              <a:rPr lang="en-US" sz="1800" dirty="0"/>
              <a:t>targets 3.a “</a:t>
            </a:r>
            <a:r>
              <a:rPr lang="en-US" sz="1800" i="1" dirty="0"/>
              <a:t>Strengthen the implementation of the WHO FCTC in all countries, as appropriate</a:t>
            </a:r>
            <a:r>
              <a:rPr lang="en-US" sz="1800" dirty="0"/>
              <a:t>” and</a:t>
            </a:r>
          </a:p>
          <a:p>
            <a:pPr lvl="1">
              <a:spcBef>
                <a:spcPts val="0"/>
              </a:spcBef>
              <a:spcAft>
                <a:spcPts val="450"/>
              </a:spcAft>
              <a:defRPr/>
            </a:pPr>
            <a:r>
              <a:rPr lang="en-US" dirty="0" smtClean="0"/>
              <a:t>3.4 “</a:t>
            </a:r>
            <a:r>
              <a:rPr lang="en-US" i="1" dirty="0" smtClean="0"/>
              <a:t>By 2030, reduce by one third premature mortality from NCDs through prevention &amp; treatment and promote mental health and well-being</a:t>
            </a:r>
            <a:r>
              <a:rPr lang="en-US" dirty="0" smtClean="0"/>
              <a:t>” </a:t>
            </a:r>
            <a:endParaRPr lang="en-US" dirty="0" smtClean="0">
              <a:solidFill>
                <a:sysClr val="windowText" lastClr="000000"/>
              </a:solidFill>
              <a:cs typeface="Arial" pitchFamily="34" charset="0"/>
            </a:endParaRPr>
          </a:p>
          <a:p>
            <a:pPr marL="176213" indent="-176213" algn="just">
              <a:spcBef>
                <a:spcPts val="0"/>
              </a:spcBef>
              <a:spcAft>
                <a:spcPts val="450"/>
              </a:spcAft>
              <a:defRPr/>
            </a:pPr>
            <a:r>
              <a:rPr lang="en-US" sz="2100" dirty="0">
                <a:solidFill>
                  <a:sysClr val="windowText" lastClr="000000"/>
                </a:solidFill>
                <a:cs typeface="Arial" pitchFamily="34" charset="0"/>
              </a:rPr>
              <a:t>Reducing tobacco use plays a major role to achieve the SDG target by 2030. </a:t>
            </a:r>
          </a:p>
          <a:p>
            <a:pPr marL="176213" indent="-176213" algn="just">
              <a:spcBef>
                <a:spcPts val="0"/>
              </a:spcBef>
              <a:spcAft>
                <a:spcPts val="450"/>
              </a:spcAft>
              <a:buFontTx/>
              <a:buChar char="-"/>
              <a:defRPr/>
            </a:pPr>
            <a:r>
              <a:rPr lang="en-US" sz="2100" dirty="0">
                <a:solidFill>
                  <a:sysClr val="windowText" lastClr="000000"/>
                </a:solidFill>
                <a:cs typeface="Arial" pitchFamily="34" charset="0"/>
              </a:rPr>
              <a:t>Other 16 Goals and many targets under those goals have a direct or indirect relation to tobacco control. </a:t>
            </a:r>
          </a:p>
          <a:p>
            <a:pPr marL="176213" indent="-176213" algn="just">
              <a:spcBef>
                <a:spcPts val="0"/>
              </a:spcBef>
              <a:spcAft>
                <a:spcPts val="450"/>
              </a:spcAft>
              <a:defRPr/>
            </a:pPr>
            <a:endParaRPr lang="en-US" sz="2100" dirty="0">
              <a:solidFill>
                <a:sysClr val="windowText" lastClr="000000"/>
              </a:solidFill>
              <a:cs typeface="Arial" pitchFamily="34" charset="0"/>
            </a:endParaRPr>
          </a:p>
          <a:p>
            <a:pPr marL="176213" indent="-176213" algn="just">
              <a:spcBef>
                <a:spcPts val="0"/>
              </a:spcBef>
              <a:spcAft>
                <a:spcPts val="450"/>
              </a:spcAft>
              <a:defRPr/>
            </a:pPr>
            <a:endParaRPr lang="en-US" sz="2700" b="1" dirty="0">
              <a:solidFill>
                <a:srgbClr val="0000FF"/>
              </a:solidFill>
              <a:cs typeface="Arial" pitchFamily="34" charset="0"/>
            </a:endParaRPr>
          </a:p>
        </p:txBody>
      </p:sp>
      <p:sp>
        <p:nvSpPr>
          <p:cNvPr id="51203" name="Title 1"/>
          <p:cNvSpPr>
            <a:spLocks noGrp="1"/>
          </p:cNvSpPr>
          <p:nvPr>
            <p:ph type="title"/>
          </p:nvPr>
        </p:nvSpPr>
        <p:spPr>
          <a:xfrm>
            <a:off x="1466850" y="275035"/>
            <a:ext cx="9258300" cy="753665"/>
          </a:xfrm>
        </p:spPr>
        <p:txBody>
          <a:bodyPr>
            <a:normAutofit fontScale="90000"/>
          </a:bodyPr>
          <a:lstStyle/>
          <a:p>
            <a:r>
              <a:rPr lang="en-US" smtClean="0"/>
              <a:t>FCTC and Tobacco Control in the UN SDG</a:t>
            </a:r>
          </a:p>
        </p:txBody>
      </p:sp>
    </p:spTree>
    <p:extLst>
      <p:ext uri="{BB962C8B-B14F-4D97-AF65-F5344CB8AC3E}">
        <p14:creationId xmlns:p14="http://schemas.microsoft.com/office/powerpoint/2010/main" val="19612400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C:\Users\user\Desktop\Screen-Shot-2017-04-03-at-20.22.4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319" y="1028700"/>
            <a:ext cx="10139363"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Title 1"/>
          <p:cNvSpPr>
            <a:spLocks noGrp="1"/>
          </p:cNvSpPr>
          <p:nvPr>
            <p:ph type="title"/>
          </p:nvPr>
        </p:nvSpPr>
        <p:spPr>
          <a:xfrm>
            <a:off x="1466850" y="275035"/>
            <a:ext cx="9258300" cy="753665"/>
          </a:xfrm>
        </p:spPr>
        <p:txBody>
          <a:bodyPr>
            <a:normAutofit fontScale="90000"/>
          </a:bodyPr>
          <a:lstStyle/>
          <a:p>
            <a:r>
              <a:rPr lang="en-US" smtClean="0"/>
              <a:t>FCTC and Tobacco Control in the UN SDG</a:t>
            </a:r>
          </a:p>
        </p:txBody>
      </p:sp>
    </p:spTree>
    <p:extLst>
      <p:ext uri="{BB962C8B-B14F-4D97-AF65-F5344CB8AC3E}">
        <p14:creationId xmlns:p14="http://schemas.microsoft.com/office/powerpoint/2010/main" val="39586116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1981200" y="275035"/>
            <a:ext cx="8743950" cy="810815"/>
          </a:xfrm>
        </p:spPr>
        <p:txBody>
          <a:bodyPr/>
          <a:lstStyle/>
          <a:p>
            <a:r>
              <a:rPr lang="en-US" smtClean="0"/>
              <a:t>Some References:</a:t>
            </a:r>
          </a:p>
        </p:txBody>
      </p:sp>
      <p:sp>
        <p:nvSpPr>
          <p:cNvPr id="53251" name="Content Placeholder 2"/>
          <p:cNvSpPr>
            <a:spLocks noGrp="1"/>
          </p:cNvSpPr>
          <p:nvPr>
            <p:ph sz="quarter" idx="1"/>
          </p:nvPr>
        </p:nvSpPr>
        <p:spPr>
          <a:xfrm>
            <a:off x="1466850" y="1200150"/>
            <a:ext cx="9258300" cy="4925616"/>
          </a:xfrm>
        </p:spPr>
        <p:txBody>
          <a:bodyPr/>
          <a:lstStyle/>
          <a:p>
            <a:pPr>
              <a:spcBef>
                <a:spcPct val="0"/>
              </a:spcBef>
              <a:spcAft>
                <a:spcPts val="900"/>
              </a:spcAft>
            </a:pPr>
            <a:r>
              <a:rPr lang="en-US" sz="1050"/>
              <a:t>GBD 2016 Risk Factors Collaborators. Global, regional, and national comparative risk assessment of 84 behavioural, environmental and occupational, and metabolic risks or clusters of risks, 1990-2016: a systematic analysis for the Global Burden of Disease Study 2016. Lancet. 2017 Sep 16;390(10100):1345-1422.</a:t>
            </a:r>
          </a:p>
          <a:p>
            <a:pPr>
              <a:spcBef>
                <a:spcPct val="0"/>
              </a:spcBef>
              <a:spcAft>
                <a:spcPts val="900"/>
              </a:spcAft>
            </a:pPr>
            <a:r>
              <a:rPr lang="en-US" sz="1050"/>
              <a:t>The Economics of Tobacco and Tobacco Control. National Cancer Institute Tobacco Control Monograph 21. NIH Publication No. 16-CA-8029A. Bethesda, MD: U.S. Department of Health and Human Services, National Institutes of Health, National Cancer Institute; and Geneva, CH: World Health Organization; 2016. This monograph and its supplemental materials may be found electronically at http://cancercontrol.cancer.gov/brp/tcrb/monographs/21/index.html</a:t>
            </a:r>
          </a:p>
          <a:p>
            <a:pPr>
              <a:spcBef>
                <a:spcPct val="0"/>
              </a:spcBef>
              <a:spcAft>
                <a:spcPts val="900"/>
              </a:spcAft>
            </a:pPr>
            <a:r>
              <a:rPr lang="en-US" sz="1050"/>
              <a:t>U.S. Department of Health and Human Services. Let’s Make the Next Generation Tobacco-Free: Your Guide to the 50th Anniversary Surgeon General’s Report on Smoking and Health. Atlanta: U.S. Department of Health and Human Services, Centers for Disease Control and Prevention, National Center for Chronic Disease Prevention and Health Promotion, Office on Smoking and Health, 2014 [accessed 2017 Oct]. </a:t>
            </a:r>
            <a:r>
              <a:rPr lang="en-US" sz="1050">
                <a:hlinkClick r:id="rId2"/>
              </a:rPr>
              <a:t>https://www.cdc.gov/tobacco/data_statistics/sgr/50th-anniversary/#booklet</a:t>
            </a:r>
            <a:endParaRPr lang="en-US" sz="1050"/>
          </a:p>
          <a:p>
            <a:pPr>
              <a:spcBef>
                <a:spcPct val="0"/>
              </a:spcBef>
              <a:spcAft>
                <a:spcPts val="900"/>
              </a:spcAft>
            </a:pPr>
            <a:r>
              <a:rPr lang="en-US" sz="1050"/>
              <a:t>U.S. Department of Health and Human Services. The Health Consequences of Smoking—50 Years of Progress: A Report of the Surgeon General. Atlanta: U.S. Department of Health and Human Services, Centers for Disease Control and Prevention, National Center for Chronic Disease Prevention and Health Promotion, Office on Smoking and Health, 2014 [accessed 2018 Oct]. </a:t>
            </a:r>
            <a:r>
              <a:rPr lang="en-US" sz="1050">
                <a:hlinkClick r:id="rId3"/>
              </a:rPr>
              <a:t>https://www.cdc.gov/tobacco/data_statistics/sgr/50th-anniversary/index.htm</a:t>
            </a:r>
            <a:r>
              <a:rPr lang="en-US" sz="1050"/>
              <a:t> </a:t>
            </a:r>
          </a:p>
          <a:p>
            <a:pPr>
              <a:spcBef>
                <a:spcPct val="0"/>
              </a:spcBef>
              <a:spcAft>
                <a:spcPts val="900"/>
              </a:spcAft>
            </a:pPr>
            <a:r>
              <a:rPr lang="en-US" sz="1050"/>
              <a:t>Web Appendix 1 and 2. Sreeramareddy CT, Harper S, Ernstsen L. Educational and wealth inequalities in tobacco use among men and women in 54 low-income and middle-income countries. Tobacco Control. Published Online First: 24 November 2016. doi:10.1136/tobaccocontrol-2016-053266.</a:t>
            </a:r>
          </a:p>
          <a:p>
            <a:pPr>
              <a:spcBef>
                <a:spcPct val="0"/>
              </a:spcBef>
              <a:spcAft>
                <a:spcPts val="900"/>
              </a:spcAft>
            </a:pPr>
            <a:r>
              <a:rPr lang="en-US" sz="1050"/>
              <a:t>U.S. Department of Health and Human Services. </a:t>
            </a:r>
            <a:r>
              <a:rPr lang="en-US" sz="1050">
                <a:hlinkClick r:id="rId4"/>
              </a:rPr>
              <a:t>A Report of the Surgeon General. How Tobacco Smoke Causes Disease: What It Means to You.</a:t>
            </a:r>
            <a:r>
              <a:rPr lang="en-US" sz="1050"/>
              <a:t>Atlanta: U.S. Department of Health and Human Services, Centers for Disease Control and Prevention, National Center for Chronic Disease Prevention and Health Promotion, Office on Smoking and Health, 2010 [accessed 2018 Oct. </a:t>
            </a:r>
            <a:r>
              <a:rPr lang="en-US" sz="1050">
                <a:hlinkClick r:id="rId4"/>
              </a:rPr>
              <a:t>https://www.cdc.gov/tobacco/data_statistics/sgr/2010/consumer_booklet/index.htm</a:t>
            </a:r>
            <a:endParaRPr lang="en-US" sz="1050"/>
          </a:p>
          <a:p>
            <a:pPr>
              <a:spcBef>
                <a:spcPct val="0"/>
              </a:spcBef>
              <a:spcAft>
                <a:spcPts val="900"/>
              </a:spcAft>
            </a:pPr>
            <a:r>
              <a:rPr lang="en-US" sz="1050"/>
              <a:t>The Tobacco Atlas, </a:t>
            </a:r>
            <a:r>
              <a:rPr lang="en-US" sz="1050">
                <a:hlinkClick r:id="rId5"/>
              </a:rPr>
              <a:t>https://tobaccoatlas.org</a:t>
            </a:r>
            <a:r>
              <a:rPr lang="en-US" sz="1050"/>
              <a:t> </a:t>
            </a:r>
          </a:p>
          <a:p>
            <a:pPr>
              <a:spcBef>
                <a:spcPct val="0"/>
              </a:spcBef>
              <a:spcAft>
                <a:spcPts val="900"/>
              </a:spcAft>
            </a:pPr>
            <a:r>
              <a:rPr lang="en-US" sz="1050"/>
              <a:t>WHO FCTC, </a:t>
            </a:r>
            <a:r>
              <a:rPr lang="en-US" sz="1050">
                <a:hlinkClick r:id="rId6"/>
              </a:rPr>
              <a:t>http://www.who.int/fctc/en/</a:t>
            </a:r>
            <a:r>
              <a:rPr lang="en-US" sz="1050"/>
              <a:t>  </a:t>
            </a:r>
          </a:p>
          <a:p>
            <a:pPr>
              <a:spcBef>
                <a:spcPct val="0"/>
              </a:spcBef>
              <a:spcAft>
                <a:spcPts val="900"/>
              </a:spcAft>
            </a:pPr>
            <a:endParaRPr lang="en-US" sz="1050"/>
          </a:p>
        </p:txBody>
      </p:sp>
    </p:spTree>
    <p:extLst>
      <p:ext uri="{BB962C8B-B14F-4D97-AF65-F5344CB8AC3E}">
        <p14:creationId xmlns:p14="http://schemas.microsoft.com/office/powerpoint/2010/main" val="30760004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extLst>
          </p:cNvPr>
          <p:cNvSpPr txBox="1">
            <a:spLocks/>
          </p:cNvSpPr>
          <p:nvPr/>
        </p:nvSpPr>
        <p:spPr>
          <a:xfrm>
            <a:off x="2476500" y="1828800"/>
            <a:ext cx="7848600" cy="1524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US" sz="3600" b="1" dirty="0">
                <a:cs typeface="Arial" pitchFamily="34" charset="0"/>
              </a:rPr>
              <a:t>“</a:t>
            </a:r>
            <a:r>
              <a:rPr lang="en-US" b="1" dirty="0">
                <a:cs typeface="Arial" pitchFamily="34" charset="0"/>
              </a:rPr>
              <a:t>Tobacco</a:t>
            </a:r>
            <a:r>
              <a:rPr lang="en-US" sz="3600" b="1" dirty="0">
                <a:cs typeface="Arial" pitchFamily="34" charset="0"/>
              </a:rPr>
              <a:t> Epidemic and </a:t>
            </a:r>
            <a:br>
              <a:rPr lang="en-US" sz="3600" b="1" dirty="0">
                <a:cs typeface="Arial" pitchFamily="34" charset="0"/>
              </a:rPr>
            </a:br>
            <a:r>
              <a:rPr lang="en-US" sz="3600" b="1" dirty="0">
                <a:cs typeface="Arial" pitchFamily="34" charset="0"/>
              </a:rPr>
              <a:t>Control Strategies in Bangladesh”</a:t>
            </a:r>
            <a:endParaRPr lang="en-US" altLang="en-US" sz="3600" kern="0" dirty="0"/>
          </a:p>
        </p:txBody>
      </p:sp>
    </p:spTree>
    <p:extLst>
      <p:ext uri="{BB962C8B-B14F-4D97-AF65-F5344CB8AC3E}">
        <p14:creationId xmlns:p14="http://schemas.microsoft.com/office/powerpoint/2010/main" val="33291286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981200" y="261938"/>
            <a:ext cx="8229600" cy="792162"/>
          </a:xfrm>
        </p:spPr>
        <p:txBody>
          <a:bodyPr/>
          <a:lstStyle/>
          <a:p>
            <a:r>
              <a:rPr lang="en-US" sz="3600"/>
              <a:t>Tobacco burden in Bangladesh</a:t>
            </a:r>
          </a:p>
        </p:txBody>
      </p:sp>
      <p:sp>
        <p:nvSpPr>
          <p:cNvPr id="17411" name="Content Placeholder 2"/>
          <p:cNvSpPr>
            <a:spLocks noGrp="1"/>
          </p:cNvSpPr>
          <p:nvPr>
            <p:ph idx="1"/>
          </p:nvPr>
        </p:nvSpPr>
        <p:spPr>
          <a:xfrm>
            <a:off x="1828800" y="1295401"/>
            <a:ext cx="8458200" cy="1038225"/>
          </a:xfrm>
        </p:spPr>
        <p:txBody>
          <a:bodyPr/>
          <a:lstStyle/>
          <a:p>
            <a:r>
              <a:rPr lang="en-US"/>
              <a:t>Bangladesh has duel burden due to</a:t>
            </a:r>
          </a:p>
          <a:p>
            <a:pPr lvl="1">
              <a:spcBef>
                <a:spcPct val="0"/>
              </a:spcBef>
            </a:pPr>
            <a:r>
              <a:rPr lang="en-US" sz="2000"/>
              <a:t>Tobacco cultivation </a:t>
            </a:r>
          </a:p>
          <a:p>
            <a:pPr lvl="1">
              <a:spcBef>
                <a:spcPct val="0"/>
              </a:spcBef>
            </a:pPr>
            <a:r>
              <a:rPr lang="en-US" sz="2000"/>
              <a:t>Tobacco consumption </a:t>
            </a:r>
          </a:p>
        </p:txBody>
      </p:sp>
      <p:pic>
        <p:nvPicPr>
          <p:cNvPr id="17412" name="Picture 6" descr="IMG_04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5214" y="4178301"/>
            <a:ext cx="2312987" cy="16129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7413" name="Picture 7" descr="IMG_036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0788" y="4178301"/>
            <a:ext cx="2259012" cy="16129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7414" name="Picture 10" descr="IMG_03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1" y="4178301"/>
            <a:ext cx="2147888" cy="16129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6214" y="2643188"/>
            <a:ext cx="1754187"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78664" y="2643188"/>
            <a:ext cx="1684337"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39200" y="2643188"/>
            <a:ext cx="1716088"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14489" y="2643188"/>
            <a:ext cx="1738312"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41700" y="2643188"/>
            <a:ext cx="1739900"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12" descr="2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534400" y="4178300"/>
            <a:ext cx="21463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70318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1"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1905000" y="1206501"/>
            <a:ext cx="8534400" cy="4906963"/>
          </a:xfrm>
        </p:spPr>
        <p:txBody>
          <a:bodyPr>
            <a:normAutofit lnSpcReduction="10000"/>
          </a:bodyPr>
          <a:lstStyle/>
          <a:p>
            <a:r>
              <a:rPr lang="en-US"/>
              <a:t>More than 1,61,000 people death </a:t>
            </a:r>
            <a:r>
              <a:rPr lang="en-US" sz="1800"/>
              <a:t>(Tobacco Atlas 2018). </a:t>
            </a:r>
            <a:endParaRPr lang="en-US" sz="1600"/>
          </a:p>
          <a:p>
            <a:r>
              <a:rPr lang="en-US"/>
              <a:t>1.2 million people affected in 8 serious NCDs. </a:t>
            </a:r>
          </a:p>
          <a:p>
            <a:pPr lvl="1"/>
            <a:r>
              <a:rPr lang="en-US" sz="2000"/>
              <a:t>Nearly 400,000 people became disable due to tobacco related illness </a:t>
            </a:r>
            <a:r>
              <a:rPr lang="en-US" sz="1200"/>
              <a:t>(WHO 2004) </a:t>
            </a:r>
            <a:endParaRPr lang="en-US" sz="1000"/>
          </a:p>
          <a:p>
            <a:r>
              <a:rPr lang="en-US"/>
              <a:t>Treatment cost of tobacco diseases is a burden for affected individual and their family, as well as severe burden for national economy. </a:t>
            </a:r>
          </a:p>
          <a:p>
            <a:r>
              <a:rPr lang="en-US">
                <a:solidFill>
                  <a:srgbClr val="000000"/>
                </a:solidFill>
                <a:cs typeface="Arial" panose="020B0604020202020204" pitchFamily="34" charset="0"/>
              </a:rPr>
              <a:t>30% of the total deforestation attributed to tobacco</a:t>
            </a:r>
          </a:p>
          <a:p>
            <a:r>
              <a:rPr lang="en-US">
                <a:solidFill>
                  <a:srgbClr val="000000"/>
                </a:solidFill>
                <a:cs typeface="Arial" panose="020B0604020202020204" pitchFamily="34" charset="0"/>
              </a:rPr>
              <a:t>Tobacco cultivation imposing possible threat to food security</a:t>
            </a:r>
          </a:p>
          <a:p>
            <a:r>
              <a:rPr lang="en-US"/>
              <a:t>Nearly 7% of 13-15 year olds use tobacco products</a:t>
            </a:r>
          </a:p>
          <a:p>
            <a:r>
              <a:rPr lang="en-US"/>
              <a:t>35.5% people age 15+ consume any form of tobacco </a:t>
            </a:r>
          </a:p>
          <a:p>
            <a:endParaRPr lang="en-US" smtClean="0"/>
          </a:p>
        </p:txBody>
      </p:sp>
      <p:sp>
        <p:nvSpPr>
          <p:cNvPr id="18435" name="Title 1"/>
          <p:cNvSpPr>
            <a:spLocks noGrp="1"/>
          </p:cNvSpPr>
          <p:nvPr>
            <p:ph type="title"/>
          </p:nvPr>
        </p:nvSpPr>
        <p:spPr>
          <a:xfrm>
            <a:off x="1981200" y="261938"/>
            <a:ext cx="8229600" cy="792162"/>
          </a:xfrm>
        </p:spPr>
        <p:txBody>
          <a:bodyPr/>
          <a:lstStyle/>
          <a:p>
            <a:r>
              <a:rPr lang="en-US" sz="3600"/>
              <a:t>Tobacco burden in Bangladesh</a:t>
            </a:r>
          </a:p>
        </p:txBody>
      </p:sp>
    </p:spTree>
    <p:extLst>
      <p:ext uri="{BB962C8B-B14F-4D97-AF65-F5344CB8AC3E}">
        <p14:creationId xmlns:p14="http://schemas.microsoft.com/office/powerpoint/2010/main" val="34057875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981200" y="274638"/>
            <a:ext cx="8229600" cy="868362"/>
          </a:xfrm>
        </p:spPr>
        <p:txBody>
          <a:bodyPr/>
          <a:lstStyle/>
          <a:p>
            <a:r>
              <a:rPr lang="en-US" sz="3200" b="1"/>
              <a:t>Policy progress on TC in Bangladesh</a:t>
            </a:r>
            <a:endParaRPr lang="en-US" sz="3200"/>
          </a:p>
        </p:txBody>
      </p:sp>
      <p:graphicFrame>
        <p:nvGraphicFramePr>
          <p:cNvPr id="4" name="Content Placeholder 3"/>
          <p:cNvGraphicFramePr>
            <a:graphicFrameLocks noGrp="1"/>
          </p:cNvGraphicFramePr>
          <p:nvPr>
            <p:ph idx="1"/>
          </p:nvPr>
        </p:nvGraphicFramePr>
        <p:xfrm>
          <a:off x="1828800" y="1219200"/>
          <a:ext cx="8382000" cy="4732592"/>
        </p:xfrm>
        <a:graphic>
          <a:graphicData uri="http://schemas.openxmlformats.org/drawingml/2006/table">
            <a:tbl>
              <a:tblPr firstRow="1" firstCol="1" bandRow="1">
                <a:tableStyleId>{5C22544A-7EE6-4342-B048-85BDC9FD1C3A}</a:tableStyleId>
              </a:tblPr>
              <a:tblGrid>
                <a:gridCol w="838200"/>
                <a:gridCol w="3008763"/>
                <a:gridCol w="4535037"/>
              </a:tblGrid>
              <a:tr h="354902">
                <a:tc>
                  <a:txBody>
                    <a:bodyPr/>
                    <a:lstStyle/>
                    <a:p>
                      <a:pPr marL="0" marR="0" algn="ctr">
                        <a:lnSpc>
                          <a:spcPct val="115000"/>
                        </a:lnSpc>
                        <a:spcBef>
                          <a:spcPts val="0"/>
                        </a:spcBef>
                        <a:spcAft>
                          <a:spcPts val="600"/>
                        </a:spcAft>
                      </a:pPr>
                      <a:r>
                        <a:rPr lang="en-US" sz="2000" dirty="0">
                          <a:effectLst/>
                        </a:rPr>
                        <a:t>Year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600"/>
                        </a:spcAft>
                      </a:pPr>
                      <a:r>
                        <a:rPr lang="en-US" sz="2000" dirty="0">
                          <a:effectLst/>
                        </a:rPr>
                        <a:t>Subject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600"/>
                        </a:spcAft>
                      </a:pPr>
                      <a:r>
                        <a:rPr lang="en-US" sz="2000">
                          <a:effectLst/>
                        </a:rPr>
                        <a:t>Main features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543050">
                <a:tc>
                  <a:txBody>
                    <a:bodyPr/>
                    <a:lstStyle/>
                    <a:p>
                      <a:pPr marL="0" marR="0">
                        <a:lnSpc>
                          <a:spcPct val="115000"/>
                        </a:lnSpc>
                        <a:spcBef>
                          <a:spcPts val="0"/>
                        </a:spcBef>
                        <a:spcAft>
                          <a:spcPts val="600"/>
                        </a:spcAft>
                      </a:pPr>
                      <a:r>
                        <a:rPr lang="en-US" sz="2000">
                          <a:effectLst/>
                        </a:rPr>
                        <a:t> </a:t>
                      </a:r>
                    </a:p>
                    <a:p>
                      <a:pPr marL="0" marR="0">
                        <a:lnSpc>
                          <a:spcPct val="115000"/>
                        </a:lnSpc>
                        <a:spcBef>
                          <a:spcPts val="0"/>
                        </a:spcBef>
                        <a:spcAft>
                          <a:spcPts val="600"/>
                        </a:spcAft>
                      </a:pPr>
                      <a:r>
                        <a:rPr lang="en-US" sz="2000">
                          <a:effectLst/>
                        </a:rPr>
                        <a:t>1988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27305">
                        <a:lnSpc>
                          <a:spcPct val="100000"/>
                        </a:lnSpc>
                        <a:spcBef>
                          <a:spcPts val="0"/>
                        </a:spcBef>
                        <a:spcAft>
                          <a:spcPts val="0"/>
                        </a:spcAft>
                      </a:pPr>
                      <a:r>
                        <a:rPr lang="en-US" sz="2000" dirty="0">
                          <a:effectLst/>
                        </a:rPr>
                        <a:t>Government Order on:</a:t>
                      </a:r>
                    </a:p>
                    <a:p>
                      <a:pPr marL="0" marR="0" indent="-27305">
                        <a:lnSpc>
                          <a:spcPct val="100000"/>
                        </a:lnSpc>
                        <a:spcBef>
                          <a:spcPts val="0"/>
                        </a:spcBef>
                        <a:spcAft>
                          <a:spcPts val="0"/>
                        </a:spcAft>
                      </a:pPr>
                      <a:r>
                        <a:rPr lang="en-US" sz="2000" dirty="0">
                          <a:effectLst/>
                        </a:rPr>
                        <a:t>- ban tobacco ads in BTV/</a:t>
                      </a:r>
                      <a:r>
                        <a:rPr lang="en-US" sz="2000" dirty="0" err="1">
                          <a:effectLst/>
                        </a:rPr>
                        <a:t>Betar</a:t>
                      </a:r>
                      <a:r>
                        <a:rPr lang="en-US" sz="2000" dirty="0">
                          <a:effectLst/>
                        </a:rPr>
                        <a:t> </a:t>
                      </a:r>
                    </a:p>
                    <a:p>
                      <a:pPr marL="0" marR="0" indent="-27305">
                        <a:lnSpc>
                          <a:spcPct val="100000"/>
                        </a:lnSpc>
                        <a:spcBef>
                          <a:spcPts val="0"/>
                        </a:spcBef>
                        <a:spcAft>
                          <a:spcPts val="0"/>
                        </a:spcAft>
                      </a:pPr>
                      <a:r>
                        <a:rPr lang="en-US" sz="2000" dirty="0">
                          <a:effectLst/>
                        </a:rPr>
                        <a:t>- implement written health warning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spcBef>
                          <a:spcPts val="0"/>
                        </a:spcBef>
                        <a:spcAft>
                          <a:spcPts val="0"/>
                        </a:spcAft>
                        <a:buFont typeface="Symbol" panose="05050102010706020507" pitchFamily="18" charset="2"/>
                        <a:buChar char=""/>
                      </a:pPr>
                      <a:r>
                        <a:rPr lang="en-US" sz="2000" dirty="0">
                          <a:effectLst/>
                        </a:rPr>
                        <a:t>Ban tobacco </a:t>
                      </a:r>
                      <a:r>
                        <a:rPr lang="en-US" sz="2000" dirty="0" smtClean="0">
                          <a:effectLst/>
                        </a:rPr>
                        <a:t>ads in BTV</a:t>
                      </a:r>
                      <a:r>
                        <a:rPr lang="en-US" sz="2000" baseline="0" dirty="0" smtClean="0">
                          <a:effectLst/>
                        </a:rPr>
                        <a:t> &amp; </a:t>
                      </a:r>
                      <a:r>
                        <a:rPr lang="en-US" sz="2000" dirty="0" smtClean="0">
                          <a:effectLst/>
                        </a:rPr>
                        <a:t>Bangladesh Radio</a:t>
                      </a:r>
                      <a:endParaRPr lang="en-US" sz="2000" dirty="0">
                        <a:effectLst/>
                      </a:endParaRPr>
                    </a:p>
                    <a:p>
                      <a:pPr marL="342900" marR="0" lvl="0" indent="-342900">
                        <a:spcBef>
                          <a:spcPts val="0"/>
                        </a:spcBef>
                        <a:spcAft>
                          <a:spcPts val="0"/>
                        </a:spcAft>
                        <a:buFont typeface="Symbol" panose="05050102010706020507" pitchFamily="18" charset="2"/>
                        <a:buChar char=""/>
                      </a:pPr>
                      <a:r>
                        <a:rPr lang="en-US" sz="2000" dirty="0">
                          <a:effectLst/>
                        </a:rPr>
                        <a:t>First written warnings is included in tobacco packs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34640">
                <a:tc>
                  <a:txBody>
                    <a:bodyPr/>
                    <a:lstStyle/>
                    <a:p>
                      <a:pPr marL="0" marR="0">
                        <a:lnSpc>
                          <a:spcPct val="115000"/>
                        </a:lnSpc>
                        <a:spcBef>
                          <a:spcPts val="0"/>
                        </a:spcBef>
                        <a:spcAft>
                          <a:spcPts val="600"/>
                        </a:spcAft>
                      </a:pPr>
                      <a:r>
                        <a:rPr lang="en-US" sz="2000" dirty="0">
                          <a:effectLst/>
                        </a:rPr>
                        <a:t> </a:t>
                      </a:r>
                    </a:p>
                    <a:p>
                      <a:pPr marL="0" marR="0">
                        <a:lnSpc>
                          <a:spcPct val="115000"/>
                        </a:lnSpc>
                        <a:spcBef>
                          <a:spcPts val="0"/>
                        </a:spcBef>
                        <a:spcAft>
                          <a:spcPts val="600"/>
                        </a:spcAft>
                      </a:pPr>
                      <a:r>
                        <a:rPr lang="en-US" sz="2000" dirty="0">
                          <a:effectLst/>
                        </a:rPr>
                        <a:t> </a:t>
                      </a:r>
                    </a:p>
                    <a:p>
                      <a:pPr marL="0" marR="0">
                        <a:lnSpc>
                          <a:spcPct val="115000"/>
                        </a:lnSpc>
                        <a:spcBef>
                          <a:spcPts val="0"/>
                        </a:spcBef>
                        <a:spcAft>
                          <a:spcPts val="600"/>
                        </a:spcAft>
                      </a:pPr>
                      <a:r>
                        <a:rPr lang="en-US" sz="2000" dirty="0">
                          <a:effectLst/>
                        </a:rPr>
                        <a:t>2003-04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600"/>
                        </a:spcAft>
                      </a:pPr>
                      <a:r>
                        <a:rPr lang="en-US" sz="2000">
                          <a:effectLst/>
                        </a:rPr>
                        <a:t> </a:t>
                      </a:r>
                    </a:p>
                    <a:p>
                      <a:pPr marL="0" marR="0">
                        <a:lnSpc>
                          <a:spcPct val="115000"/>
                        </a:lnSpc>
                        <a:spcBef>
                          <a:spcPts val="0"/>
                        </a:spcBef>
                        <a:spcAft>
                          <a:spcPts val="600"/>
                        </a:spcAft>
                      </a:pPr>
                      <a:r>
                        <a:rPr lang="en-US" sz="2000">
                          <a:effectLst/>
                        </a:rPr>
                        <a:t>Bangladesh signed Framework Convention on Tobacco Control (FCTC) as first country in 2003 and ratified in 2004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spcBef>
                          <a:spcPts val="0"/>
                        </a:spcBef>
                        <a:spcAft>
                          <a:spcPts val="600"/>
                        </a:spcAft>
                        <a:buFont typeface="Symbol" panose="05050102010706020507" pitchFamily="18" charset="2"/>
                        <a:buChar char=""/>
                      </a:pPr>
                      <a:r>
                        <a:rPr lang="en-US" sz="2000" dirty="0">
                          <a:effectLst/>
                        </a:rPr>
                        <a:t>FCTC is first global public health treaty that aimed comprehensive tobacco control </a:t>
                      </a:r>
                    </a:p>
                    <a:p>
                      <a:pPr marL="342900" marR="0" lvl="0" indent="-342900">
                        <a:spcBef>
                          <a:spcPts val="0"/>
                        </a:spcBef>
                        <a:spcAft>
                          <a:spcPts val="600"/>
                        </a:spcAft>
                        <a:buFont typeface="Symbol" panose="05050102010706020507" pitchFamily="18" charset="2"/>
                        <a:buChar char=""/>
                      </a:pPr>
                      <a:r>
                        <a:rPr lang="en-US" sz="2000" dirty="0">
                          <a:effectLst/>
                        </a:rPr>
                        <a:t>FCTC focused on controlling tobacco uses (Article 6-14), tobacco cultivation (Article 17-18), tobacco manufacture/ processing, child labor in tobacco, tobacco industries interference (Article 5.3)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505330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Tobacco in the World</a:t>
            </a:r>
          </a:p>
        </p:txBody>
      </p:sp>
      <p:sp>
        <p:nvSpPr>
          <p:cNvPr id="3" name="Content Placeholder 2"/>
          <p:cNvSpPr>
            <a:spLocks noGrp="1"/>
          </p:cNvSpPr>
          <p:nvPr>
            <p:ph idx="1"/>
          </p:nvPr>
        </p:nvSpPr>
        <p:spPr/>
        <p:txBody>
          <a:bodyPr>
            <a:normAutofit lnSpcReduction="10000"/>
          </a:bodyPr>
          <a:lstStyle/>
          <a:p>
            <a:pPr>
              <a:defRPr/>
            </a:pPr>
            <a:r>
              <a:rPr lang="en-US" dirty="0" smtClean="0"/>
              <a:t>Christopher </a:t>
            </a:r>
            <a:r>
              <a:rPr lang="en-US" dirty="0"/>
              <a:t>Columbus brought samples back to </a:t>
            </a:r>
            <a:r>
              <a:rPr lang="en-US" dirty="0" smtClean="0"/>
              <a:t>Europe</a:t>
            </a:r>
            <a:endParaRPr lang="en-US" dirty="0"/>
          </a:p>
          <a:p>
            <a:pPr>
              <a:defRPr/>
            </a:pPr>
            <a:r>
              <a:rPr lang="en-US" dirty="0"/>
              <a:t>16th century a few Europeans started to use it – (for whom nicotine is named) popularize the </a:t>
            </a:r>
            <a:r>
              <a:rPr lang="en-US" dirty="0" err="1"/>
              <a:t>use.Jean</a:t>
            </a:r>
            <a:r>
              <a:rPr lang="en-US" dirty="0"/>
              <a:t> </a:t>
            </a:r>
            <a:r>
              <a:rPr lang="en-US" dirty="0" err="1"/>
              <a:t>Nicot</a:t>
            </a:r>
            <a:r>
              <a:rPr lang="en-US" dirty="0"/>
              <a:t> </a:t>
            </a:r>
          </a:p>
          <a:p>
            <a:pPr>
              <a:defRPr/>
            </a:pPr>
            <a:r>
              <a:rPr lang="en-US" dirty="0"/>
              <a:t>Introduced to France in 1556, Portugal in 1558, and Spain in 1559, and England in </a:t>
            </a:r>
            <a:r>
              <a:rPr lang="en-US" dirty="0" smtClean="0"/>
              <a:t>1565.</a:t>
            </a:r>
          </a:p>
          <a:p>
            <a:pPr>
              <a:defRPr/>
            </a:pPr>
            <a:r>
              <a:rPr lang="it-IT" dirty="0" smtClean="0"/>
              <a:t>First </a:t>
            </a:r>
            <a:r>
              <a:rPr lang="it-IT" dirty="0"/>
              <a:t>commercial crop in Virginia, USA in </a:t>
            </a:r>
            <a:r>
              <a:rPr lang="it-IT" dirty="0" smtClean="0"/>
              <a:t>1612</a:t>
            </a:r>
            <a:endParaRPr lang="en-US" dirty="0"/>
          </a:p>
          <a:p>
            <a:pPr>
              <a:defRPr/>
            </a:pPr>
            <a:r>
              <a:rPr lang="en-US" dirty="0"/>
              <a:t>Cigars became popular in the early 1800s</a:t>
            </a:r>
          </a:p>
          <a:p>
            <a:pPr marL="0" indent="0">
              <a:buNone/>
              <a:defRPr/>
            </a:pPr>
            <a:r>
              <a:rPr lang="it-IT" dirty="0" smtClean="0"/>
              <a:t>Note: </a:t>
            </a:r>
            <a:r>
              <a:rPr lang="en-US" sz="2100" dirty="0"/>
              <a:t>Chewing betel quid (betel leaf mixed with areca nut, slaked lime and </a:t>
            </a:r>
            <a:r>
              <a:rPr lang="en-US" sz="2100" i="1" dirty="0" err="1"/>
              <a:t>khoyer</a:t>
            </a:r>
            <a:r>
              <a:rPr lang="en-US" sz="2100" dirty="0"/>
              <a:t>) known as ‘pan’ used in Bangladesh (the then India) even 2000 years back, long before introduction of tobacco by the Europeans. </a:t>
            </a:r>
            <a:endParaRPr lang="it-IT" sz="2100" dirty="0"/>
          </a:p>
          <a:p>
            <a:pPr>
              <a:defRPr/>
            </a:pPr>
            <a:endParaRPr lang="en-US" dirty="0"/>
          </a:p>
        </p:txBody>
      </p:sp>
    </p:spTree>
    <p:extLst>
      <p:ext uri="{BB962C8B-B14F-4D97-AF65-F5344CB8AC3E}">
        <p14:creationId xmlns:p14="http://schemas.microsoft.com/office/powerpoint/2010/main" val="5156080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981200" y="1219200"/>
          <a:ext cx="8382000" cy="4745656"/>
        </p:xfrm>
        <a:graphic>
          <a:graphicData uri="http://schemas.openxmlformats.org/drawingml/2006/table">
            <a:tbl>
              <a:tblPr firstRow="1" firstCol="1" bandRow="1">
                <a:tableStyleId>{5C22544A-7EE6-4342-B048-85BDC9FD1C3A}</a:tableStyleId>
              </a:tblPr>
              <a:tblGrid>
                <a:gridCol w="685801"/>
                <a:gridCol w="2514599"/>
                <a:gridCol w="5181600"/>
              </a:tblGrid>
              <a:tr h="709803">
                <a:tc>
                  <a:txBody>
                    <a:bodyPr/>
                    <a:lstStyle/>
                    <a:p>
                      <a:pPr marL="0" marR="0">
                        <a:lnSpc>
                          <a:spcPct val="115000"/>
                        </a:lnSpc>
                        <a:spcBef>
                          <a:spcPts val="0"/>
                        </a:spcBef>
                        <a:spcAft>
                          <a:spcPts val="600"/>
                        </a:spcAft>
                      </a:pPr>
                      <a:r>
                        <a:rPr lang="en-US" sz="2000" b="0" dirty="0">
                          <a:solidFill>
                            <a:schemeClr val="tx1"/>
                          </a:solidFill>
                          <a:effectLst/>
                        </a:rPr>
                        <a:t>2005</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877" marR="47877" marT="0" marB="0"/>
                </a:tc>
                <a:tc>
                  <a:txBody>
                    <a:bodyPr/>
                    <a:lstStyle/>
                    <a:p>
                      <a:pPr marL="0" marR="0">
                        <a:lnSpc>
                          <a:spcPct val="115000"/>
                        </a:lnSpc>
                        <a:spcBef>
                          <a:spcPts val="0"/>
                        </a:spcBef>
                        <a:spcAft>
                          <a:spcPts val="600"/>
                        </a:spcAft>
                      </a:pPr>
                      <a:r>
                        <a:rPr lang="en-US" sz="2000" b="0" dirty="0">
                          <a:solidFill>
                            <a:schemeClr val="tx1"/>
                          </a:solidFill>
                          <a:effectLst/>
                        </a:rPr>
                        <a:t>Parliament passed tobacco control law </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877" marR="47877" marT="0" marB="0"/>
                </a:tc>
                <a:tc rowSpan="2">
                  <a:txBody>
                    <a:bodyPr/>
                    <a:lstStyle/>
                    <a:p>
                      <a:pPr marL="342900" marR="0" lvl="0" indent="-342900">
                        <a:spcBef>
                          <a:spcPts val="0"/>
                        </a:spcBef>
                        <a:spcAft>
                          <a:spcPts val="0"/>
                        </a:spcAft>
                        <a:buFont typeface="Symbol" panose="05050102010706020507" pitchFamily="18" charset="2"/>
                        <a:buChar char=""/>
                      </a:pPr>
                      <a:r>
                        <a:rPr lang="en-US" sz="2000" b="0" dirty="0">
                          <a:solidFill>
                            <a:schemeClr val="tx1"/>
                          </a:solidFill>
                          <a:effectLst/>
                        </a:rPr>
                        <a:t>Banned smoking in selected public places and public transports</a:t>
                      </a:r>
                    </a:p>
                    <a:p>
                      <a:pPr marL="342900" marR="0" lvl="0" indent="-342900">
                        <a:spcBef>
                          <a:spcPts val="0"/>
                        </a:spcBef>
                        <a:spcAft>
                          <a:spcPts val="0"/>
                        </a:spcAft>
                        <a:buFont typeface="Symbol" panose="05050102010706020507" pitchFamily="18" charset="2"/>
                        <a:buChar char=""/>
                      </a:pPr>
                      <a:r>
                        <a:rPr lang="en-US" sz="2000" b="0" dirty="0">
                          <a:solidFill>
                            <a:schemeClr val="tx1"/>
                          </a:solidFill>
                          <a:effectLst/>
                        </a:rPr>
                        <a:t>Partially banned </a:t>
                      </a:r>
                      <a:r>
                        <a:rPr lang="en-US" sz="2000" b="0" dirty="0" smtClean="0">
                          <a:solidFill>
                            <a:schemeClr val="tx1"/>
                          </a:solidFill>
                          <a:effectLst/>
                        </a:rPr>
                        <a:t>‘TAPS’</a:t>
                      </a:r>
                      <a:endParaRPr lang="en-US" sz="2000" b="0" dirty="0">
                        <a:solidFill>
                          <a:schemeClr val="tx1"/>
                        </a:solidFill>
                        <a:effectLst/>
                      </a:endParaRPr>
                    </a:p>
                    <a:p>
                      <a:pPr marL="342900" marR="0" lvl="0" indent="-342900">
                        <a:spcBef>
                          <a:spcPts val="0"/>
                        </a:spcBef>
                        <a:spcAft>
                          <a:spcPts val="600"/>
                        </a:spcAft>
                        <a:buFont typeface="Symbol" panose="05050102010706020507" pitchFamily="18" charset="2"/>
                        <a:buChar char=""/>
                      </a:pPr>
                      <a:r>
                        <a:rPr lang="en-US" sz="2000" b="0" dirty="0">
                          <a:solidFill>
                            <a:schemeClr val="tx1"/>
                          </a:solidFill>
                          <a:effectLst/>
                        </a:rPr>
                        <a:t>Introduced written health warning on 30% display area of packs</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877" marR="47877" marT="0" marB="0"/>
                </a:tc>
              </a:tr>
              <a:tr h="833247">
                <a:tc>
                  <a:txBody>
                    <a:bodyPr/>
                    <a:lstStyle/>
                    <a:p>
                      <a:pPr marL="0" marR="0">
                        <a:lnSpc>
                          <a:spcPct val="115000"/>
                        </a:lnSpc>
                        <a:spcBef>
                          <a:spcPts val="0"/>
                        </a:spcBef>
                        <a:spcAft>
                          <a:spcPts val="600"/>
                        </a:spcAft>
                      </a:pPr>
                      <a:r>
                        <a:rPr lang="en-US" sz="2000" b="0">
                          <a:solidFill>
                            <a:schemeClr val="tx1"/>
                          </a:solidFill>
                          <a:effectLst/>
                        </a:rPr>
                        <a:t> </a:t>
                      </a:r>
                    </a:p>
                    <a:p>
                      <a:pPr marL="0" marR="0">
                        <a:lnSpc>
                          <a:spcPct val="115000"/>
                        </a:lnSpc>
                        <a:spcBef>
                          <a:spcPts val="0"/>
                        </a:spcBef>
                        <a:spcAft>
                          <a:spcPts val="600"/>
                        </a:spcAft>
                      </a:pPr>
                      <a:r>
                        <a:rPr lang="en-US" sz="2000" b="0">
                          <a:solidFill>
                            <a:schemeClr val="tx1"/>
                          </a:solidFill>
                          <a:effectLst/>
                        </a:rPr>
                        <a:t>2006</a:t>
                      </a:r>
                      <a:endParaRPr lang="en-US"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877" marR="47877" marT="0" marB="0"/>
                </a:tc>
                <a:tc>
                  <a:txBody>
                    <a:bodyPr/>
                    <a:lstStyle/>
                    <a:p>
                      <a:pPr marL="0" marR="0">
                        <a:lnSpc>
                          <a:spcPct val="115000"/>
                        </a:lnSpc>
                        <a:spcBef>
                          <a:spcPts val="0"/>
                        </a:spcBef>
                        <a:spcAft>
                          <a:spcPts val="600"/>
                        </a:spcAft>
                      </a:pPr>
                      <a:r>
                        <a:rPr lang="en-US" sz="2000" b="0" dirty="0">
                          <a:solidFill>
                            <a:schemeClr val="tx1"/>
                          </a:solidFill>
                          <a:effectLst/>
                        </a:rPr>
                        <a:t>Rules passed </a:t>
                      </a:r>
                      <a:r>
                        <a:rPr lang="en-US" sz="2000" b="0" dirty="0" smtClean="0">
                          <a:solidFill>
                            <a:schemeClr val="tx1"/>
                          </a:solidFill>
                          <a:effectLst/>
                        </a:rPr>
                        <a:t>to </a:t>
                      </a:r>
                      <a:r>
                        <a:rPr lang="en-US" sz="2000" b="0" dirty="0">
                          <a:solidFill>
                            <a:schemeClr val="tx1"/>
                          </a:solidFill>
                          <a:effectLst/>
                        </a:rPr>
                        <a:t>support </a:t>
                      </a:r>
                      <a:r>
                        <a:rPr lang="en-US" sz="2000" b="0" dirty="0" smtClean="0">
                          <a:solidFill>
                            <a:schemeClr val="tx1"/>
                          </a:solidFill>
                          <a:effectLst/>
                        </a:rPr>
                        <a:t>law</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877" marR="47877" marT="0" marB="0"/>
                </a:tc>
                <a:tc vMerge="1">
                  <a:txBody>
                    <a:bodyPr/>
                    <a:lstStyle/>
                    <a:p>
                      <a:endParaRPr lang="en-US"/>
                    </a:p>
                  </a:txBody>
                  <a:tcPr/>
                </a:tc>
              </a:tr>
              <a:tr h="709803">
                <a:tc rowSpan="2">
                  <a:txBody>
                    <a:bodyPr/>
                    <a:lstStyle/>
                    <a:p>
                      <a:pPr marL="0" marR="0">
                        <a:lnSpc>
                          <a:spcPct val="115000"/>
                        </a:lnSpc>
                        <a:spcBef>
                          <a:spcPts val="0"/>
                        </a:spcBef>
                        <a:spcAft>
                          <a:spcPts val="600"/>
                        </a:spcAft>
                      </a:pPr>
                      <a:r>
                        <a:rPr lang="en-US" sz="2000" b="0" dirty="0">
                          <a:solidFill>
                            <a:schemeClr val="tx1"/>
                          </a:solidFill>
                          <a:effectLst/>
                        </a:rPr>
                        <a:t> </a:t>
                      </a:r>
                    </a:p>
                    <a:p>
                      <a:pPr marL="0" marR="0">
                        <a:lnSpc>
                          <a:spcPct val="115000"/>
                        </a:lnSpc>
                        <a:spcBef>
                          <a:spcPts val="0"/>
                        </a:spcBef>
                        <a:spcAft>
                          <a:spcPts val="600"/>
                        </a:spcAft>
                      </a:pPr>
                      <a:r>
                        <a:rPr lang="en-US" sz="2000" b="0" dirty="0">
                          <a:solidFill>
                            <a:schemeClr val="tx1"/>
                          </a:solidFill>
                          <a:effectLst/>
                        </a:rPr>
                        <a:t> </a:t>
                      </a:r>
                    </a:p>
                    <a:p>
                      <a:pPr marL="0" marR="0">
                        <a:lnSpc>
                          <a:spcPct val="115000"/>
                        </a:lnSpc>
                        <a:spcBef>
                          <a:spcPts val="0"/>
                        </a:spcBef>
                        <a:spcAft>
                          <a:spcPts val="600"/>
                        </a:spcAft>
                      </a:pPr>
                      <a:r>
                        <a:rPr lang="en-US" sz="2000" b="0" dirty="0">
                          <a:solidFill>
                            <a:schemeClr val="tx1"/>
                          </a:solidFill>
                          <a:effectLst/>
                        </a:rPr>
                        <a:t> </a:t>
                      </a:r>
                    </a:p>
                    <a:p>
                      <a:pPr marL="0" marR="0">
                        <a:lnSpc>
                          <a:spcPct val="115000"/>
                        </a:lnSpc>
                        <a:spcBef>
                          <a:spcPts val="0"/>
                        </a:spcBef>
                        <a:spcAft>
                          <a:spcPts val="600"/>
                        </a:spcAft>
                      </a:pPr>
                      <a:r>
                        <a:rPr lang="en-US" sz="2000" b="0" dirty="0">
                          <a:solidFill>
                            <a:schemeClr val="tx1"/>
                          </a:solidFill>
                          <a:effectLst/>
                        </a:rPr>
                        <a:t> </a:t>
                      </a:r>
                    </a:p>
                    <a:p>
                      <a:pPr marL="0" marR="0">
                        <a:lnSpc>
                          <a:spcPct val="115000"/>
                        </a:lnSpc>
                        <a:spcBef>
                          <a:spcPts val="0"/>
                        </a:spcBef>
                        <a:spcAft>
                          <a:spcPts val="600"/>
                        </a:spcAft>
                      </a:pPr>
                      <a:r>
                        <a:rPr lang="en-US" sz="2000" b="0" dirty="0">
                          <a:solidFill>
                            <a:schemeClr val="tx1"/>
                          </a:solidFill>
                          <a:effectLst/>
                        </a:rPr>
                        <a:t>2007</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877" marR="47877" marT="0" marB="0"/>
                </a:tc>
                <a:tc>
                  <a:txBody>
                    <a:bodyPr/>
                    <a:lstStyle/>
                    <a:p>
                      <a:pPr marL="0" marR="0">
                        <a:lnSpc>
                          <a:spcPct val="115000"/>
                        </a:lnSpc>
                        <a:spcBef>
                          <a:spcPts val="0"/>
                        </a:spcBef>
                        <a:spcAft>
                          <a:spcPts val="600"/>
                        </a:spcAft>
                      </a:pPr>
                      <a:r>
                        <a:rPr lang="en-US" sz="2000" b="0" dirty="0">
                          <a:solidFill>
                            <a:schemeClr val="tx1"/>
                          </a:solidFill>
                          <a:effectLst/>
                        </a:rPr>
                        <a:t>Formed National Tobacco Control </a:t>
                      </a:r>
                      <a:r>
                        <a:rPr lang="en-US" sz="2000" b="0" dirty="0" smtClean="0">
                          <a:solidFill>
                            <a:schemeClr val="tx1"/>
                          </a:solidFill>
                          <a:effectLst/>
                        </a:rPr>
                        <a:t>Cell</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877" marR="47877" marT="0" marB="0"/>
                </a:tc>
                <a:tc>
                  <a:txBody>
                    <a:bodyPr/>
                    <a:lstStyle/>
                    <a:p>
                      <a:pPr marL="342900" marR="0" lvl="0" indent="-342900">
                        <a:spcBef>
                          <a:spcPts val="0"/>
                        </a:spcBef>
                        <a:spcAft>
                          <a:spcPts val="600"/>
                        </a:spcAft>
                        <a:buFont typeface="Symbol" panose="05050102010706020507" pitchFamily="18" charset="2"/>
                        <a:buChar char=""/>
                      </a:pPr>
                      <a:r>
                        <a:rPr lang="en-US" sz="2000" b="0" dirty="0">
                          <a:solidFill>
                            <a:schemeClr val="tx1"/>
                          </a:solidFill>
                          <a:effectLst/>
                        </a:rPr>
                        <a:t>To coordinate all tobacco control activities in Bangladesh. </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877" marR="47877" marT="0" marB="0"/>
                </a:tc>
              </a:tr>
              <a:tr h="2492803">
                <a:tc vMerge="1">
                  <a:txBody>
                    <a:bodyPr/>
                    <a:lstStyle/>
                    <a:p>
                      <a:endParaRPr lang="en-US"/>
                    </a:p>
                  </a:txBody>
                  <a:tcPr/>
                </a:tc>
                <a:tc>
                  <a:txBody>
                    <a:bodyPr/>
                    <a:lstStyle/>
                    <a:p>
                      <a:pPr marL="0" marR="0">
                        <a:lnSpc>
                          <a:spcPct val="115000"/>
                        </a:lnSpc>
                        <a:spcBef>
                          <a:spcPts val="0"/>
                        </a:spcBef>
                        <a:spcAft>
                          <a:spcPts val="600"/>
                        </a:spcAft>
                      </a:pPr>
                      <a:r>
                        <a:rPr lang="en-US" sz="2000" b="0" dirty="0">
                          <a:solidFill>
                            <a:schemeClr val="tx1"/>
                          </a:solidFill>
                          <a:effectLst/>
                        </a:rPr>
                        <a:t>Formed Taskforce at National, District and Sub-district for tobacco control law </a:t>
                      </a:r>
                      <a:r>
                        <a:rPr lang="en-US" sz="2000" b="0" dirty="0" smtClean="0">
                          <a:solidFill>
                            <a:schemeClr val="tx1"/>
                          </a:solidFill>
                          <a:effectLst/>
                        </a:rPr>
                        <a:t>implementation</a:t>
                      </a:r>
                    </a:p>
                  </a:txBody>
                  <a:tcPr marL="47877" marR="47877" marT="0" marB="0"/>
                </a:tc>
                <a:tc>
                  <a:txBody>
                    <a:bodyPr/>
                    <a:lstStyle/>
                    <a:p>
                      <a:pPr marL="342900" marR="0" lvl="0" indent="-342900">
                        <a:spcBef>
                          <a:spcPts val="0"/>
                        </a:spcBef>
                        <a:spcAft>
                          <a:spcPts val="600"/>
                        </a:spcAft>
                        <a:buFont typeface="+mj-lt"/>
                        <a:buAutoNum type="arabicPeriod"/>
                      </a:pPr>
                      <a:r>
                        <a:rPr lang="en-US" sz="2000" b="0" dirty="0" smtClean="0">
                          <a:solidFill>
                            <a:schemeClr val="tx1"/>
                          </a:solidFill>
                          <a:effectLst/>
                        </a:rPr>
                        <a:t>To coordinate TC</a:t>
                      </a:r>
                      <a:r>
                        <a:rPr lang="en-US" sz="2000" b="0" baseline="0" dirty="0" smtClean="0">
                          <a:solidFill>
                            <a:schemeClr val="tx1"/>
                          </a:solidFill>
                          <a:effectLst/>
                        </a:rPr>
                        <a:t> </a:t>
                      </a:r>
                      <a:r>
                        <a:rPr lang="en-US" sz="2000" b="0" dirty="0" smtClean="0">
                          <a:solidFill>
                            <a:schemeClr val="tx1"/>
                          </a:solidFill>
                          <a:effectLst/>
                        </a:rPr>
                        <a:t>activities and </a:t>
                      </a:r>
                      <a:r>
                        <a:rPr lang="en-US" sz="2000" b="0" dirty="0">
                          <a:solidFill>
                            <a:schemeClr val="tx1"/>
                          </a:solidFill>
                          <a:effectLst/>
                        </a:rPr>
                        <a:t>provide necessary </a:t>
                      </a:r>
                      <a:r>
                        <a:rPr lang="en-US" sz="2000" b="0" dirty="0" smtClean="0">
                          <a:solidFill>
                            <a:schemeClr val="tx1"/>
                          </a:solidFill>
                          <a:effectLst/>
                        </a:rPr>
                        <a:t>guidance to district/sub-district </a:t>
                      </a:r>
                      <a:r>
                        <a:rPr lang="en-US" sz="2000" b="0" dirty="0">
                          <a:solidFill>
                            <a:schemeClr val="tx1"/>
                          </a:solidFill>
                          <a:effectLst/>
                        </a:rPr>
                        <a:t>taskforces </a:t>
                      </a:r>
                    </a:p>
                    <a:p>
                      <a:pPr marL="342900" marR="0" lvl="0" indent="-342900">
                        <a:spcBef>
                          <a:spcPts val="0"/>
                        </a:spcBef>
                        <a:spcAft>
                          <a:spcPts val="600"/>
                        </a:spcAft>
                        <a:buFont typeface="+mj-lt"/>
                        <a:buAutoNum type="arabicPeriod"/>
                      </a:pPr>
                      <a:r>
                        <a:rPr lang="en-US" sz="2000" b="0" dirty="0">
                          <a:solidFill>
                            <a:schemeClr val="tx1"/>
                          </a:solidFill>
                          <a:effectLst/>
                        </a:rPr>
                        <a:t>To coordinate </a:t>
                      </a:r>
                      <a:r>
                        <a:rPr lang="en-US" sz="2000" b="0" dirty="0" smtClean="0">
                          <a:solidFill>
                            <a:schemeClr val="tx1"/>
                          </a:solidFill>
                          <a:effectLst/>
                        </a:rPr>
                        <a:t>TC activities </a:t>
                      </a:r>
                      <a:r>
                        <a:rPr lang="en-US" sz="2000" b="0" dirty="0">
                          <a:solidFill>
                            <a:schemeClr val="tx1"/>
                          </a:solidFill>
                          <a:effectLst/>
                        </a:rPr>
                        <a:t>at </a:t>
                      </a:r>
                      <a:r>
                        <a:rPr lang="en-US" sz="2000" b="0" dirty="0" smtClean="0">
                          <a:solidFill>
                            <a:schemeClr val="tx1"/>
                          </a:solidFill>
                          <a:effectLst/>
                        </a:rPr>
                        <a:t>districts </a:t>
                      </a:r>
                      <a:r>
                        <a:rPr lang="en-US" sz="2000" b="0" dirty="0">
                          <a:solidFill>
                            <a:schemeClr val="tx1"/>
                          </a:solidFill>
                          <a:effectLst/>
                        </a:rPr>
                        <a:t>and </a:t>
                      </a:r>
                      <a:r>
                        <a:rPr lang="en-US" sz="2000" b="0" dirty="0" smtClean="0">
                          <a:solidFill>
                            <a:schemeClr val="tx1"/>
                          </a:solidFill>
                          <a:effectLst/>
                        </a:rPr>
                        <a:t>provide guidance </a:t>
                      </a:r>
                      <a:r>
                        <a:rPr lang="en-US" sz="2000" b="0" dirty="0">
                          <a:solidFill>
                            <a:schemeClr val="tx1"/>
                          </a:solidFill>
                          <a:effectLst/>
                        </a:rPr>
                        <a:t>to sub-district taskforces </a:t>
                      </a:r>
                    </a:p>
                    <a:p>
                      <a:pPr marL="342900" marR="0" lvl="0" indent="-342900">
                        <a:spcBef>
                          <a:spcPts val="0"/>
                        </a:spcBef>
                        <a:spcAft>
                          <a:spcPts val="600"/>
                        </a:spcAft>
                        <a:buFont typeface="+mj-lt"/>
                        <a:buAutoNum type="arabicPeriod"/>
                      </a:pPr>
                      <a:r>
                        <a:rPr lang="en-US" sz="2000" b="0" dirty="0">
                          <a:solidFill>
                            <a:schemeClr val="tx1"/>
                          </a:solidFill>
                          <a:effectLst/>
                        </a:rPr>
                        <a:t>To coordinate </a:t>
                      </a:r>
                      <a:r>
                        <a:rPr lang="en-US" sz="2000" b="0" dirty="0" smtClean="0">
                          <a:solidFill>
                            <a:schemeClr val="tx1"/>
                          </a:solidFill>
                          <a:effectLst/>
                        </a:rPr>
                        <a:t>TC activities </a:t>
                      </a:r>
                      <a:r>
                        <a:rPr lang="en-US" sz="2000" b="0" dirty="0">
                          <a:solidFill>
                            <a:schemeClr val="tx1"/>
                          </a:solidFill>
                          <a:effectLst/>
                        </a:rPr>
                        <a:t>at </a:t>
                      </a:r>
                      <a:r>
                        <a:rPr lang="en-US" sz="2000" b="0" dirty="0" smtClean="0">
                          <a:solidFill>
                            <a:schemeClr val="tx1"/>
                          </a:solidFill>
                          <a:effectLst/>
                        </a:rPr>
                        <a:t>sub-districts</a:t>
                      </a:r>
                      <a:r>
                        <a:rPr lang="en-US" sz="2000" b="0" baseline="0" dirty="0" smtClean="0">
                          <a:solidFill>
                            <a:schemeClr val="tx1"/>
                          </a:solidFill>
                          <a:effectLst/>
                        </a:rPr>
                        <a:t> </a:t>
                      </a:r>
                      <a:r>
                        <a:rPr lang="en-US" sz="2000" b="0" dirty="0" smtClean="0">
                          <a:solidFill>
                            <a:schemeClr val="tx1"/>
                          </a:solidFill>
                          <a:effectLst/>
                        </a:rPr>
                        <a:t>&amp; </a:t>
                      </a:r>
                      <a:r>
                        <a:rPr lang="en-US" sz="2000" b="0" dirty="0">
                          <a:solidFill>
                            <a:schemeClr val="tx1"/>
                          </a:solidFill>
                          <a:effectLst/>
                        </a:rPr>
                        <a:t>provide necessary guidance to </a:t>
                      </a:r>
                      <a:r>
                        <a:rPr lang="en-US" sz="2000" b="0" dirty="0" smtClean="0">
                          <a:solidFill>
                            <a:schemeClr val="tx1"/>
                          </a:solidFill>
                          <a:effectLst/>
                        </a:rPr>
                        <a:t>Unions</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877" marR="47877" marT="0" marB="0"/>
                </a:tc>
              </a:tr>
            </a:tbl>
          </a:graphicData>
        </a:graphic>
      </p:graphicFrame>
      <p:sp>
        <p:nvSpPr>
          <p:cNvPr id="20505" name="Title 1"/>
          <p:cNvSpPr>
            <a:spLocks noGrp="1"/>
          </p:cNvSpPr>
          <p:nvPr>
            <p:ph type="title"/>
          </p:nvPr>
        </p:nvSpPr>
        <p:spPr>
          <a:xfrm>
            <a:off x="1981200" y="274638"/>
            <a:ext cx="8229600" cy="868362"/>
          </a:xfrm>
        </p:spPr>
        <p:txBody>
          <a:bodyPr/>
          <a:lstStyle/>
          <a:p>
            <a:r>
              <a:rPr lang="en-US" sz="3200" b="1"/>
              <a:t>Policy progress on TC in Bangladesh</a:t>
            </a:r>
            <a:endParaRPr lang="en-US" sz="3200"/>
          </a:p>
        </p:txBody>
      </p:sp>
    </p:spTree>
    <p:extLst>
      <p:ext uri="{BB962C8B-B14F-4D97-AF65-F5344CB8AC3E}">
        <p14:creationId xmlns:p14="http://schemas.microsoft.com/office/powerpoint/2010/main" val="5733705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057400" y="152400"/>
          <a:ext cx="8458200" cy="5723668"/>
        </p:xfrm>
        <a:graphic>
          <a:graphicData uri="http://schemas.openxmlformats.org/drawingml/2006/table">
            <a:tbl>
              <a:tblPr firstRow="1" firstCol="1" bandRow="1">
                <a:tableStyleId>{5C22544A-7EE6-4342-B048-85BDC9FD1C3A}</a:tableStyleId>
              </a:tblPr>
              <a:tblGrid>
                <a:gridCol w="783166"/>
                <a:gridCol w="2188634"/>
                <a:gridCol w="5486400"/>
              </a:tblGrid>
              <a:tr h="354902">
                <a:tc>
                  <a:txBody>
                    <a:bodyPr/>
                    <a:lstStyle/>
                    <a:p>
                      <a:pPr marL="0" marR="0">
                        <a:lnSpc>
                          <a:spcPct val="115000"/>
                        </a:lnSpc>
                        <a:spcBef>
                          <a:spcPts val="0"/>
                        </a:spcBef>
                        <a:spcAft>
                          <a:spcPts val="600"/>
                        </a:spcAft>
                      </a:pPr>
                      <a:r>
                        <a:rPr lang="en-US" sz="2000" b="0" dirty="0">
                          <a:solidFill>
                            <a:schemeClr val="tx1"/>
                          </a:solidFill>
                          <a:effectLst/>
                          <a:latin typeface="Times New Roman" panose="02020603050405020304" pitchFamily="18" charset="0"/>
                          <a:cs typeface="Times New Roman" panose="02020603050405020304" pitchFamily="18" charset="0"/>
                        </a:rPr>
                        <a:t>2010</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600"/>
                        </a:spcAft>
                      </a:pPr>
                      <a:r>
                        <a:rPr lang="en-US" sz="2000" b="0" dirty="0">
                          <a:solidFill>
                            <a:schemeClr val="tx1"/>
                          </a:solidFill>
                          <a:effectLst/>
                          <a:latin typeface="Times New Roman" panose="02020603050405020304" pitchFamily="18" charset="0"/>
                          <a:cs typeface="Times New Roman" panose="02020603050405020304" pitchFamily="18" charset="0"/>
                        </a:rPr>
                        <a:t>Bangladesh </a:t>
                      </a:r>
                      <a:r>
                        <a:rPr lang="en-US" sz="2000" b="0" dirty="0" smtClean="0">
                          <a:solidFill>
                            <a:schemeClr val="tx1"/>
                          </a:solidFill>
                          <a:effectLst/>
                          <a:latin typeface="Times New Roman" panose="02020603050405020304" pitchFamily="18" charset="0"/>
                          <a:cs typeface="Times New Roman" panose="02020603050405020304" pitchFamily="18" charset="0"/>
                        </a:rPr>
                        <a:t>Bank</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600"/>
                        </a:spcAft>
                      </a:pPr>
                      <a:r>
                        <a:rPr lang="en-US" sz="2000" b="0" dirty="0" smtClean="0">
                          <a:solidFill>
                            <a:schemeClr val="tx1"/>
                          </a:solidFill>
                          <a:effectLst/>
                          <a:latin typeface="Times New Roman" panose="02020603050405020304" pitchFamily="18" charset="0"/>
                          <a:cs typeface="Times New Roman" panose="02020603050405020304" pitchFamily="18" charset="0"/>
                        </a:rPr>
                        <a:t>Banned</a:t>
                      </a:r>
                      <a:r>
                        <a:rPr lang="en-US" sz="2000" b="0" baseline="0" dirty="0" smtClean="0">
                          <a:solidFill>
                            <a:schemeClr val="tx1"/>
                          </a:solidFill>
                          <a:effectLst/>
                          <a:latin typeface="Times New Roman" panose="02020603050405020304" pitchFamily="18" charset="0"/>
                          <a:cs typeface="Times New Roman" panose="02020603050405020304" pitchFamily="18" charset="0"/>
                        </a:rPr>
                        <a:t> to provide loan for </a:t>
                      </a:r>
                      <a:r>
                        <a:rPr lang="en-US" sz="2000" b="0" dirty="0" smtClean="0">
                          <a:solidFill>
                            <a:schemeClr val="tx1"/>
                          </a:solidFill>
                          <a:effectLst/>
                          <a:latin typeface="Times New Roman" panose="02020603050405020304" pitchFamily="18" charset="0"/>
                          <a:cs typeface="Times New Roman" panose="02020603050405020304" pitchFamily="18" charset="0"/>
                        </a:rPr>
                        <a:t>tobacco</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54902">
                <a:tc>
                  <a:txBody>
                    <a:bodyPr/>
                    <a:lstStyle/>
                    <a:p>
                      <a:pPr marL="0" marR="0">
                        <a:lnSpc>
                          <a:spcPct val="115000"/>
                        </a:lnSpc>
                        <a:spcBef>
                          <a:spcPts val="0"/>
                        </a:spcBef>
                        <a:spcAft>
                          <a:spcPts val="600"/>
                        </a:spcAft>
                      </a:pPr>
                      <a:r>
                        <a:rPr lang="en-US" sz="2000" b="0" dirty="0">
                          <a:solidFill>
                            <a:schemeClr val="tx1"/>
                          </a:solidFill>
                          <a:effectLst/>
                          <a:latin typeface="Times New Roman" panose="02020603050405020304" pitchFamily="18" charset="0"/>
                          <a:cs typeface="Times New Roman" panose="02020603050405020304" pitchFamily="18" charset="0"/>
                        </a:rPr>
                        <a:t>2011</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600"/>
                        </a:spcAft>
                      </a:pPr>
                      <a:r>
                        <a:rPr lang="en-US" sz="2000" b="0" dirty="0" smtClean="0">
                          <a:solidFill>
                            <a:schemeClr val="tx1"/>
                          </a:solidFill>
                          <a:effectLst/>
                          <a:latin typeface="Times New Roman" panose="02020603050405020304" pitchFamily="18" charset="0"/>
                          <a:cs typeface="Times New Roman" panose="02020603050405020304" pitchFamily="18" charset="0"/>
                        </a:rPr>
                        <a:t>BCIC order </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600"/>
                        </a:spcAft>
                      </a:pPr>
                      <a:r>
                        <a:rPr lang="en-US" sz="2000" b="0" dirty="0">
                          <a:solidFill>
                            <a:schemeClr val="tx1"/>
                          </a:solidFill>
                          <a:effectLst/>
                          <a:latin typeface="Times New Roman" panose="02020603050405020304" pitchFamily="18" charset="0"/>
                          <a:cs typeface="Times New Roman" panose="02020603050405020304" pitchFamily="18" charset="0"/>
                        </a:rPr>
                        <a:t>Banned on subsidy fertilizer to BATB</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5013864">
                <a:tc>
                  <a:txBody>
                    <a:bodyPr/>
                    <a:lstStyle/>
                    <a:p>
                      <a:pPr marL="0" marR="0">
                        <a:lnSpc>
                          <a:spcPct val="115000"/>
                        </a:lnSpc>
                        <a:spcBef>
                          <a:spcPts val="0"/>
                        </a:spcBef>
                        <a:spcAft>
                          <a:spcPts val="600"/>
                        </a:spcAft>
                      </a:pPr>
                      <a:r>
                        <a:rPr lang="en-US" sz="2000" b="0">
                          <a:solidFill>
                            <a:schemeClr val="tx1"/>
                          </a:solidFill>
                          <a:effectLst/>
                          <a:latin typeface="Times New Roman" panose="02020603050405020304" pitchFamily="18" charset="0"/>
                          <a:cs typeface="Times New Roman" panose="02020603050405020304" pitchFamily="18" charset="0"/>
                        </a:rPr>
                        <a:t> </a:t>
                      </a:r>
                    </a:p>
                    <a:p>
                      <a:pPr marL="0" marR="0">
                        <a:lnSpc>
                          <a:spcPct val="115000"/>
                        </a:lnSpc>
                        <a:spcBef>
                          <a:spcPts val="0"/>
                        </a:spcBef>
                        <a:spcAft>
                          <a:spcPts val="600"/>
                        </a:spcAft>
                      </a:pPr>
                      <a:r>
                        <a:rPr lang="en-US" sz="2000" b="0">
                          <a:solidFill>
                            <a:schemeClr val="tx1"/>
                          </a:solidFill>
                          <a:effectLst/>
                          <a:latin typeface="Times New Roman" panose="02020603050405020304" pitchFamily="18" charset="0"/>
                          <a:cs typeface="Times New Roman" panose="02020603050405020304" pitchFamily="18" charset="0"/>
                        </a:rPr>
                        <a:t>2013</a:t>
                      </a:r>
                      <a:endParaRPr lang="en-US"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600"/>
                        </a:spcAft>
                      </a:pPr>
                      <a:r>
                        <a:rPr lang="en-US" sz="2000" b="0" dirty="0">
                          <a:solidFill>
                            <a:schemeClr val="tx1"/>
                          </a:solidFill>
                          <a:effectLst/>
                          <a:latin typeface="Times New Roman" panose="02020603050405020304" pitchFamily="18" charset="0"/>
                          <a:cs typeface="Times New Roman" panose="02020603050405020304" pitchFamily="18" charset="0"/>
                        </a:rPr>
                        <a:t> </a:t>
                      </a:r>
                    </a:p>
                    <a:p>
                      <a:pPr marL="0" marR="0">
                        <a:lnSpc>
                          <a:spcPct val="115000"/>
                        </a:lnSpc>
                        <a:spcBef>
                          <a:spcPts val="0"/>
                        </a:spcBef>
                        <a:spcAft>
                          <a:spcPts val="600"/>
                        </a:spcAft>
                      </a:pPr>
                      <a:r>
                        <a:rPr lang="en-US" sz="2000" b="0" dirty="0">
                          <a:solidFill>
                            <a:schemeClr val="tx1"/>
                          </a:solidFill>
                          <a:effectLst/>
                          <a:latin typeface="Times New Roman" panose="02020603050405020304" pitchFamily="18" charset="0"/>
                          <a:cs typeface="Times New Roman" panose="02020603050405020304" pitchFamily="18" charset="0"/>
                        </a:rPr>
                        <a:t>The tobacco control law amended in Parliament</a:t>
                      </a:r>
                    </a:p>
                    <a:p>
                      <a:pPr marL="0" marR="0">
                        <a:lnSpc>
                          <a:spcPct val="115000"/>
                        </a:lnSpc>
                        <a:spcBef>
                          <a:spcPts val="0"/>
                        </a:spcBef>
                        <a:spcAft>
                          <a:spcPts val="600"/>
                        </a:spcAft>
                      </a:pPr>
                      <a:r>
                        <a:rPr lang="en-US" sz="2000" b="0" dirty="0">
                          <a:solidFill>
                            <a:schemeClr val="tx1"/>
                          </a:solidFill>
                          <a:effectLst/>
                          <a:latin typeface="Times New Roman" panose="02020603050405020304" pitchFamily="18" charset="0"/>
                          <a:cs typeface="Times New Roman" panose="02020603050405020304" pitchFamily="18" charset="0"/>
                        </a:rPr>
                        <a:t> </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0000"/>
                        </a:lnSpc>
                        <a:spcBef>
                          <a:spcPts val="0"/>
                        </a:spcBef>
                        <a:spcAft>
                          <a:spcPts val="600"/>
                        </a:spcAft>
                      </a:pP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smtClean="0">
                          <a:solidFill>
                            <a:schemeClr val="tx1"/>
                          </a:solidFill>
                          <a:effectLst/>
                          <a:latin typeface="Times New Roman" panose="02020603050405020304" pitchFamily="18" charset="0"/>
                          <a:cs typeface="Times New Roman" panose="02020603050405020304" pitchFamily="18" charset="0"/>
                        </a:rPr>
                        <a:t>SLT is </a:t>
                      </a:r>
                      <a:r>
                        <a:rPr lang="en-US" sz="2000" b="0" dirty="0">
                          <a:solidFill>
                            <a:schemeClr val="tx1"/>
                          </a:solidFill>
                          <a:effectLst/>
                          <a:latin typeface="Times New Roman" panose="02020603050405020304" pitchFamily="18" charset="0"/>
                          <a:cs typeface="Times New Roman" panose="02020603050405020304" pitchFamily="18" charset="0"/>
                        </a:rPr>
                        <a:t>included in definition </a:t>
                      </a:r>
                    </a:p>
                    <a:p>
                      <a:pPr marL="0" marR="0">
                        <a:lnSpc>
                          <a:spcPct val="100000"/>
                        </a:lnSpc>
                        <a:spcBef>
                          <a:spcPts val="0"/>
                        </a:spcBef>
                        <a:spcAft>
                          <a:spcPts val="600"/>
                        </a:spcAft>
                      </a:pP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smtClean="0">
                          <a:solidFill>
                            <a:schemeClr val="tx1"/>
                          </a:solidFill>
                          <a:effectLst/>
                          <a:latin typeface="Times New Roman" panose="02020603050405020304" pitchFamily="18" charset="0"/>
                          <a:cs typeface="Times New Roman" panose="02020603050405020304" pitchFamily="18" charset="0"/>
                        </a:rPr>
                        <a:t>List </a:t>
                      </a:r>
                      <a:r>
                        <a:rPr lang="en-US" sz="2000" b="0" dirty="0">
                          <a:solidFill>
                            <a:schemeClr val="tx1"/>
                          </a:solidFill>
                          <a:effectLst/>
                          <a:latin typeface="Times New Roman" panose="02020603050405020304" pitchFamily="18" charset="0"/>
                          <a:cs typeface="Times New Roman" panose="02020603050405020304" pitchFamily="18" charset="0"/>
                        </a:rPr>
                        <a:t>of smoke-free public places extended; several places </a:t>
                      </a:r>
                      <a:r>
                        <a:rPr lang="en-US" sz="2000" b="0" dirty="0" smtClean="0">
                          <a:solidFill>
                            <a:schemeClr val="tx1"/>
                          </a:solidFill>
                          <a:effectLst/>
                          <a:latin typeface="Times New Roman" panose="02020603050405020304" pitchFamily="18" charset="0"/>
                          <a:cs typeface="Times New Roman" panose="02020603050405020304" pitchFamily="18" charset="0"/>
                        </a:rPr>
                        <a:t>i.e. </a:t>
                      </a:r>
                      <a:r>
                        <a:rPr lang="en-US" sz="2000" b="0" dirty="0">
                          <a:solidFill>
                            <a:schemeClr val="tx1"/>
                          </a:solidFill>
                          <a:effectLst/>
                          <a:latin typeface="Times New Roman" panose="02020603050405020304" pitchFamily="18" charset="0"/>
                          <a:cs typeface="Times New Roman" panose="02020603050405020304" pitchFamily="18" charset="0"/>
                        </a:rPr>
                        <a:t>hospitals, educational institutes become 100% smoke free </a:t>
                      </a:r>
                    </a:p>
                    <a:p>
                      <a:pPr marL="0" marR="0">
                        <a:lnSpc>
                          <a:spcPct val="100000"/>
                        </a:lnSpc>
                        <a:spcBef>
                          <a:spcPts val="0"/>
                        </a:spcBef>
                        <a:spcAft>
                          <a:spcPts val="600"/>
                        </a:spcAft>
                      </a:pPr>
                      <a:r>
                        <a:rPr lang="en-US" sz="2000" b="0" dirty="0" smtClean="0">
                          <a:solidFill>
                            <a:schemeClr val="tx1"/>
                          </a:solidFill>
                          <a:effectLst/>
                          <a:latin typeface="Times New Roman" panose="02020603050405020304" pitchFamily="18" charset="0"/>
                          <a:cs typeface="Times New Roman" panose="02020603050405020304" pitchFamily="18" charset="0"/>
                        </a:rPr>
                        <a:t>•Owners/managers </a:t>
                      </a:r>
                      <a:r>
                        <a:rPr lang="en-US" sz="2000" b="0" dirty="0">
                          <a:solidFill>
                            <a:schemeClr val="tx1"/>
                          </a:solidFill>
                          <a:effectLst/>
                          <a:latin typeface="Times New Roman" panose="02020603050405020304" pitchFamily="18" charset="0"/>
                          <a:cs typeface="Times New Roman" panose="02020603050405020304" pitchFamily="18" charset="0"/>
                        </a:rPr>
                        <a:t>made </a:t>
                      </a:r>
                      <a:r>
                        <a:rPr lang="en-US" sz="2000" b="0" dirty="0" smtClean="0">
                          <a:solidFill>
                            <a:schemeClr val="tx1"/>
                          </a:solidFill>
                          <a:effectLst/>
                          <a:latin typeface="Times New Roman" panose="02020603050405020304" pitchFamily="18" charset="0"/>
                          <a:cs typeface="Times New Roman" panose="02020603050405020304" pitchFamily="18" charset="0"/>
                        </a:rPr>
                        <a:t>liable </a:t>
                      </a:r>
                      <a:r>
                        <a:rPr lang="en-US" sz="2000" b="0" dirty="0">
                          <a:solidFill>
                            <a:schemeClr val="tx1"/>
                          </a:solidFill>
                          <a:effectLst/>
                          <a:latin typeface="Times New Roman" panose="02020603050405020304" pitchFamily="18" charset="0"/>
                          <a:cs typeface="Times New Roman" panose="02020603050405020304" pitchFamily="18" charset="0"/>
                        </a:rPr>
                        <a:t>to keep smoke-free the area under their jurisdiction;</a:t>
                      </a:r>
                    </a:p>
                    <a:p>
                      <a:pPr marL="0" marR="0">
                        <a:lnSpc>
                          <a:spcPct val="100000"/>
                        </a:lnSpc>
                        <a:spcBef>
                          <a:spcPts val="0"/>
                        </a:spcBef>
                        <a:spcAft>
                          <a:spcPts val="600"/>
                        </a:spcAft>
                      </a:pPr>
                      <a:r>
                        <a:rPr lang="en-US" sz="2000" b="0" dirty="0">
                          <a:solidFill>
                            <a:schemeClr val="tx1"/>
                          </a:solidFill>
                          <a:effectLst/>
                          <a:latin typeface="Times New Roman" panose="02020603050405020304" pitchFamily="18" charset="0"/>
                          <a:cs typeface="Times New Roman" panose="02020603050405020304" pitchFamily="18" charset="0"/>
                        </a:rPr>
                        <a:t>• TAPS ban made comprehensive. </a:t>
                      </a:r>
                      <a:r>
                        <a:rPr lang="en-US" sz="2000" b="0" dirty="0" smtClean="0">
                          <a:solidFill>
                            <a:schemeClr val="tx1"/>
                          </a:solidFill>
                          <a:effectLst/>
                          <a:latin typeface="Times New Roman" panose="02020603050405020304" pitchFamily="18" charset="0"/>
                          <a:cs typeface="Times New Roman" panose="02020603050405020304" pitchFamily="18" charset="0"/>
                        </a:rPr>
                        <a:t>Point </a:t>
                      </a:r>
                      <a:r>
                        <a:rPr lang="en-US" sz="2000" b="0" dirty="0">
                          <a:solidFill>
                            <a:schemeClr val="tx1"/>
                          </a:solidFill>
                          <a:effectLst/>
                          <a:latin typeface="Times New Roman" panose="02020603050405020304" pitchFamily="18" charset="0"/>
                          <a:cs typeface="Times New Roman" panose="02020603050405020304" pitchFamily="18" charset="0"/>
                        </a:rPr>
                        <a:t>of sale </a:t>
                      </a:r>
                      <a:r>
                        <a:rPr lang="en-US" sz="2000" b="0" dirty="0" smtClean="0">
                          <a:solidFill>
                            <a:schemeClr val="tx1"/>
                          </a:solidFill>
                          <a:effectLst/>
                          <a:latin typeface="Times New Roman" panose="02020603050405020304" pitchFamily="18" charset="0"/>
                          <a:cs typeface="Times New Roman" panose="02020603050405020304" pitchFamily="18" charset="0"/>
                        </a:rPr>
                        <a:t>ad banned; </a:t>
                      </a:r>
                      <a:r>
                        <a:rPr lang="en-US" sz="2000" b="0" dirty="0">
                          <a:solidFill>
                            <a:schemeClr val="tx1"/>
                          </a:solidFill>
                          <a:effectLst/>
                          <a:latin typeface="Times New Roman" panose="02020603050405020304" pitchFamily="18" charset="0"/>
                          <a:cs typeface="Times New Roman" panose="02020603050405020304" pitchFamily="18" charset="0"/>
                        </a:rPr>
                        <a:t>Use of deceptive words as brand element is banned</a:t>
                      </a:r>
                    </a:p>
                    <a:p>
                      <a:pPr marL="0" marR="0">
                        <a:lnSpc>
                          <a:spcPct val="100000"/>
                        </a:lnSpc>
                        <a:spcBef>
                          <a:spcPts val="0"/>
                        </a:spcBef>
                        <a:spcAft>
                          <a:spcPts val="600"/>
                        </a:spcAft>
                      </a:pPr>
                      <a:r>
                        <a:rPr lang="en-US" sz="2000" b="0" dirty="0">
                          <a:solidFill>
                            <a:schemeClr val="tx1"/>
                          </a:solidFill>
                          <a:effectLst/>
                          <a:latin typeface="Times New Roman" panose="02020603050405020304" pitchFamily="18" charset="0"/>
                          <a:cs typeface="Times New Roman" panose="02020603050405020304" pitchFamily="18" charset="0"/>
                        </a:rPr>
                        <a:t>• Sale of tobacco to and by minors banned;</a:t>
                      </a:r>
                    </a:p>
                    <a:p>
                      <a:pPr marL="0" marR="0">
                        <a:lnSpc>
                          <a:spcPct val="100000"/>
                        </a:lnSpc>
                        <a:spcBef>
                          <a:spcPts val="0"/>
                        </a:spcBef>
                        <a:spcAft>
                          <a:spcPts val="600"/>
                        </a:spcAft>
                      </a:pP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smtClean="0">
                          <a:solidFill>
                            <a:schemeClr val="tx1"/>
                          </a:solidFill>
                          <a:effectLst/>
                          <a:latin typeface="Times New Roman" panose="02020603050405020304" pitchFamily="18" charset="0"/>
                          <a:cs typeface="Times New Roman" panose="02020603050405020304" pitchFamily="18" charset="0"/>
                        </a:rPr>
                        <a:t>GHW on </a:t>
                      </a:r>
                      <a:r>
                        <a:rPr lang="en-US" sz="2000" b="0" dirty="0">
                          <a:solidFill>
                            <a:schemeClr val="tx1"/>
                          </a:solidFill>
                          <a:effectLst/>
                          <a:latin typeface="Times New Roman" panose="02020603050405020304" pitchFamily="18" charset="0"/>
                          <a:cs typeface="Times New Roman" panose="02020603050405020304" pitchFamily="18" charset="0"/>
                        </a:rPr>
                        <a:t>packs covering at least 50% of the main display area introduced;</a:t>
                      </a:r>
                    </a:p>
                    <a:p>
                      <a:pPr marL="0" marR="0">
                        <a:lnSpc>
                          <a:spcPct val="100000"/>
                        </a:lnSpc>
                        <a:spcBef>
                          <a:spcPts val="0"/>
                        </a:spcBef>
                        <a:spcAft>
                          <a:spcPts val="600"/>
                        </a:spcAft>
                      </a:pPr>
                      <a:r>
                        <a:rPr lang="en-US" sz="2000" b="0" dirty="0">
                          <a:solidFill>
                            <a:schemeClr val="tx1"/>
                          </a:solidFill>
                          <a:effectLst/>
                          <a:latin typeface="Times New Roman" panose="02020603050405020304" pitchFamily="18" charset="0"/>
                          <a:cs typeface="Times New Roman" panose="02020603050405020304" pitchFamily="18" charset="0"/>
                        </a:rPr>
                        <a:t>• Penalty for violation of law increased;</a:t>
                      </a:r>
                    </a:p>
                    <a:p>
                      <a:pPr marL="0" marR="0">
                        <a:lnSpc>
                          <a:spcPct val="100000"/>
                        </a:lnSpc>
                        <a:spcBef>
                          <a:spcPts val="0"/>
                        </a:spcBef>
                        <a:spcAft>
                          <a:spcPts val="600"/>
                        </a:spcAft>
                      </a:pPr>
                      <a:r>
                        <a:rPr lang="en-US" sz="2000" b="0" dirty="0">
                          <a:solidFill>
                            <a:schemeClr val="tx1"/>
                          </a:solidFill>
                          <a:effectLst/>
                          <a:latin typeface="Times New Roman" panose="02020603050405020304" pitchFamily="18" charset="0"/>
                          <a:cs typeface="Times New Roman" panose="02020603050405020304" pitchFamily="18" charset="0"/>
                        </a:rPr>
                        <a:t>• NTCC legally formed </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0111997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endParaRPr lang="en-US" smtClean="0"/>
          </a:p>
        </p:txBody>
      </p:sp>
      <p:graphicFrame>
        <p:nvGraphicFramePr>
          <p:cNvPr id="4" name="Content Placeholder 3"/>
          <p:cNvGraphicFramePr>
            <a:graphicFrameLocks noGrp="1"/>
          </p:cNvGraphicFramePr>
          <p:nvPr>
            <p:ph idx="1"/>
          </p:nvPr>
        </p:nvGraphicFramePr>
        <p:xfrm>
          <a:off x="1981200" y="609600"/>
          <a:ext cx="8229600" cy="5313999"/>
        </p:xfrm>
        <a:graphic>
          <a:graphicData uri="http://schemas.openxmlformats.org/drawingml/2006/table">
            <a:tbl>
              <a:tblPr firstRow="1" firstCol="1" bandRow="1">
                <a:tableStyleId>{5C22544A-7EE6-4342-B048-85BDC9FD1C3A}</a:tableStyleId>
              </a:tblPr>
              <a:tblGrid>
                <a:gridCol w="685800"/>
                <a:gridCol w="3091218"/>
                <a:gridCol w="4452582"/>
              </a:tblGrid>
              <a:tr h="1851660">
                <a:tc>
                  <a:txBody>
                    <a:bodyPr/>
                    <a:lstStyle/>
                    <a:p>
                      <a:pPr marL="0" marR="0">
                        <a:lnSpc>
                          <a:spcPct val="100000"/>
                        </a:lnSpc>
                        <a:spcBef>
                          <a:spcPts val="0"/>
                        </a:spcBef>
                        <a:spcAft>
                          <a:spcPts val="600"/>
                        </a:spcAft>
                      </a:pPr>
                      <a:r>
                        <a:rPr lang="en-US" sz="2000">
                          <a:solidFill>
                            <a:schemeClr val="tx1"/>
                          </a:solidFill>
                          <a:effectLst/>
                          <a:latin typeface="Times New Roman" panose="02020603050405020304" pitchFamily="18" charset="0"/>
                          <a:cs typeface="Times New Roman" panose="02020603050405020304" pitchFamily="18" charset="0"/>
                        </a:rPr>
                        <a:t> </a:t>
                      </a:r>
                    </a:p>
                    <a:p>
                      <a:pPr marL="0" marR="0">
                        <a:lnSpc>
                          <a:spcPct val="100000"/>
                        </a:lnSpc>
                        <a:spcBef>
                          <a:spcPts val="0"/>
                        </a:spcBef>
                        <a:spcAft>
                          <a:spcPts val="600"/>
                        </a:spcAft>
                      </a:pPr>
                      <a:r>
                        <a:rPr lang="en-US" sz="2000">
                          <a:solidFill>
                            <a:schemeClr val="tx1"/>
                          </a:solidFill>
                          <a:effectLst/>
                          <a:latin typeface="Times New Roman" panose="02020603050405020304" pitchFamily="18" charset="0"/>
                          <a:cs typeface="Times New Roman" panose="02020603050405020304" pitchFamily="18" charset="0"/>
                        </a:rPr>
                        <a:t>2014-15</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0000"/>
                        </a:lnSpc>
                        <a:spcBef>
                          <a:spcPts val="0"/>
                        </a:spcBef>
                        <a:spcAft>
                          <a:spcPts val="600"/>
                        </a:spcAft>
                      </a:pPr>
                      <a:r>
                        <a:rPr lang="en-US" sz="2000" b="0" dirty="0">
                          <a:solidFill>
                            <a:schemeClr val="tx1"/>
                          </a:solidFill>
                          <a:effectLst/>
                          <a:latin typeface="Times New Roman" panose="02020603050405020304" pitchFamily="18" charset="0"/>
                          <a:cs typeface="Times New Roman" panose="02020603050405020304" pitchFamily="18" charset="0"/>
                        </a:rPr>
                        <a:t>1% ‘Health Development Surcharge’ is imposed retail prices of all tobacco products either manufactured or imported by Finance law 2014</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0000"/>
                        </a:lnSpc>
                        <a:spcBef>
                          <a:spcPts val="0"/>
                        </a:spcBef>
                        <a:spcAft>
                          <a:spcPts val="600"/>
                        </a:spcAft>
                      </a:pPr>
                      <a:r>
                        <a:rPr lang="en-US" sz="2000" b="0" dirty="0">
                          <a:solidFill>
                            <a:schemeClr val="tx1"/>
                          </a:solidFill>
                          <a:effectLst/>
                          <a:latin typeface="Times New Roman" panose="02020603050405020304" pitchFamily="18" charset="0"/>
                          <a:cs typeface="Times New Roman" panose="02020603050405020304" pitchFamily="18" charset="0"/>
                        </a:rPr>
                        <a:t>To create financial opportunity </a:t>
                      </a:r>
                      <a:r>
                        <a:rPr lang="en-US" sz="2000" b="0" dirty="0" smtClean="0">
                          <a:solidFill>
                            <a:schemeClr val="tx1"/>
                          </a:solidFill>
                          <a:effectLst/>
                          <a:latin typeface="Times New Roman" panose="02020603050405020304" pitchFamily="18" charset="0"/>
                          <a:cs typeface="Times New Roman" panose="02020603050405020304" pitchFamily="18" charset="0"/>
                        </a:rPr>
                        <a:t>for </a:t>
                      </a:r>
                      <a:r>
                        <a:rPr lang="en-US" sz="2000" b="0" dirty="0">
                          <a:solidFill>
                            <a:schemeClr val="tx1"/>
                          </a:solidFill>
                          <a:effectLst/>
                          <a:latin typeface="Times New Roman" panose="02020603050405020304" pitchFamily="18" charset="0"/>
                          <a:cs typeface="Times New Roman" panose="02020603050405020304" pitchFamily="18" charset="0"/>
                        </a:rPr>
                        <a:t>tobacco control</a:t>
                      </a:r>
                    </a:p>
                    <a:p>
                      <a:pPr marL="342900" marR="0" lvl="0" indent="-342900">
                        <a:lnSpc>
                          <a:spcPct val="100000"/>
                        </a:lnSpc>
                        <a:spcBef>
                          <a:spcPts val="0"/>
                        </a:spcBef>
                        <a:spcAft>
                          <a:spcPts val="600"/>
                        </a:spcAft>
                        <a:buFont typeface="Times New Roman" panose="02020603050405020304" pitchFamily="18" charset="0"/>
                        <a:buChar char="-"/>
                      </a:pPr>
                      <a:r>
                        <a:rPr lang="en-US" sz="2000" b="0" dirty="0">
                          <a:solidFill>
                            <a:schemeClr val="tx1"/>
                          </a:solidFill>
                          <a:effectLst/>
                          <a:latin typeface="Times New Roman" panose="02020603050405020304" pitchFamily="18" charset="0"/>
                          <a:cs typeface="Times New Roman" panose="02020603050405020304" pitchFamily="18" charset="0"/>
                        </a:rPr>
                        <a:t>To ensure </a:t>
                      </a:r>
                      <a:r>
                        <a:rPr lang="en-US" sz="2000" b="0" dirty="0" smtClean="0">
                          <a:solidFill>
                            <a:schemeClr val="tx1"/>
                          </a:solidFill>
                          <a:effectLst/>
                          <a:latin typeface="Times New Roman" panose="02020603050405020304" pitchFamily="18" charset="0"/>
                          <a:cs typeface="Times New Roman" panose="02020603050405020304" pitchFamily="18" charset="0"/>
                        </a:rPr>
                        <a:t>TC efforts </a:t>
                      </a:r>
                      <a:r>
                        <a:rPr lang="en-US" sz="2000" b="0" dirty="0">
                          <a:solidFill>
                            <a:schemeClr val="tx1"/>
                          </a:solidFill>
                          <a:effectLst/>
                          <a:latin typeface="Times New Roman" panose="02020603050405020304" pitchFamily="18" charset="0"/>
                          <a:cs typeface="Times New Roman" panose="02020603050405020304" pitchFamily="18" charset="0"/>
                        </a:rPr>
                        <a:t>to be sustainable</a:t>
                      </a:r>
                    </a:p>
                    <a:p>
                      <a:pPr marL="342900" marR="0" lvl="0" indent="-342900">
                        <a:lnSpc>
                          <a:spcPct val="100000"/>
                        </a:lnSpc>
                        <a:spcBef>
                          <a:spcPts val="0"/>
                        </a:spcBef>
                        <a:spcAft>
                          <a:spcPts val="600"/>
                        </a:spcAft>
                        <a:buFont typeface="Times New Roman" panose="02020603050405020304" pitchFamily="18" charset="0"/>
                        <a:buChar char="-"/>
                      </a:pPr>
                      <a:r>
                        <a:rPr lang="en-US" sz="2000" b="0" dirty="0">
                          <a:solidFill>
                            <a:schemeClr val="tx1"/>
                          </a:solidFill>
                          <a:effectLst/>
                          <a:latin typeface="Times New Roman" panose="02020603050405020304" pitchFamily="18" charset="0"/>
                          <a:cs typeface="Times New Roman" panose="02020603050405020304" pitchFamily="18" charset="0"/>
                        </a:rPr>
                        <a:t>To reduce external dependency to </a:t>
                      </a:r>
                      <a:r>
                        <a:rPr lang="en-US" sz="2000" b="0" dirty="0" smtClean="0">
                          <a:solidFill>
                            <a:schemeClr val="tx1"/>
                          </a:solidFill>
                          <a:effectLst/>
                          <a:latin typeface="Times New Roman" panose="02020603050405020304" pitchFamily="18" charset="0"/>
                          <a:cs typeface="Times New Roman" panose="02020603050405020304" pitchFamily="18" charset="0"/>
                        </a:rPr>
                        <a:t>work</a:t>
                      </a:r>
                      <a:r>
                        <a:rPr lang="en-US" sz="2000" b="0" baseline="0" dirty="0" smtClean="0">
                          <a:solidFill>
                            <a:schemeClr val="tx1"/>
                          </a:solidFill>
                          <a:effectLst/>
                          <a:latin typeface="Times New Roman" panose="02020603050405020304" pitchFamily="18" charset="0"/>
                          <a:cs typeface="Times New Roman" panose="02020603050405020304" pitchFamily="18" charset="0"/>
                        </a:rPr>
                        <a:t> on</a:t>
                      </a:r>
                      <a:r>
                        <a:rPr lang="en-US" sz="2000" b="0" dirty="0" smtClean="0">
                          <a:solidFill>
                            <a:schemeClr val="tx1"/>
                          </a:solidFill>
                          <a:effectLst/>
                          <a:latin typeface="Times New Roman" panose="02020603050405020304" pitchFamily="18" charset="0"/>
                          <a:cs typeface="Times New Roman" panose="02020603050405020304" pitchFamily="18" charset="0"/>
                        </a:rPr>
                        <a:t> </a:t>
                      </a:r>
                      <a:r>
                        <a:rPr lang="en-US" sz="2000" b="0" dirty="0">
                          <a:solidFill>
                            <a:schemeClr val="tx1"/>
                          </a:solidFill>
                          <a:effectLst/>
                          <a:latin typeface="Times New Roman" panose="02020603050405020304" pitchFamily="18" charset="0"/>
                          <a:cs typeface="Times New Roman" panose="02020603050405020304" pitchFamily="18" charset="0"/>
                        </a:rPr>
                        <a:t>tobacco </a:t>
                      </a:r>
                      <a:r>
                        <a:rPr lang="en-US" sz="2000" b="0" dirty="0" smtClean="0">
                          <a:solidFill>
                            <a:schemeClr val="tx1"/>
                          </a:solidFill>
                          <a:effectLst/>
                          <a:latin typeface="Times New Roman" panose="02020603050405020304" pitchFamily="18" charset="0"/>
                          <a:cs typeface="Times New Roman" panose="02020603050405020304" pitchFamily="18" charset="0"/>
                        </a:rPr>
                        <a:t>control</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600200">
                <a:tc>
                  <a:txBody>
                    <a:bodyPr/>
                    <a:lstStyle/>
                    <a:p>
                      <a:pPr marL="0" marR="0">
                        <a:lnSpc>
                          <a:spcPct val="100000"/>
                        </a:lnSpc>
                        <a:spcBef>
                          <a:spcPts val="0"/>
                        </a:spcBef>
                        <a:spcAft>
                          <a:spcPts val="600"/>
                        </a:spcAft>
                      </a:pPr>
                      <a:r>
                        <a:rPr lang="en-US" sz="2000">
                          <a:solidFill>
                            <a:schemeClr val="tx1"/>
                          </a:solidFill>
                          <a:effectLst/>
                          <a:latin typeface="Times New Roman" panose="02020603050405020304" pitchFamily="18" charset="0"/>
                          <a:cs typeface="Times New Roman" panose="02020603050405020304" pitchFamily="18" charset="0"/>
                        </a:rPr>
                        <a:t>2016</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0000"/>
                        </a:lnSpc>
                        <a:spcBef>
                          <a:spcPts val="0"/>
                        </a:spcBef>
                        <a:spcAft>
                          <a:spcPts val="600"/>
                        </a:spcAft>
                      </a:pPr>
                      <a:r>
                        <a:rPr lang="en-US" sz="2000" dirty="0">
                          <a:solidFill>
                            <a:schemeClr val="tx1"/>
                          </a:solidFill>
                          <a:effectLst/>
                          <a:latin typeface="Times New Roman" panose="02020603050405020304" pitchFamily="18" charset="0"/>
                          <a:cs typeface="Times New Roman" panose="02020603050405020304" pitchFamily="18" charset="0"/>
                        </a:rPr>
                        <a:t>For the First time, Government of Bangladesh included tobacco control in the 7</a:t>
                      </a:r>
                      <a:r>
                        <a:rPr lang="en-US" sz="2000" baseline="30000" dirty="0">
                          <a:solidFill>
                            <a:schemeClr val="tx1"/>
                          </a:solidFill>
                          <a:effectLst/>
                          <a:latin typeface="Times New Roman" panose="02020603050405020304" pitchFamily="18" charset="0"/>
                          <a:cs typeface="Times New Roman" panose="02020603050405020304" pitchFamily="18" charset="0"/>
                        </a:rPr>
                        <a:t>th</a:t>
                      </a:r>
                      <a:r>
                        <a:rPr lang="en-US" sz="2000" dirty="0">
                          <a:solidFill>
                            <a:schemeClr val="tx1"/>
                          </a:solidFill>
                          <a:effectLst/>
                          <a:latin typeface="Times New Roman" panose="02020603050405020304" pitchFamily="18" charset="0"/>
                          <a:cs typeface="Times New Roman" panose="02020603050405020304" pitchFamily="18" charset="0"/>
                        </a:rPr>
                        <a:t> Five Year Plan</a:t>
                      </a:r>
                    </a:p>
                    <a:p>
                      <a:pPr marL="0" marR="0">
                        <a:lnSpc>
                          <a:spcPct val="100000"/>
                        </a:lnSpc>
                        <a:spcBef>
                          <a:spcPts val="0"/>
                        </a:spcBef>
                        <a:spcAft>
                          <a:spcPts val="60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0000"/>
                        </a:lnSpc>
                        <a:spcBef>
                          <a:spcPts val="0"/>
                        </a:spcBef>
                        <a:spcAft>
                          <a:spcPts val="600"/>
                        </a:spcAft>
                      </a:pPr>
                      <a:r>
                        <a:rPr lang="en-US" sz="2000" dirty="0">
                          <a:solidFill>
                            <a:schemeClr val="tx1"/>
                          </a:solidFill>
                          <a:effectLst/>
                          <a:latin typeface="Times New Roman" panose="02020603050405020304" pitchFamily="18" charset="0"/>
                          <a:cs typeface="Times New Roman" panose="02020603050405020304" pitchFamily="18" charset="0"/>
                        </a:rPr>
                        <a:t>- to make progress towards achieving UN Sustainable Development Goals as SDG goal 3.a dedicated on effective implementation of the WHO FCTC and 3.4 dedicated to reduce NCDs</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862139">
                <a:tc>
                  <a:txBody>
                    <a:bodyPr/>
                    <a:lstStyle/>
                    <a:p>
                      <a:pPr marL="0" marR="0">
                        <a:lnSpc>
                          <a:spcPct val="100000"/>
                        </a:lnSpc>
                        <a:spcBef>
                          <a:spcPts val="0"/>
                        </a:spcBef>
                        <a:spcAft>
                          <a:spcPts val="600"/>
                        </a:spcAft>
                      </a:pPr>
                      <a:r>
                        <a:rPr lang="en-US" sz="2000">
                          <a:solidFill>
                            <a:schemeClr val="tx1"/>
                          </a:solidFill>
                          <a:effectLst/>
                          <a:latin typeface="Times New Roman" panose="02020603050405020304" pitchFamily="18" charset="0"/>
                          <a:cs typeface="Times New Roman" panose="02020603050405020304" pitchFamily="18" charset="0"/>
                        </a:rPr>
                        <a:t> </a:t>
                      </a:r>
                    </a:p>
                    <a:p>
                      <a:pPr marL="0" marR="0">
                        <a:lnSpc>
                          <a:spcPct val="100000"/>
                        </a:lnSpc>
                        <a:spcBef>
                          <a:spcPts val="0"/>
                        </a:spcBef>
                        <a:spcAft>
                          <a:spcPts val="600"/>
                        </a:spcAft>
                      </a:pPr>
                      <a:r>
                        <a:rPr lang="en-US" sz="2000">
                          <a:solidFill>
                            <a:schemeClr val="tx1"/>
                          </a:solidFill>
                          <a:effectLst/>
                          <a:latin typeface="Times New Roman" panose="02020603050405020304" pitchFamily="18" charset="0"/>
                          <a:cs typeface="Times New Roman" panose="02020603050405020304" pitchFamily="18" charset="0"/>
                        </a:rPr>
                        <a:t>2017</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0000"/>
                        </a:lnSpc>
                        <a:spcBef>
                          <a:spcPts val="0"/>
                        </a:spcBef>
                        <a:spcAft>
                          <a:spcPts val="600"/>
                        </a:spcAft>
                      </a:pPr>
                      <a:r>
                        <a:rPr lang="en-US" sz="2000">
                          <a:solidFill>
                            <a:schemeClr val="tx1"/>
                          </a:solidFill>
                          <a:effectLst/>
                          <a:latin typeface="Times New Roman" panose="02020603050405020304" pitchFamily="18" charset="0"/>
                          <a:cs typeface="Times New Roman" panose="02020603050405020304" pitchFamily="18" charset="0"/>
                        </a:rPr>
                        <a:t> </a:t>
                      </a:r>
                    </a:p>
                    <a:p>
                      <a:pPr marL="0" marR="0">
                        <a:lnSpc>
                          <a:spcPct val="100000"/>
                        </a:lnSpc>
                        <a:spcBef>
                          <a:spcPts val="0"/>
                        </a:spcBef>
                        <a:spcAft>
                          <a:spcPts val="600"/>
                        </a:spcAft>
                      </a:pPr>
                      <a:r>
                        <a:rPr lang="en-US" sz="2000">
                          <a:solidFill>
                            <a:schemeClr val="tx1"/>
                          </a:solidFill>
                          <a:effectLst/>
                          <a:latin typeface="Times New Roman" panose="02020603050405020304" pitchFamily="18" charset="0"/>
                          <a:cs typeface="Times New Roman" panose="02020603050405020304" pitchFamily="18" charset="0"/>
                        </a:rPr>
                        <a:t>Policy passed use ‘Health Development Surcharge’</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0000"/>
                        </a:lnSpc>
                        <a:spcBef>
                          <a:spcPts val="0"/>
                        </a:spcBef>
                        <a:spcAft>
                          <a:spcPts val="600"/>
                        </a:spcAft>
                      </a:pPr>
                      <a:r>
                        <a:rPr lang="en-US" sz="2000" dirty="0">
                          <a:solidFill>
                            <a:schemeClr val="tx1"/>
                          </a:solidFill>
                          <a:effectLst/>
                          <a:latin typeface="Times New Roman" panose="02020603050405020304" pitchFamily="18" charset="0"/>
                          <a:cs typeface="Times New Roman" panose="02020603050405020304" pitchFamily="18" charset="0"/>
                        </a:rPr>
                        <a:t>- This policy provided guidelines to utilize HSD for tobacco control with 14 specific issues related to tobacco control </a:t>
                      </a:r>
                    </a:p>
                    <a:p>
                      <a:pPr marL="0" marR="0">
                        <a:lnSpc>
                          <a:spcPct val="100000"/>
                        </a:lnSpc>
                        <a:spcBef>
                          <a:spcPts val="0"/>
                        </a:spcBef>
                        <a:spcAft>
                          <a:spcPts val="600"/>
                        </a:spcAft>
                      </a:pPr>
                      <a:r>
                        <a:rPr lang="en-US" sz="2000" dirty="0">
                          <a:solidFill>
                            <a:schemeClr val="tx1"/>
                          </a:solidFill>
                          <a:effectLst/>
                          <a:latin typeface="Times New Roman" panose="02020603050405020304" pitchFamily="18" charset="0"/>
                          <a:cs typeface="Times New Roman" panose="02020603050405020304" pitchFamily="18" charset="0"/>
                        </a:rPr>
                        <a:t>- Formed a HDS Management Committee headed by Health Minister </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4522906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endParaRPr lang="en-US" smtClean="0"/>
          </a:p>
        </p:txBody>
      </p:sp>
      <p:graphicFrame>
        <p:nvGraphicFramePr>
          <p:cNvPr id="4" name="Content Placeholder 3"/>
          <p:cNvGraphicFramePr>
            <a:graphicFrameLocks noGrp="1"/>
          </p:cNvGraphicFramePr>
          <p:nvPr>
            <p:ph idx="1"/>
          </p:nvPr>
        </p:nvGraphicFramePr>
        <p:xfrm>
          <a:off x="1981200" y="1524000"/>
          <a:ext cx="8458200" cy="3903917"/>
        </p:xfrm>
        <a:graphic>
          <a:graphicData uri="http://schemas.openxmlformats.org/drawingml/2006/table">
            <a:tbl>
              <a:tblPr firstRow="1" firstCol="1" bandRow="1">
                <a:tableStyleId>{5C22544A-7EE6-4342-B048-85BDC9FD1C3A}</a:tableStyleId>
              </a:tblPr>
              <a:tblGrid>
                <a:gridCol w="990600"/>
                <a:gridCol w="3200400"/>
                <a:gridCol w="4267200"/>
              </a:tblGrid>
              <a:tr h="1419606">
                <a:tc>
                  <a:txBody>
                    <a:bodyPr/>
                    <a:lstStyle/>
                    <a:p>
                      <a:pPr marL="0" marR="0">
                        <a:lnSpc>
                          <a:spcPct val="115000"/>
                        </a:lnSpc>
                        <a:spcBef>
                          <a:spcPts val="0"/>
                        </a:spcBef>
                        <a:spcAft>
                          <a:spcPts val="600"/>
                        </a:spcAft>
                      </a:pPr>
                      <a:r>
                        <a:rPr lang="en-US" sz="2000" b="0">
                          <a:solidFill>
                            <a:schemeClr val="tx1"/>
                          </a:solidFill>
                          <a:effectLst/>
                        </a:rPr>
                        <a:t> </a:t>
                      </a:r>
                    </a:p>
                    <a:p>
                      <a:pPr marL="0" marR="0">
                        <a:lnSpc>
                          <a:spcPct val="115000"/>
                        </a:lnSpc>
                        <a:spcBef>
                          <a:spcPts val="0"/>
                        </a:spcBef>
                        <a:spcAft>
                          <a:spcPts val="600"/>
                        </a:spcAft>
                      </a:pPr>
                      <a:r>
                        <a:rPr lang="en-US" sz="2000" b="0">
                          <a:solidFill>
                            <a:schemeClr val="tx1"/>
                          </a:solidFill>
                          <a:effectLst/>
                        </a:rPr>
                        <a:t>2018</a:t>
                      </a:r>
                      <a:endParaRPr lang="en-US"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600"/>
                        </a:spcAft>
                      </a:pPr>
                      <a:r>
                        <a:rPr lang="en-US" sz="2000" b="0">
                          <a:solidFill>
                            <a:schemeClr val="tx1"/>
                          </a:solidFill>
                          <a:effectLst/>
                        </a:rPr>
                        <a:t>Government has also approved Multi-Sectoral Action Plan on NCD prevention.</a:t>
                      </a:r>
                      <a:endParaRPr lang="en-US"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15000"/>
                        </a:lnSpc>
                        <a:spcBef>
                          <a:spcPts val="0"/>
                        </a:spcBef>
                        <a:spcAft>
                          <a:spcPts val="600"/>
                        </a:spcAft>
                        <a:buFont typeface="Times New Roman" panose="02020603050405020304" pitchFamily="18" charset="0"/>
                        <a:buChar char="-"/>
                      </a:pPr>
                      <a:r>
                        <a:rPr lang="en-US" sz="2000" b="0">
                          <a:solidFill>
                            <a:schemeClr val="tx1"/>
                          </a:solidFill>
                          <a:effectLst/>
                        </a:rPr>
                        <a:t>In this plan, tobacco control issues are effectively included</a:t>
                      </a:r>
                      <a:endParaRPr lang="en-US"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84311">
                <a:tc>
                  <a:txBody>
                    <a:bodyPr/>
                    <a:lstStyle/>
                    <a:p>
                      <a:pPr marL="0" marR="0">
                        <a:lnSpc>
                          <a:spcPct val="115000"/>
                        </a:lnSpc>
                        <a:spcBef>
                          <a:spcPts val="0"/>
                        </a:spcBef>
                        <a:spcAft>
                          <a:spcPts val="600"/>
                        </a:spcAft>
                      </a:pPr>
                      <a:r>
                        <a:rPr lang="en-US" sz="2000" b="0">
                          <a:solidFill>
                            <a:schemeClr val="tx1"/>
                          </a:solidFill>
                          <a:effectLst/>
                        </a:rPr>
                        <a:t> </a:t>
                      </a:r>
                    </a:p>
                    <a:p>
                      <a:pPr marL="0" marR="0">
                        <a:lnSpc>
                          <a:spcPct val="115000"/>
                        </a:lnSpc>
                        <a:spcBef>
                          <a:spcPts val="0"/>
                        </a:spcBef>
                        <a:spcAft>
                          <a:spcPts val="600"/>
                        </a:spcAft>
                      </a:pPr>
                      <a:r>
                        <a:rPr lang="en-US" sz="2000" b="0">
                          <a:solidFill>
                            <a:schemeClr val="tx1"/>
                          </a:solidFill>
                          <a:effectLst/>
                        </a:rPr>
                        <a:t> </a:t>
                      </a:r>
                    </a:p>
                    <a:p>
                      <a:pPr marL="0" marR="0">
                        <a:lnSpc>
                          <a:spcPct val="115000"/>
                        </a:lnSpc>
                        <a:spcBef>
                          <a:spcPts val="0"/>
                        </a:spcBef>
                        <a:spcAft>
                          <a:spcPts val="600"/>
                        </a:spcAft>
                      </a:pPr>
                      <a:r>
                        <a:rPr lang="en-US" sz="2000" b="0">
                          <a:solidFill>
                            <a:schemeClr val="tx1"/>
                          </a:solidFill>
                          <a:effectLst/>
                        </a:rPr>
                        <a:t>2018</a:t>
                      </a:r>
                      <a:endParaRPr lang="en-US"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600"/>
                        </a:spcAft>
                      </a:pPr>
                      <a:r>
                        <a:rPr lang="en-US" sz="2000" b="0" dirty="0">
                          <a:solidFill>
                            <a:schemeClr val="tx1"/>
                          </a:solidFill>
                          <a:effectLst/>
                        </a:rPr>
                        <a:t>NTCC prepared a one year program and government allocated revenue budget 94 million BDT (about US$ 11,33,000) and fro October 2018, this program will be implemented</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spcBef>
                          <a:spcPts val="0"/>
                        </a:spcBef>
                        <a:spcAft>
                          <a:spcPts val="600"/>
                        </a:spcAft>
                        <a:buFont typeface="Symbol" panose="05050102010706020507" pitchFamily="18" charset="2"/>
                        <a:buChar char=""/>
                      </a:pPr>
                      <a:r>
                        <a:rPr lang="en-US" sz="2000" b="0" dirty="0">
                          <a:solidFill>
                            <a:schemeClr val="tx1"/>
                          </a:solidFill>
                          <a:effectLst/>
                        </a:rPr>
                        <a:t>Capacity building for district and sub district taskforce members </a:t>
                      </a:r>
                    </a:p>
                    <a:p>
                      <a:pPr marL="342900" marR="0" lvl="0" indent="-342900">
                        <a:spcBef>
                          <a:spcPts val="0"/>
                        </a:spcBef>
                        <a:spcAft>
                          <a:spcPts val="600"/>
                        </a:spcAft>
                        <a:buFont typeface="Symbol" panose="05050102010706020507" pitchFamily="18" charset="2"/>
                        <a:buChar char=""/>
                      </a:pPr>
                      <a:r>
                        <a:rPr lang="en-US" sz="2000" b="0" dirty="0">
                          <a:solidFill>
                            <a:schemeClr val="tx1"/>
                          </a:solidFill>
                          <a:effectLst/>
                        </a:rPr>
                        <a:t>Mass media campaigns for awareness on health hazards and law</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6086748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981200" y="274638"/>
            <a:ext cx="8229600" cy="868362"/>
          </a:xfrm>
        </p:spPr>
        <p:txBody>
          <a:bodyPr/>
          <a:lstStyle/>
          <a:p>
            <a:r>
              <a:rPr lang="en-US" sz="3200"/>
              <a:t>A vision towards tobacco free Bangladesh</a:t>
            </a:r>
          </a:p>
        </p:txBody>
      </p:sp>
      <p:pic>
        <p:nvPicPr>
          <p:cNvPr id="24579" name="Picture 5" descr="ছবি: বাসস/সাইফুল ইসলাম কল্লোল">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1" y="1828801"/>
            <a:ext cx="3514725" cy="373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5"/>
          <p:cNvSpPr txBox="1">
            <a:spLocks noChangeArrowheads="1"/>
          </p:cNvSpPr>
          <p:nvPr/>
        </p:nvSpPr>
        <p:spPr bwMode="auto">
          <a:xfrm>
            <a:off x="1981200" y="1600200"/>
            <a:ext cx="4267200" cy="3877985"/>
          </a:xfrm>
          <a:prstGeom prst="rect">
            <a:avLst/>
          </a:prstGeom>
          <a:noFill/>
          <a:ln w="9525">
            <a:noFill/>
            <a:miter lim="800000"/>
            <a:headEnd/>
            <a:tailEnd/>
          </a:ln>
        </p:spPr>
        <p:txBody>
          <a:bodyPr>
            <a:spAutoFit/>
          </a:bodyPr>
          <a:lstStyle/>
          <a:p>
            <a:pPr>
              <a:defRPr/>
            </a:pPr>
            <a:r>
              <a:rPr lang="en-US" sz="2400" kern="0" dirty="0">
                <a:solidFill>
                  <a:sysClr val="windowText" lastClr="000000"/>
                </a:solidFill>
                <a:cs typeface="Arial" pitchFamily="34" charset="0"/>
              </a:rPr>
              <a:t>PM commitment: ‘Tobacco-free Bangladesh by 2040’</a:t>
            </a:r>
          </a:p>
          <a:p>
            <a:pPr>
              <a:defRPr/>
            </a:pPr>
            <a:endParaRPr lang="en-US" sz="1400" kern="0" dirty="0">
              <a:solidFill>
                <a:sysClr val="windowText" lastClr="000000"/>
              </a:solidFill>
              <a:cs typeface="Arial" pitchFamily="34" charset="0"/>
            </a:endParaRPr>
          </a:p>
          <a:p>
            <a:pPr>
              <a:defRPr/>
            </a:pPr>
            <a:r>
              <a:rPr lang="en-US" sz="2000" kern="0" dirty="0">
                <a:solidFill>
                  <a:sysClr val="windowText" lastClr="000000"/>
                </a:solidFill>
                <a:cs typeface="Arial" pitchFamily="34" charset="0"/>
              </a:rPr>
              <a:t>To achieve the target, PM directed to:</a:t>
            </a:r>
          </a:p>
          <a:p>
            <a:pPr marL="692133" indent="-234944">
              <a:buFont typeface="Courier New" pitchFamily="49" charset="0"/>
              <a:buChar char="o"/>
              <a:defRPr/>
            </a:pPr>
            <a:r>
              <a:rPr lang="en-US" sz="2000" kern="0" dirty="0">
                <a:solidFill>
                  <a:sysClr val="windowText" lastClr="000000"/>
                </a:solidFill>
                <a:cs typeface="Arial" pitchFamily="34" charset="0"/>
              </a:rPr>
              <a:t>Run a National Tobacco Control Program using HDS</a:t>
            </a:r>
          </a:p>
          <a:p>
            <a:pPr marL="692133" indent="-234944">
              <a:buFont typeface="Courier New" pitchFamily="49" charset="0"/>
              <a:buChar char="o"/>
              <a:defRPr/>
            </a:pPr>
            <a:r>
              <a:rPr lang="en-US" sz="2000" kern="0" dirty="0">
                <a:solidFill>
                  <a:sysClr val="windowText" lastClr="000000"/>
                </a:solidFill>
                <a:cs typeface="Arial" pitchFamily="34" charset="0"/>
              </a:rPr>
              <a:t>Simplify the current complex tobacco tax structure and  formulate a tobacco tax policy</a:t>
            </a:r>
          </a:p>
          <a:p>
            <a:pPr marL="692133" indent="-234944">
              <a:buFont typeface="Courier New" pitchFamily="49" charset="0"/>
              <a:buChar char="o"/>
              <a:defRPr/>
            </a:pPr>
            <a:r>
              <a:rPr lang="en-US" sz="2000" kern="0" dirty="0">
                <a:solidFill>
                  <a:sysClr val="windowText" lastClr="000000"/>
                </a:solidFill>
                <a:cs typeface="Arial" pitchFamily="34" charset="0"/>
              </a:rPr>
              <a:t>Take measures for effective implementation of TC laws</a:t>
            </a:r>
          </a:p>
          <a:p>
            <a:pPr>
              <a:defRPr/>
            </a:pPr>
            <a:endParaRPr lang="en-US" sz="2400" kern="0" dirty="0">
              <a:solidFill>
                <a:sysClr val="windowText" lastClr="000000"/>
              </a:solidFill>
              <a:cs typeface="Arial" pitchFamily="34" charset="0"/>
            </a:endParaRPr>
          </a:p>
        </p:txBody>
      </p:sp>
    </p:spTree>
    <p:extLst>
      <p:ext uri="{BB962C8B-B14F-4D97-AF65-F5344CB8AC3E}">
        <p14:creationId xmlns:p14="http://schemas.microsoft.com/office/powerpoint/2010/main" val="11220882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981200" y="274638"/>
            <a:ext cx="8229600" cy="639762"/>
          </a:xfrm>
        </p:spPr>
        <p:txBody>
          <a:bodyPr/>
          <a:lstStyle/>
          <a:p>
            <a:r>
              <a:rPr lang="en-US" sz="3600"/>
              <a:t>Current tobacco user in Bangladesh</a:t>
            </a:r>
          </a:p>
        </p:txBody>
      </p:sp>
      <p:graphicFrame>
        <p:nvGraphicFramePr>
          <p:cNvPr id="4" name="Table 3"/>
          <p:cNvGraphicFramePr>
            <a:graphicFrameLocks noGrp="1"/>
          </p:cNvGraphicFramePr>
          <p:nvPr/>
        </p:nvGraphicFramePr>
        <p:xfrm>
          <a:off x="1981200" y="1417638"/>
          <a:ext cx="7543801" cy="4485730"/>
        </p:xfrm>
        <a:graphic>
          <a:graphicData uri="http://schemas.openxmlformats.org/drawingml/2006/table">
            <a:tbl>
              <a:tblPr firstRow="1" firstCol="1" bandRow="1">
                <a:tableStyleId>{5C22544A-7EE6-4342-B048-85BDC9FD1C3A}</a:tableStyleId>
              </a:tblPr>
              <a:tblGrid>
                <a:gridCol w="685800"/>
                <a:gridCol w="2925818"/>
                <a:gridCol w="1058092"/>
                <a:gridCol w="1410789"/>
                <a:gridCol w="1463302"/>
              </a:tblGrid>
              <a:tr h="432401">
                <a:tc gridSpan="5">
                  <a:txBody>
                    <a:bodyPr/>
                    <a:lstStyle/>
                    <a:p>
                      <a:pPr marL="0" marR="0" algn="ctr">
                        <a:spcBef>
                          <a:spcPts val="0"/>
                        </a:spcBef>
                        <a:spcAft>
                          <a:spcPts val="0"/>
                        </a:spcAft>
                      </a:pPr>
                      <a:r>
                        <a:rPr lang="en-US" sz="2000" dirty="0" smtClean="0">
                          <a:effectLst/>
                        </a:rPr>
                        <a:t>GATS 2017</a:t>
                      </a:r>
                      <a:r>
                        <a:rPr lang="en-US" sz="2000" baseline="0" dirty="0" smtClean="0">
                          <a:effectLst/>
                        </a:rPr>
                        <a:t> (age 15 and above)</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0" marR="95250" marT="76178" marB="4761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41011">
                <a:tc>
                  <a:txBody>
                    <a:bodyPr/>
                    <a:lstStyle/>
                    <a:p>
                      <a:pPr marL="0" marR="0" algn="ctr">
                        <a:spcBef>
                          <a:spcPts val="0"/>
                        </a:spcBef>
                        <a:spcAft>
                          <a:spcPts val="0"/>
                        </a:spcAft>
                      </a:pPr>
                      <a:r>
                        <a:rPr lang="en-US" sz="2000">
                          <a:effectLst/>
                        </a:rPr>
                        <a:t>No.</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0" marR="95250" marT="76178" marB="47612"/>
                </a:tc>
                <a:tc>
                  <a:txBody>
                    <a:bodyPr/>
                    <a:lstStyle/>
                    <a:p>
                      <a:pPr marL="0" marR="0" algn="just">
                        <a:spcBef>
                          <a:spcPts val="0"/>
                        </a:spcBef>
                        <a:spcAft>
                          <a:spcPts val="0"/>
                        </a:spcAft>
                      </a:pPr>
                      <a:r>
                        <a:rPr lang="en-US" sz="2000">
                          <a:effectLst/>
                        </a:rPr>
                        <a:t>Tobacco Users/Smokers</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0" marR="95250" marT="76178" marB="47612"/>
                </a:tc>
                <a:tc>
                  <a:txBody>
                    <a:bodyPr/>
                    <a:lstStyle/>
                    <a:p>
                      <a:pPr marL="0" marR="0" algn="ctr">
                        <a:spcBef>
                          <a:spcPts val="0"/>
                        </a:spcBef>
                        <a:spcAft>
                          <a:spcPts val="0"/>
                        </a:spcAft>
                      </a:pPr>
                      <a:r>
                        <a:rPr lang="en-US" sz="2000">
                          <a:effectLst/>
                        </a:rPr>
                        <a:t>Men (%)</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0" marR="95250" marT="76178" marB="47612"/>
                </a:tc>
                <a:tc>
                  <a:txBody>
                    <a:bodyPr/>
                    <a:lstStyle/>
                    <a:p>
                      <a:pPr marL="0" marR="0" algn="ctr">
                        <a:spcBef>
                          <a:spcPts val="0"/>
                        </a:spcBef>
                        <a:spcAft>
                          <a:spcPts val="0"/>
                        </a:spcAft>
                      </a:pPr>
                      <a:r>
                        <a:rPr lang="en-US" sz="2000">
                          <a:effectLst/>
                        </a:rPr>
                        <a:t>Women (%)</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0" marR="95250" marT="76178" marB="47612"/>
                </a:tc>
                <a:tc>
                  <a:txBody>
                    <a:bodyPr/>
                    <a:lstStyle/>
                    <a:p>
                      <a:pPr marL="0" marR="0" algn="ctr">
                        <a:spcBef>
                          <a:spcPts val="0"/>
                        </a:spcBef>
                        <a:spcAft>
                          <a:spcPts val="0"/>
                        </a:spcAft>
                      </a:pPr>
                      <a:r>
                        <a:rPr lang="en-US" sz="2000">
                          <a:effectLst/>
                        </a:rPr>
                        <a:t>Overall (%)</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0" marR="95250" marT="76178" marB="47612"/>
                </a:tc>
              </a:tr>
              <a:tr h="432401">
                <a:tc>
                  <a:txBody>
                    <a:bodyPr/>
                    <a:lstStyle/>
                    <a:p>
                      <a:endParaRPr lang="en-US" sz="2000">
                        <a:effectLst/>
                        <a:latin typeface="Calibri" panose="020F0502020204030204" pitchFamily="34" charset="0"/>
                        <a:cs typeface="Times New Roman" panose="02020603050405020304" pitchFamily="18" charset="0"/>
                      </a:endParaRPr>
                    </a:p>
                  </a:txBody>
                  <a:tcPr marL="95250" marR="95250" marT="76178" marB="47612"/>
                </a:tc>
                <a:tc>
                  <a:txBody>
                    <a:bodyPr/>
                    <a:lstStyle/>
                    <a:p>
                      <a:pPr marL="0" marR="0" algn="just">
                        <a:spcBef>
                          <a:spcPts val="0"/>
                        </a:spcBef>
                        <a:spcAft>
                          <a:spcPts val="0"/>
                        </a:spcAft>
                      </a:pPr>
                      <a:r>
                        <a:rPr lang="en-US" sz="2000" b="1" dirty="0">
                          <a:effectLst/>
                        </a:rPr>
                        <a:t>Current </a:t>
                      </a:r>
                      <a:r>
                        <a:rPr lang="en-US" sz="2000" b="1" dirty="0" smtClean="0">
                          <a:effectLst/>
                        </a:rPr>
                        <a:t>smokers</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0" marR="95250" marT="76178" marB="47612"/>
                </a:tc>
                <a:tc>
                  <a:txBody>
                    <a:bodyPr/>
                    <a:lstStyle/>
                    <a:p>
                      <a:pPr marL="0" marR="0" algn="ctr">
                        <a:spcBef>
                          <a:spcPts val="0"/>
                        </a:spcBef>
                        <a:spcAft>
                          <a:spcPts val="0"/>
                        </a:spcAft>
                      </a:pPr>
                      <a:r>
                        <a:rPr lang="en-US" sz="2000" b="1">
                          <a:effectLst/>
                        </a:rPr>
                        <a:t>36.2</a:t>
                      </a:r>
                      <a:endParaRPr lang="en-US" sz="2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95250" marR="95250" marT="76178" marB="47612"/>
                </a:tc>
                <a:tc>
                  <a:txBody>
                    <a:bodyPr/>
                    <a:lstStyle/>
                    <a:p>
                      <a:pPr marL="0" marR="0" algn="ctr">
                        <a:spcBef>
                          <a:spcPts val="0"/>
                        </a:spcBef>
                        <a:spcAft>
                          <a:spcPts val="0"/>
                        </a:spcAft>
                      </a:pPr>
                      <a:r>
                        <a:rPr lang="en-US" sz="2000" b="1" dirty="0">
                          <a:effectLst/>
                        </a:rPr>
                        <a:t>0.8</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0" marR="95250" marT="76178" marB="47612"/>
                </a:tc>
                <a:tc>
                  <a:txBody>
                    <a:bodyPr/>
                    <a:lstStyle/>
                    <a:p>
                      <a:pPr marL="0" marR="0" algn="ctr">
                        <a:spcBef>
                          <a:spcPts val="0"/>
                        </a:spcBef>
                        <a:spcAft>
                          <a:spcPts val="0"/>
                        </a:spcAft>
                      </a:pPr>
                      <a:r>
                        <a:rPr lang="en-US" sz="2000" b="1" dirty="0">
                          <a:effectLst/>
                        </a:rPr>
                        <a:t>18.0</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0" marR="95250" marT="76178" marB="47612"/>
                </a:tc>
              </a:tr>
              <a:tr h="432401">
                <a:tc>
                  <a:txBody>
                    <a:bodyPr/>
                    <a:lstStyle/>
                    <a:p>
                      <a:pPr marL="0" marR="0" algn="ctr">
                        <a:spcBef>
                          <a:spcPts val="0"/>
                        </a:spcBef>
                        <a:spcAft>
                          <a:spcPts val="0"/>
                        </a:spcAft>
                      </a:pPr>
                      <a:r>
                        <a:rPr lang="en-US" sz="2000">
                          <a:effectLst/>
                        </a:rPr>
                        <a:t>I.a</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0" marR="95250" marT="76178" marB="47612"/>
                </a:tc>
                <a:tc>
                  <a:txBody>
                    <a:bodyPr/>
                    <a:lstStyle/>
                    <a:p>
                      <a:pPr marL="0" marR="0" algn="ctr">
                        <a:spcBef>
                          <a:spcPts val="0"/>
                        </a:spcBef>
                        <a:spcAft>
                          <a:spcPts val="0"/>
                        </a:spcAft>
                      </a:pPr>
                      <a:r>
                        <a:rPr lang="en-US" sz="2000">
                          <a:effectLst/>
                        </a:rPr>
                        <a:t>Cigarette</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0" marR="95250" marT="76178" marB="47612"/>
                </a:tc>
                <a:tc>
                  <a:txBody>
                    <a:bodyPr/>
                    <a:lstStyle/>
                    <a:p>
                      <a:pPr marL="0" marR="0" algn="r">
                        <a:spcBef>
                          <a:spcPts val="0"/>
                        </a:spcBef>
                        <a:spcAft>
                          <a:spcPts val="0"/>
                        </a:spcAft>
                      </a:pPr>
                      <a:r>
                        <a:rPr lang="en-US" sz="2000" dirty="0">
                          <a:effectLst/>
                        </a:rPr>
                        <a:t> 28.7</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0" marR="95250" marT="76178" marB="47612"/>
                </a:tc>
                <a:tc>
                  <a:txBody>
                    <a:bodyPr/>
                    <a:lstStyle/>
                    <a:p>
                      <a:pPr marL="0" marR="0" algn="r">
                        <a:spcBef>
                          <a:spcPts val="0"/>
                        </a:spcBef>
                        <a:spcAft>
                          <a:spcPts val="0"/>
                        </a:spcAft>
                      </a:pPr>
                      <a:r>
                        <a:rPr lang="en-US" sz="2000" dirty="0">
                          <a:effectLst/>
                        </a:rPr>
                        <a:t>0.2</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0" marR="95250" marT="76178" marB="47612"/>
                </a:tc>
                <a:tc>
                  <a:txBody>
                    <a:bodyPr/>
                    <a:lstStyle/>
                    <a:p>
                      <a:pPr marL="0" marR="0" algn="r">
                        <a:spcBef>
                          <a:spcPts val="0"/>
                        </a:spcBef>
                        <a:spcAft>
                          <a:spcPts val="0"/>
                        </a:spcAft>
                      </a:pPr>
                      <a:r>
                        <a:rPr lang="en-US" sz="2000" dirty="0">
                          <a:effectLst/>
                        </a:rPr>
                        <a:t>14.0</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0" marR="95250" marT="76178" marB="47612"/>
                </a:tc>
              </a:tr>
              <a:tr h="432401">
                <a:tc>
                  <a:txBody>
                    <a:bodyPr/>
                    <a:lstStyle/>
                    <a:p>
                      <a:pPr marL="0" marR="0" algn="ctr">
                        <a:spcBef>
                          <a:spcPts val="0"/>
                        </a:spcBef>
                        <a:spcAft>
                          <a:spcPts val="0"/>
                        </a:spcAft>
                      </a:pPr>
                      <a:r>
                        <a:rPr lang="en-US" sz="2000">
                          <a:effectLst/>
                        </a:rPr>
                        <a:t>1.b</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0" marR="95250" marT="76178" marB="47612"/>
                </a:tc>
                <a:tc>
                  <a:txBody>
                    <a:bodyPr/>
                    <a:lstStyle/>
                    <a:p>
                      <a:pPr marL="0" marR="0" algn="ctr">
                        <a:spcBef>
                          <a:spcPts val="0"/>
                        </a:spcBef>
                        <a:spcAft>
                          <a:spcPts val="0"/>
                        </a:spcAft>
                      </a:pPr>
                      <a:r>
                        <a:rPr lang="en-US" sz="2000">
                          <a:effectLst/>
                        </a:rPr>
                        <a:t>bidi</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0" marR="95250" marT="76178" marB="47612"/>
                </a:tc>
                <a:tc>
                  <a:txBody>
                    <a:bodyPr/>
                    <a:lstStyle/>
                    <a:p>
                      <a:pPr marL="0" marR="0" algn="r">
                        <a:spcBef>
                          <a:spcPts val="0"/>
                        </a:spcBef>
                        <a:spcAft>
                          <a:spcPts val="0"/>
                        </a:spcAft>
                      </a:pPr>
                      <a:r>
                        <a:rPr lang="en-US" sz="2000">
                          <a:effectLst/>
                        </a:rPr>
                        <a:t>9.7</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0" marR="95250" marT="76178" marB="47612"/>
                </a:tc>
                <a:tc>
                  <a:txBody>
                    <a:bodyPr/>
                    <a:lstStyle/>
                    <a:p>
                      <a:pPr marL="0" marR="0" algn="r">
                        <a:spcBef>
                          <a:spcPts val="0"/>
                        </a:spcBef>
                        <a:spcAft>
                          <a:spcPts val="0"/>
                        </a:spcAft>
                      </a:pPr>
                      <a:r>
                        <a:rPr lang="en-US" sz="2000">
                          <a:effectLst/>
                        </a:rPr>
                        <a:t>0.6</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0" marR="95250" marT="76178" marB="47612"/>
                </a:tc>
                <a:tc>
                  <a:txBody>
                    <a:bodyPr/>
                    <a:lstStyle/>
                    <a:p>
                      <a:pPr marL="0" marR="0" algn="r">
                        <a:spcBef>
                          <a:spcPts val="0"/>
                        </a:spcBef>
                        <a:spcAft>
                          <a:spcPts val="0"/>
                        </a:spcAft>
                      </a:pPr>
                      <a:r>
                        <a:rPr lang="en-US" sz="2000">
                          <a:effectLst/>
                        </a:rPr>
                        <a:t>5.0</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0" marR="95250" marT="76178" marB="47612"/>
                </a:tc>
              </a:tr>
              <a:tr h="432401">
                <a:tc>
                  <a:txBody>
                    <a:bodyPr/>
                    <a:lstStyle/>
                    <a:p>
                      <a:endParaRPr lang="en-US" sz="2000">
                        <a:effectLst/>
                        <a:latin typeface="Calibri" panose="020F0502020204030204" pitchFamily="34" charset="0"/>
                        <a:cs typeface="Times New Roman" panose="02020603050405020304" pitchFamily="18" charset="0"/>
                      </a:endParaRPr>
                    </a:p>
                  </a:txBody>
                  <a:tcPr marL="95250" marR="95250" marT="76178" marB="47612"/>
                </a:tc>
                <a:tc>
                  <a:txBody>
                    <a:bodyPr/>
                    <a:lstStyle/>
                    <a:p>
                      <a:pPr marL="0" marR="0" algn="just">
                        <a:spcBef>
                          <a:spcPts val="0"/>
                        </a:spcBef>
                        <a:spcAft>
                          <a:spcPts val="0"/>
                        </a:spcAft>
                      </a:pPr>
                      <a:r>
                        <a:rPr lang="en-US" sz="2000" b="1" dirty="0">
                          <a:effectLst/>
                        </a:rPr>
                        <a:t>Current </a:t>
                      </a:r>
                      <a:r>
                        <a:rPr lang="en-US" sz="2000" b="1" dirty="0" smtClean="0">
                          <a:effectLst/>
                        </a:rPr>
                        <a:t>SLT </a:t>
                      </a:r>
                      <a:r>
                        <a:rPr lang="en-US" sz="2000" b="1" dirty="0">
                          <a:effectLst/>
                        </a:rPr>
                        <a:t>Users</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0" marR="95250" marT="76178" marB="47612"/>
                </a:tc>
                <a:tc>
                  <a:txBody>
                    <a:bodyPr/>
                    <a:lstStyle/>
                    <a:p>
                      <a:pPr marL="0" marR="0" algn="ctr">
                        <a:spcBef>
                          <a:spcPts val="0"/>
                        </a:spcBef>
                        <a:spcAft>
                          <a:spcPts val="0"/>
                        </a:spcAft>
                      </a:pPr>
                      <a:r>
                        <a:rPr lang="en-US" sz="2000" b="1" dirty="0">
                          <a:effectLst/>
                        </a:rPr>
                        <a:t>16.2</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0" marR="95250" marT="76178" marB="47612"/>
                </a:tc>
                <a:tc>
                  <a:txBody>
                    <a:bodyPr/>
                    <a:lstStyle/>
                    <a:p>
                      <a:pPr marL="0" marR="0" algn="ctr">
                        <a:spcBef>
                          <a:spcPts val="0"/>
                        </a:spcBef>
                        <a:spcAft>
                          <a:spcPts val="0"/>
                        </a:spcAft>
                      </a:pPr>
                      <a:r>
                        <a:rPr lang="en-US" sz="2000" b="1" dirty="0">
                          <a:effectLst/>
                        </a:rPr>
                        <a:t>24.6</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0" marR="95250" marT="76178" marB="47612"/>
                </a:tc>
                <a:tc>
                  <a:txBody>
                    <a:bodyPr/>
                    <a:lstStyle/>
                    <a:p>
                      <a:pPr marL="0" marR="0" algn="ctr">
                        <a:spcBef>
                          <a:spcPts val="0"/>
                        </a:spcBef>
                        <a:spcAft>
                          <a:spcPts val="0"/>
                        </a:spcAft>
                      </a:pPr>
                      <a:r>
                        <a:rPr lang="en-US" sz="2000" b="1" dirty="0">
                          <a:effectLst/>
                        </a:rPr>
                        <a:t>20.6</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0" marR="95250" marT="76178" marB="47612"/>
                </a:tc>
              </a:tr>
              <a:tr h="432401">
                <a:tc>
                  <a:txBody>
                    <a:bodyPr/>
                    <a:lstStyle/>
                    <a:p>
                      <a:pPr marL="0" marR="0" algn="ctr">
                        <a:spcBef>
                          <a:spcPts val="0"/>
                        </a:spcBef>
                        <a:spcAft>
                          <a:spcPts val="0"/>
                        </a:spcAft>
                      </a:pPr>
                      <a:r>
                        <a:rPr lang="en-US" sz="2000">
                          <a:effectLst/>
                        </a:rPr>
                        <a:t>2.a</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0" marR="95250" marT="76178" marB="47612"/>
                </a:tc>
                <a:tc>
                  <a:txBody>
                    <a:bodyPr/>
                    <a:lstStyle/>
                    <a:p>
                      <a:pPr marL="0" marR="0" algn="ctr">
                        <a:spcBef>
                          <a:spcPts val="0"/>
                        </a:spcBef>
                        <a:spcAft>
                          <a:spcPts val="0"/>
                        </a:spcAft>
                      </a:pPr>
                      <a:r>
                        <a:rPr lang="en-US" sz="2000" dirty="0" smtClean="0">
                          <a:effectLst/>
                        </a:rPr>
                        <a:t>betel </a:t>
                      </a:r>
                      <a:r>
                        <a:rPr lang="en-US" sz="2000" dirty="0">
                          <a:effectLst/>
                        </a:rPr>
                        <a:t>quid with </a:t>
                      </a:r>
                      <a:r>
                        <a:rPr lang="en-US" sz="2000" dirty="0" smtClean="0">
                          <a:effectLst/>
                        </a:rPr>
                        <a:t>tobacco</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0" marR="95250" marT="76178" marB="47612"/>
                </a:tc>
                <a:tc>
                  <a:txBody>
                    <a:bodyPr/>
                    <a:lstStyle/>
                    <a:p>
                      <a:pPr marL="0" marR="0" algn="r">
                        <a:spcBef>
                          <a:spcPts val="0"/>
                        </a:spcBef>
                        <a:spcAft>
                          <a:spcPts val="0"/>
                        </a:spcAft>
                      </a:pPr>
                      <a:r>
                        <a:rPr lang="en-US" sz="2000" dirty="0">
                          <a:effectLst/>
                        </a:rPr>
                        <a:t>14.3</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0" marR="95250" marT="76178" marB="47612"/>
                </a:tc>
                <a:tc>
                  <a:txBody>
                    <a:bodyPr/>
                    <a:lstStyle/>
                    <a:p>
                      <a:pPr marL="0" marR="0" algn="r">
                        <a:spcBef>
                          <a:spcPts val="0"/>
                        </a:spcBef>
                        <a:spcAft>
                          <a:spcPts val="0"/>
                        </a:spcAft>
                      </a:pPr>
                      <a:r>
                        <a:rPr lang="en-US" sz="2000">
                          <a:effectLst/>
                        </a:rPr>
                        <a:t>23.0</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0" marR="95250" marT="76178" marB="47612"/>
                </a:tc>
                <a:tc>
                  <a:txBody>
                    <a:bodyPr/>
                    <a:lstStyle/>
                    <a:p>
                      <a:pPr marL="0" marR="0" algn="r">
                        <a:spcBef>
                          <a:spcPts val="0"/>
                        </a:spcBef>
                        <a:spcAft>
                          <a:spcPts val="0"/>
                        </a:spcAft>
                      </a:pPr>
                      <a:r>
                        <a:rPr lang="en-US" sz="2000">
                          <a:effectLst/>
                        </a:rPr>
                        <a:t>18.7</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0" marR="95250" marT="76178" marB="47612"/>
                </a:tc>
              </a:tr>
              <a:tr h="432401">
                <a:tc>
                  <a:txBody>
                    <a:bodyPr/>
                    <a:lstStyle/>
                    <a:p>
                      <a:pPr marL="0" marR="0" algn="ctr">
                        <a:spcBef>
                          <a:spcPts val="0"/>
                        </a:spcBef>
                        <a:spcAft>
                          <a:spcPts val="0"/>
                        </a:spcAft>
                      </a:pPr>
                      <a:r>
                        <a:rPr lang="en-US" sz="2000">
                          <a:effectLst/>
                        </a:rPr>
                        <a:t>2.b</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0" marR="95250" marT="76178" marB="47612"/>
                </a:tc>
                <a:tc>
                  <a:txBody>
                    <a:bodyPr/>
                    <a:lstStyle/>
                    <a:p>
                      <a:pPr marL="0" marR="0" algn="ctr">
                        <a:spcBef>
                          <a:spcPts val="0"/>
                        </a:spcBef>
                        <a:spcAft>
                          <a:spcPts val="0"/>
                        </a:spcAft>
                      </a:pPr>
                      <a:r>
                        <a:rPr lang="en-US" sz="2000" dirty="0" err="1" smtClean="0">
                          <a:effectLst/>
                        </a:rPr>
                        <a:t>Gul</a:t>
                      </a:r>
                      <a:r>
                        <a:rPr lang="en-US" sz="2000" dirty="0" smtClean="0">
                          <a:effectLst/>
                        </a:rPr>
                        <a:t> </a:t>
                      </a:r>
                      <a:r>
                        <a:rPr lang="en-US" sz="2000" dirty="0">
                          <a:effectLst/>
                        </a:rPr>
                        <a:t>user</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0" marR="95250" marT="76178" marB="47612"/>
                </a:tc>
                <a:tc>
                  <a:txBody>
                    <a:bodyPr/>
                    <a:lstStyle/>
                    <a:p>
                      <a:pPr marL="0" marR="0" algn="r">
                        <a:spcBef>
                          <a:spcPts val="0"/>
                        </a:spcBef>
                        <a:spcAft>
                          <a:spcPts val="0"/>
                        </a:spcAft>
                      </a:pPr>
                      <a:r>
                        <a:rPr lang="en-US" sz="2000">
                          <a:effectLst/>
                        </a:rPr>
                        <a:t>3.1</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0" marR="95250" marT="76178" marB="47612"/>
                </a:tc>
                <a:tc>
                  <a:txBody>
                    <a:bodyPr/>
                    <a:lstStyle/>
                    <a:p>
                      <a:pPr marL="0" marR="0" algn="r">
                        <a:spcBef>
                          <a:spcPts val="0"/>
                        </a:spcBef>
                        <a:spcAft>
                          <a:spcPts val="0"/>
                        </a:spcAft>
                      </a:pPr>
                      <a:r>
                        <a:rPr lang="en-US" sz="2000" dirty="0">
                          <a:effectLst/>
                        </a:rPr>
                        <a:t>4.1</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0" marR="95250" marT="76178" marB="47612"/>
                </a:tc>
                <a:tc>
                  <a:txBody>
                    <a:bodyPr/>
                    <a:lstStyle/>
                    <a:p>
                      <a:pPr marL="0" marR="0" algn="r">
                        <a:spcBef>
                          <a:spcPts val="0"/>
                        </a:spcBef>
                        <a:spcAft>
                          <a:spcPts val="0"/>
                        </a:spcAft>
                      </a:pPr>
                      <a:r>
                        <a:rPr lang="en-US" sz="2000" dirty="0">
                          <a:effectLst/>
                        </a:rPr>
                        <a:t>3.6</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0" marR="95250" marT="76178" marB="47612"/>
                </a:tc>
              </a:tr>
              <a:tr h="717912">
                <a:tc>
                  <a:txBody>
                    <a:bodyPr/>
                    <a:lstStyle/>
                    <a:p>
                      <a:endParaRPr lang="en-US" sz="2000" dirty="0">
                        <a:effectLst/>
                        <a:latin typeface="Calibri" panose="020F0502020204030204" pitchFamily="34" charset="0"/>
                        <a:cs typeface="Times New Roman" panose="02020603050405020304" pitchFamily="18" charset="0"/>
                      </a:endParaRPr>
                    </a:p>
                  </a:txBody>
                  <a:tcPr marL="95250" marR="95250" marT="76178" marB="47612"/>
                </a:tc>
                <a:tc>
                  <a:txBody>
                    <a:bodyPr/>
                    <a:lstStyle/>
                    <a:p>
                      <a:pPr marL="0" marR="0" algn="just">
                        <a:spcBef>
                          <a:spcPts val="1200"/>
                        </a:spcBef>
                        <a:spcAft>
                          <a:spcPts val="0"/>
                        </a:spcAft>
                      </a:pPr>
                      <a:r>
                        <a:rPr lang="en-US" sz="2000" b="1" dirty="0" smtClean="0">
                          <a:effectLst/>
                        </a:rPr>
                        <a:t>Total </a:t>
                      </a:r>
                      <a:r>
                        <a:rPr lang="en-US" sz="2000" b="1" dirty="0">
                          <a:effectLst/>
                        </a:rPr>
                        <a:t>tobacco </a:t>
                      </a:r>
                      <a:r>
                        <a:rPr lang="en-US" sz="2000" b="1" dirty="0" smtClean="0">
                          <a:effectLst/>
                        </a:rPr>
                        <a:t>users</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0" marR="95250" marT="76178" marB="47612"/>
                </a:tc>
                <a:tc>
                  <a:txBody>
                    <a:bodyPr/>
                    <a:lstStyle/>
                    <a:p>
                      <a:pPr marL="0" marR="0" algn="ctr">
                        <a:spcBef>
                          <a:spcPts val="1200"/>
                        </a:spcBef>
                        <a:spcAft>
                          <a:spcPts val="0"/>
                        </a:spcAft>
                      </a:pPr>
                      <a:r>
                        <a:rPr lang="en-US" sz="2000" b="1" dirty="0">
                          <a:effectLst/>
                        </a:rPr>
                        <a:t>46.0</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0" marR="95250" marT="76178" marB="47612"/>
                </a:tc>
                <a:tc>
                  <a:txBody>
                    <a:bodyPr/>
                    <a:lstStyle/>
                    <a:p>
                      <a:pPr marL="0" marR="0" algn="ctr">
                        <a:spcBef>
                          <a:spcPts val="1200"/>
                        </a:spcBef>
                        <a:spcAft>
                          <a:spcPts val="0"/>
                        </a:spcAft>
                      </a:pPr>
                      <a:r>
                        <a:rPr lang="en-US" sz="2000" b="1" dirty="0">
                          <a:effectLst/>
                        </a:rPr>
                        <a:t>25.2</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0" marR="95250" marT="76178" marB="47612"/>
                </a:tc>
                <a:tc>
                  <a:txBody>
                    <a:bodyPr/>
                    <a:lstStyle/>
                    <a:p>
                      <a:pPr marL="0" marR="0" algn="ctr">
                        <a:spcBef>
                          <a:spcPts val="1200"/>
                        </a:spcBef>
                        <a:spcAft>
                          <a:spcPts val="0"/>
                        </a:spcAft>
                      </a:pPr>
                      <a:r>
                        <a:rPr lang="en-US" sz="2000" b="1" dirty="0">
                          <a:effectLst/>
                        </a:rPr>
                        <a:t>35.5</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0" marR="95250" marT="76178" marB="47612"/>
                </a:tc>
              </a:tr>
            </a:tbl>
          </a:graphicData>
        </a:graphic>
      </p:graphicFrame>
    </p:spTree>
    <p:extLst>
      <p:ext uri="{BB962C8B-B14F-4D97-AF65-F5344CB8AC3E}">
        <p14:creationId xmlns:p14="http://schemas.microsoft.com/office/powerpoint/2010/main" val="14911650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981200" y="274638"/>
            <a:ext cx="8229600" cy="715962"/>
          </a:xfrm>
        </p:spPr>
        <p:txBody>
          <a:bodyPr/>
          <a:lstStyle/>
          <a:p>
            <a:r>
              <a:rPr lang="en-US" sz="3200" b="1"/>
              <a:t>Bangladesh progress on tobacco control</a:t>
            </a:r>
            <a:endParaRPr lang="en-US" sz="3200"/>
          </a:p>
        </p:txBody>
      </p:sp>
      <p:graphicFrame>
        <p:nvGraphicFramePr>
          <p:cNvPr id="4" name="Content Placeholder 3"/>
          <p:cNvGraphicFramePr>
            <a:graphicFrameLocks noGrp="1"/>
          </p:cNvGraphicFramePr>
          <p:nvPr>
            <p:ph idx="1"/>
          </p:nvPr>
        </p:nvGraphicFramePr>
        <p:xfrm>
          <a:off x="1981200" y="1066801"/>
          <a:ext cx="8229600" cy="2124209"/>
        </p:xfrm>
        <a:graphic>
          <a:graphicData uri="http://schemas.openxmlformats.org/drawingml/2006/table">
            <a:tbl>
              <a:tblPr firstRow="1" firstCol="1" bandRow="1">
                <a:tableStyleId>{5C22544A-7EE6-4342-B048-85BDC9FD1C3A}</a:tableStyleId>
              </a:tblPr>
              <a:tblGrid>
                <a:gridCol w="2572718"/>
                <a:gridCol w="5656882"/>
              </a:tblGrid>
              <a:tr h="371609">
                <a:tc>
                  <a:txBody>
                    <a:bodyPr/>
                    <a:lstStyle/>
                    <a:p>
                      <a:pPr marL="0" marR="0" algn="ctr">
                        <a:lnSpc>
                          <a:spcPct val="115000"/>
                        </a:lnSpc>
                        <a:spcBef>
                          <a:spcPts val="0"/>
                        </a:spcBef>
                        <a:spcAft>
                          <a:spcPts val="600"/>
                        </a:spcAft>
                      </a:pPr>
                      <a:r>
                        <a:rPr lang="en-US" sz="2000" b="0" dirty="0">
                          <a:solidFill>
                            <a:schemeClr val="tx1"/>
                          </a:solidFill>
                          <a:effectLst/>
                        </a:rPr>
                        <a:t>WHO MPOWER</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600"/>
                        </a:spcAft>
                      </a:pPr>
                      <a:r>
                        <a:rPr lang="en-US" sz="2000" b="0">
                          <a:solidFill>
                            <a:schemeClr val="tx1"/>
                          </a:solidFill>
                          <a:effectLst/>
                        </a:rPr>
                        <a:t>Progress on tobacco control in Bangladesh</a:t>
                      </a:r>
                      <a:endParaRPr lang="en-US"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752600">
                <a:tc>
                  <a:txBody>
                    <a:bodyPr/>
                    <a:lstStyle/>
                    <a:p>
                      <a:pPr marL="0" marR="0" algn="just">
                        <a:lnSpc>
                          <a:spcPct val="115000"/>
                        </a:lnSpc>
                        <a:spcBef>
                          <a:spcPts val="0"/>
                        </a:spcBef>
                        <a:spcAft>
                          <a:spcPts val="600"/>
                        </a:spcAft>
                      </a:pPr>
                      <a:r>
                        <a:rPr lang="en-US" sz="2000" b="0" dirty="0">
                          <a:solidFill>
                            <a:schemeClr val="tx1"/>
                          </a:solidFill>
                          <a:effectLst/>
                        </a:rPr>
                        <a:t>M - monitoring</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000" b="0" dirty="0">
                          <a:solidFill>
                            <a:schemeClr val="tx1"/>
                          </a:solidFill>
                          <a:effectLst/>
                        </a:rPr>
                        <a:t>Tobacco use prevalence significantly decreased among adults from 43.3% in 2009 to 35.3% in 2017. </a:t>
                      </a:r>
                    </a:p>
                    <a:p>
                      <a:pPr marL="742950" marR="0" lvl="1" indent="-285750" algn="just">
                        <a:lnSpc>
                          <a:spcPct val="115000"/>
                        </a:lnSpc>
                        <a:spcBef>
                          <a:spcPts val="0"/>
                        </a:spcBef>
                        <a:spcAft>
                          <a:spcPts val="600"/>
                        </a:spcAft>
                        <a:buFont typeface="Arial" panose="020B0604020202020204" pitchFamily="34" charset="0"/>
                        <a:buChar char="•"/>
                      </a:pPr>
                      <a:r>
                        <a:rPr lang="en-US" sz="2000" b="0" dirty="0">
                          <a:solidFill>
                            <a:schemeClr val="tx1"/>
                          </a:solidFill>
                          <a:effectLst/>
                        </a:rPr>
                        <a:t>18.5% relative decline (20.8% for males; 12.2% for females). </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26638" name="Title 1"/>
          <p:cNvSpPr txBox="1">
            <a:spLocks/>
          </p:cNvSpPr>
          <p:nvPr/>
        </p:nvSpPr>
        <p:spPr bwMode="auto">
          <a:xfrm>
            <a:off x="1981200" y="3810000"/>
            <a:ext cx="8229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sz="2400" b="1">
                <a:solidFill>
                  <a:schemeClr val="tx2"/>
                </a:solidFill>
              </a:rPr>
              <a:t>Bangladesh conducts several nationwide surveys</a:t>
            </a:r>
          </a:p>
          <a:p>
            <a:pPr algn="just">
              <a:spcBef>
                <a:spcPct val="0"/>
              </a:spcBef>
            </a:pPr>
            <a:r>
              <a:rPr lang="en-US" sz="2000">
                <a:solidFill>
                  <a:schemeClr val="tx2"/>
                </a:solidFill>
              </a:rPr>
              <a:t>Global Youth Tobacco Survey 2007 and 2013</a:t>
            </a:r>
          </a:p>
          <a:p>
            <a:pPr algn="just">
              <a:spcBef>
                <a:spcPct val="0"/>
              </a:spcBef>
            </a:pPr>
            <a:r>
              <a:rPr lang="en-US" sz="2000">
                <a:solidFill>
                  <a:schemeClr val="tx2"/>
                </a:solidFill>
              </a:rPr>
              <a:t>Global Adult Tobacco Survey 2009 and 2017</a:t>
            </a:r>
          </a:p>
          <a:p>
            <a:pPr algn="just">
              <a:spcBef>
                <a:spcPct val="0"/>
              </a:spcBef>
            </a:pPr>
            <a:r>
              <a:rPr lang="en-US" sz="2000">
                <a:solidFill>
                  <a:schemeClr val="tx2"/>
                </a:solidFill>
              </a:rPr>
              <a:t>Global School Health Professional Survey 2009</a:t>
            </a:r>
          </a:p>
          <a:p>
            <a:pPr algn="just">
              <a:spcBef>
                <a:spcPct val="0"/>
              </a:spcBef>
            </a:pPr>
            <a:r>
              <a:rPr lang="en-US" sz="2000">
                <a:solidFill>
                  <a:schemeClr val="tx2"/>
                </a:solidFill>
              </a:rPr>
              <a:t>WHO STEP wise survey on NCDs 2010 and 2014</a:t>
            </a:r>
          </a:p>
        </p:txBody>
      </p:sp>
    </p:spTree>
    <p:extLst>
      <p:ext uri="{BB962C8B-B14F-4D97-AF65-F5344CB8AC3E}">
        <p14:creationId xmlns:p14="http://schemas.microsoft.com/office/powerpoint/2010/main" val="35693809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z="3600"/>
              <a:t>P- Protect people from tobacco smoke</a:t>
            </a:r>
          </a:p>
        </p:txBody>
      </p:sp>
      <p:graphicFrame>
        <p:nvGraphicFramePr>
          <p:cNvPr id="4" name="Table 3"/>
          <p:cNvGraphicFramePr>
            <a:graphicFrameLocks noGrp="1"/>
          </p:cNvGraphicFramePr>
          <p:nvPr/>
        </p:nvGraphicFramePr>
        <p:xfrm>
          <a:off x="1981200" y="1600201"/>
          <a:ext cx="8229600" cy="1401763"/>
        </p:xfrm>
        <a:graphic>
          <a:graphicData uri="http://schemas.openxmlformats.org/drawingml/2006/table">
            <a:tbl>
              <a:tblPr firstRow="1" firstCol="1" bandRow="1">
                <a:tableStyleId>{5C22544A-7EE6-4342-B048-85BDC9FD1C3A}</a:tableStyleId>
              </a:tblPr>
              <a:tblGrid>
                <a:gridCol w="304800"/>
                <a:gridCol w="7924800"/>
              </a:tblGrid>
              <a:tr h="1401763">
                <a:tc>
                  <a:txBody>
                    <a:bodyPr/>
                    <a:lstStyle/>
                    <a:p>
                      <a:pPr marL="0" marR="0" algn="just">
                        <a:lnSpc>
                          <a:spcPct val="115000"/>
                        </a:lnSpc>
                        <a:spcBef>
                          <a:spcPts val="0"/>
                        </a:spcBef>
                        <a:spcAft>
                          <a:spcPts val="600"/>
                        </a:spcAft>
                      </a:pP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000" b="0" dirty="0">
                          <a:solidFill>
                            <a:schemeClr val="tx1"/>
                          </a:solidFill>
                          <a:effectLst/>
                        </a:rPr>
                        <a:t>Exposure to secondhand smoke in homes &amp; public places significantly declined.</a:t>
                      </a:r>
                    </a:p>
                    <a:p>
                      <a:pPr marL="742950" marR="0" lvl="1" indent="-285750" algn="just">
                        <a:lnSpc>
                          <a:spcPct val="115000"/>
                        </a:lnSpc>
                        <a:spcBef>
                          <a:spcPts val="0"/>
                        </a:spcBef>
                        <a:spcAft>
                          <a:spcPts val="600"/>
                        </a:spcAft>
                        <a:buFont typeface="Arial" panose="020B0604020202020204" pitchFamily="34" charset="0"/>
                        <a:buChar char="•"/>
                      </a:pPr>
                      <a:r>
                        <a:rPr lang="en-US" sz="2000" b="0" dirty="0">
                          <a:solidFill>
                            <a:schemeClr val="tx1"/>
                          </a:solidFill>
                          <a:effectLst/>
                        </a:rPr>
                        <a:t>In homes, 54.9% in 2009 to 39.0% in 2017. </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27659" name="Picture 1" descr="C:\Users\Coordinator\Downloads\No Smoking Signage.jpg"/>
          <p:cNvPicPr>
            <a:picLocks noChangeAspect="1" noChangeArrowheads="1"/>
          </p:cNvPicPr>
          <p:nvPr/>
        </p:nvPicPr>
        <p:blipFill>
          <a:blip r:embed="rId2">
            <a:extLst>
              <a:ext uri="{28A0092B-C50C-407E-A947-70E740481C1C}">
                <a14:useLocalDpi xmlns:a14="http://schemas.microsoft.com/office/drawing/2010/main" val="0"/>
              </a:ext>
            </a:extLst>
          </a:blip>
          <a:srcRect t="51913" b="16402"/>
          <a:stretch>
            <a:fillRect/>
          </a:stretch>
        </p:blipFill>
        <p:spPr bwMode="auto">
          <a:xfrm>
            <a:off x="2667000" y="3200401"/>
            <a:ext cx="7189788"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29616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981200" y="533400"/>
            <a:ext cx="8229600" cy="1143000"/>
          </a:xfrm>
        </p:spPr>
        <p:txBody>
          <a:bodyPr/>
          <a:lstStyle/>
          <a:p>
            <a:r>
              <a:rPr lang="en-US" smtClean="0">
                <a:solidFill>
                  <a:schemeClr val="tx1"/>
                </a:solidFill>
              </a:rPr>
              <a:t>O – Offer to quit</a:t>
            </a:r>
            <a:endParaRPr lang="en-US" smtClean="0"/>
          </a:p>
        </p:txBody>
      </p:sp>
      <p:graphicFrame>
        <p:nvGraphicFramePr>
          <p:cNvPr id="4" name="Table 3"/>
          <p:cNvGraphicFramePr>
            <a:graphicFrameLocks noGrp="1"/>
          </p:cNvGraphicFramePr>
          <p:nvPr/>
        </p:nvGraphicFramePr>
        <p:xfrm>
          <a:off x="1971675" y="2362201"/>
          <a:ext cx="8229600" cy="1401763"/>
        </p:xfrm>
        <a:graphic>
          <a:graphicData uri="http://schemas.openxmlformats.org/drawingml/2006/table">
            <a:tbl>
              <a:tblPr firstRow="1" firstCol="1" bandRow="1">
                <a:tableStyleId>{5C22544A-7EE6-4342-B048-85BDC9FD1C3A}</a:tableStyleId>
              </a:tblPr>
              <a:tblGrid>
                <a:gridCol w="228600"/>
                <a:gridCol w="8001000"/>
              </a:tblGrid>
              <a:tr h="1401763">
                <a:tc>
                  <a:txBody>
                    <a:bodyPr/>
                    <a:lstStyle/>
                    <a:p>
                      <a:pPr marL="0" marR="0" algn="just">
                        <a:lnSpc>
                          <a:spcPct val="115000"/>
                        </a:lnSpc>
                        <a:spcBef>
                          <a:spcPts val="0"/>
                        </a:spcBef>
                        <a:spcAft>
                          <a:spcPts val="600"/>
                        </a:spcAft>
                      </a:pP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600"/>
                        </a:spcAft>
                      </a:pPr>
                      <a:r>
                        <a:rPr lang="en-US" sz="2000" b="0" dirty="0">
                          <a:solidFill>
                            <a:schemeClr val="tx1"/>
                          </a:solidFill>
                          <a:effectLst/>
                        </a:rPr>
                        <a:t>The proportion of current smokers who were advised to quit by health care providers increased significantly from 52.9% in 2009 to 65.8% in 2017.</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936669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z="4000"/>
              <a:t>W – Warn danger about tobacco </a:t>
            </a:r>
          </a:p>
        </p:txBody>
      </p:sp>
      <p:graphicFrame>
        <p:nvGraphicFramePr>
          <p:cNvPr id="4" name="Content Placeholder 3"/>
          <p:cNvGraphicFramePr>
            <a:graphicFrameLocks noGrp="1"/>
          </p:cNvGraphicFramePr>
          <p:nvPr>
            <p:ph idx="1"/>
          </p:nvPr>
        </p:nvGraphicFramePr>
        <p:xfrm>
          <a:off x="1981200" y="1490664"/>
          <a:ext cx="8077200" cy="1917700"/>
        </p:xfrm>
        <a:graphic>
          <a:graphicData uri="http://schemas.openxmlformats.org/drawingml/2006/table">
            <a:tbl>
              <a:tblPr firstRow="1" firstCol="1" bandRow="1">
                <a:tableStyleId>{5C22544A-7EE6-4342-B048-85BDC9FD1C3A}</a:tableStyleId>
              </a:tblPr>
              <a:tblGrid>
                <a:gridCol w="381000"/>
                <a:gridCol w="7696200"/>
              </a:tblGrid>
              <a:tr h="1917700">
                <a:tc>
                  <a:txBody>
                    <a:bodyPr/>
                    <a:lstStyle/>
                    <a:p>
                      <a:pPr marL="0" marR="0" algn="just">
                        <a:lnSpc>
                          <a:spcPct val="115000"/>
                        </a:lnSpc>
                        <a:spcBef>
                          <a:spcPts val="0"/>
                        </a:spcBef>
                        <a:spcAft>
                          <a:spcPts val="600"/>
                        </a:spcAft>
                      </a:pPr>
                      <a:endParaRPr lang="en-U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600"/>
                        </a:spcAft>
                      </a:pPr>
                      <a:r>
                        <a:rPr lang="en-US" sz="2400" b="0" dirty="0">
                          <a:solidFill>
                            <a:schemeClr val="tx1"/>
                          </a:solidFill>
                          <a:effectLst/>
                        </a:rPr>
                        <a:t>The percentage of current smokers /smokeless users who thought of quitting smoking/smokeless tobacco use because of health warnings on </a:t>
                      </a:r>
                      <a:r>
                        <a:rPr lang="en-US" sz="2400" b="0" dirty="0" smtClean="0">
                          <a:solidFill>
                            <a:schemeClr val="tx1"/>
                          </a:solidFill>
                          <a:effectLst/>
                        </a:rPr>
                        <a:t>cigarette/</a:t>
                      </a:r>
                      <a:r>
                        <a:rPr lang="en-US" sz="2400" b="0" dirty="0" err="1" smtClean="0">
                          <a:solidFill>
                            <a:schemeClr val="tx1"/>
                          </a:solidFill>
                          <a:effectLst/>
                        </a:rPr>
                        <a:t>bidi</a:t>
                      </a:r>
                      <a:r>
                        <a:rPr lang="en-US" sz="2400" b="0" dirty="0" smtClean="0">
                          <a:solidFill>
                            <a:schemeClr val="tx1"/>
                          </a:solidFill>
                          <a:effectLst/>
                        </a:rPr>
                        <a:t>/SLT </a:t>
                      </a:r>
                      <a:r>
                        <a:rPr lang="en-US" sz="2400" b="0" dirty="0">
                          <a:solidFill>
                            <a:schemeClr val="tx1"/>
                          </a:solidFill>
                          <a:effectLst/>
                        </a:rPr>
                        <a:t>packages increased significantly in 2017.</a:t>
                      </a:r>
                      <a:endParaRPr lang="en-U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Title 1"/>
          <p:cNvSpPr txBox="1">
            <a:spLocks/>
          </p:cNvSpPr>
          <p:nvPr/>
        </p:nvSpPr>
        <p:spPr bwMode="auto">
          <a:xfrm>
            <a:off x="1968501" y="4500564"/>
            <a:ext cx="2222500"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GB" sz="2000" b="1" kern="0" dirty="0">
                <a:solidFill>
                  <a:schemeClr val="tx2">
                    <a:lumMod val="75000"/>
                  </a:schemeClr>
                </a:solidFill>
              </a:rPr>
              <a:t>Health Warnings 1999-2016</a:t>
            </a:r>
          </a:p>
        </p:txBody>
      </p:sp>
      <p:sp>
        <p:nvSpPr>
          <p:cNvPr id="6" name="Text Placeholder 2"/>
          <p:cNvSpPr txBox="1">
            <a:spLocks/>
          </p:cNvSpPr>
          <p:nvPr/>
        </p:nvSpPr>
        <p:spPr bwMode="auto">
          <a:xfrm>
            <a:off x="4754564" y="6019801"/>
            <a:ext cx="9937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a:buNone/>
              <a:defRPr/>
            </a:pPr>
            <a:r>
              <a:rPr lang="en-GB" sz="1800" kern="0" dirty="0">
                <a:solidFill>
                  <a:schemeClr val="tx2">
                    <a:lumMod val="75000"/>
                  </a:schemeClr>
                </a:solidFill>
              </a:rPr>
              <a:t>1999-2005</a:t>
            </a:r>
          </a:p>
        </p:txBody>
      </p:sp>
      <p:sp>
        <p:nvSpPr>
          <p:cNvPr id="7" name="Text Placeholder 4"/>
          <p:cNvSpPr txBox="1">
            <a:spLocks/>
          </p:cNvSpPr>
          <p:nvPr/>
        </p:nvSpPr>
        <p:spPr>
          <a:xfrm>
            <a:off x="6492875" y="6056314"/>
            <a:ext cx="998538" cy="53022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a:buNone/>
              <a:defRPr/>
            </a:pPr>
            <a:r>
              <a:rPr lang="en-GB" sz="1600" kern="0" dirty="0">
                <a:solidFill>
                  <a:schemeClr val="tx2">
                    <a:lumMod val="75000"/>
                  </a:schemeClr>
                </a:solidFill>
              </a:rPr>
              <a:t>2006-2016</a:t>
            </a:r>
          </a:p>
        </p:txBody>
      </p:sp>
      <p:pic>
        <p:nvPicPr>
          <p:cNvPr id="8" name="Picture 7" descr="index.jpg"/>
          <p:cNvPicPr>
            <a:picLocks noChangeAspect="1"/>
          </p:cNvPicPr>
          <p:nvPr/>
        </p:nvPicPr>
        <p:blipFill>
          <a:blip r:embed="rId2"/>
          <a:stretch>
            <a:fillRect/>
          </a:stretch>
        </p:blipFill>
        <p:spPr>
          <a:xfrm>
            <a:off x="7704138" y="3892551"/>
            <a:ext cx="1363662" cy="2163763"/>
          </a:xfrm>
          <a:prstGeom prst="rect">
            <a:avLst/>
          </a:prstGeom>
          <a:ln>
            <a:noFill/>
          </a:ln>
          <a:effectLst>
            <a:outerShdw blurRad="292100" dist="139700" dir="2700000" algn="tl" rotWithShape="0">
              <a:srgbClr val="333333">
                <a:alpha val="65000"/>
              </a:srgbClr>
            </a:outerShdw>
          </a:effectLst>
        </p:spPr>
      </p:pic>
      <p:pic>
        <p:nvPicPr>
          <p:cNvPr id="9" name="Picture 4" descr="pack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5376" y="3892551"/>
            <a:ext cx="1363663" cy="216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4863" y="3892551"/>
            <a:ext cx="1420812" cy="2163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713" name="Text Placeholder 4"/>
          <p:cNvSpPr txBox="1">
            <a:spLocks/>
          </p:cNvSpPr>
          <p:nvPr/>
        </p:nvSpPr>
        <p:spPr bwMode="auto">
          <a:xfrm>
            <a:off x="7808914" y="6129339"/>
            <a:ext cx="9969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buFontTx/>
              <a:buNone/>
            </a:pPr>
            <a:r>
              <a:rPr lang="en-GB" sz="1800">
                <a:solidFill>
                  <a:srgbClr val="000000"/>
                </a:solidFill>
              </a:rPr>
              <a:t>From 2016</a:t>
            </a:r>
          </a:p>
        </p:txBody>
      </p:sp>
    </p:spTree>
    <p:extLst>
      <p:ext uri="{BB962C8B-B14F-4D97-AF65-F5344CB8AC3E}">
        <p14:creationId xmlns:p14="http://schemas.microsoft.com/office/powerpoint/2010/main" val="3845314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a:xfrm>
            <a:off x="1466850" y="612799"/>
            <a:ext cx="9258300" cy="466281"/>
          </a:xfrm>
        </p:spPr>
        <p:txBody>
          <a:bodyPr>
            <a:spAutoFit/>
          </a:bodyPr>
          <a:lstStyle/>
          <a:p>
            <a:r>
              <a:rPr lang="en-US" sz="2700" b="1">
                <a:solidFill>
                  <a:srgbClr val="000000"/>
                </a:solidFill>
              </a:rPr>
              <a:t>Large vector (tobacco industry) of social inequalities</a:t>
            </a:r>
            <a:endParaRPr lang="en-US" sz="2700"/>
          </a:p>
        </p:txBody>
      </p:sp>
      <p:pic>
        <p:nvPicPr>
          <p:cNvPr id="19459" name="Picture 4"/>
          <p:cNvPicPr>
            <a:picLocks noChangeAspect="1"/>
          </p:cNvPicPr>
          <p:nvPr/>
        </p:nvPicPr>
        <p:blipFill>
          <a:blip r:embed="rId2">
            <a:extLst>
              <a:ext uri="{28A0092B-C50C-407E-A947-70E740481C1C}">
                <a14:useLocalDpi xmlns:a14="http://schemas.microsoft.com/office/drawing/2010/main" val="0"/>
              </a:ext>
            </a:extLst>
          </a:blip>
          <a:srcRect l="13690" t="31017" r="28331" b="15625"/>
          <a:stretch>
            <a:fillRect/>
          </a:stretch>
        </p:blipFill>
        <p:spPr bwMode="auto">
          <a:xfrm>
            <a:off x="1744266" y="1485900"/>
            <a:ext cx="8703469" cy="450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5"/>
          <p:cNvSpPr>
            <a:spLocks noChangeArrowheads="1"/>
          </p:cNvSpPr>
          <p:nvPr/>
        </p:nvSpPr>
        <p:spPr bwMode="auto">
          <a:xfrm>
            <a:off x="4381500" y="6057900"/>
            <a:ext cx="474345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sz="2100">
                <a:latin typeface="Times New Roman" panose="02020603050405020304" pitchFamily="18" charset="0"/>
                <a:cs typeface="Calibri" panose="020F0502020204030204" pitchFamily="34" charset="0"/>
              </a:rPr>
              <a:t>WHO, 23 March 2011</a:t>
            </a:r>
            <a:endParaRPr lang="en-US" sz="1350">
              <a:cs typeface="Calibri" panose="020F0502020204030204" pitchFamily="34" charset="0"/>
            </a:endParaRPr>
          </a:p>
        </p:txBody>
      </p:sp>
    </p:spTree>
    <p:extLst>
      <p:ext uri="{BB962C8B-B14F-4D97-AF65-F5344CB8AC3E}">
        <p14:creationId xmlns:p14="http://schemas.microsoft.com/office/powerpoint/2010/main" val="3725569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z="3200"/>
              <a:t>E – Enforce ban on Tobacco Advertisement, Promotion and Sponsorships</a:t>
            </a:r>
          </a:p>
        </p:txBody>
      </p:sp>
      <p:graphicFrame>
        <p:nvGraphicFramePr>
          <p:cNvPr id="4" name="Table 3"/>
          <p:cNvGraphicFramePr>
            <a:graphicFrameLocks noGrp="1"/>
          </p:cNvGraphicFramePr>
          <p:nvPr/>
        </p:nvGraphicFramePr>
        <p:xfrm>
          <a:off x="1981200" y="1600200"/>
          <a:ext cx="8077200" cy="1143000"/>
        </p:xfrm>
        <a:graphic>
          <a:graphicData uri="http://schemas.openxmlformats.org/drawingml/2006/table">
            <a:tbl>
              <a:tblPr firstRow="1" firstCol="1" bandRow="1">
                <a:tableStyleId>{5C22544A-7EE6-4342-B048-85BDC9FD1C3A}</a:tableStyleId>
              </a:tblPr>
              <a:tblGrid>
                <a:gridCol w="162560"/>
                <a:gridCol w="7914640"/>
              </a:tblGrid>
              <a:tr h="1143000">
                <a:tc>
                  <a:txBody>
                    <a:bodyPr/>
                    <a:lstStyle/>
                    <a:p>
                      <a:pPr marL="0" marR="0" algn="just">
                        <a:lnSpc>
                          <a:spcPct val="115000"/>
                        </a:lnSpc>
                        <a:spcBef>
                          <a:spcPts val="0"/>
                        </a:spcBef>
                        <a:spcAft>
                          <a:spcPts val="600"/>
                        </a:spcAft>
                      </a:pP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600"/>
                        </a:spcAft>
                      </a:pPr>
                      <a:r>
                        <a:rPr lang="en-US" sz="2000" b="0" dirty="0">
                          <a:solidFill>
                            <a:schemeClr val="tx1"/>
                          </a:solidFill>
                          <a:effectLst/>
                        </a:rPr>
                        <a:t>Exposure to any cigarette advertisement, promotion, or sponsorship in the past 30 days decreased significantly from 48.7% in 2009 to 39.6% in 2017.</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30731" name="Picture 5" descr="ads-remove-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1" y="3652839"/>
            <a:ext cx="2928938"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2" name="Picture 9" descr="Ad 9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3617913"/>
            <a:ext cx="316230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2"/>
          <p:cNvSpPr txBox="1">
            <a:spLocks/>
          </p:cNvSpPr>
          <p:nvPr/>
        </p:nvSpPr>
        <p:spPr bwMode="auto">
          <a:xfrm>
            <a:off x="2401888" y="3013076"/>
            <a:ext cx="2322512"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a:buNone/>
              <a:defRPr/>
            </a:pPr>
            <a:r>
              <a:rPr lang="en-GB" sz="2400" kern="0" dirty="0">
                <a:solidFill>
                  <a:schemeClr val="tx2">
                    <a:lumMod val="75000"/>
                  </a:schemeClr>
                </a:solidFill>
              </a:rPr>
              <a:t>Before 2005</a:t>
            </a:r>
          </a:p>
        </p:txBody>
      </p:sp>
      <p:sp>
        <p:nvSpPr>
          <p:cNvPr id="10" name="Text Placeholder 4"/>
          <p:cNvSpPr txBox="1">
            <a:spLocks/>
          </p:cNvSpPr>
          <p:nvPr/>
        </p:nvSpPr>
        <p:spPr>
          <a:xfrm>
            <a:off x="7620001" y="2959101"/>
            <a:ext cx="1755775" cy="6397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a:defRPr/>
            </a:pPr>
            <a:r>
              <a:rPr lang="en-GB" sz="2000" kern="0" dirty="0">
                <a:solidFill>
                  <a:schemeClr val="tx2">
                    <a:lumMod val="75000"/>
                  </a:schemeClr>
                </a:solidFill>
              </a:rPr>
              <a:t>After 2005</a:t>
            </a:r>
          </a:p>
        </p:txBody>
      </p:sp>
    </p:spTree>
    <p:extLst>
      <p:ext uri="{BB962C8B-B14F-4D97-AF65-F5344CB8AC3E}">
        <p14:creationId xmlns:p14="http://schemas.microsoft.com/office/powerpoint/2010/main" val="11288227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1466850" y="685800"/>
            <a:ext cx="9258300" cy="1143000"/>
          </a:xfrm>
        </p:spPr>
        <p:txBody>
          <a:bodyPr/>
          <a:lstStyle/>
          <a:p>
            <a:pPr algn="ctr"/>
            <a:r>
              <a:rPr lang="en-US" dirty="0" smtClean="0"/>
              <a:t>Questions and feedback </a:t>
            </a:r>
          </a:p>
        </p:txBody>
      </p:sp>
      <p:sp>
        <p:nvSpPr>
          <p:cNvPr id="4" name="Title 1"/>
          <p:cNvSpPr txBox="1">
            <a:spLocks/>
          </p:cNvSpPr>
          <p:nvPr/>
        </p:nvSpPr>
        <p:spPr>
          <a:xfrm>
            <a:off x="2095500" y="2857500"/>
            <a:ext cx="8286750" cy="2430066"/>
          </a:xfrm>
          <a:prstGeom prst="rect">
            <a:avLst/>
          </a:prstGeom>
        </p:spPr>
        <p:txBody>
          <a:bodyPr anchor="ctr"/>
          <a:lstStyle/>
          <a:p>
            <a:pPr algn="ctr">
              <a:defRPr/>
            </a:pPr>
            <a:r>
              <a:rPr lang="en-US" sz="2400" dirty="0" err="1">
                <a:solidFill>
                  <a:schemeClr val="accent2"/>
                </a:solidFill>
                <a:latin typeface="Times New Roman" pitchFamily="18" charset="0"/>
                <a:ea typeface="+mj-ea"/>
                <a:cs typeface="Times New Roman" pitchFamily="18" charset="0"/>
              </a:rPr>
              <a:t>Aminul</a:t>
            </a:r>
            <a:r>
              <a:rPr lang="en-US" sz="2400" dirty="0">
                <a:solidFill>
                  <a:schemeClr val="accent2"/>
                </a:solidFill>
                <a:latin typeface="Times New Roman" pitchFamily="18" charset="0"/>
                <a:ea typeface="+mj-ea"/>
                <a:cs typeface="Times New Roman" pitchFamily="18" charset="0"/>
              </a:rPr>
              <a:t> Islam </a:t>
            </a:r>
            <a:r>
              <a:rPr lang="en-US" sz="2400" dirty="0" err="1">
                <a:solidFill>
                  <a:schemeClr val="accent2"/>
                </a:solidFill>
                <a:latin typeface="Times New Roman" pitchFamily="18" charset="0"/>
                <a:ea typeface="+mj-ea"/>
                <a:cs typeface="Times New Roman" pitchFamily="18" charset="0"/>
              </a:rPr>
              <a:t>Sujon</a:t>
            </a:r>
            <a:endParaRPr lang="en-US" sz="2400" dirty="0">
              <a:solidFill>
                <a:schemeClr val="accent2"/>
              </a:solidFill>
              <a:latin typeface="Times New Roman" pitchFamily="18" charset="0"/>
              <a:ea typeface="+mj-ea"/>
              <a:cs typeface="Times New Roman" pitchFamily="18" charset="0"/>
            </a:endParaRPr>
          </a:p>
          <a:p>
            <a:pPr algn="ctr">
              <a:defRPr/>
            </a:pPr>
            <a:endParaRPr lang="en-US" sz="788" dirty="0">
              <a:solidFill>
                <a:schemeClr val="accent2"/>
              </a:solidFill>
              <a:latin typeface="Times New Roman" pitchFamily="18" charset="0"/>
              <a:ea typeface="+mj-ea"/>
              <a:cs typeface="Times New Roman" pitchFamily="18" charset="0"/>
            </a:endParaRPr>
          </a:p>
          <a:p>
            <a:pPr>
              <a:defRPr/>
            </a:pPr>
            <a:r>
              <a:rPr lang="en-US" b="1" dirty="0" smtClean="0">
                <a:solidFill>
                  <a:schemeClr val="accent2"/>
                </a:solidFill>
                <a:latin typeface="Times New Roman" pitchFamily="18" charset="0"/>
                <a:ea typeface="+mj-ea"/>
                <a:cs typeface="Times New Roman" pitchFamily="18" charset="0"/>
              </a:rPr>
              <a:t>Program Officer, National Tobacco Control Cell</a:t>
            </a:r>
          </a:p>
          <a:p>
            <a:pPr>
              <a:defRPr/>
            </a:pPr>
            <a:r>
              <a:rPr lang="en-US" b="1" smtClean="0">
                <a:solidFill>
                  <a:schemeClr val="accent2"/>
                </a:solidFill>
                <a:latin typeface="Times New Roman" pitchFamily="18" charset="0"/>
                <a:ea typeface="+mj-ea"/>
                <a:cs typeface="Times New Roman" pitchFamily="18" charset="0"/>
              </a:rPr>
              <a:t>Former: </a:t>
            </a:r>
            <a:r>
              <a:rPr lang="en-US" b="1" dirty="0">
                <a:solidFill>
                  <a:schemeClr val="accent2"/>
                </a:solidFill>
                <a:latin typeface="Times New Roman" pitchFamily="18" charset="0"/>
                <a:ea typeface="+mj-ea"/>
                <a:cs typeface="Times New Roman" pitchFamily="18" charset="0"/>
              </a:rPr>
              <a:t>Executive Editor, </a:t>
            </a:r>
            <a:r>
              <a:rPr lang="en-US" dirty="0" err="1">
                <a:solidFill>
                  <a:schemeClr val="accent2"/>
                </a:solidFill>
                <a:latin typeface="Times New Roman" pitchFamily="18" charset="0"/>
                <a:ea typeface="+mj-ea"/>
                <a:cs typeface="Times New Roman" pitchFamily="18" charset="0"/>
              </a:rPr>
              <a:t>Swamaswar</a:t>
            </a:r>
            <a:r>
              <a:rPr lang="en-US" dirty="0">
                <a:solidFill>
                  <a:schemeClr val="accent2"/>
                </a:solidFill>
                <a:latin typeface="Times New Roman" pitchFamily="18" charset="0"/>
                <a:ea typeface="+mj-ea"/>
                <a:cs typeface="Times New Roman" pitchFamily="18" charset="0"/>
              </a:rPr>
              <a:t>, Bangladesh Anti Tobacco Alliance (BATA)</a:t>
            </a:r>
          </a:p>
          <a:p>
            <a:pPr>
              <a:defRPr/>
            </a:pPr>
            <a:r>
              <a:rPr lang="en-US" b="1" dirty="0">
                <a:solidFill>
                  <a:schemeClr val="accent2"/>
                </a:solidFill>
                <a:latin typeface="Times New Roman" pitchFamily="18" charset="0"/>
                <a:ea typeface="+mj-ea"/>
                <a:cs typeface="Times New Roman" pitchFamily="18" charset="0"/>
              </a:rPr>
              <a:t>Member, </a:t>
            </a:r>
            <a:r>
              <a:rPr lang="en-US" dirty="0" err="1">
                <a:solidFill>
                  <a:schemeClr val="accent2"/>
                </a:solidFill>
                <a:latin typeface="Times New Roman" pitchFamily="18" charset="0"/>
                <a:ea typeface="+mj-ea"/>
                <a:cs typeface="Times New Roman" pitchFamily="18" charset="0"/>
              </a:rPr>
              <a:t>Poribesh</a:t>
            </a:r>
            <a:r>
              <a:rPr lang="en-US" dirty="0">
                <a:solidFill>
                  <a:schemeClr val="accent2"/>
                </a:solidFill>
                <a:latin typeface="Times New Roman" pitchFamily="18" charset="0"/>
                <a:ea typeface="+mj-ea"/>
                <a:cs typeface="Times New Roman" pitchFamily="18" charset="0"/>
              </a:rPr>
              <a:t> </a:t>
            </a:r>
            <a:r>
              <a:rPr lang="en-US" dirty="0" err="1">
                <a:solidFill>
                  <a:schemeClr val="accent2"/>
                </a:solidFill>
                <a:latin typeface="Times New Roman" pitchFamily="18" charset="0"/>
                <a:ea typeface="+mj-ea"/>
                <a:cs typeface="Times New Roman" pitchFamily="18" charset="0"/>
              </a:rPr>
              <a:t>Bachao</a:t>
            </a:r>
            <a:r>
              <a:rPr lang="en-US" dirty="0">
                <a:solidFill>
                  <a:schemeClr val="accent2"/>
                </a:solidFill>
                <a:latin typeface="Times New Roman" pitchFamily="18" charset="0"/>
                <a:ea typeface="+mj-ea"/>
                <a:cs typeface="Times New Roman" pitchFamily="18" charset="0"/>
              </a:rPr>
              <a:t> </a:t>
            </a:r>
            <a:r>
              <a:rPr lang="en-US" dirty="0" err="1">
                <a:solidFill>
                  <a:schemeClr val="accent2"/>
                </a:solidFill>
                <a:latin typeface="Times New Roman" pitchFamily="18" charset="0"/>
                <a:ea typeface="+mj-ea"/>
                <a:cs typeface="Times New Roman" pitchFamily="18" charset="0"/>
              </a:rPr>
              <a:t>Andolon</a:t>
            </a:r>
            <a:r>
              <a:rPr lang="en-US" dirty="0">
                <a:solidFill>
                  <a:schemeClr val="accent2"/>
                </a:solidFill>
                <a:latin typeface="Times New Roman" pitchFamily="18" charset="0"/>
                <a:ea typeface="+mj-ea"/>
                <a:cs typeface="Times New Roman" pitchFamily="18" charset="0"/>
              </a:rPr>
              <a:t> (POBA)</a:t>
            </a:r>
            <a:endParaRPr lang="en-US" sz="2400" dirty="0">
              <a:solidFill>
                <a:schemeClr val="accent2"/>
              </a:solidFill>
              <a:latin typeface="Times New Roman" pitchFamily="18" charset="0"/>
              <a:ea typeface="+mj-ea"/>
              <a:cs typeface="Times New Roman" pitchFamily="18" charset="0"/>
            </a:endParaRPr>
          </a:p>
          <a:p>
            <a:pPr>
              <a:defRPr/>
            </a:pPr>
            <a:r>
              <a:rPr lang="en-US" b="1" dirty="0">
                <a:solidFill>
                  <a:schemeClr val="accent2"/>
                </a:solidFill>
                <a:latin typeface="Times New Roman" pitchFamily="18" charset="0"/>
                <a:ea typeface="+mj-ea"/>
                <a:cs typeface="Times New Roman" pitchFamily="18" charset="0"/>
              </a:rPr>
              <a:t>Member, </a:t>
            </a:r>
            <a:r>
              <a:rPr lang="en-US" dirty="0">
                <a:solidFill>
                  <a:schemeClr val="accent2"/>
                </a:solidFill>
                <a:latin typeface="Times New Roman" pitchFamily="18" charset="0"/>
                <a:ea typeface="+mj-ea"/>
                <a:cs typeface="Times New Roman" pitchFamily="18" charset="0"/>
              </a:rPr>
              <a:t>National Girl Child Advocacy Forum</a:t>
            </a:r>
          </a:p>
          <a:p>
            <a:pPr>
              <a:defRPr/>
            </a:pPr>
            <a:r>
              <a:rPr lang="en-US" dirty="0">
                <a:solidFill>
                  <a:schemeClr val="accent2"/>
                </a:solidFill>
                <a:latin typeface="Times New Roman" pitchFamily="18" charset="0"/>
                <a:ea typeface="+mj-ea"/>
                <a:cs typeface="Times New Roman" pitchFamily="18" charset="0"/>
              </a:rPr>
              <a:t> </a:t>
            </a:r>
          </a:p>
          <a:p>
            <a:pPr algn="ctr">
              <a:defRPr/>
            </a:pPr>
            <a:endParaRPr lang="en-US" sz="1350" dirty="0">
              <a:solidFill>
                <a:schemeClr val="accent2"/>
              </a:solidFill>
              <a:latin typeface="Times New Roman" pitchFamily="18" charset="0"/>
              <a:ea typeface="+mj-ea"/>
              <a:cs typeface="Times New Roman" pitchFamily="18" charset="0"/>
            </a:endParaRPr>
          </a:p>
          <a:p>
            <a:pPr>
              <a:defRPr/>
            </a:pPr>
            <a:r>
              <a:rPr lang="en-US" dirty="0">
                <a:solidFill>
                  <a:schemeClr val="accent2"/>
                </a:solidFill>
                <a:latin typeface="Arial" charset="0"/>
                <a:cs typeface="Arial" charset="0"/>
              </a:rPr>
              <a:t>Email		: aisujon@yahoo.com</a:t>
            </a:r>
          </a:p>
          <a:p>
            <a:pPr>
              <a:defRPr/>
            </a:pPr>
            <a:r>
              <a:rPr lang="en-US" dirty="0">
                <a:solidFill>
                  <a:schemeClr val="accent2"/>
                </a:solidFill>
                <a:latin typeface="Arial" charset="0"/>
                <a:cs typeface="Arial" charset="0"/>
              </a:rPr>
              <a:t>Audio blog      : </a:t>
            </a:r>
            <a:r>
              <a:rPr lang="en-US" u="sng" dirty="0">
                <a:solidFill>
                  <a:schemeClr val="accent2"/>
                </a:solidFill>
                <a:latin typeface="Arial" charset="0"/>
                <a:cs typeface="Arial" charset="0"/>
              </a:rPr>
              <a:t>www.yourlisten.com/aisujon</a:t>
            </a:r>
            <a:endParaRPr lang="en-US" dirty="0">
              <a:solidFill>
                <a:schemeClr val="accent2"/>
              </a:solidFill>
              <a:latin typeface="Arial" charset="0"/>
              <a:cs typeface="Arial" charset="0"/>
            </a:endParaRPr>
          </a:p>
          <a:p>
            <a:pPr>
              <a:defRPr/>
            </a:pPr>
            <a:r>
              <a:rPr lang="en-US" dirty="0">
                <a:solidFill>
                  <a:schemeClr val="accent2"/>
                </a:solidFill>
                <a:latin typeface="Arial" charset="0"/>
                <a:cs typeface="Arial" charset="0"/>
              </a:rPr>
              <a:t>YouTube channel  : </a:t>
            </a:r>
            <a:r>
              <a:rPr lang="en-US" u="sng" dirty="0">
                <a:solidFill>
                  <a:schemeClr val="accent2"/>
                </a:solidFill>
                <a:latin typeface="Arial" charset="0"/>
                <a:cs typeface="Arial" charset="0"/>
              </a:rPr>
              <a:t>www.youtube.com/aminulsujonbd</a:t>
            </a:r>
            <a:endParaRPr lang="en-US" dirty="0">
              <a:solidFill>
                <a:schemeClr val="accent2"/>
              </a:solidFill>
              <a:latin typeface="Arial" charset="0"/>
              <a:cs typeface="Arial" charset="0"/>
            </a:endParaRPr>
          </a:p>
          <a:p>
            <a:pPr algn="ctr">
              <a:defRPr/>
            </a:pPr>
            <a:endParaRPr lang="en-US" sz="1500" dirty="0">
              <a:solidFill>
                <a:schemeClr val="accent2"/>
              </a:solidFill>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3833609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695450" y="742950"/>
            <a:ext cx="3829050" cy="675085"/>
          </a:xfrm>
        </p:spPr>
        <p:txBody>
          <a:bodyPr>
            <a:normAutofit fontScale="90000"/>
          </a:bodyPr>
          <a:lstStyle/>
          <a:p>
            <a:r>
              <a:rPr lang="en-US" smtClean="0"/>
              <a:t>Tobacco substances </a:t>
            </a:r>
          </a:p>
        </p:txBody>
      </p:sp>
      <p:sp>
        <p:nvSpPr>
          <p:cNvPr id="3" name="Content Placeholder 2"/>
          <p:cNvSpPr>
            <a:spLocks noGrp="1"/>
          </p:cNvSpPr>
          <p:nvPr>
            <p:ph sz="quarter" idx="1"/>
          </p:nvPr>
        </p:nvSpPr>
        <p:spPr>
          <a:xfrm>
            <a:off x="1173707" y="2343150"/>
            <a:ext cx="4065043" cy="3676650"/>
          </a:xfrm>
        </p:spPr>
        <p:txBody>
          <a:bodyPr/>
          <a:lstStyle/>
          <a:p>
            <a:pPr>
              <a:defRPr/>
            </a:pPr>
            <a:r>
              <a:rPr lang="en-US" dirty="0"/>
              <a:t>Smoking tobacco causes exposure to a lethal mixture of more than 7000 </a:t>
            </a:r>
            <a:r>
              <a:rPr lang="en-US" dirty="0" smtClean="0"/>
              <a:t>chemicals</a:t>
            </a:r>
            <a:r>
              <a:rPr lang="en-US" dirty="0"/>
              <a:t>, </a:t>
            </a:r>
          </a:p>
          <a:p>
            <a:pPr lvl="1">
              <a:defRPr/>
            </a:pPr>
            <a:r>
              <a:rPr lang="en-US" dirty="0"/>
              <a:t>70 known carcinogens </a:t>
            </a:r>
          </a:p>
          <a:p>
            <a:pPr marL="342900" lvl="1" indent="0">
              <a:buNone/>
              <a:defRPr/>
            </a:pPr>
            <a:r>
              <a:rPr lang="en-US" sz="1500" dirty="0"/>
              <a:t>(Source: US Surgeon General Report 2010)</a:t>
            </a:r>
          </a:p>
          <a:p>
            <a:pPr>
              <a:defRPr/>
            </a:pPr>
            <a:endParaRPr lang="en-US" sz="2100" dirty="0"/>
          </a:p>
        </p:txBody>
      </p:sp>
      <p:pic>
        <p:nvPicPr>
          <p:cNvPr id="21508" name="Picture 4"/>
          <p:cNvPicPr>
            <a:picLocks noChangeAspect="1"/>
          </p:cNvPicPr>
          <p:nvPr/>
        </p:nvPicPr>
        <p:blipFill>
          <a:blip r:embed="rId2">
            <a:extLst>
              <a:ext uri="{28A0092B-C50C-407E-A947-70E740481C1C}">
                <a14:useLocalDpi xmlns:a14="http://schemas.microsoft.com/office/drawing/2010/main" val="0"/>
              </a:ext>
            </a:extLst>
          </a:blip>
          <a:srcRect t="3030" b="3345"/>
          <a:stretch>
            <a:fillRect/>
          </a:stretch>
        </p:blipFill>
        <p:spPr bwMode="auto">
          <a:xfrm>
            <a:off x="5010150" y="171450"/>
            <a:ext cx="5731669" cy="651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93256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409700" y="1314450"/>
            <a:ext cx="9315450" cy="4572000"/>
          </a:xfrm>
        </p:spPr>
        <p:txBody>
          <a:bodyPr>
            <a:noAutofit/>
          </a:bodyPr>
          <a:lstStyle/>
          <a:p>
            <a:pPr>
              <a:defRPr/>
            </a:pPr>
            <a:r>
              <a:rPr lang="en-US" sz="2700" b="1" dirty="0">
                <a:latin typeface="Times New Roman" panose="02020603050405020304" pitchFamily="18" charset="0"/>
                <a:cs typeface="Times New Roman" panose="02020603050405020304" pitchFamily="18" charset="0"/>
              </a:rPr>
              <a:t>Nicotine</a:t>
            </a:r>
            <a:r>
              <a:rPr lang="en-US" sz="2700" dirty="0">
                <a:latin typeface="Times New Roman" panose="02020603050405020304" pitchFamily="18" charset="0"/>
                <a:cs typeface="Times New Roman" panose="02020603050405020304" pitchFamily="18" charset="0"/>
              </a:rPr>
              <a:t> - </a:t>
            </a:r>
            <a:r>
              <a:rPr lang="en-US" sz="2700" dirty="0">
                <a:solidFill>
                  <a:srgbClr val="C00000"/>
                </a:solidFill>
                <a:latin typeface="Times New Roman" panose="02020603050405020304" pitchFamily="18" charset="0"/>
                <a:cs typeface="Times New Roman" panose="02020603050405020304" pitchFamily="18" charset="0"/>
              </a:rPr>
              <a:t>highly addictive</a:t>
            </a:r>
            <a:r>
              <a:rPr lang="en-US" sz="2700" dirty="0">
                <a:latin typeface="Times New Roman" panose="02020603050405020304" pitchFamily="18" charset="0"/>
                <a:cs typeface="Times New Roman" panose="02020603050405020304" pitchFamily="18" charset="0"/>
              </a:rPr>
              <a:t>, </a:t>
            </a:r>
            <a:r>
              <a:rPr lang="en-US" sz="2700" b="1" dirty="0">
                <a:solidFill>
                  <a:srgbClr val="C00000"/>
                </a:solidFill>
                <a:latin typeface="Times New Roman" panose="02020603050405020304" pitchFamily="18" charset="0"/>
                <a:cs typeface="Times New Roman" panose="02020603050405020304" pitchFamily="18" charset="0"/>
              </a:rPr>
              <a:t>extremely fast-acting drug</a:t>
            </a:r>
            <a:r>
              <a:rPr lang="en-US" sz="2700" dirty="0">
                <a:latin typeface="Times New Roman" panose="02020603050405020304" pitchFamily="18" charset="0"/>
                <a:cs typeface="Times New Roman" panose="02020603050405020304" pitchFamily="18" charset="0"/>
              </a:rPr>
              <a:t>. </a:t>
            </a:r>
          </a:p>
          <a:p>
            <a:pPr lvl="1">
              <a:spcBef>
                <a:spcPts val="0"/>
              </a:spcBef>
              <a:defRPr/>
            </a:pPr>
            <a:r>
              <a:rPr lang="en-US" sz="2550" dirty="0">
                <a:latin typeface="Times New Roman" panose="02020603050405020304" pitchFamily="18" charset="0"/>
                <a:cs typeface="Times New Roman" panose="02020603050405020304" pitchFamily="18" charset="0"/>
              </a:rPr>
              <a:t> It reaches the brain within 15 seconds of being inhaled. </a:t>
            </a:r>
          </a:p>
          <a:p>
            <a:pPr lvl="1">
              <a:spcBef>
                <a:spcPts val="0"/>
              </a:spcBef>
              <a:defRPr/>
            </a:pPr>
            <a:r>
              <a:rPr lang="en-US" sz="2550" dirty="0">
                <a:latin typeface="Times New Roman" panose="02020603050405020304" pitchFamily="18" charset="0"/>
                <a:cs typeface="Times New Roman" panose="02020603050405020304" pitchFamily="18" charset="0"/>
              </a:rPr>
              <a:t> Nicotine exposure can lead to vomiting, depression,  </a:t>
            </a:r>
          </a:p>
          <a:p>
            <a:pPr marL="240030" lvl="1" indent="0">
              <a:spcBef>
                <a:spcPts val="0"/>
              </a:spcBef>
              <a:buNone/>
              <a:defRPr/>
            </a:pPr>
            <a:r>
              <a:rPr lang="en-US" sz="2550" dirty="0">
                <a:latin typeface="Times New Roman" panose="02020603050405020304" pitchFamily="18" charset="0"/>
                <a:cs typeface="Times New Roman" panose="02020603050405020304" pitchFamily="18" charset="0"/>
              </a:rPr>
              <a:t>   central nervous system. </a:t>
            </a:r>
          </a:p>
          <a:p>
            <a:pPr>
              <a:defRPr/>
            </a:pPr>
            <a:r>
              <a:rPr lang="en-US" sz="2700" b="1" dirty="0">
                <a:latin typeface="Times New Roman" panose="02020603050405020304" pitchFamily="18" charset="0"/>
                <a:cs typeface="Times New Roman" panose="02020603050405020304" pitchFamily="18" charset="0"/>
              </a:rPr>
              <a:t>Carbon Monoxide</a:t>
            </a:r>
            <a:r>
              <a:rPr lang="en-US" sz="2700" dirty="0">
                <a:latin typeface="Times New Roman" panose="02020603050405020304" pitchFamily="18" charset="0"/>
                <a:cs typeface="Times New Roman" panose="02020603050405020304" pitchFamily="18" charset="0"/>
              </a:rPr>
              <a:t> - poisonous gas. It has no smell or taste. </a:t>
            </a:r>
          </a:p>
          <a:p>
            <a:pPr lvl="1">
              <a:spcBef>
                <a:spcPts val="0"/>
              </a:spcBef>
              <a:defRPr/>
            </a:pPr>
            <a:r>
              <a:rPr lang="en-US" sz="2550" dirty="0">
                <a:latin typeface="Times New Roman" panose="02020603050405020304" pitchFamily="18" charset="0"/>
                <a:cs typeface="Times New Roman" panose="02020603050405020304" pitchFamily="18" charset="0"/>
              </a:rPr>
              <a:t> Inhaling certain amount can cause to go coma and die. </a:t>
            </a:r>
          </a:p>
          <a:p>
            <a:pPr lvl="1">
              <a:spcBef>
                <a:spcPts val="0"/>
              </a:spcBef>
              <a:defRPr/>
            </a:pPr>
            <a:r>
              <a:rPr lang="en-US" sz="2550" dirty="0">
                <a:latin typeface="Times New Roman" panose="02020603050405020304" pitchFamily="18" charset="0"/>
                <a:cs typeface="Times New Roman" panose="02020603050405020304" pitchFamily="18" charset="0"/>
              </a:rPr>
              <a:t> It </a:t>
            </a:r>
            <a:r>
              <a:rPr lang="en-US" sz="2550" dirty="0">
                <a:solidFill>
                  <a:srgbClr val="C00000"/>
                </a:solidFill>
                <a:latin typeface="Times New Roman" panose="02020603050405020304" pitchFamily="18" charset="0"/>
                <a:cs typeface="Times New Roman" panose="02020603050405020304" pitchFamily="18" charset="0"/>
              </a:rPr>
              <a:t>decreases muscle and heart function</a:t>
            </a:r>
            <a:r>
              <a:rPr lang="en-US" sz="2550" dirty="0">
                <a:latin typeface="Times New Roman" panose="02020603050405020304" pitchFamily="18" charset="0"/>
                <a:cs typeface="Times New Roman" panose="02020603050405020304" pitchFamily="18" charset="0"/>
              </a:rPr>
              <a:t>, it causes </a:t>
            </a:r>
            <a:r>
              <a:rPr lang="en-US" sz="2550" dirty="0">
                <a:solidFill>
                  <a:srgbClr val="C00000"/>
                </a:solidFill>
                <a:latin typeface="Times New Roman" panose="02020603050405020304" pitchFamily="18" charset="0"/>
                <a:cs typeface="Times New Roman" panose="02020603050405020304" pitchFamily="18" charset="0"/>
              </a:rPr>
              <a:t>weakness, and dizziness</a:t>
            </a:r>
            <a:r>
              <a:rPr lang="en-US" sz="2550" dirty="0">
                <a:latin typeface="Times New Roman" panose="02020603050405020304" pitchFamily="18" charset="0"/>
                <a:cs typeface="Times New Roman" panose="02020603050405020304" pitchFamily="18" charset="0"/>
              </a:rPr>
              <a:t>. It is </a:t>
            </a:r>
            <a:r>
              <a:rPr lang="en-US" sz="2550" dirty="0">
                <a:solidFill>
                  <a:srgbClr val="C00000"/>
                </a:solidFill>
                <a:latin typeface="Times New Roman" panose="02020603050405020304" pitchFamily="18" charset="0"/>
                <a:cs typeface="Times New Roman" panose="02020603050405020304" pitchFamily="18" charset="0"/>
              </a:rPr>
              <a:t>especially poisonous for babies </a:t>
            </a:r>
            <a:r>
              <a:rPr lang="en-US" sz="2550" dirty="0">
                <a:latin typeface="Times New Roman" panose="02020603050405020304" pitchFamily="18" charset="0"/>
                <a:cs typeface="Times New Roman" panose="02020603050405020304" pitchFamily="18" charset="0"/>
              </a:rPr>
              <a:t>still in the womb, infants and individuals with heart or lung disease.</a:t>
            </a:r>
          </a:p>
          <a:p>
            <a:pPr>
              <a:defRPr/>
            </a:pPr>
            <a:r>
              <a:rPr lang="en-US" sz="2700" b="1" dirty="0">
                <a:latin typeface="Times New Roman" panose="02020603050405020304" pitchFamily="18" charset="0"/>
                <a:cs typeface="Times New Roman" panose="02020603050405020304" pitchFamily="18" charset="0"/>
              </a:rPr>
              <a:t>Tar</a:t>
            </a:r>
            <a:r>
              <a:rPr lang="en-US" sz="2700" dirty="0">
                <a:latin typeface="Times New Roman" panose="02020603050405020304" pitchFamily="18" charset="0"/>
                <a:cs typeface="Times New Roman" panose="02020603050405020304" pitchFamily="18" charset="0"/>
              </a:rPr>
              <a:t> - 70% of tar remains in the smokers lungs, causes several types of cancer. </a:t>
            </a:r>
          </a:p>
        </p:txBody>
      </p:sp>
      <p:sp>
        <p:nvSpPr>
          <p:cNvPr id="22531" name="Title 1"/>
          <p:cNvSpPr>
            <a:spLocks noGrp="1"/>
          </p:cNvSpPr>
          <p:nvPr>
            <p:ph type="title"/>
          </p:nvPr>
        </p:nvSpPr>
        <p:spPr>
          <a:xfrm>
            <a:off x="1981200" y="275035"/>
            <a:ext cx="8743950" cy="810815"/>
          </a:xfrm>
        </p:spPr>
        <p:txBody>
          <a:bodyPr>
            <a:normAutofit fontScale="90000"/>
          </a:bodyPr>
          <a:lstStyle/>
          <a:p>
            <a:r>
              <a:rPr lang="en-US" smtClean="0">
                <a:solidFill>
                  <a:schemeClr val="tx1"/>
                </a:solidFill>
              </a:rPr>
              <a:t>Some dangerous substances and effects 5</a:t>
            </a:r>
            <a:endParaRPr lang="en-US" smtClean="0"/>
          </a:p>
        </p:txBody>
      </p:sp>
    </p:spTree>
    <p:extLst>
      <p:ext uri="{BB962C8B-B14F-4D97-AF65-F5344CB8AC3E}">
        <p14:creationId xmlns:p14="http://schemas.microsoft.com/office/powerpoint/2010/main" val="40948067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981200" y="275035"/>
            <a:ext cx="8743950" cy="982265"/>
          </a:xfrm>
        </p:spPr>
        <p:txBody>
          <a:bodyPr/>
          <a:lstStyle/>
          <a:p>
            <a:r>
              <a:rPr lang="en-US" smtClean="0">
                <a:solidFill>
                  <a:schemeClr val="tx1"/>
                </a:solidFill>
              </a:rPr>
              <a:t>Tobacco related death in World </a:t>
            </a:r>
          </a:p>
        </p:txBody>
      </p:sp>
      <p:sp>
        <p:nvSpPr>
          <p:cNvPr id="3" name="Content Placeholder 2"/>
          <p:cNvSpPr>
            <a:spLocks noGrp="1"/>
          </p:cNvSpPr>
          <p:nvPr>
            <p:ph sz="quarter" idx="1"/>
          </p:nvPr>
        </p:nvSpPr>
        <p:spPr>
          <a:xfrm>
            <a:off x="1981200" y="2286000"/>
            <a:ext cx="8743950" cy="2857500"/>
          </a:xfrm>
        </p:spPr>
        <p:txBody>
          <a:bodyPr>
            <a:normAutofit lnSpcReduction="10000"/>
          </a:bodyPr>
          <a:lstStyle/>
          <a:p>
            <a:pPr>
              <a:defRPr/>
            </a:pPr>
            <a:r>
              <a:rPr lang="en-US" sz="2700" dirty="0">
                <a:latin typeface="Times New Roman" panose="02020603050405020304" pitchFamily="18" charset="0"/>
                <a:cs typeface="Times New Roman" panose="02020603050405020304" pitchFamily="18" charset="0"/>
              </a:rPr>
              <a:t>Tobacco use is the leading cause of preventable disease, disability, and death. </a:t>
            </a:r>
          </a:p>
          <a:p>
            <a:pPr>
              <a:defRPr/>
            </a:pPr>
            <a:r>
              <a:rPr lang="en-US" sz="2700" dirty="0">
                <a:latin typeface="Times New Roman" panose="02020603050405020304" pitchFamily="18" charset="0"/>
                <a:cs typeface="Times New Roman" panose="02020603050405020304" pitchFamily="18" charset="0"/>
              </a:rPr>
              <a:t>7.1 million death per year</a:t>
            </a:r>
          </a:p>
          <a:p>
            <a:pPr lvl="1">
              <a:defRPr/>
            </a:pPr>
            <a:r>
              <a:rPr lang="en-US" dirty="0">
                <a:latin typeface="Times New Roman" panose="02020603050405020304" pitchFamily="18" charset="0"/>
                <a:cs typeface="Times New Roman" panose="02020603050405020304" pitchFamily="18" charset="0"/>
              </a:rPr>
              <a:t> 5.1 million in men, </a:t>
            </a:r>
          </a:p>
          <a:p>
            <a:pPr lvl="1">
              <a:defRPr/>
            </a:pPr>
            <a:r>
              <a:rPr lang="en-US" dirty="0">
                <a:latin typeface="Times New Roman" panose="02020603050405020304" pitchFamily="18" charset="0"/>
                <a:cs typeface="Times New Roman" panose="02020603050405020304" pitchFamily="18" charset="0"/>
              </a:rPr>
              <a:t> 2.0 million in women</a:t>
            </a:r>
          </a:p>
          <a:p>
            <a:pPr lvl="1">
              <a:defRPr/>
            </a:pPr>
            <a:r>
              <a:rPr lang="en-US" dirty="0">
                <a:latin typeface="Times New Roman" panose="02020603050405020304" pitchFamily="18" charset="0"/>
                <a:cs typeface="Times New Roman" panose="02020603050405020304" pitchFamily="18" charset="0"/>
              </a:rPr>
              <a:t>  About .9 million people die due to exposure to tobacco smoke</a:t>
            </a:r>
          </a:p>
          <a:p>
            <a:pPr marL="0" indent="0" algn="r">
              <a:buNone/>
              <a:defRPr/>
            </a:pPr>
            <a:r>
              <a:rPr lang="en-US" sz="1800" dirty="0">
                <a:latin typeface="Times New Roman" panose="02020603050405020304" pitchFamily="18" charset="0"/>
                <a:cs typeface="Times New Roman" panose="02020603050405020304" pitchFamily="18" charset="0"/>
              </a:rPr>
              <a:t>Source: The Tobacco Atlas 2018</a:t>
            </a:r>
          </a:p>
        </p:txBody>
      </p:sp>
    </p:spTree>
    <p:extLst>
      <p:ext uri="{BB962C8B-B14F-4D97-AF65-F5344CB8AC3E}">
        <p14:creationId xmlns:p14="http://schemas.microsoft.com/office/powerpoint/2010/main" val="39611590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p:cNvPicPr>
            <a:picLocks noChangeAspect="1"/>
          </p:cNvPicPr>
          <p:nvPr/>
        </p:nvPicPr>
        <p:blipFill>
          <a:blip r:embed="rId2">
            <a:extLst>
              <a:ext uri="{28A0092B-C50C-407E-A947-70E740481C1C}">
                <a14:useLocalDpi xmlns:a14="http://schemas.microsoft.com/office/drawing/2010/main" val="0"/>
              </a:ext>
            </a:extLst>
          </a:blip>
          <a:srcRect t="2638" b="13274"/>
          <a:stretch>
            <a:fillRect/>
          </a:stretch>
        </p:blipFill>
        <p:spPr bwMode="auto">
          <a:xfrm>
            <a:off x="1752600" y="342900"/>
            <a:ext cx="8629650" cy="5463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593101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PSNARRATIONPROPS" val="C:\distance.jhsph.edu\COURSES\tobacco 101 project\SOURCE\Module 2 - Smoking and Health\Lecture 2.2 (Samet)\tobaccowav2.2\tobacco-2.2a10.wav"/>
  <p:tag name="PPSNARRATION" val="10,-1505813762,C:\distance.jhsph.edu\COURSES\tobacco 101 project\SOURCE\Module 2 - Smoking and Health\Lecture 2.2 (Samet)\tobacco_control_lec2.2_samet.ppc"/>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2741</Words>
  <Application>Microsoft Office PowerPoint</Application>
  <PresentationFormat>Widescreen</PresentationFormat>
  <Paragraphs>347</Paragraphs>
  <Slides>51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51</vt:i4>
      </vt:variant>
    </vt:vector>
  </HeadingPairs>
  <TitlesOfParts>
    <vt:vector size="62" baseType="lpstr">
      <vt:lpstr>MS PGothic</vt:lpstr>
      <vt:lpstr>Arial</vt:lpstr>
      <vt:lpstr>Calibri</vt:lpstr>
      <vt:lpstr>Calibri Light</vt:lpstr>
      <vt:lpstr>Courier New</vt:lpstr>
      <vt:lpstr>sofia-pro</vt:lpstr>
      <vt:lpstr>Symbol</vt:lpstr>
      <vt:lpstr>Times</vt:lpstr>
      <vt:lpstr>Times New Roman</vt:lpstr>
      <vt:lpstr>Trebuchet MS</vt:lpstr>
      <vt:lpstr>Office Theme</vt:lpstr>
      <vt:lpstr>PowerPoint Presentation</vt:lpstr>
      <vt:lpstr>Definition of Tobacco</vt:lpstr>
      <vt:lpstr>Tobacco – Major Killer</vt:lpstr>
      <vt:lpstr>Tobacco in the World</vt:lpstr>
      <vt:lpstr>Large vector (tobacco industry) of social inequalities</vt:lpstr>
      <vt:lpstr>Tobacco substances </vt:lpstr>
      <vt:lpstr>Some dangerous substances and effects 5</vt:lpstr>
      <vt:lpstr>Tobacco related death in World </vt:lpstr>
      <vt:lpstr>PowerPoint Presentation</vt:lpstr>
      <vt:lpstr>PowerPoint Presentation</vt:lpstr>
      <vt:lpstr>Scientific Evidence on Active Smoking</vt:lpstr>
      <vt:lpstr>Exposure to tobacco smoke</vt:lpstr>
      <vt:lpstr>Exposure to tobacco smoke</vt:lpstr>
      <vt:lpstr>Tobacco Cultivation</vt:lpstr>
      <vt:lpstr>PowerPoint Presentation</vt:lpstr>
      <vt:lpstr>PowerPoint Presentation</vt:lpstr>
      <vt:lpstr>Smokeless Tobacco: Health Burden</vt:lpstr>
      <vt:lpstr>Youth and Tobacco</vt:lpstr>
      <vt:lpstr>Smoking can cause cancer:</vt:lpstr>
      <vt:lpstr>Smoking Related CVD</vt:lpstr>
      <vt:lpstr>Worldwide tobacco use</vt:lpstr>
      <vt:lpstr>PowerPoint Presentation</vt:lpstr>
      <vt:lpstr>PowerPoint Presentation</vt:lpstr>
      <vt:lpstr>Tobacco Control Strategies in World</vt:lpstr>
      <vt:lpstr>Tobacco Control Strategies in World</vt:lpstr>
      <vt:lpstr>WHO FCTC</vt:lpstr>
      <vt:lpstr>Main issues of FCTC</vt:lpstr>
      <vt:lpstr>Main issues of FCTC</vt:lpstr>
      <vt:lpstr>Conference of the Parties (COP) of the FCTC</vt:lpstr>
      <vt:lpstr>WHO MPOWER policy package in 2008</vt:lpstr>
      <vt:lpstr>PowerPoint Presentation</vt:lpstr>
      <vt:lpstr>Tobacco Control at the United Nations</vt:lpstr>
      <vt:lpstr>FCTC and Tobacco Control in the UN SDG</vt:lpstr>
      <vt:lpstr>FCTC and Tobacco Control in the UN SDG</vt:lpstr>
      <vt:lpstr>Some References:</vt:lpstr>
      <vt:lpstr>PowerPoint Presentation</vt:lpstr>
      <vt:lpstr>Tobacco burden in Bangladesh</vt:lpstr>
      <vt:lpstr>Tobacco burden in Bangladesh</vt:lpstr>
      <vt:lpstr>Policy progress on TC in Bangladesh</vt:lpstr>
      <vt:lpstr>Policy progress on TC in Bangladesh</vt:lpstr>
      <vt:lpstr>PowerPoint Presentation</vt:lpstr>
      <vt:lpstr>PowerPoint Presentation</vt:lpstr>
      <vt:lpstr>PowerPoint Presentation</vt:lpstr>
      <vt:lpstr>A vision towards tobacco free Bangladesh</vt:lpstr>
      <vt:lpstr>Current tobacco user in Bangladesh</vt:lpstr>
      <vt:lpstr>Bangladesh progress on tobacco control</vt:lpstr>
      <vt:lpstr>P- Protect people from tobacco smoke</vt:lpstr>
      <vt:lpstr>O – Offer to quit</vt:lpstr>
      <vt:lpstr>W – Warn danger about tobacco </vt:lpstr>
      <vt:lpstr>E – Enforce ban on Tobacco Advertisement, Promotion and Sponsorships</vt:lpstr>
      <vt:lpstr>Questions and feedback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15</cp:revision>
  <dcterms:created xsi:type="dcterms:W3CDTF">2018-11-13T01:41:41Z</dcterms:created>
  <dcterms:modified xsi:type="dcterms:W3CDTF">2018-11-13T03:21:12Z</dcterms:modified>
</cp:coreProperties>
</file>