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harts/colors1.xml" ContentType="application/vnd.ms-office.chartcolorstyl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268" r:id="rId2"/>
    <p:sldId id="483" r:id="rId3"/>
    <p:sldId id="465" r:id="rId4"/>
    <p:sldId id="420" r:id="rId5"/>
    <p:sldId id="276" r:id="rId6"/>
    <p:sldId id="275" r:id="rId7"/>
    <p:sldId id="272" r:id="rId8"/>
    <p:sldId id="325" r:id="rId9"/>
    <p:sldId id="326" r:id="rId10"/>
    <p:sldId id="327" r:id="rId11"/>
    <p:sldId id="467" r:id="rId12"/>
    <p:sldId id="468" r:id="rId13"/>
    <p:sldId id="328" r:id="rId14"/>
    <p:sldId id="329" r:id="rId15"/>
    <p:sldId id="330" r:id="rId16"/>
    <p:sldId id="471" r:id="rId17"/>
    <p:sldId id="469" r:id="rId18"/>
    <p:sldId id="472" r:id="rId19"/>
    <p:sldId id="473" r:id="rId20"/>
    <p:sldId id="474" r:id="rId21"/>
    <p:sldId id="475" r:id="rId22"/>
    <p:sldId id="476" r:id="rId23"/>
    <p:sldId id="477" r:id="rId24"/>
    <p:sldId id="478" r:id="rId25"/>
    <p:sldId id="479" r:id="rId26"/>
    <p:sldId id="480" r:id="rId27"/>
    <p:sldId id="470" r:id="rId28"/>
    <p:sldId id="332" r:id="rId29"/>
    <p:sldId id="447" r:id="rId30"/>
    <p:sldId id="482" r:id="rId31"/>
    <p:sldId id="335" r:id="rId32"/>
    <p:sldId id="449" r:id="rId33"/>
    <p:sldId id="458" r:id="rId34"/>
    <p:sldId id="337" r:id="rId35"/>
    <p:sldId id="338" r:id="rId36"/>
    <p:sldId id="448" r:id="rId37"/>
    <p:sldId id="450" r:id="rId38"/>
    <p:sldId id="339" r:id="rId39"/>
    <p:sldId id="459" r:id="rId40"/>
    <p:sldId id="460" r:id="rId41"/>
    <p:sldId id="461" r:id="rId42"/>
    <p:sldId id="462" r:id="rId43"/>
    <p:sldId id="451" r:id="rId44"/>
    <p:sldId id="404" r:id="rId45"/>
    <p:sldId id="466" r:id="rId46"/>
    <p:sldId id="405" r:id="rId47"/>
    <p:sldId id="452" r:id="rId48"/>
    <p:sldId id="484" r:id="rId49"/>
    <p:sldId id="485" r:id="rId50"/>
    <p:sldId id="486" r:id="rId51"/>
    <p:sldId id="487" r:id="rId52"/>
    <p:sldId id="488" r:id="rId53"/>
    <p:sldId id="489" r:id="rId54"/>
    <p:sldId id="490" r:id="rId55"/>
    <p:sldId id="408" r:id="rId56"/>
    <p:sldId id="407" r:id="rId57"/>
    <p:sldId id="413" r:id="rId58"/>
    <p:sldId id="409" r:id="rId59"/>
    <p:sldId id="454" r:id="rId60"/>
    <p:sldId id="455" r:id="rId61"/>
    <p:sldId id="456" r:id="rId62"/>
    <p:sldId id="457" r:id="rId63"/>
    <p:sldId id="481" r:id="rId6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71" autoAdjust="0"/>
    <p:restoredTop sz="92958" autoAdjust="0"/>
  </p:normalViewPr>
  <p:slideViewPr>
    <p:cSldViewPr>
      <p:cViewPr varScale="1">
        <p:scale>
          <a:sx n="68" d="100"/>
          <a:sy n="68" d="100"/>
        </p:scale>
        <p:origin x="-1734" y="-90"/>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D:\D\Other%20TC%20Projects\SEATCA\tiinterferenceindex\Country%20Comparision_14%20Countr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Tobacco Industry Interference in Asia**</a:t>
            </a:r>
          </a:p>
        </c:rich>
      </c:tx>
      <c:layout/>
      <c:spPr>
        <a:noFill/>
        <a:ln>
          <a:noFill/>
        </a:ln>
        <a:effectLst/>
      </c:spPr>
    </c:title>
    <c:plotArea>
      <c:layout/>
      <c:barChart>
        <c:barDir val="col"/>
        <c:grouping val="clustered"/>
        <c:ser>
          <c:idx val="0"/>
          <c:order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Val val="1"/>
            <c:extLst xmlns:c16r2="http://schemas.microsoft.com/office/drawing/2015/06/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Sheet1!$B$7:$B$20</c:f>
              <c:strCache>
                <c:ptCount val="14"/>
                <c:pt idx="0">
                  <c:v>Brunei </c:v>
                </c:pt>
                <c:pt idx="1">
                  <c:v>Thailand </c:v>
                </c:pt>
                <c:pt idx="2">
                  <c:v>Philippines </c:v>
                </c:pt>
                <c:pt idx="3">
                  <c:v>Cambodia </c:v>
                </c:pt>
                <c:pt idx="4">
                  <c:v>Rep. Korea</c:v>
                </c:pt>
                <c:pt idx="5">
                  <c:v>Srilanka</c:v>
                </c:pt>
                <c:pt idx="6">
                  <c:v>Malaysia </c:v>
                </c:pt>
                <c:pt idx="7">
                  <c:v>Myanmar </c:v>
                </c:pt>
                <c:pt idx="8">
                  <c:v>Vietnam </c:v>
                </c:pt>
                <c:pt idx="9">
                  <c:v>India</c:v>
                </c:pt>
                <c:pt idx="10">
                  <c:v>Lao PDR </c:v>
                </c:pt>
                <c:pt idx="11">
                  <c:v>Bangladesh</c:v>
                </c:pt>
                <c:pt idx="12">
                  <c:v>*Indonesia</c:v>
                </c:pt>
                <c:pt idx="13">
                  <c:v>Japan</c:v>
                </c:pt>
              </c:strCache>
            </c:strRef>
          </c:cat>
          <c:val>
            <c:numRef>
              <c:f>Sheet1!$C$7:$C$20</c:f>
              <c:numCache>
                <c:formatCode>General</c:formatCode>
                <c:ptCount val="14"/>
                <c:pt idx="0">
                  <c:v>21</c:v>
                </c:pt>
                <c:pt idx="1">
                  <c:v>42</c:v>
                </c:pt>
                <c:pt idx="2">
                  <c:v>45</c:v>
                </c:pt>
                <c:pt idx="3">
                  <c:v>47</c:v>
                </c:pt>
                <c:pt idx="4">
                  <c:v>49</c:v>
                </c:pt>
                <c:pt idx="5">
                  <c:v>51</c:v>
                </c:pt>
                <c:pt idx="6">
                  <c:v>58</c:v>
                </c:pt>
                <c:pt idx="7">
                  <c:v>59</c:v>
                </c:pt>
                <c:pt idx="8">
                  <c:v>61</c:v>
                </c:pt>
                <c:pt idx="9">
                  <c:v>72</c:v>
                </c:pt>
                <c:pt idx="10">
                  <c:v>72</c:v>
                </c:pt>
                <c:pt idx="11">
                  <c:v>78</c:v>
                </c:pt>
                <c:pt idx="12">
                  <c:v>79</c:v>
                </c:pt>
                <c:pt idx="13">
                  <c:v>85</c:v>
                </c:pt>
              </c:numCache>
            </c:numRef>
          </c:val>
          <c:extLst xmlns:c16r2="http://schemas.microsoft.com/office/drawing/2015/06/chart">
            <c:ext xmlns:c16="http://schemas.microsoft.com/office/drawing/2014/chart" uri="{C3380CC4-5D6E-409C-BE32-E72D297353CC}">
              <c16:uniqueId val="{00000000-2D8C-453A-BE86-A80F7A32B8CE}"/>
            </c:ext>
          </c:extLst>
        </c:ser>
        <c:dLbls>
          <c:showVal val="1"/>
        </c:dLbls>
        <c:gapWidth val="41"/>
        <c:axId val="73184000"/>
        <c:axId val="73185536"/>
      </c:barChart>
      <c:catAx>
        <c:axId val="73184000"/>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73185536"/>
        <c:crosses val="autoZero"/>
        <c:auto val="1"/>
        <c:lblAlgn val="ctr"/>
        <c:lblOffset val="100"/>
      </c:catAx>
      <c:valAx>
        <c:axId val="73185536"/>
        <c:scaling>
          <c:orientation val="minMax"/>
        </c:scaling>
        <c:delete val="1"/>
        <c:axPos val="l"/>
        <c:numFmt formatCode="General" sourceLinked="1"/>
        <c:majorTickMark val="none"/>
        <c:tickLblPos val="none"/>
        <c:crossAx val="73184000"/>
        <c:crosses val="autoZero"/>
        <c:crossBetween val="between"/>
      </c:valAx>
      <c:spPr>
        <a:noFill/>
        <a:ln>
          <a:noFill/>
        </a:ln>
        <a:effectLst/>
      </c:spPr>
    </c:plotArea>
    <c:plotVisOnly val="1"/>
    <c:dispBlanksAs val="gap"/>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C5234C-683C-43FD-8E0D-459A30F51593}" type="doc">
      <dgm:prSet loTypeId="urn:microsoft.com/office/officeart/2005/8/layout/orgChart1" loCatId="hierarchy" qsTypeId="urn:microsoft.com/office/officeart/2005/8/quickstyle/3d1" qsCatId="3D" csTypeId="urn:microsoft.com/office/officeart/2005/8/colors/accent1_4" csCatId="accent1" phldr="1"/>
      <dgm:spPr/>
      <dgm:t>
        <a:bodyPr/>
        <a:lstStyle/>
        <a:p>
          <a:endParaRPr lang="en-US"/>
        </a:p>
      </dgm:t>
    </dgm:pt>
    <dgm:pt modelId="{CB06F31F-B18F-4316-9C9C-A438030F1C55}">
      <dgm:prSet phldrT="[Text]" custT="1"/>
      <dgm:spPr/>
      <dgm:t>
        <a:bodyPr/>
        <a:lstStyle/>
        <a:p>
          <a:r>
            <a:rPr lang="en-US" sz="1800" dirty="0" smtClean="0"/>
            <a:t>Undermining Tobacco Control</a:t>
          </a:r>
          <a:endParaRPr lang="en-US" sz="1800" dirty="0"/>
        </a:p>
      </dgm:t>
    </dgm:pt>
    <dgm:pt modelId="{3D60AD77-B536-421C-A16F-C8B71CC678F4}" type="parTrans" cxnId="{C6C07E06-AD1F-4E01-8C48-76FE0A19FAD0}">
      <dgm:prSet/>
      <dgm:spPr/>
      <dgm:t>
        <a:bodyPr/>
        <a:lstStyle/>
        <a:p>
          <a:endParaRPr lang="en-US" sz="1800"/>
        </a:p>
      </dgm:t>
    </dgm:pt>
    <dgm:pt modelId="{1466939C-F5BC-4DFD-AEF9-DF4441E11FB5}" type="sibTrans" cxnId="{C6C07E06-AD1F-4E01-8C48-76FE0A19FAD0}">
      <dgm:prSet/>
      <dgm:spPr/>
      <dgm:t>
        <a:bodyPr/>
        <a:lstStyle/>
        <a:p>
          <a:endParaRPr lang="en-US" sz="1800"/>
        </a:p>
      </dgm:t>
    </dgm:pt>
    <dgm:pt modelId="{62F4E9BE-8BFD-4A69-81D4-57A4C4D42A83}">
      <dgm:prSet phldrT="[Text]" custT="1"/>
      <dgm:spPr/>
      <dgm:t>
        <a:bodyPr/>
        <a:lstStyle/>
        <a:p>
          <a:r>
            <a:rPr lang="en-US" sz="1800" dirty="0" smtClean="0"/>
            <a:t>Tobacco Control Laws</a:t>
          </a:r>
          <a:endParaRPr lang="en-US" sz="1800" dirty="0"/>
        </a:p>
      </dgm:t>
    </dgm:pt>
    <dgm:pt modelId="{7E90B7DD-3444-4C91-8844-98977C50DE36}" type="parTrans" cxnId="{196B940F-ABFE-4826-AA39-A8B1738210B6}">
      <dgm:prSet/>
      <dgm:spPr/>
      <dgm:t>
        <a:bodyPr/>
        <a:lstStyle/>
        <a:p>
          <a:endParaRPr lang="en-US" sz="1800"/>
        </a:p>
      </dgm:t>
    </dgm:pt>
    <dgm:pt modelId="{918356E7-E66D-4CF2-A3F7-AEBBBA285036}" type="sibTrans" cxnId="{196B940F-ABFE-4826-AA39-A8B1738210B6}">
      <dgm:prSet/>
      <dgm:spPr/>
      <dgm:t>
        <a:bodyPr/>
        <a:lstStyle/>
        <a:p>
          <a:endParaRPr lang="en-US" sz="1800"/>
        </a:p>
      </dgm:t>
    </dgm:pt>
    <dgm:pt modelId="{8131273B-5A2B-49B9-966C-B98F6517A6D2}">
      <dgm:prSet phldrT="[Text]" custT="1"/>
      <dgm:spPr/>
      <dgm:t>
        <a:bodyPr/>
        <a:lstStyle/>
        <a:p>
          <a:r>
            <a:rPr lang="en-US" sz="1800" dirty="0" smtClean="0"/>
            <a:t>Tobacco Taxation Policy</a:t>
          </a:r>
          <a:endParaRPr lang="en-US" sz="1800" dirty="0"/>
        </a:p>
      </dgm:t>
    </dgm:pt>
    <dgm:pt modelId="{85D1AF5E-C746-4285-830E-E76F335D7C84}" type="sibTrans" cxnId="{C812B5E5-3CC1-49F8-AE0A-027F319CAC6D}">
      <dgm:prSet/>
      <dgm:spPr/>
      <dgm:t>
        <a:bodyPr/>
        <a:lstStyle/>
        <a:p>
          <a:endParaRPr lang="en-US" sz="1800"/>
        </a:p>
      </dgm:t>
    </dgm:pt>
    <dgm:pt modelId="{9BE6B444-1CFF-404E-A5C6-F0DDE8397285}" type="parTrans" cxnId="{C812B5E5-3CC1-49F8-AE0A-027F319CAC6D}">
      <dgm:prSet/>
      <dgm:spPr/>
      <dgm:t>
        <a:bodyPr/>
        <a:lstStyle/>
        <a:p>
          <a:endParaRPr lang="en-US" sz="1800"/>
        </a:p>
      </dgm:t>
    </dgm:pt>
    <dgm:pt modelId="{9D0C4CE7-BC77-4F77-B899-22490F4DDBD7}" type="asst">
      <dgm:prSet custT="1"/>
      <dgm:spPr/>
      <dgm:t>
        <a:bodyPr/>
        <a:lstStyle/>
        <a:p>
          <a:r>
            <a:rPr lang="en-US" sz="1800" dirty="0" smtClean="0"/>
            <a:t>Restrict tobacco taxation </a:t>
          </a:r>
          <a:endParaRPr lang="en-US" sz="1800" dirty="0"/>
        </a:p>
      </dgm:t>
    </dgm:pt>
    <dgm:pt modelId="{D34D841F-5813-4666-BA24-72200FAB4F3B}" type="parTrans" cxnId="{6A43E194-CD68-4346-B8FC-2DB69078113D}">
      <dgm:prSet/>
      <dgm:spPr/>
      <dgm:t>
        <a:bodyPr/>
        <a:lstStyle/>
        <a:p>
          <a:endParaRPr lang="en-US" sz="1800"/>
        </a:p>
      </dgm:t>
    </dgm:pt>
    <dgm:pt modelId="{83505F7E-05C0-43AD-B611-2564E235AFCE}" type="sibTrans" cxnId="{6A43E194-CD68-4346-B8FC-2DB69078113D}">
      <dgm:prSet/>
      <dgm:spPr/>
      <dgm:t>
        <a:bodyPr/>
        <a:lstStyle/>
        <a:p>
          <a:endParaRPr lang="en-US" sz="1800"/>
        </a:p>
      </dgm:t>
    </dgm:pt>
    <dgm:pt modelId="{A6DC817C-1173-481B-9FAF-E33ECF5E47EF}" type="asst">
      <dgm:prSet custT="1"/>
      <dgm:spPr/>
      <dgm:t>
        <a:bodyPr/>
        <a:lstStyle/>
        <a:p>
          <a:r>
            <a:rPr lang="en-US" sz="1800" dirty="0" smtClean="0"/>
            <a:t>Tax evasion</a:t>
          </a:r>
          <a:endParaRPr lang="en-US" sz="1800" dirty="0"/>
        </a:p>
      </dgm:t>
    </dgm:pt>
    <dgm:pt modelId="{996D03CD-A160-4EBE-969D-B2D136E5433A}" type="parTrans" cxnId="{8F655820-F905-4419-9029-7E52F89A9132}">
      <dgm:prSet/>
      <dgm:spPr/>
      <dgm:t>
        <a:bodyPr/>
        <a:lstStyle/>
        <a:p>
          <a:endParaRPr lang="en-US" sz="1800"/>
        </a:p>
      </dgm:t>
    </dgm:pt>
    <dgm:pt modelId="{EBC8654A-D9FC-4FBA-A655-AA0B9EAA296E}" type="sibTrans" cxnId="{8F655820-F905-4419-9029-7E52F89A9132}">
      <dgm:prSet/>
      <dgm:spPr/>
      <dgm:t>
        <a:bodyPr/>
        <a:lstStyle/>
        <a:p>
          <a:endParaRPr lang="en-US" sz="1800"/>
        </a:p>
      </dgm:t>
    </dgm:pt>
    <dgm:pt modelId="{319DEFE8-5070-424B-896C-C35D8AD1EA9F}" type="asst">
      <dgm:prSet custT="1"/>
      <dgm:spPr/>
      <dgm:t>
        <a:bodyPr/>
        <a:lstStyle/>
        <a:p>
          <a:r>
            <a:rPr lang="en-US" sz="1600" dirty="0" smtClean="0"/>
            <a:t>Formulation of Law, Rules and Policy instruments</a:t>
          </a:r>
          <a:endParaRPr lang="en-US" sz="1600" dirty="0"/>
        </a:p>
      </dgm:t>
    </dgm:pt>
    <dgm:pt modelId="{FB32F850-1928-4ECE-AA2C-FD99F6E367BF}" type="parTrans" cxnId="{168282C5-772B-40D5-8455-1816E6FC7B48}">
      <dgm:prSet/>
      <dgm:spPr/>
      <dgm:t>
        <a:bodyPr/>
        <a:lstStyle/>
        <a:p>
          <a:endParaRPr lang="en-US" sz="1800"/>
        </a:p>
      </dgm:t>
    </dgm:pt>
    <dgm:pt modelId="{CD03AAF5-5561-4271-AC7F-033995504928}" type="sibTrans" cxnId="{168282C5-772B-40D5-8455-1816E6FC7B48}">
      <dgm:prSet/>
      <dgm:spPr/>
      <dgm:t>
        <a:bodyPr/>
        <a:lstStyle/>
        <a:p>
          <a:endParaRPr lang="en-US" sz="1800"/>
        </a:p>
      </dgm:t>
    </dgm:pt>
    <dgm:pt modelId="{5BAFC0BB-E588-4BC5-923C-518028D08758}" type="asst">
      <dgm:prSet custT="1"/>
      <dgm:spPr/>
      <dgm:t>
        <a:bodyPr/>
        <a:lstStyle/>
        <a:p>
          <a:r>
            <a:rPr lang="en-US" sz="1800" dirty="0" smtClean="0"/>
            <a:t>Implementation of TC law</a:t>
          </a:r>
          <a:endParaRPr lang="en-US" sz="1800" dirty="0"/>
        </a:p>
      </dgm:t>
    </dgm:pt>
    <dgm:pt modelId="{09FB42A8-080A-4599-8424-071DE15CD575}" type="parTrans" cxnId="{7C23B0E4-61D5-4D1C-BA1C-9613AB06815D}">
      <dgm:prSet/>
      <dgm:spPr/>
      <dgm:t>
        <a:bodyPr/>
        <a:lstStyle/>
        <a:p>
          <a:endParaRPr lang="en-US" sz="1800"/>
        </a:p>
      </dgm:t>
    </dgm:pt>
    <dgm:pt modelId="{5448E5B2-D6B5-43DA-BF47-983BA05DD10C}" type="sibTrans" cxnId="{7C23B0E4-61D5-4D1C-BA1C-9613AB06815D}">
      <dgm:prSet/>
      <dgm:spPr/>
      <dgm:t>
        <a:bodyPr/>
        <a:lstStyle/>
        <a:p>
          <a:endParaRPr lang="en-US" sz="1800"/>
        </a:p>
      </dgm:t>
    </dgm:pt>
    <dgm:pt modelId="{FCE9CC33-9E12-4B67-9DB4-5BF9D5DB4DF4}" type="pres">
      <dgm:prSet presAssocID="{73C5234C-683C-43FD-8E0D-459A30F51593}" presName="hierChild1" presStyleCnt="0">
        <dgm:presLayoutVars>
          <dgm:orgChart val="1"/>
          <dgm:chPref val="1"/>
          <dgm:dir/>
          <dgm:animOne val="branch"/>
          <dgm:animLvl val="lvl"/>
          <dgm:resizeHandles/>
        </dgm:presLayoutVars>
      </dgm:prSet>
      <dgm:spPr/>
      <dgm:t>
        <a:bodyPr/>
        <a:lstStyle/>
        <a:p>
          <a:endParaRPr lang="en-US"/>
        </a:p>
      </dgm:t>
    </dgm:pt>
    <dgm:pt modelId="{BCA995BB-253A-430A-9779-00859DF7D9D4}" type="pres">
      <dgm:prSet presAssocID="{CB06F31F-B18F-4316-9C9C-A438030F1C55}" presName="hierRoot1" presStyleCnt="0">
        <dgm:presLayoutVars>
          <dgm:hierBranch val="init"/>
        </dgm:presLayoutVars>
      </dgm:prSet>
      <dgm:spPr/>
      <dgm:t>
        <a:bodyPr/>
        <a:lstStyle/>
        <a:p>
          <a:endParaRPr lang="en-US"/>
        </a:p>
      </dgm:t>
    </dgm:pt>
    <dgm:pt modelId="{3F298004-51A7-4DE9-8F2B-FB48E772C31B}" type="pres">
      <dgm:prSet presAssocID="{CB06F31F-B18F-4316-9C9C-A438030F1C55}" presName="rootComposite1" presStyleCnt="0"/>
      <dgm:spPr/>
      <dgm:t>
        <a:bodyPr/>
        <a:lstStyle/>
        <a:p>
          <a:endParaRPr lang="en-US"/>
        </a:p>
      </dgm:t>
    </dgm:pt>
    <dgm:pt modelId="{E2F147B7-24C6-4F1E-8F94-380F3519D94E}" type="pres">
      <dgm:prSet presAssocID="{CB06F31F-B18F-4316-9C9C-A438030F1C55}" presName="rootText1" presStyleLbl="node0" presStyleIdx="0" presStyleCnt="1">
        <dgm:presLayoutVars>
          <dgm:chPref val="3"/>
        </dgm:presLayoutVars>
      </dgm:prSet>
      <dgm:spPr/>
      <dgm:t>
        <a:bodyPr/>
        <a:lstStyle/>
        <a:p>
          <a:endParaRPr lang="en-US"/>
        </a:p>
      </dgm:t>
    </dgm:pt>
    <dgm:pt modelId="{FC3666C8-0601-405E-9930-A3B160AB746A}" type="pres">
      <dgm:prSet presAssocID="{CB06F31F-B18F-4316-9C9C-A438030F1C55}" presName="rootConnector1" presStyleLbl="node1" presStyleIdx="0" presStyleCnt="0"/>
      <dgm:spPr/>
      <dgm:t>
        <a:bodyPr/>
        <a:lstStyle/>
        <a:p>
          <a:endParaRPr lang="en-US"/>
        </a:p>
      </dgm:t>
    </dgm:pt>
    <dgm:pt modelId="{3322F815-6863-4E23-B332-B29C918121CC}" type="pres">
      <dgm:prSet presAssocID="{CB06F31F-B18F-4316-9C9C-A438030F1C55}" presName="hierChild2" presStyleCnt="0"/>
      <dgm:spPr/>
      <dgm:t>
        <a:bodyPr/>
        <a:lstStyle/>
        <a:p>
          <a:endParaRPr lang="en-US"/>
        </a:p>
      </dgm:t>
    </dgm:pt>
    <dgm:pt modelId="{676F0356-D98B-49C6-AD01-CB280BEEAB87}" type="pres">
      <dgm:prSet presAssocID="{7E90B7DD-3444-4C91-8844-98977C50DE36}" presName="Name37" presStyleLbl="parChTrans1D2" presStyleIdx="0" presStyleCnt="2"/>
      <dgm:spPr/>
      <dgm:t>
        <a:bodyPr/>
        <a:lstStyle/>
        <a:p>
          <a:endParaRPr lang="en-US"/>
        </a:p>
      </dgm:t>
    </dgm:pt>
    <dgm:pt modelId="{B62758EB-8DA3-4813-A333-74FCBE478CE7}" type="pres">
      <dgm:prSet presAssocID="{62F4E9BE-8BFD-4A69-81D4-57A4C4D42A83}" presName="hierRoot2" presStyleCnt="0">
        <dgm:presLayoutVars>
          <dgm:hierBranch val="init"/>
        </dgm:presLayoutVars>
      </dgm:prSet>
      <dgm:spPr/>
      <dgm:t>
        <a:bodyPr/>
        <a:lstStyle/>
        <a:p>
          <a:endParaRPr lang="en-US"/>
        </a:p>
      </dgm:t>
    </dgm:pt>
    <dgm:pt modelId="{903D58EA-DD64-48A4-A20B-AD233129ADA4}" type="pres">
      <dgm:prSet presAssocID="{62F4E9BE-8BFD-4A69-81D4-57A4C4D42A83}" presName="rootComposite" presStyleCnt="0"/>
      <dgm:spPr/>
      <dgm:t>
        <a:bodyPr/>
        <a:lstStyle/>
        <a:p>
          <a:endParaRPr lang="en-US"/>
        </a:p>
      </dgm:t>
    </dgm:pt>
    <dgm:pt modelId="{200A5ED3-6F58-4B5C-89DA-7438559968CF}" type="pres">
      <dgm:prSet presAssocID="{62F4E9BE-8BFD-4A69-81D4-57A4C4D42A83}" presName="rootText" presStyleLbl="node2" presStyleIdx="0" presStyleCnt="2">
        <dgm:presLayoutVars>
          <dgm:chPref val="3"/>
        </dgm:presLayoutVars>
      </dgm:prSet>
      <dgm:spPr/>
      <dgm:t>
        <a:bodyPr/>
        <a:lstStyle/>
        <a:p>
          <a:endParaRPr lang="en-US"/>
        </a:p>
      </dgm:t>
    </dgm:pt>
    <dgm:pt modelId="{35BCC6DD-0C3D-48FF-A7FC-F647AAAD53B9}" type="pres">
      <dgm:prSet presAssocID="{62F4E9BE-8BFD-4A69-81D4-57A4C4D42A83}" presName="rootConnector" presStyleLbl="node2" presStyleIdx="0" presStyleCnt="2"/>
      <dgm:spPr/>
      <dgm:t>
        <a:bodyPr/>
        <a:lstStyle/>
        <a:p>
          <a:endParaRPr lang="en-US"/>
        </a:p>
      </dgm:t>
    </dgm:pt>
    <dgm:pt modelId="{FCB406CF-60EC-457A-AB41-054B63F22F75}" type="pres">
      <dgm:prSet presAssocID="{62F4E9BE-8BFD-4A69-81D4-57A4C4D42A83}" presName="hierChild4" presStyleCnt="0"/>
      <dgm:spPr/>
      <dgm:t>
        <a:bodyPr/>
        <a:lstStyle/>
        <a:p>
          <a:endParaRPr lang="en-US"/>
        </a:p>
      </dgm:t>
    </dgm:pt>
    <dgm:pt modelId="{33179F74-880F-4F89-A41F-0471368E49DF}" type="pres">
      <dgm:prSet presAssocID="{62F4E9BE-8BFD-4A69-81D4-57A4C4D42A83}" presName="hierChild5" presStyleCnt="0"/>
      <dgm:spPr/>
      <dgm:t>
        <a:bodyPr/>
        <a:lstStyle/>
        <a:p>
          <a:endParaRPr lang="en-US"/>
        </a:p>
      </dgm:t>
    </dgm:pt>
    <dgm:pt modelId="{E355ACC2-0898-470D-842A-2BB03708F961}" type="pres">
      <dgm:prSet presAssocID="{FB32F850-1928-4ECE-AA2C-FD99F6E367BF}" presName="Name111" presStyleLbl="parChTrans1D3" presStyleIdx="0" presStyleCnt="4"/>
      <dgm:spPr/>
      <dgm:t>
        <a:bodyPr/>
        <a:lstStyle/>
        <a:p>
          <a:endParaRPr lang="en-US"/>
        </a:p>
      </dgm:t>
    </dgm:pt>
    <dgm:pt modelId="{773ADA6D-256E-4A95-9700-99B32FD0DC38}" type="pres">
      <dgm:prSet presAssocID="{319DEFE8-5070-424B-896C-C35D8AD1EA9F}" presName="hierRoot3" presStyleCnt="0">
        <dgm:presLayoutVars>
          <dgm:hierBranch val="init"/>
        </dgm:presLayoutVars>
      </dgm:prSet>
      <dgm:spPr/>
      <dgm:t>
        <a:bodyPr/>
        <a:lstStyle/>
        <a:p>
          <a:endParaRPr lang="en-US"/>
        </a:p>
      </dgm:t>
    </dgm:pt>
    <dgm:pt modelId="{8FAEBB56-43A1-47E6-B829-0CDD364EC04E}" type="pres">
      <dgm:prSet presAssocID="{319DEFE8-5070-424B-896C-C35D8AD1EA9F}" presName="rootComposite3" presStyleCnt="0"/>
      <dgm:spPr/>
      <dgm:t>
        <a:bodyPr/>
        <a:lstStyle/>
        <a:p>
          <a:endParaRPr lang="en-US"/>
        </a:p>
      </dgm:t>
    </dgm:pt>
    <dgm:pt modelId="{BDBFA4BE-D26A-425E-8571-14077A744167}" type="pres">
      <dgm:prSet presAssocID="{319DEFE8-5070-424B-896C-C35D8AD1EA9F}" presName="rootText3" presStyleLbl="asst2" presStyleIdx="0" presStyleCnt="4">
        <dgm:presLayoutVars>
          <dgm:chPref val="3"/>
        </dgm:presLayoutVars>
      </dgm:prSet>
      <dgm:spPr/>
      <dgm:t>
        <a:bodyPr/>
        <a:lstStyle/>
        <a:p>
          <a:endParaRPr lang="en-US"/>
        </a:p>
      </dgm:t>
    </dgm:pt>
    <dgm:pt modelId="{958EAD83-5AB3-4B7B-BA6E-F9203982837E}" type="pres">
      <dgm:prSet presAssocID="{319DEFE8-5070-424B-896C-C35D8AD1EA9F}" presName="rootConnector3" presStyleLbl="asst2" presStyleIdx="0" presStyleCnt="4"/>
      <dgm:spPr/>
      <dgm:t>
        <a:bodyPr/>
        <a:lstStyle/>
        <a:p>
          <a:endParaRPr lang="en-US"/>
        </a:p>
      </dgm:t>
    </dgm:pt>
    <dgm:pt modelId="{BB390D64-10ED-4DCC-B67E-3419A0C74BF7}" type="pres">
      <dgm:prSet presAssocID="{319DEFE8-5070-424B-896C-C35D8AD1EA9F}" presName="hierChild6" presStyleCnt="0"/>
      <dgm:spPr/>
      <dgm:t>
        <a:bodyPr/>
        <a:lstStyle/>
        <a:p>
          <a:endParaRPr lang="en-US"/>
        </a:p>
      </dgm:t>
    </dgm:pt>
    <dgm:pt modelId="{0A8D3480-EEB0-4A27-880C-DEEF979A064E}" type="pres">
      <dgm:prSet presAssocID="{319DEFE8-5070-424B-896C-C35D8AD1EA9F}" presName="hierChild7" presStyleCnt="0"/>
      <dgm:spPr/>
      <dgm:t>
        <a:bodyPr/>
        <a:lstStyle/>
        <a:p>
          <a:endParaRPr lang="en-US"/>
        </a:p>
      </dgm:t>
    </dgm:pt>
    <dgm:pt modelId="{AE1711C5-DA97-4B79-808B-6F89CAC19D98}" type="pres">
      <dgm:prSet presAssocID="{09FB42A8-080A-4599-8424-071DE15CD575}" presName="Name111" presStyleLbl="parChTrans1D3" presStyleIdx="1" presStyleCnt="4"/>
      <dgm:spPr/>
      <dgm:t>
        <a:bodyPr/>
        <a:lstStyle/>
        <a:p>
          <a:endParaRPr lang="en-US"/>
        </a:p>
      </dgm:t>
    </dgm:pt>
    <dgm:pt modelId="{A3B1FEF1-3292-4137-9588-E208D7562A40}" type="pres">
      <dgm:prSet presAssocID="{5BAFC0BB-E588-4BC5-923C-518028D08758}" presName="hierRoot3" presStyleCnt="0">
        <dgm:presLayoutVars>
          <dgm:hierBranch val="init"/>
        </dgm:presLayoutVars>
      </dgm:prSet>
      <dgm:spPr/>
      <dgm:t>
        <a:bodyPr/>
        <a:lstStyle/>
        <a:p>
          <a:endParaRPr lang="en-US"/>
        </a:p>
      </dgm:t>
    </dgm:pt>
    <dgm:pt modelId="{62DC042E-3D0E-4FEF-879B-6315EE42BA49}" type="pres">
      <dgm:prSet presAssocID="{5BAFC0BB-E588-4BC5-923C-518028D08758}" presName="rootComposite3" presStyleCnt="0"/>
      <dgm:spPr/>
      <dgm:t>
        <a:bodyPr/>
        <a:lstStyle/>
        <a:p>
          <a:endParaRPr lang="en-US"/>
        </a:p>
      </dgm:t>
    </dgm:pt>
    <dgm:pt modelId="{F4C9DA68-1F68-43E2-811B-D2BD5E3F9B09}" type="pres">
      <dgm:prSet presAssocID="{5BAFC0BB-E588-4BC5-923C-518028D08758}" presName="rootText3" presStyleLbl="asst2" presStyleIdx="1" presStyleCnt="4">
        <dgm:presLayoutVars>
          <dgm:chPref val="3"/>
        </dgm:presLayoutVars>
      </dgm:prSet>
      <dgm:spPr/>
      <dgm:t>
        <a:bodyPr/>
        <a:lstStyle/>
        <a:p>
          <a:endParaRPr lang="en-US"/>
        </a:p>
      </dgm:t>
    </dgm:pt>
    <dgm:pt modelId="{9A78B3F6-5F18-469D-91F9-74C0C3CA1F19}" type="pres">
      <dgm:prSet presAssocID="{5BAFC0BB-E588-4BC5-923C-518028D08758}" presName="rootConnector3" presStyleLbl="asst2" presStyleIdx="1" presStyleCnt="4"/>
      <dgm:spPr/>
      <dgm:t>
        <a:bodyPr/>
        <a:lstStyle/>
        <a:p>
          <a:endParaRPr lang="en-US"/>
        </a:p>
      </dgm:t>
    </dgm:pt>
    <dgm:pt modelId="{EFEAB08F-796A-49AE-8E86-339A1221527C}" type="pres">
      <dgm:prSet presAssocID="{5BAFC0BB-E588-4BC5-923C-518028D08758}" presName="hierChild6" presStyleCnt="0"/>
      <dgm:spPr/>
      <dgm:t>
        <a:bodyPr/>
        <a:lstStyle/>
        <a:p>
          <a:endParaRPr lang="en-US"/>
        </a:p>
      </dgm:t>
    </dgm:pt>
    <dgm:pt modelId="{E79AAF9B-73FB-4CB4-B234-DAE80736EC2C}" type="pres">
      <dgm:prSet presAssocID="{5BAFC0BB-E588-4BC5-923C-518028D08758}" presName="hierChild7" presStyleCnt="0"/>
      <dgm:spPr/>
      <dgm:t>
        <a:bodyPr/>
        <a:lstStyle/>
        <a:p>
          <a:endParaRPr lang="en-US"/>
        </a:p>
      </dgm:t>
    </dgm:pt>
    <dgm:pt modelId="{6E95A81D-9653-4A46-829F-A2B210104B74}" type="pres">
      <dgm:prSet presAssocID="{9BE6B444-1CFF-404E-A5C6-F0DDE8397285}" presName="Name37" presStyleLbl="parChTrans1D2" presStyleIdx="1" presStyleCnt="2"/>
      <dgm:spPr/>
      <dgm:t>
        <a:bodyPr/>
        <a:lstStyle/>
        <a:p>
          <a:endParaRPr lang="en-US"/>
        </a:p>
      </dgm:t>
    </dgm:pt>
    <dgm:pt modelId="{285E8ADF-1D98-4006-869B-00B66BAB3D52}" type="pres">
      <dgm:prSet presAssocID="{8131273B-5A2B-49B9-966C-B98F6517A6D2}" presName="hierRoot2" presStyleCnt="0">
        <dgm:presLayoutVars>
          <dgm:hierBranch val="init"/>
        </dgm:presLayoutVars>
      </dgm:prSet>
      <dgm:spPr/>
      <dgm:t>
        <a:bodyPr/>
        <a:lstStyle/>
        <a:p>
          <a:endParaRPr lang="en-US"/>
        </a:p>
      </dgm:t>
    </dgm:pt>
    <dgm:pt modelId="{B266FCFD-A2B5-4324-AAC8-24C9C74A0A01}" type="pres">
      <dgm:prSet presAssocID="{8131273B-5A2B-49B9-966C-B98F6517A6D2}" presName="rootComposite" presStyleCnt="0"/>
      <dgm:spPr/>
      <dgm:t>
        <a:bodyPr/>
        <a:lstStyle/>
        <a:p>
          <a:endParaRPr lang="en-US"/>
        </a:p>
      </dgm:t>
    </dgm:pt>
    <dgm:pt modelId="{F9713532-4268-4103-A26D-FC26280D4F54}" type="pres">
      <dgm:prSet presAssocID="{8131273B-5A2B-49B9-966C-B98F6517A6D2}" presName="rootText" presStyleLbl="node2" presStyleIdx="1" presStyleCnt="2">
        <dgm:presLayoutVars>
          <dgm:chPref val="3"/>
        </dgm:presLayoutVars>
      </dgm:prSet>
      <dgm:spPr/>
      <dgm:t>
        <a:bodyPr/>
        <a:lstStyle/>
        <a:p>
          <a:endParaRPr lang="en-US"/>
        </a:p>
      </dgm:t>
    </dgm:pt>
    <dgm:pt modelId="{69E48912-3CB2-4FB7-98FC-5E49BDC5E30F}" type="pres">
      <dgm:prSet presAssocID="{8131273B-5A2B-49B9-966C-B98F6517A6D2}" presName="rootConnector" presStyleLbl="node2" presStyleIdx="1" presStyleCnt="2"/>
      <dgm:spPr/>
      <dgm:t>
        <a:bodyPr/>
        <a:lstStyle/>
        <a:p>
          <a:endParaRPr lang="en-US"/>
        </a:p>
      </dgm:t>
    </dgm:pt>
    <dgm:pt modelId="{F53BC33C-2BE5-4384-AB9A-2C5A571AE097}" type="pres">
      <dgm:prSet presAssocID="{8131273B-5A2B-49B9-966C-B98F6517A6D2}" presName="hierChild4" presStyleCnt="0"/>
      <dgm:spPr/>
      <dgm:t>
        <a:bodyPr/>
        <a:lstStyle/>
        <a:p>
          <a:endParaRPr lang="en-US"/>
        </a:p>
      </dgm:t>
    </dgm:pt>
    <dgm:pt modelId="{3C6DCD9E-4A2A-46F2-929F-B4D698D7B131}" type="pres">
      <dgm:prSet presAssocID="{8131273B-5A2B-49B9-966C-B98F6517A6D2}" presName="hierChild5" presStyleCnt="0"/>
      <dgm:spPr/>
      <dgm:t>
        <a:bodyPr/>
        <a:lstStyle/>
        <a:p>
          <a:endParaRPr lang="en-US"/>
        </a:p>
      </dgm:t>
    </dgm:pt>
    <dgm:pt modelId="{AD197F48-3D72-46A8-A283-B66F6EAB7032}" type="pres">
      <dgm:prSet presAssocID="{D34D841F-5813-4666-BA24-72200FAB4F3B}" presName="Name111" presStyleLbl="parChTrans1D3" presStyleIdx="2" presStyleCnt="4"/>
      <dgm:spPr/>
      <dgm:t>
        <a:bodyPr/>
        <a:lstStyle/>
        <a:p>
          <a:endParaRPr lang="en-US"/>
        </a:p>
      </dgm:t>
    </dgm:pt>
    <dgm:pt modelId="{DF5E0ED3-E839-43F1-ACC7-56D23867BEA6}" type="pres">
      <dgm:prSet presAssocID="{9D0C4CE7-BC77-4F77-B899-22490F4DDBD7}" presName="hierRoot3" presStyleCnt="0">
        <dgm:presLayoutVars>
          <dgm:hierBranch val="init"/>
        </dgm:presLayoutVars>
      </dgm:prSet>
      <dgm:spPr/>
      <dgm:t>
        <a:bodyPr/>
        <a:lstStyle/>
        <a:p>
          <a:endParaRPr lang="en-US"/>
        </a:p>
      </dgm:t>
    </dgm:pt>
    <dgm:pt modelId="{5E76F76C-233B-42E1-966A-9455E699FD70}" type="pres">
      <dgm:prSet presAssocID="{9D0C4CE7-BC77-4F77-B899-22490F4DDBD7}" presName="rootComposite3" presStyleCnt="0"/>
      <dgm:spPr/>
      <dgm:t>
        <a:bodyPr/>
        <a:lstStyle/>
        <a:p>
          <a:endParaRPr lang="en-US"/>
        </a:p>
      </dgm:t>
    </dgm:pt>
    <dgm:pt modelId="{CDD78728-9733-47AE-8915-EEDF108CA340}" type="pres">
      <dgm:prSet presAssocID="{9D0C4CE7-BC77-4F77-B899-22490F4DDBD7}" presName="rootText3" presStyleLbl="asst2" presStyleIdx="2" presStyleCnt="4">
        <dgm:presLayoutVars>
          <dgm:chPref val="3"/>
        </dgm:presLayoutVars>
      </dgm:prSet>
      <dgm:spPr/>
      <dgm:t>
        <a:bodyPr/>
        <a:lstStyle/>
        <a:p>
          <a:endParaRPr lang="en-US"/>
        </a:p>
      </dgm:t>
    </dgm:pt>
    <dgm:pt modelId="{2BEB251D-A642-4B47-BB30-C0AB964D75A4}" type="pres">
      <dgm:prSet presAssocID="{9D0C4CE7-BC77-4F77-B899-22490F4DDBD7}" presName="rootConnector3" presStyleLbl="asst2" presStyleIdx="2" presStyleCnt="4"/>
      <dgm:spPr/>
      <dgm:t>
        <a:bodyPr/>
        <a:lstStyle/>
        <a:p>
          <a:endParaRPr lang="en-US"/>
        </a:p>
      </dgm:t>
    </dgm:pt>
    <dgm:pt modelId="{770ABFDF-7F30-4380-AA97-9D5A37DE35A3}" type="pres">
      <dgm:prSet presAssocID="{9D0C4CE7-BC77-4F77-B899-22490F4DDBD7}" presName="hierChild6" presStyleCnt="0"/>
      <dgm:spPr/>
      <dgm:t>
        <a:bodyPr/>
        <a:lstStyle/>
        <a:p>
          <a:endParaRPr lang="en-US"/>
        </a:p>
      </dgm:t>
    </dgm:pt>
    <dgm:pt modelId="{C162CF98-E9EA-44D3-8A1F-EBF7D1AB7E94}" type="pres">
      <dgm:prSet presAssocID="{9D0C4CE7-BC77-4F77-B899-22490F4DDBD7}" presName="hierChild7" presStyleCnt="0"/>
      <dgm:spPr/>
      <dgm:t>
        <a:bodyPr/>
        <a:lstStyle/>
        <a:p>
          <a:endParaRPr lang="en-US"/>
        </a:p>
      </dgm:t>
    </dgm:pt>
    <dgm:pt modelId="{CBFD50EB-789F-45F0-84A1-2AAF2E2BDA32}" type="pres">
      <dgm:prSet presAssocID="{996D03CD-A160-4EBE-969D-B2D136E5433A}" presName="Name111" presStyleLbl="parChTrans1D3" presStyleIdx="3" presStyleCnt="4"/>
      <dgm:spPr/>
      <dgm:t>
        <a:bodyPr/>
        <a:lstStyle/>
        <a:p>
          <a:endParaRPr lang="en-US"/>
        </a:p>
      </dgm:t>
    </dgm:pt>
    <dgm:pt modelId="{3C94C503-7BDD-4CB4-9866-321E053C23A8}" type="pres">
      <dgm:prSet presAssocID="{A6DC817C-1173-481B-9FAF-E33ECF5E47EF}" presName="hierRoot3" presStyleCnt="0">
        <dgm:presLayoutVars>
          <dgm:hierBranch val="init"/>
        </dgm:presLayoutVars>
      </dgm:prSet>
      <dgm:spPr/>
      <dgm:t>
        <a:bodyPr/>
        <a:lstStyle/>
        <a:p>
          <a:endParaRPr lang="en-US"/>
        </a:p>
      </dgm:t>
    </dgm:pt>
    <dgm:pt modelId="{57390692-9ED7-4AD1-9055-2296AFFC3413}" type="pres">
      <dgm:prSet presAssocID="{A6DC817C-1173-481B-9FAF-E33ECF5E47EF}" presName="rootComposite3" presStyleCnt="0"/>
      <dgm:spPr/>
      <dgm:t>
        <a:bodyPr/>
        <a:lstStyle/>
        <a:p>
          <a:endParaRPr lang="en-US"/>
        </a:p>
      </dgm:t>
    </dgm:pt>
    <dgm:pt modelId="{A89A1A96-AA8C-49C6-9950-354A26ABF425}" type="pres">
      <dgm:prSet presAssocID="{A6DC817C-1173-481B-9FAF-E33ECF5E47EF}" presName="rootText3" presStyleLbl="asst2" presStyleIdx="3" presStyleCnt="4">
        <dgm:presLayoutVars>
          <dgm:chPref val="3"/>
        </dgm:presLayoutVars>
      </dgm:prSet>
      <dgm:spPr/>
      <dgm:t>
        <a:bodyPr/>
        <a:lstStyle/>
        <a:p>
          <a:endParaRPr lang="en-US"/>
        </a:p>
      </dgm:t>
    </dgm:pt>
    <dgm:pt modelId="{51389173-7C0F-4B68-9225-759254CE7B40}" type="pres">
      <dgm:prSet presAssocID="{A6DC817C-1173-481B-9FAF-E33ECF5E47EF}" presName="rootConnector3" presStyleLbl="asst2" presStyleIdx="3" presStyleCnt="4"/>
      <dgm:spPr/>
      <dgm:t>
        <a:bodyPr/>
        <a:lstStyle/>
        <a:p>
          <a:endParaRPr lang="en-US"/>
        </a:p>
      </dgm:t>
    </dgm:pt>
    <dgm:pt modelId="{2B03338A-20C8-4210-A2F0-5C21ED48390A}" type="pres">
      <dgm:prSet presAssocID="{A6DC817C-1173-481B-9FAF-E33ECF5E47EF}" presName="hierChild6" presStyleCnt="0"/>
      <dgm:spPr/>
      <dgm:t>
        <a:bodyPr/>
        <a:lstStyle/>
        <a:p>
          <a:endParaRPr lang="en-US"/>
        </a:p>
      </dgm:t>
    </dgm:pt>
    <dgm:pt modelId="{9ECE92C9-2215-47E8-82CB-D28922B4DA72}" type="pres">
      <dgm:prSet presAssocID="{A6DC817C-1173-481B-9FAF-E33ECF5E47EF}" presName="hierChild7" presStyleCnt="0"/>
      <dgm:spPr/>
      <dgm:t>
        <a:bodyPr/>
        <a:lstStyle/>
        <a:p>
          <a:endParaRPr lang="en-US"/>
        </a:p>
      </dgm:t>
    </dgm:pt>
    <dgm:pt modelId="{668A5703-99AB-4889-AB51-2B34A7EEBA54}" type="pres">
      <dgm:prSet presAssocID="{CB06F31F-B18F-4316-9C9C-A438030F1C55}" presName="hierChild3" presStyleCnt="0"/>
      <dgm:spPr/>
      <dgm:t>
        <a:bodyPr/>
        <a:lstStyle/>
        <a:p>
          <a:endParaRPr lang="en-US"/>
        </a:p>
      </dgm:t>
    </dgm:pt>
  </dgm:ptLst>
  <dgm:cxnLst>
    <dgm:cxn modelId="{C09399CC-0C9B-4D7F-8B06-0DD19BDDD100}" type="presOf" srcId="{D34D841F-5813-4666-BA24-72200FAB4F3B}" destId="{AD197F48-3D72-46A8-A283-B66F6EAB7032}" srcOrd="0" destOrd="0" presId="urn:microsoft.com/office/officeart/2005/8/layout/orgChart1"/>
    <dgm:cxn modelId="{8AD5DF82-7C92-4D42-9CCE-A9DEAE37AB9B}" type="presOf" srcId="{09FB42A8-080A-4599-8424-071DE15CD575}" destId="{AE1711C5-DA97-4B79-808B-6F89CAC19D98}" srcOrd="0" destOrd="0" presId="urn:microsoft.com/office/officeart/2005/8/layout/orgChart1"/>
    <dgm:cxn modelId="{0837BCA2-D9F4-42A6-AB03-83EB74EC6B46}" type="presOf" srcId="{9D0C4CE7-BC77-4F77-B899-22490F4DDBD7}" destId="{CDD78728-9733-47AE-8915-EEDF108CA340}" srcOrd="0" destOrd="0" presId="urn:microsoft.com/office/officeart/2005/8/layout/orgChart1"/>
    <dgm:cxn modelId="{7C23B0E4-61D5-4D1C-BA1C-9613AB06815D}" srcId="{62F4E9BE-8BFD-4A69-81D4-57A4C4D42A83}" destId="{5BAFC0BB-E588-4BC5-923C-518028D08758}" srcOrd="1" destOrd="0" parTransId="{09FB42A8-080A-4599-8424-071DE15CD575}" sibTransId="{5448E5B2-D6B5-43DA-BF47-983BA05DD10C}"/>
    <dgm:cxn modelId="{F6F65475-D3D5-40F8-A76D-E3F3617A8B9F}" type="presOf" srcId="{73C5234C-683C-43FD-8E0D-459A30F51593}" destId="{FCE9CC33-9E12-4B67-9DB4-5BF9D5DB4DF4}" srcOrd="0" destOrd="0" presId="urn:microsoft.com/office/officeart/2005/8/layout/orgChart1"/>
    <dgm:cxn modelId="{B87CFD1C-3973-43C2-B299-9CBEA0B88D77}" type="presOf" srcId="{A6DC817C-1173-481B-9FAF-E33ECF5E47EF}" destId="{51389173-7C0F-4B68-9225-759254CE7B40}" srcOrd="1" destOrd="0" presId="urn:microsoft.com/office/officeart/2005/8/layout/orgChart1"/>
    <dgm:cxn modelId="{C812B5E5-3CC1-49F8-AE0A-027F319CAC6D}" srcId="{CB06F31F-B18F-4316-9C9C-A438030F1C55}" destId="{8131273B-5A2B-49B9-966C-B98F6517A6D2}" srcOrd="1" destOrd="0" parTransId="{9BE6B444-1CFF-404E-A5C6-F0DDE8397285}" sibTransId="{85D1AF5E-C746-4285-830E-E76F335D7C84}"/>
    <dgm:cxn modelId="{F65EFA10-C389-4670-AAB9-A787378213DD}" type="presOf" srcId="{9BE6B444-1CFF-404E-A5C6-F0DDE8397285}" destId="{6E95A81D-9653-4A46-829F-A2B210104B74}" srcOrd="0" destOrd="0" presId="urn:microsoft.com/office/officeart/2005/8/layout/orgChart1"/>
    <dgm:cxn modelId="{196B940F-ABFE-4826-AA39-A8B1738210B6}" srcId="{CB06F31F-B18F-4316-9C9C-A438030F1C55}" destId="{62F4E9BE-8BFD-4A69-81D4-57A4C4D42A83}" srcOrd="0" destOrd="0" parTransId="{7E90B7DD-3444-4C91-8844-98977C50DE36}" sibTransId="{918356E7-E66D-4CF2-A3F7-AEBBBA285036}"/>
    <dgm:cxn modelId="{F0D2E158-7A79-4526-8AFE-72F74610C795}" type="presOf" srcId="{7E90B7DD-3444-4C91-8844-98977C50DE36}" destId="{676F0356-D98B-49C6-AD01-CB280BEEAB87}" srcOrd="0" destOrd="0" presId="urn:microsoft.com/office/officeart/2005/8/layout/orgChart1"/>
    <dgm:cxn modelId="{6A43E194-CD68-4346-B8FC-2DB69078113D}" srcId="{8131273B-5A2B-49B9-966C-B98F6517A6D2}" destId="{9D0C4CE7-BC77-4F77-B899-22490F4DDBD7}" srcOrd="0" destOrd="0" parTransId="{D34D841F-5813-4666-BA24-72200FAB4F3B}" sibTransId="{83505F7E-05C0-43AD-B611-2564E235AFCE}"/>
    <dgm:cxn modelId="{AE92B93C-D8DA-4F90-9D1D-224BCAE74809}" type="presOf" srcId="{9D0C4CE7-BC77-4F77-B899-22490F4DDBD7}" destId="{2BEB251D-A642-4B47-BB30-C0AB964D75A4}" srcOrd="1" destOrd="0" presId="urn:microsoft.com/office/officeart/2005/8/layout/orgChart1"/>
    <dgm:cxn modelId="{CC703879-412F-4E45-9D91-0F651BF73348}" type="presOf" srcId="{5BAFC0BB-E588-4BC5-923C-518028D08758}" destId="{F4C9DA68-1F68-43E2-811B-D2BD5E3F9B09}" srcOrd="0" destOrd="0" presId="urn:microsoft.com/office/officeart/2005/8/layout/orgChart1"/>
    <dgm:cxn modelId="{C63255DE-6E31-4B84-9BF3-F87BE2F4BC59}" type="presOf" srcId="{CB06F31F-B18F-4316-9C9C-A438030F1C55}" destId="{FC3666C8-0601-405E-9930-A3B160AB746A}" srcOrd="1" destOrd="0" presId="urn:microsoft.com/office/officeart/2005/8/layout/orgChart1"/>
    <dgm:cxn modelId="{532C531B-FB3C-49A9-A1F1-057EF3A22A4D}" type="presOf" srcId="{5BAFC0BB-E588-4BC5-923C-518028D08758}" destId="{9A78B3F6-5F18-469D-91F9-74C0C3CA1F19}" srcOrd="1" destOrd="0" presId="urn:microsoft.com/office/officeart/2005/8/layout/orgChart1"/>
    <dgm:cxn modelId="{C6C07E06-AD1F-4E01-8C48-76FE0A19FAD0}" srcId="{73C5234C-683C-43FD-8E0D-459A30F51593}" destId="{CB06F31F-B18F-4316-9C9C-A438030F1C55}" srcOrd="0" destOrd="0" parTransId="{3D60AD77-B536-421C-A16F-C8B71CC678F4}" sibTransId="{1466939C-F5BC-4DFD-AEF9-DF4441E11FB5}"/>
    <dgm:cxn modelId="{4B39563F-44E6-4FE7-B84F-66FDBBD300D1}" type="presOf" srcId="{8131273B-5A2B-49B9-966C-B98F6517A6D2}" destId="{69E48912-3CB2-4FB7-98FC-5E49BDC5E30F}" srcOrd="1" destOrd="0" presId="urn:microsoft.com/office/officeart/2005/8/layout/orgChart1"/>
    <dgm:cxn modelId="{268A4A51-07AF-4296-A421-1D242BDE8297}" type="presOf" srcId="{8131273B-5A2B-49B9-966C-B98F6517A6D2}" destId="{F9713532-4268-4103-A26D-FC26280D4F54}" srcOrd="0" destOrd="0" presId="urn:microsoft.com/office/officeart/2005/8/layout/orgChart1"/>
    <dgm:cxn modelId="{CCE7DAE3-0B6C-4659-BCD8-378CC9A60FB2}" type="presOf" srcId="{FB32F850-1928-4ECE-AA2C-FD99F6E367BF}" destId="{E355ACC2-0898-470D-842A-2BB03708F961}" srcOrd="0" destOrd="0" presId="urn:microsoft.com/office/officeart/2005/8/layout/orgChart1"/>
    <dgm:cxn modelId="{8F655820-F905-4419-9029-7E52F89A9132}" srcId="{8131273B-5A2B-49B9-966C-B98F6517A6D2}" destId="{A6DC817C-1173-481B-9FAF-E33ECF5E47EF}" srcOrd="1" destOrd="0" parTransId="{996D03CD-A160-4EBE-969D-B2D136E5433A}" sibTransId="{EBC8654A-D9FC-4FBA-A655-AA0B9EAA296E}"/>
    <dgm:cxn modelId="{94423534-34B7-49C7-B66C-9620ACB0849E}" type="presOf" srcId="{62F4E9BE-8BFD-4A69-81D4-57A4C4D42A83}" destId="{35BCC6DD-0C3D-48FF-A7FC-F647AAAD53B9}" srcOrd="1" destOrd="0" presId="urn:microsoft.com/office/officeart/2005/8/layout/orgChart1"/>
    <dgm:cxn modelId="{B4A18063-FE98-4228-B0AD-EAE9F33850E3}" type="presOf" srcId="{319DEFE8-5070-424B-896C-C35D8AD1EA9F}" destId="{BDBFA4BE-D26A-425E-8571-14077A744167}" srcOrd="0" destOrd="0" presId="urn:microsoft.com/office/officeart/2005/8/layout/orgChart1"/>
    <dgm:cxn modelId="{497E35B3-DB3A-4A45-BFE3-9A94349AF1D0}" type="presOf" srcId="{319DEFE8-5070-424B-896C-C35D8AD1EA9F}" destId="{958EAD83-5AB3-4B7B-BA6E-F9203982837E}" srcOrd="1" destOrd="0" presId="urn:microsoft.com/office/officeart/2005/8/layout/orgChart1"/>
    <dgm:cxn modelId="{7390430A-F139-473F-B73B-359C3EB0260D}" type="presOf" srcId="{996D03CD-A160-4EBE-969D-B2D136E5433A}" destId="{CBFD50EB-789F-45F0-84A1-2AAF2E2BDA32}" srcOrd="0" destOrd="0" presId="urn:microsoft.com/office/officeart/2005/8/layout/orgChart1"/>
    <dgm:cxn modelId="{F6B6337B-9D53-4D75-88BD-8803D2305C01}" type="presOf" srcId="{CB06F31F-B18F-4316-9C9C-A438030F1C55}" destId="{E2F147B7-24C6-4F1E-8F94-380F3519D94E}" srcOrd="0" destOrd="0" presId="urn:microsoft.com/office/officeart/2005/8/layout/orgChart1"/>
    <dgm:cxn modelId="{168282C5-772B-40D5-8455-1816E6FC7B48}" srcId="{62F4E9BE-8BFD-4A69-81D4-57A4C4D42A83}" destId="{319DEFE8-5070-424B-896C-C35D8AD1EA9F}" srcOrd="0" destOrd="0" parTransId="{FB32F850-1928-4ECE-AA2C-FD99F6E367BF}" sibTransId="{CD03AAF5-5561-4271-AC7F-033995504928}"/>
    <dgm:cxn modelId="{C51D86F5-E546-4D1B-83D2-915354B5C8AD}" type="presOf" srcId="{A6DC817C-1173-481B-9FAF-E33ECF5E47EF}" destId="{A89A1A96-AA8C-49C6-9950-354A26ABF425}" srcOrd="0" destOrd="0" presId="urn:microsoft.com/office/officeart/2005/8/layout/orgChart1"/>
    <dgm:cxn modelId="{8911E036-99A3-414B-9A20-0244C1BDAF33}" type="presOf" srcId="{62F4E9BE-8BFD-4A69-81D4-57A4C4D42A83}" destId="{200A5ED3-6F58-4B5C-89DA-7438559968CF}" srcOrd="0" destOrd="0" presId="urn:microsoft.com/office/officeart/2005/8/layout/orgChart1"/>
    <dgm:cxn modelId="{5F700EB0-6ACB-43B3-BAC1-E716807B6765}" type="presParOf" srcId="{FCE9CC33-9E12-4B67-9DB4-5BF9D5DB4DF4}" destId="{BCA995BB-253A-430A-9779-00859DF7D9D4}" srcOrd="0" destOrd="0" presId="urn:microsoft.com/office/officeart/2005/8/layout/orgChart1"/>
    <dgm:cxn modelId="{854550F5-F401-44AB-BF63-DA5B69CE9965}" type="presParOf" srcId="{BCA995BB-253A-430A-9779-00859DF7D9D4}" destId="{3F298004-51A7-4DE9-8F2B-FB48E772C31B}" srcOrd="0" destOrd="0" presId="urn:microsoft.com/office/officeart/2005/8/layout/orgChart1"/>
    <dgm:cxn modelId="{01635502-3D8F-4C0C-99A1-840F195EEA5A}" type="presParOf" srcId="{3F298004-51A7-4DE9-8F2B-FB48E772C31B}" destId="{E2F147B7-24C6-4F1E-8F94-380F3519D94E}" srcOrd="0" destOrd="0" presId="urn:microsoft.com/office/officeart/2005/8/layout/orgChart1"/>
    <dgm:cxn modelId="{A6E22BE5-4375-466F-9DB1-BA094325083B}" type="presParOf" srcId="{3F298004-51A7-4DE9-8F2B-FB48E772C31B}" destId="{FC3666C8-0601-405E-9930-A3B160AB746A}" srcOrd="1" destOrd="0" presId="urn:microsoft.com/office/officeart/2005/8/layout/orgChart1"/>
    <dgm:cxn modelId="{6F98CD26-E5FC-4A88-8AA6-A9D9AFBF1400}" type="presParOf" srcId="{BCA995BB-253A-430A-9779-00859DF7D9D4}" destId="{3322F815-6863-4E23-B332-B29C918121CC}" srcOrd="1" destOrd="0" presId="urn:microsoft.com/office/officeart/2005/8/layout/orgChart1"/>
    <dgm:cxn modelId="{238C7771-42CF-495F-9D3A-86F83EFB9947}" type="presParOf" srcId="{3322F815-6863-4E23-B332-B29C918121CC}" destId="{676F0356-D98B-49C6-AD01-CB280BEEAB87}" srcOrd="0" destOrd="0" presId="urn:microsoft.com/office/officeart/2005/8/layout/orgChart1"/>
    <dgm:cxn modelId="{13F3483F-1817-4628-83B5-230C5F4A201C}" type="presParOf" srcId="{3322F815-6863-4E23-B332-B29C918121CC}" destId="{B62758EB-8DA3-4813-A333-74FCBE478CE7}" srcOrd="1" destOrd="0" presId="urn:microsoft.com/office/officeart/2005/8/layout/orgChart1"/>
    <dgm:cxn modelId="{07F24CDD-4B2D-4EFD-BA8A-4D483B928587}" type="presParOf" srcId="{B62758EB-8DA3-4813-A333-74FCBE478CE7}" destId="{903D58EA-DD64-48A4-A20B-AD233129ADA4}" srcOrd="0" destOrd="0" presId="urn:microsoft.com/office/officeart/2005/8/layout/orgChart1"/>
    <dgm:cxn modelId="{B1D979AC-39A4-4B5F-99A1-15D4B6200376}" type="presParOf" srcId="{903D58EA-DD64-48A4-A20B-AD233129ADA4}" destId="{200A5ED3-6F58-4B5C-89DA-7438559968CF}" srcOrd="0" destOrd="0" presId="urn:microsoft.com/office/officeart/2005/8/layout/orgChart1"/>
    <dgm:cxn modelId="{DAF9187A-A37B-41BB-B7B0-C86C4F2F1CD0}" type="presParOf" srcId="{903D58EA-DD64-48A4-A20B-AD233129ADA4}" destId="{35BCC6DD-0C3D-48FF-A7FC-F647AAAD53B9}" srcOrd="1" destOrd="0" presId="urn:microsoft.com/office/officeart/2005/8/layout/orgChart1"/>
    <dgm:cxn modelId="{2B0D3E84-2E25-4C11-ADB3-D2FF52A1AF4E}" type="presParOf" srcId="{B62758EB-8DA3-4813-A333-74FCBE478CE7}" destId="{FCB406CF-60EC-457A-AB41-054B63F22F75}" srcOrd="1" destOrd="0" presId="urn:microsoft.com/office/officeart/2005/8/layout/orgChart1"/>
    <dgm:cxn modelId="{470A426D-BF17-4669-8AF3-04FB6229A0EC}" type="presParOf" srcId="{B62758EB-8DA3-4813-A333-74FCBE478CE7}" destId="{33179F74-880F-4F89-A41F-0471368E49DF}" srcOrd="2" destOrd="0" presId="urn:microsoft.com/office/officeart/2005/8/layout/orgChart1"/>
    <dgm:cxn modelId="{FB463DFF-9173-4914-9408-F73C334528D1}" type="presParOf" srcId="{33179F74-880F-4F89-A41F-0471368E49DF}" destId="{E355ACC2-0898-470D-842A-2BB03708F961}" srcOrd="0" destOrd="0" presId="urn:microsoft.com/office/officeart/2005/8/layout/orgChart1"/>
    <dgm:cxn modelId="{5AC4548A-7BF6-4F50-9099-05BEC46321FC}" type="presParOf" srcId="{33179F74-880F-4F89-A41F-0471368E49DF}" destId="{773ADA6D-256E-4A95-9700-99B32FD0DC38}" srcOrd="1" destOrd="0" presId="urn:microsoft.com/office/officeart/2005/8/layout/orgChart1"/>
    <dgm:cxn modelId="{19A50E1B-188F-41D1-83A3-E2B2AAEDC329}" type="presParOf" srcId="{773ADA6D-256E-4A95-9700-99B32FD0DC38}" destId="{8FAEBB56-43A1-47E6-B829-0CDD364EC04E}" srcOrd="0" destOrd="0" presId="urn:microsoft.com/office/officeart/2005/8/layout/orgChart1"/>
    <dgm:cxn modelId="{26DA0E3B-614B-4099-87EF-EA6F023213DC}" type="presParOf" srcId="{8FAEBB56-43A1-47E6-B829-0CDD364EC04E}" destId="{BDBFA4BE-D26A-425E-8571-14077A744167}" srcOrd="0" destOrd="0" presId="urn:microsoft.com/office/officeart/2005/8/layout/orgChart1"/>
    <dgm:cxn modelId="{C95CF4A4-1A5E-4829-AC55-63F8A226A962}" type="presParOf" srcId="{8FAEBB56-43A1-47E6-B829-0CDD364EC04E}" destId="{958EAD83-5AB3-4B7B-BA6E-F9203982837E}" srcOrd="1" destOrd="0" presId="urn:microsoft.com/office/officeart/2005/8/layout/orgChart1"/>
    <dgm:cxn modelId="{0140FB4F-C7F5-446E-8A77-380E6A5AC67E}" type="presParOf" srcId="{773ADA6D-256E-4A95-9700-99B32FD0DC38}" destId="{BB390D64-10ED-4DCC-B67E-3419A0C74BF7}" srcOrd="1" destOrd="0" presId="urn:microsoft.com/office/officeart/2005/8/layout/orgChart1"/>
    <dgm:cxn modelId="{FB603910-C92D-4B03-A8EE-85D875226CF6}" type="presParOf" srcId="{773ADA6D-256E-4A95-9700-99B32FD0DC38}" destId="{0A8D3480-EEB0-4A27-880C-DEEF979A064E}" srcOrd="2" destOrd="0" presId="urn:microsoft.com/office/officeart/2005/8/layout/orgChart1"/>
    <dgm:cxn modelId="{F8037C65-D518-42A8-856B-D9A8DF4C8587}" type="presParOf" srcId="{33179F74-880F-4F89-A41F-0471368E49DF}" destId="{AE1711C5-DA97-4B79-808B-6F89CAC19D98}" srcOrd="2" destOrd="0" presId="urn:microsoft.com/office/officeart/2005/8/layout/orgChart1"/>
    <dgm:cxn modelId="{AD2749B4-7E1F-4E13-98F6-57169312282A}" type="presParOf" srcId="{33179F74-880F-4F89-A41F-0471368E49DF}" destId="{A3B1FEF1-3292-4137-9588-E208D7562A40}" srcOrd="3" destOrd="0" presId="urn:microsoft.com/office/officeart/2005/8/layout/orgChart1"/>
    <dgm:cxn modelId="{C05D0D4B-1AA1-4ED4-8AC3-EA132ABB8D52}" type="presParOf" srcId="{A3B1FEF1-3292-4137-9588-E208D7562A40}" destId="{62DC042E-3D0E-4FEF-879B-6315EE42BA49}" srcOrd="0" destOrd="0" presId="urn:microsoft.com/office/officeart/2005/8/layout/orgChart1"/>
    <dgm:cxn modelId="{96C6FDDF-1753-4298-9E39-57C6DDBCB2D6}" type="presParOf" srcId="{62DC042E-3D0E-4FEF-879B-6315EE42BA49}" destId="{F4C9DA68-1F68-43E2-811B-D2BD5E3F9B09}" srcOrd="0" destOrd="0" presId="urn:microsoft.com/office/officeart/2005/8/layout/orgChart1"/>
    <dgm:cxn modelId="{A4116E62-1C74-4493-8E9D-6C518F0A033C}" type="presParOf" srcId="{62DC042E-3D0E-4FEF-879B-6315EE42BA49}" destId="{9A78B3F6-5F18-469D-91F9-74C0C3CA1F19}" srcOrd="1" destOrd="0" presId="urn:microsoft.com/office/officeart/2005/8/layout/orgChart1"/>
    <dgm:cxn modelId="{5ABDD333-B1F0-426E-A74D-EAF0EB5924AB}" type="presParOf" srcId="{A3B1FEF1-3292-4137-9588-E208D7562A40}" destId="{EFEAB08F-796A-49AE-8E86-339A1221527C}" srcOrd="1" destOrd="0" presId="urn:microsoft.com/office/officeart/2005/8/layout/orgChart1"/>
    <dgm:cxn modelId="{00248690-54F3-4D89-A2E2-1D6565512C2F}" type="presParOf" srcId="{A3B1FEF1-3292-4137-9588-E208D7562A40}" destId="{E79AAF9B-73FB-4CB4-B234-DAE80736EC2C}" srcOrd="2" destOrd="0" presId="urn:microsoft.com/office/officeart/2005/8/layout/orgChart1"/>
    <dgm:cxn modelId="{7033E577-90B6-4E95-99FC-412B50FAD788}" type="presParOf" srcId="{3322F815-6863-4E23-B332-B29C918121CC}" destId="{6E95A81D-9653-4A46-829F-A2B210104B74}" srcOrd="2" destOrd="0" presId="urn:microsoft.com/office/officeart/2005/8/layout/orgChart1"/>
    <dgm:cxn modelId="{E339A23F-34CF-4723-BC03-07C1D11B5A28}" type="presParOf" srcId="{3322F815-6863-4E23-B332-B29C918121CC}" destId="{285E8ADF-1D98-4006-869B-00B66BAB3D52}" srcOrd="3" destOrd="0" presId="urn:microsoft.com/office/officeart/2005/8/layout/orgChart1"/>
    <dgm:cxn modelId="{1B3052C0-EC4C-435C-BD86-90C04A83FFF3}" type="presParOf" srcId="{285E8ADF-1D98-4006-869B-00B66BAB3D52}" destId="{B266FCFD-A2B5-4324-AAC8-24C9C74A0A01}" srcOrd="0" destOrd="0" presId="urn:microsoft.com/office/officeart/2005/8/layout/orgChart1"/>
    <dgm:cxn modelId="{7692A2D2-6372-4A0B-91AD-98AFFCA36912}" type="presParOf" srcId="{B266FCFD-A2B5-4324-AAC8-24C9C74A0A01}" destId="{F9713532-4268-4103-A26D-FC26280D4F54}" srcOrd="0" destOrd="0" presId="urn:microsoft.com/office/officeart/2005/8/layout/orgChart1"/>
    <dgm:cxn modelId="{A7973468-CC87-407D-839C-56925A9EEE7B}" type="presParOf" srcId="{B266FCFD-A2B5-4324-AAC8-24C9C74A0A01}" destId="{69E48912-3CB2-4FB7-98FC-5E49BDC5E30F}" srcOrd="1" destOrd="0" presId="urn:microsoft.com/office/officeart/2005/8/layout/orgChart1"/>
    <dgm:cxn modelId="{40DDE914-4C2D-4531-8498-707AD1498008}" type="presParOf" srcId="{285E8ADF-1D98-4006-869B-00B66BAB3D52}" destId="{F53BC33C-2BE5-4384-AB9A-2C5A571AE097}" srcOrd="1" destOrd="0" presId="urn:microsoft.com/office/officeart/2005/8/layout/orgChart1"/>
    <dgm:cxn modelId="{55B7B3FE-3529-49B1-81F9-7A2FBE2C971E}" type="presParOf" srcId="{285E8ADF-1D98-4006-869B-00B66BAB3D52}" destId="{3C6DCD9E-4A2A-46F2-929F-B4D698D7B131}" srcOrd="2" destOrd="0" presId="urn:microsoft.com/office/officeart/2005/8/layout/orgChart1"/>
    <dgm:cxn modelId="{A1EBBE27-6AAD-4752-B4F1-00EB8E8DFF78}" type="presParOf" srcId="{3C6DCD9E-4A2A-46F2-929F-B4D698D7B131}" destId="{AD197F48-3D72-46A8-A283-B66F6EAB7032}" srcOrd="0" destOrd="0" presId="urn:microsoft.com/office/officeart/2005/8/layout/orgChart1"/>
    <dgm:cxn modelId="{DD763C50-A201-4235-9592-3B6923E2C891}" type="presParOf" srcId="{3C6DCD9E-4A2A-46F2-929F-B4D698D7B131}" destId="{DF5E0ED3-E839-43F1-ACC7-56D23867BEA6}" srcOrd="1" destOrd="0" presId="urn:microsoft.com/office/officeart/2005/8/layout/orgChart1"/>
    <dgm:cxn modelId="{34509C6D-F6F9-47C5-8947-14D59C1A2367}" type="presParOf" srcId="{DF5E0ED3-E839-43F1-ACC7-56D23867BEA6}" destId="{5E76F76C-233B-42E1-966A-9455E699FD70}" srcOrd="0" destOrd="0" presId="urn:microsoft.com/office/officeart/2005/8/layout/orgChart1"/>
    <dgm:cxn modelId="{E8A52FB1-85F7-4E76-9179-084379B455CC}" type="presParOf" srcId="{5E76F76C-233B-42E1-966A-9455E699FD70}" destId="{CDD78728-9733-47AE-8915-EEDF108CA340}" srcOrd="0" destOrd="0" presId="urn:microsoft.com/office/officeart/2005/8/layout/orgChart1"/>
    <dgm:cxn modelId="{45CBE798-BF7F-4B06-8A7E-185509DE5DC4}" type="presParOf" srcId="{5E76F76C-233B-42E1-966A-9455E699FD70}" destId="{2BEB251D-A642-4B47-BB30-C0AB964D75A4}" srcOrd="1" destOrd="0" presId="urn:microsoft.com/office/officeart/2005/8/layout/orgChart1"/>
    <dgm:cxn modelId="{397531B6-09DD-40BC-B97E-7E2EA743555C}" type="presParOf" srcId="{DF5E0ED3-E839-43F1-ACC7-56D23867BEA6}" destId="{770ABFDF-7F30-4380-AA97-9D5A37DE35A3}" srcOrd="1" destOrd="0" presId="urn:microsoft.com/office/officeart/2005/8/layout/orgChart1"/>
    <dgm:cxn modelId="{0D1922C3-7743-48F2-BC9F-BE703559EE3E}" type="presParOf" srcId="{DF5E0ED3-E839-43F1-ACC7-56D23867BEA6}" destId="{C162CF98-E9EA-44D3-8A1F-EBF7D1AB7E94}" srcOrd="2" destOrd="0" presId="urn:microsoft.com/office/officeart/2005/8/layout/orgChart1"/>
    <dgm:cxn modelId="{CA16C5A0-F320-4E57-82DC-675DEB494517}" type="presParOf" srcId="{3C6DCD9E-4A2A-46F2-929F-B4D698D7B131}" destId="{CBFD50EB-789F-45F0-84A1-2AAF2E2BDA32}" srcOrd="2" destOrd="0" presId="urn:microsoft.com/office/officeart/2005/8/layout/orgChart1"/>
    <dgm:cxn modelId="{1E8A1DC3-235C-4354-8975-419024F83A73}" type="presParOf" srcId="{3C6DCD9E-4A2A-46F2-929F-B4D698D7B131}" destId="{3C94C503-7BDD-4CB4-9866-321E053C23A8}" srcOrd="3" destOrd="0" presId="urn:microsoft.com/office/officeart/2005/8/layout/orgChart1"/>
    <dgm:cxn modelId="{E49450C6-7954-44D1-8F0D-C595B57E8C45}" type="presParOf" srcId="{3C94C503-7BDD-4CB4-9866-321E053C23A8}" destId="{57390692-9ED7-4AD1-9055-2296AFFC3413}" srcOrd="0" destOrd="0" presId="urn:microsoft.com/office/officeart/2005/8/layout/orgChart1"/>
    <dgm:cxn modelId="{CCDC4273-D251-44FD-A277-72FD2156A013}" type="presParOf" srcId="{57390692-9ED7-4AD1-9055-2296AFFC3413}" destId="{A89A1A96-AA8C-49C6-9950-354A26ABF425}" srcOrd="0" destOrd="0" presId="urn:microsoft.com/office/officeart/2005/8/layout/orgChart1"/>
    <dgm:cxn modelId="{B26BBF78-0BD7-4BB5-A538-FE2B9BC16346}" type="presParOf" srcId="{57390692-9ED7-4AD1-9055-2296AFFC3413}" destId="{51389173-7C0F-4B68-9225-759254CE7B40}" srcOrd="1" destOrd="0" presId="urn:microsoft.com/office/officeart/2005/8/layout/orgChart1"/>
    <dgm:cxn modelId="{61979915-E984-4EA4-8565-0A8364390A03}" type="presParOf" srcId="{3C94C503-7BDD-4CB4-9866-321E053C23A8}" destId="{2B03338A-20C8-4210-A2F0-5C21ED48390A}" srcOrd="1" destOrd="0" presId="urn:microsoft.com/office/officeart/2005/8/layout/orgChart1"/>
    <dgm:cxn modelId="{266857F2-7ADE-4A7F-A5EB-F99AFCD9679A}" type="presParOf" srcId="{3C94C503-7BDD-4CB4-9866-321E053C23A8}" destId="{9ECE92C9-2215-47E8-82CB-D28922B4DA72}" srcOrd="2" destOrd="0" presId="urn:microsoft.com/office/officeart/2005/8/layout/orgChart1"/>
    <dgm:cxn modelId="{8898AEA3-AE44-4639-9A4B-7D5A94DAE9AE}" type="presParOf" srcId="{BCA995BB-253A-430A-9779-00859DF7D9D4}" destId="{668A5703-99AB-4889-AB51-2B34A7EEBA54}"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BFD50EB-789F-45F0-84A1-2AAF2E2BDA32}">
      <dsp:nvSpPr>
        <dsp:cNvPr id="0" name=""/>
        <dsp:cNvSpPr/>
      </dsp:nvSpPr>
      <dsp:spPr>
        <a:xfrm>
          <a:off x="6669245" y="3012674"/>
          <a:ext cx="198523" cy="869721"/>
        </a:xfrm>
        <a:custGeom>
          <a:avLst/>
          <a:gdLst/>
          <a:ahLst/>
          <a:cxnLst/>
          <a:rect l="0" t="0" r="0" b="0"/>
          <a:pathLst>
            <a:path>
              <a:moveTo>
                <a:pt x="0" y="0"/>
              </a:moveTo>
              <a:lnTo>
                <a:pt x="0" y="869721"/>
              </a:lnTo>
              <a:lnTo>
                <a:pt x="198523" y="869721"/>
              </a:lnTo>
            </a:path>
          </a:pathLst>
        </a:custGeom>
        <a:noFill/>
        <a:ln w="25400" cap="flat" cmpd="sng" algn="ctr">
          <a:solidFill>
            <a:schemeClr val="accent1">
              <a:tint val="7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197F48-3D72-46A8-A283-B66F6EAB7032}">
      <dsp:nvSpPr>
        <dsp:cNvPr id="0" name=""/>
        <dsp:cNvSpPr/>
      </dsp:nvSpPr>
      <dsp:spPr>
        <a:xfrm>
          <a:off x="6470721" y="3012674"/>
          <a:ext cx="198523" cy="869721"/>
        </a:xfrm>
        <a:custGeom>
          <a:avLst/>
          <a:gdLst/>
          <a:ahLst/>
          <a:cxnLst/>
          <a:rect l="0" t="0" r="0" b="0"/>
          <a:pathLst>
            <a:path>
              <a:moveTo>
                <a:pt x="198523" y="0"/>
              </a:moveTo>
              <a:lnTo>
                <a:pt x="198523" y="869721"/>
              </a:lnTo>
              <a:lnTo>
                <a:pt x="0" y="869721"/>
              </a:lnTo>
            </a:path>
          </a:pathLst>
        </a:custGeom>
        <a:noFill/>
        <a:ln w="25400" cap="flat" cmpd="sng" algn="ctr">
          <a:solidFill>
            <a:schemeClr val="accent1">
              <a:tint val="7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E95A81D-9653-4A46-829F-A2B210104B74}">
      <dsp:nvSpPr>
        <dsp:cNvPr id="0" name=""/>
        <dsp:cNvSpPr/>
      </dsp:nvSpPr>
      <dsp:spPr>
        <a:xfrm>
          <a:off x="4381500" y="1670278"/>
          <a:ext cx="2287745" cy="397046"/>
        </a:xfrm>
        <a:custGeom>
          <a:avLst/>
          <a:gdLst/>
          <a:ahLst/>
          <a:cxnLst/>
          <a:rect l="0" t="0" r="0" b="0"/>
          <a:pathLst>
            <a:path>
              <a:moveTo>
                <a:pt x="0" y="0"/>
              </a:moveTo>
              <a:lnTo>
                <a:pt x="0" y="198523"/>
              </a:lnTo>
              <a:lnTo>
                <a:pt x="2287745" y="198523"/>
              </a:lnTo>
              <a:lnTo>
                <a:pt x="2287745" y="397046"/>
              </a:lnTo>
            </a:path>
          </a:pathLst>
        </a:custGeom>
        <a:noFill/>
        <a:ln w="25400" cap="flat" cmpd="sng" algn="ctr">
          <a:solidFill>
            <a:schemeClr val="accent1">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E1711C5-DA97-4B79-808B-6F89CAC19D98}">
      <dsp:nvSpPr>
        <dsp:cNvPr id="0" name=""/>
        <dsp:cNvSpPr/>
      </dsp:nvSpPr>
      <dsp:spPr>
        <a:xfrm>
          <a:off x="2093754" y="3012674"/>
          <a:ext cx="198523" cy="869721"/>
        </a:xfrm>
        <a:custGeom>
          <a:avLst/>
          <a:gdLst/>
          <a:ahLst/>
          <a:cxnLst/>
          <a:rect l="0" t="0" r="0" b="0"/>
          <a:pathLst>
            <a:path>
              <a:moveTo>
                <a:pt x="0" y="0"/>
              </a:moveTo>
              <a:lnTo>
                <a:pt x="0" y="869721"/>
              </a:lnTo>
              <a:lnTo>
                <a:pt x="198523" y="869721"/>
              </a:lnTo>
            </a:path>
          </a:pathLst>
        </a:custGeom>
        <a:noFill/>
        <a:ln w="25400" cap="flat" cmpd="sng" algn="ctr">
          <a:solidFill>
            <a:schemeClr val="accent1">
              <a:tint val="7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355ACC2-0898-470D-842A-2BB03708F961}">
      <dsp:nvSpPr>
        <dsp:cNvPr id="0" name=""/>
        <dsp:cNvSpPr/>
      </dsp:nvSpPr>
      <dsp:spPr>
        <a:xfrm>
          <a:off x="1895231" y="3012674"/>
          <a:ext cx="198523" cy="869721"/>
        </a:xfrm>
        <a:custGeom>
          <a:avLst/>
          <a:gdLst/>
          <a:ahLst/>
          <a:cxnLst/>
          <a:rect l="0" t="0" r="0" b="0"/>
          <a:pathLst>
            <a:path>
              <a:moveTo>
                <a:pt x="198523" y="0"/>
              </a:moveTo>
              <a:lnTo>
                <a:pt x="198523" y="869721"/>
              </a:lnTo>
              <a:lnTo>
                <a:pt x="0" y="869721"/>
              </a:lnTo>
            </a:path>
          </a:pathLst>
        </a:custGeom>
        <a:noFill/>
        <a:ln w="25400" cap="flat" cmpd="sng" algn="ctr">
          <a:solidFill>
            <a:schemeClr val="accent1">
              <a:tint val="7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76F0356-D98B-49C6-AD01-CB280BEEAB87}">
      <dsp:nvSpPr>
        <dsp:cNvPr id="0" name=""/>
        <dsp:cNvSpPr/>
      </dsp:nvSpPr>
      <dsp:spPr>
        <a:xfrm>
          <a:off x="2093754" y="1670278"/>
          <a:ext cx="2287745" cy="397046"/>
        </a:xfrm>
        <a:custGeom>
          <a:avLst/>
          <a:gdLst/>
          <a:ahLst/>
          <a:cxnLst/>
          <a:rect l="0" t="0" r="0" b="0"/>
          <a:pathLst>
            <a:path>
              <a:moveTo>
                <a:pt x="2287745" y="0"/>
              </a:moveTo>
              <a:lnTo>
                <a:pt x="2287745" y="198523"/>
              </a:lnTo>
              <a:lnTo>
                <a:pt x="0" y="198523"/>
              </a:lnTo>
              <a:lnTo>
                <a:pt x="0" y="397046"/>
              </a:lnTo>
            </a:path>
          </a:pathLst>
        </a:custGeom>
        <a:noFill/>
        <a:ln w="25400" cap="flat" cmpd="sng" algn="ctr">
          <a:solidFill>
            <a:schemeClr val="accent1">
              <a:tint val="9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2F147B7-24C6-4F1E-8F94-380F3519D94E}">
      <dsp:nvSpPr>
        <dsp:cNvPr id="0" name=""/>
        <dsp:cNvSpPr/>
      </dsp:nvSpPr>
      <dsp:spPr>
        <a:xfrm>
          <a:off x="3436150" y="724929"/>
          <a:ext cx="1890698" cy="945349"/>
        </a:xfrm>
        <a:prstGeom prst="rect">
          <a:avLst/>
        </a:prstGeom>
        <a:gradFill rotWithShape="0">
          <a:gsLst>
            <a:gs pos="0">
              <a:schemeClr val="accent1">
                <a:shade val="60000"/>
                <a:hueOff val="0"/>
                <a:satOff val="0"/>
                <a:lumOff val="0"/>
                <a:alphaOff val="0"/>
                <a:shade val="51000"/>
                <a:satMod val="130000"/>
              </a:schemeClr>
            </a:gs>
            <a:gs pos="80000">
              <a:schemeClr val="accent1">
                <a:shade val="60000"/>
                <a:hueOff val="0"/>
                <a:satOff val="0"/>
                <a:lumOff val="0"/>
                <a:alphaOff val="0"/>
                <a:shade val="93000"/>
                <a:satMod val="130000"/>
              </a:schemeClr>
            </a:gs>
            <a:gs pos="100000">
              <a:schemeClr val="accent1">
                <a:shade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Undermining Tobacco Control</a:t>
          </a:r>
          <a:endParaRPr lang="en-US" sz="1800" kern="1200" dirty="0"/>
        </a:p>
      </dsp:txBody>
      <dsp:txXfrm>
        <a:off x="3436150" y="724929"/>
        <a:ext cx="1890698" cy="945349"/>
      </dsp:txXfrm>
    </dsp:sp>
    <dsp:sp modelId="{200A5ED3-6F58-4B5C-89DA-7438559968CF}">
      <dsp:nvSpPr>
        <dsp:cNvPr id="0" name=""/>
        <dsp:cNvSpPr/>
      </dsp:nvSpPr>
      <dsp:spPr>
        <a:xfrm>
          <a:off x="1148405" y="2067325"/>
          <a:ext cx="1890698" cy="945349"/>
        </a:xfrm>
        <a:prstGeom prst="rect">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Tobacco Control Laws</a:t>
          </a:r>
          <a:endParaRPr lang="en-US" sz="1800" kern="1200" dirty="0"/>
        </a:p>
      </dsp:txBody>
      <dsp:txXfrm>
        <a:off x="1148405" y="2067325"/>
        <a:ext cx="1890698" cy="945349"/>
      </dsp:txXfrm>
    </dsp:sp>
    <dsp:sp modelId="{BDBFA4BE-D26A-425E-8571-14077A744167}">
      <dsp:nvSpPr>
        <dsp:cNvPr id="0" name=""/>
        <dsp:cNvSpPr/>
      </dsp:nvSpPr>
      <dsp:spPr>
        <a:xfrm>
          <a:off x="4532" y="3409721"/>
          <a:ext cx="1890698" cy="945349"/>
        </a:xfrm>
        <a:prstGeom prst="rect">
          <a:avLst/>
        </a:prstGeom>
        <a:gradFill rotWithShape="0">
          <a:gsLst>
            <a:gs pos="0">
              <a:schemeClr val="accent1">
                <a:tint val="90000"/>
                <a:hueOff val="0"/>
                <a:satOff val="0"/>
                <a:lumOff val="0"/>
                <a:alphaOff val="0"/>
                <a:shade val="51000"/>
                <a:satMod val="130000"/>
              </a:schemeClr>
            </a:gs>
            <a:gs pos="80000">
              <a:schemeClr val="accent1">
                <a:tint val="90000"/>
                <a:hueOff val="0"/>
                <a:satOff val="0"/>
                <a:lumOff val="0"/>
                <a:alphaOff val="0"/>
                <a:shade val="93000"/>
                <a:satMod val="130000"/>
              </a:schemeClr>
            </a:gs>
            <a:gs pos="100000">
              <a:schemeClr val="accent1">
                <a:tint val="90000"/>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Formulation of Law, Rules and Policy instruments</a:t>
          </a:r>
          <a:endParaRPr lang="en-US" sz="1600" kern="1200" dirty="0"/>
        </a:p>
      </dsp:txBody>
      <dsp:txXfrm>
        <a:off x="4532" y="3409721"/>
        <a:ext cx="1890698" cy="945349"/>
      </dsp:txXfrm>
    </dsp:sp>
    <dsp:sp modelId="{F4C9DA68-1F68-43E2-811B-D2BD5E3F9B09}">
      <dsp:nvSpPr>
        <dsp:cNvPr id="0" name=""/>
        <dsp:cNvSpPr/>
      </dsp:nvSpPr>
      <dsp:spPr>
        <a:xfrm>
          <a:off x="2292278" y="3409721"/>
          <a:ext cx="1890698" cy="945349"/>
        </a:xfrm>
        <a:prstGeom prst="rect">
          <a:avLst/>
        </a:prstGeom>
        <a:gradFill rotWithShape="0">
          <a:gsLst>
            <a:gs pos="0">
              <a:schemeClr val="accent1">
                <a:tint val="90000"/>
                <a:hueOff val="0"/>
                <a:satOff val="0"/>
                <a:lumOff val="0"/>
                <a:alphaOff val="0"/>
                <a:shade val="51000"/>
                <a:satMod val="130000"/>
              </a:schemeClr>
            </a:gs>
            <a:gs pos="80000">
              <a:schemeClr val="accent1">
                <a:tint val="90000"/>
                <a:hueOff val="0"/>
                <a:satOff val="0"/>
                <a:lumOff val="0"/>
                <a:alphaOff val="0"/>
                <a:shade val="93000"/>
                <a:satMod val="130000"/>
              </a:schemeClr>
            </a:gs>
            <a:gs pos="100000">
              <a:schemeClr val="accent1">
                <a:tint val="90000"/>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Implementation of TC law</a:t>
          </a:r>
          <a:endParaRPr lang="en-US" sz="1800" kern="1200" dirty="0"/>
        </a:p>
      </dsp:txBody>
      <dsp:txXfrm>
        <a:off x="2292278" y="3409721"/>
        <a:ext cx="1890698" cy="945349"/>
      </dsp:txXfrm>
    </dsp:sp>
    <dsp:sp modelId="{F9713532-4268-4103-A26D-FC26280D4F54}">
      <dsp:nvSpPr>
        <dsp:cNvPr id="0" name=""/>
        <dsp:cNvSpPr/>
      </dsp:nvSpPr>
      <dsp:spPr>
        <a:xfrm>
          <a:off x="5723895" y="2067325"/>
          <a:ext cx="1890698" cy="945349"/>
        </a:xfrm>
        <a:prstGeom prst="rect">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Tobacco Taxation Policy</a:t>
          </a:r>
          <a:endParaRPr lang="en-US" sz="1800" kern="1200" dirty="0"/>
        </a:p>
      </dsp:txBody>
      <dsp:txXfrm>
        <a:off x="5723895" y="2067325"/>
        <a:ext cx="1890698" cy="945349"/>
      </dsp:txXfrm>
    </dsp:sp>
    <dsp:sp modelId="{CDD78728-9733-47AE-8915-EEDF108CA340}">
      <dsp:nvSpPr>
        <dsp:cNvPr id="0" name=""/>
        <dsp:cNvSpPr/>
      </dsp:nvSpPr>
      <dsp:spPr>
        <a:xfrm>
          <a:off x="4580023" y="3409721"/>
          <a:ext cx="1890698" cy="945349"/>
        </a:xfrm>
        <a:prstGeom prst="rect">
          <a:avLst/>
        </a:prstGeom>
        <a:gradFill rotWithShape="0">
          <a:gsLst>
            <a:gs pos="0">
              <a:schemeClr val="accent1">
                <a:tint val="90000"/>
                <a:hueOff val="0"/>
                <a:satOff val="0"/>
                <a:lumOff val="0"/>
                <a:alphaOff val="0"/>
                <a:shade val="51000"/>
                <a:satMod val="130000"/>
              </a:schemeClr>
            </a:gs>
            <a:gs pos="80000">
              <a:schemeClr val="accent1">
                <a:tint val="90000"/>
                <a:hueOff val="0"/>
                <a:satOff val="0"/>
                <a:lumOff val="0"/>
                <a:alphaOff val="0"/>
                <a:shade val="93000"/>
                <a:satMod val="130000"/>
              </a:schemeClr>
            </a:gs>
            <a:gs pos="100000">
              <a:schemeClr val="accent1">
                <a:tint val="90000"/>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Restrict tobacco taxation </a:t>
          </a:r>
          <a:endParaRPr lang="en-US" sz="1800" kern="1200" dirty="0"/>
        </a:p>
      </dsp:txBody>
      <dsp:txXfrm>
        <a:off x="4580023" y="3409721"/>
        <a:ext cx="1890698" cy="945349"/>
      </dsp:txXfrm>
    </dsp:sp>
    <dsp:sp modelId="{A89A1A96-AA8C-49C6-9950-354A26ABF425}">
      <dsp:nvSpPr>
        <dsp:cNvPr id="0" name=""/>
        <dsp:cNvSpPr/>
      </dsp:nvSpPr>
      <dsp:spPr>
        <a:xfrm>
          <a:off x="6867768" y="3409721"/>
          <a:ext cx="1890698" cy="945349"/>
        </a:xfrm>
        <a:prstGeom prst="rect">
          <a:avLst/>
        </a:prstGeom>
        <a:gradFill rotWithShape="0">
          <a:gsLst>
            <a:gs pos="0">
              <a:schemeClr val="accent1">
                <a:tint val="90000"/>
                <a:hueOff val="0"/>
                <a:satOff val="0"/>
                <a:lumOff val="0"/>
                <a:alphaOff val="0"/>
                <a:shade val="51000"/>
                <a:satMod val="130000"/>
              </a:schemeClr>
            </a:gs>
            <a:gs pos="80000">
              <a:schemeClr val="accent1">
                <a:tint val="90000"/>
                <a:hueOff val="0"/>
                <a:satOff val="0"/>
                <a:lumOff val="0"/>
                <a:alphaOff val="0"/>
                <a:shade val="93000"/>
                <a:satMod val="130000"/>
              </a:schemeClr>
            </a:gs>
            <a:gs pos="100000">
              <a:schemeClr val="accent1">
                <a:tint val="90000"/>
                <a:hueOff val="0"/>
                <a:satOff val="0"/>
                <a:lumOff val="0"/>
                <a:alphaOff val="0"/>
                <a:shade val="94000"/>
                <a:satMod val="135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t>Tax evasion</a:t>
          </a:r>
          <a:endParaRPr lang="en-US" sz="1800" kern="1200" dirty="0"/>
        </a:p>
      </dsp:txBody>
      <dsp:txXfrm>
        <a:off x="6867768" y="3409721"/>
        <a:ext cx="1890698" cy="94534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7435EE91-A290-4544-9389-994F647F2B11}" type="datetimeFigureOut">
              <a:rPr lang="en-US" smtClean="0"/>
              <a:pPr/>
              <a:t>11/15/2018</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ED6E1C4F-F393-4A7C-8EA4-13F9762996AA}"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8700639-06C5-4EB8-A9BD-16833E25CF26}" type="datetimeFigureOut">
              <a:rPr lang="en-US" smtClean="0"/>
              <a:pPr/>
              <a:t>11/15/2018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0F1B0814-B12B-4303-BD21-324F751DD61D}"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39" name="Rectangle 3"/>
          <p:cNvSpPr>
            <a:spLocks noGrp="1" noChangeArrowheads="1"/>
          </p:cNvSpPr>
          <p:nvPr>
            <p:ph type="body" idx="1"/>
          </p:nvPr>
        </p:nvSpPr>
        <p:spPr bwMode="auto">
          <a:noFill/>
        </p:spPr>
        <p:txBody>
          <a:bodyPr wrap="square" lIns="96649" tIns="48324" rIns="96649" bIns="48324" numCol="1" anchor="t" anchorCtr="0" compatLnSpc="1">
            <a:prstTxWarp prst="textNoShape">
              <a:avLst/>
            </a:prstTxWarp>
          </a:bodyPr>
          <a:lstStyle/>
          <a:p>
            <a:pPr eaLnBrk="1" hangingPunct="1"/>
            <a:endParaRPr lang="en-US" sz="110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1B0814-B12B-4303-BD21-324F751DD61D}" type="slidenum">
              <a:rPr lang="en-US" smtClean="0"/>
              <a:pPr/>
              <a:t>28</a:t>
            </a:fld>
            <a:endParaRPr lang="en-US"/>
          </a:p>
        </p:txBody>
      </p:sp>
    </p:spTree>
    <p:extLst>
      <p:ext uri="{BB962C8B-B14F-4D97-AF65-F5344CB8AC3E}">
        <p14:creationId xmlns:p14="http://schemas.microsoft.com/office/powerpoint/2010/main" xmlns="" val="537954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ADE2BCC-82C2-4F23-8CFF-30A17120D36F}" type="datetimeFigureOut">
              <a:rPr lang="en-US" smtClean="0"/>
              <a:pPr/>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00FE0-2E69-4749-A64A-1113DEA4096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DE2BCC-82C2-4F23-8CFF-30A17120D36F}" type="datetimeFigureOut">
              <a:rPr lang="en-US" smtClean="0"/>
              <a:pPr/>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00FE0-2E69-4749-A64A-1113DEA4096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DE2BCC-82C2-4F23-8CFF-30A17120D36F}" type="datetimeFigureOut">
              <a:rPr lang="en-US" smtClean="0"/>
              <a:pPr/>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00FE0-2E69-4749-A64A-1113DEA4096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DE2BCC-82C2-4F23-8CFF-30A17120D36F}" type="datetimeFigureOut">
              <a:rPr lang="en-US" smtClean="0"/>
              <a:pPr/>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00FE0-2E69-4749-A64A-1113DEA4096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DE2BCC-82C2-4F23-8CFF-30A17120D36F}" type="datetimeFigureOut">
              <a:rPr lang="en-US" smtClean="0"/>
              <a:pPr/>
              <a:t>11/15/2018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000FE0-2E69-4749-A64A-1113DEA4096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ADE2BCC-82C2-4F23-8CFF-30A17120D36F}" type="datetimeFigureOut">
              <a:rPr lang="en-US" smtClean="0"/>
              <a:pPr/>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000FE0-2E69-4749-A64A-1113DEA4096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ADE2BCC-82C2-4F23-8CFF-30A17120D36F}" type="datetimeFigureOut">
              <a:rPr lang="en-US" smtClean="0"/>
              <a:pPr/>
              <a:t>11/15/2018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000FE0-2E69-4749-A64A-1113DEA4096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ADE2BCC-82C2-4F23-8CFF-30A17120D36F}" type="datetimeFigureOut">
              <a:rPr lang="en-US" smtClean="0"/>
              <a:pPr/>
              <a:t>11/15/2018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000FE0-2E69-4749-A64A-1113DEA4096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DE2BCC-82C2-4F23-8CFF-30A17120D36F}" type="datetimeFigureOut">
              <a:rPr lang="en-US" smtClean="0"/>
              <a:pPr/>
              <a:t>11/15/2018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000FE0-2E69-4749-A64A-1113DEA4096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DE2BCC-82C2-4F23-8CFF-30A17120D36F}" type="datetimeFigureOut">
              <a:rPr lang="en-US" smtClean="0"/>
              <a:pPr/>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000FE0-2E69-4749-A64A-1113DEA4096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DE2BCC-82C2-4F23-8CFF-30A17120D36F}" type="datetimeFigureOut">
              <a:rPr lang="en-US" smtClean="0"/>
              <a:pPr/>
              <a:t>11/15/2018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000FE0-2E69-4749-A64A-1113DEA4096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DE2BCC-82C2-4F23-8CFF-30A17120D36F}" type="datetimeFigureOut">
              <a:rPr lang="en-US" smtClean="0"/>
              <a:pPr/>
              <a:t>11/15/2018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000FE0-2E69-4749-A64A-1113DEA4096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PROGGA%20Documentary_TII_WNTD%202012_updated.mp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CHANNEL%20I%2022-05-2012_part%202.mp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tobaccoindustrywatchbd.org/"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tobaccoindustrywatchbd.org/newsletter/detail/33"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legacy.library.ucsf.edu/tid/xrc72d00"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hyperlink" Target="http://legacy.library.ucsf.edu/tid/qhy81c00"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Tobacco%20Tax_BTV_PM%20Speech.mp4" TargetMode="External"/><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PROGGA%20Documentary_TII_WNTD%202012_updated.mp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oAutofit/>
          </a:bodyPr>
          <a:lstStyle/>
          <a:p>
            <a:pPr algn="r">
              <a:defRPr/>
            </a:pPr>
            <a:r>
              <a:rPr lang="en-US" dirty="0" smtClean="0"/>
              <a:t>Tobacco industry Interference to undermine tobacco Taxation in Bangladesh</a:t>
            </a:r>
            <a:endParaRPr lang="en-US" dirty="0"/>
          </a:p>
        </p:txBody>
      </p:sp>
      <p:sp>
        <p:nvSpPr>
          <p:cNvPr id="35843" name="Text Placeholder 2"/>
          <p:cNvSpPr>
            <a:spLocks noGrp="1"/>
          </p:cNvSpPr>
          <p:nvPr>
            <p:ph type="body" idx="1"/>
          </p:nvPr>
        </p:nvSpPr>
        <p:spPr>
          <a:xfrm>
            <a:off x="762000" y="2906713"/>
            <a:ext cx="7732713" cy="1500187"/>
          </a:xfrm>
        </p:spPr>
        <p:txBody>
          <a:bodyPr>
            <a:normAutofit/>
          </a:bodyPr>
          <a:lstStyle/>
          <a:p>
            <a:pPr algn="r"/>
            <a:r>
              <a:rPr lang="en-US" sz="2800" dirty="0" smtClean="0">
                <a:solidFill>
                  <a:srgbClr val="C00000"/>
                </a:solidFill>
              </a:rPr>
              <a:t>PROGGA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Undermining Tobacco Control</a:t>
            </a:r>
            <a:endParaRPr lang="en-US" dirty="0"/>
          </a:p>
        </p:txBody>
      </p:sp>
      <p:sp>
        <p:nvSpPr>
          <p:cNvPr id="13" name="TextBox 12"/>
          <p:cNvSpPr txBox="1"/>
          <p:nvPr/>
        </p:nvSpPr>
        <p:spPr>
          <a:xfrm>
            <a:off x="3240740" y="3512403"/>
            <a:ext cx="2667000" cy="830997"/>
          </a:xfrm>
          <a:prstGeom prst="rect">
            <a:avLst/>
          </a:prstGeom>
          <a:noFill/>
          <a:ln>
            <a:solidFill>
              <a:schemeClr val="accent6"/>
            </a:solidFill>
          </a:ln>
        </p:spPr>
        <p:txBody>
          <a:bodyPr wrap="square" rtlCol="0">
            <a:spAutoFit/>
          </a:bodyPr>
          <a:lstStyle/>
          <a:p>
            <a:pPr algn="ctr"/>
            <a:r>
              <a:rPr lang="en-US" sz="2400" dirty="0" smtClean="0"/>
              <a:t>Undermining Tobacco Control</a:t>
            </a:r>
            <a:endParaRPr lang="en-US" sz="2400" dirty="0"/>
          </a:p>
        </p:txBody>
      </p:sp>
      <p:sp>
        <p:nvSpPr>
          <p:cNvPr id="14" name="Rectangle 13"/>
          <p:cNvSpPr/>
          <p:nvPr/>
        </p:nvSpPr>
        <p:spPr>
          <a:xfrm>
            <a:off x="4572000" y="1143000"/>
            <a:ext cx="4572000" cy="5486400"/>
          </a:xfrm>
          <a:prstGeom prst="rect">
            <a:avLst/>
          </a:prstGeom>
          <a:solidFill>
            <a:schemeClr val="bg1">
              <a:lumMod val="8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371600" y="1371600"/>
            <a:ext cx="1905000" cy="461665"/>
          </a:xfrm>
          <a:prstGeom prst="rect">
            <a:avLst/>
          </a:prstGeom>
          <a:noFill/>
        </p:spPr>
        <p:txBody>
          <a:bodyPr wrap="square" rtlCol="0">
            <a:spAutoFit/>
          </a:bodyPr>
          <a:lstStyle/>
          <a:p>
            <a:pPr algn="ctr"/>
            <a:r>
              <a:rPr lang="en-US" sz="2400" dirty="0" smtClean="0">
                <a:solidFill>
                  <a:schemeClr val="accent6">
                    <a:lumMod val="75000"/>
                  </a:schemeClr>
                </a:solidFill>
              </a:rPr>
              <a:t>OVERT</a:t>
            </a:r>
            <a:endParaRPr lang="en-US" dirty="0">
              <a:solidFill>
                <a:schemeClr val="accent6">
                  <a:lumMod val="75000"/>
                </a:schemeClr>
              </a:solidFill>
            </a:endParaRPr>
          </a:p>
        </p:txBody>
      </p:sp>
      <p:sp>
        <p:nvSpPr>
          <p:cNvPr id="16" name="TextBox 15"/>
          <p:cNvSpPr txBox="1"/>
          <p:nvPr/>
        </p:nvSpPr>
        <p:spPr>
          <a:xfrm>
            <a:off x="5943600" y="1371600"/>
            <a:ext cx="1905000" cy="461665"/>
          </a:xfrm>
          <a:prstGeom prst="rect">
            <a:avLst/>
          </a:prstGeom>
          <a:noFill/>
        </p:spPr>
        <p:txBody>
          <a:bodyPr wrap="square" rtlCol="0">
            <a:spAutoFit/>
          </a:bodyPr>
          <a:lstStyle/>
          <a:p>
            <a:pPr algn="ctr"/>
            <a:r>
              <a:rPr lang="en-US" sz="2400" dirty="0" smtClean="0">
                <a:solidFill>
                  <a:schemeClr val="accent6">
                    <a:lumMod val="75000"/>
                  </a:schemeClr>
                </a:solidFill>
              </a:rPr>
              <a:t>COVERT</a:t>
            </a:r>
            <a:endParaRPr lang="en-US" dirty="0">
              <a:solidFill>
                <a:schemeClr val="accent6">
                  <a:lumMod val="75000"/>
                </a:schemeClr>
              </a:solidFill>
            </a:endParaRPr>
          </a:p>
        </p:txBody>
      </p:sp>
      <p:sp>
        <p:nvSpPr>
          <p:cNvPr id="17" name="Oval 16"/>
          <p:cNvSpPr/>
          <p:nvPr/>
        </p:nvSpPr>
        <p:spPr>
          <a:xfrm>
            <a:off x="2590800" y="1600200"/>
            <a:ext cx="1828800" cy="14478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rPr>
              <a:t>CSR</a:t>
            </a:r>
            <a:endParaRPr lang="en-US" sz="2400" dirty="0">
              <a:solidFill>
                <a:schemeClr val="bg1"/>
              </a:solidFill>
            </a:endParaRPr>
          </a:p>
        </p:txBody>
      </p:sp>
      <p:sp>
        <p:nvSpPr>
          <p:cNvPr id="22" name="Oval 21"/>
          <p:cNvSpPr/>
          <p:nvPr/>
        </p:nvSpPr>
        <p:spPr>
          <a:xfrm>
            <a:off x="762000" y="2514600"/>
            <a:ext cx="1828800" cy="14478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Litigation</a:t>
            </a:r>
            <a:endParaRPr lang="en-US" sz="2000" dirty="0"/>
          </a:p>
        </p:txBody>
      </p:sp>
      <p:sp>
        <p:nvSpPr>
          <p:cNvPr id="25" name="Oval 24"/>
          <p:cNvSpPr/>
          <p:nvPr/>
        </p:nvSpPr>
        <p:spPr>
          <a:xfrm>
            <a:off x="2590800" y="5029200"/>
            <a:ext cx="1828800" cy="14478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dirty="0" smtClean="0"/>
              <a:t>Research/</a:t>
            </a:r>
          </a:p>
          <a:p>
            <a:pPr algn="ctr"/>
            <a:r>
              <a:rPr lang="en-US" sz="2000" dirty="0" smtClean="0"/>
              <a:t>propaganda</a:t>
            </a:r>
            <a:endParaRPr lang="en-US" sz="2000" dirty="0"/>
          </a:p>
        </p:txBody>
      </p:sp>
      <p:sp>
        <p:nvSpPr>
          <p:cNvPr id="26" name="Oval 25"/>
          <p:cNvSpPr/>
          <p:nvPr/>
        </p:nvSpPr>
        <p:spPr>
          <a:xfrm>
            <a:off x="762000" y="4114800"/>
            <a:ext cx="1828800" cy="14478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Submit policies</a:t>
            </a:r>
            <a:endParaRPr lang="en-US" sz="2000" dirty="0"/>
          </a:p>
        </p:txBody>
      </p:sp>
      <p:cxnSp>
        <p:nvCxnSpPr>
          <p:cNvPr id="28" name="Straight Connector 27"/>
          <p:cNvCxnSpPr>
            <a:endCxn id="17" idx="4"/>
          </p:cNvCxnSpPr>
          <p:nvPr/>
        </p:nvCxnSpPr>
        <p:spPr>
          <a:xfrm rot="5400000" flipH="1" flipV="1">
            <a:off x="3276600" y="3276600"/>
            <a:ext cx="457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25" idx="0"/>
          </p:cNvCxnSpPr>
          <p:nvPr/>
        </p:nvCxnSpPr>
        <p:spPr>
          <a:xfrm rot="5400000" flipH="1" flipV="1">
            <a:off x="3163094" y="4685506"/>
            <a:ext cx="685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2554940" y="3420035"/>
            <a:ext cx="6858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0800000" flipV="1">
            <a:off x="2438400" y="4164102"/>
            <a:ext cx="806826" cy="331697"/>
          </a:xfrm>
          <a:prstGeom prst="line">
            <a:avLst/>
          </a:prstGeom>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4800600" y="1600200"/>
            <a:ext cx="1828800" cy="1447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Lobbying</a:t>
            </a:r>
            <a:endParaRPr lang="en-US" sz="2400" dirty="0"/>
          </a:p>
        </p:txBody>
      </p:sp>
      <p:sp>
        <p:nvSpPr>
          <p:cNvPr id="37" name="Oval 36"/>
          <p:cNvSpPr/>
          <p:nvPr/>
        </p:nvSpPr>
        <p:spPr>
          <a:xfrm>
            <a:off x="6477000" y="2514600"/>
            <a:ext cx="1828800" cy="1447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Bribing politicians</a:t>
            </a:r>
            <a:endParaRPr lang="en-US" sz="2400" dirty="0"/>
          </a:p>
        </p:txBody>
      </p:sp>
      <p:sp>
        <p:nvSpPr>
          <p:cNvPr id="38" name="Oval 37"/>
          <p:cNvSpPr/>
          <p:nvPr/>
        </p:nvSpPr>
        <p:spPr>
          <a:xfrm>
            <a:off x="6477000" y="4114800"/>
            <a:ext cx="1828800" cy="1447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Mobilizing front-groups</a:t>
            </a:r>
            <a:endParaRPr lang="en-US" sz="2400" dirty="0"/>
          </a:p>
        </p:txBody>
      </p:sp>
      <p:sp>
        <p:nvSpPr>
          <p:cNvPr id="39" name="Oval 38"/>
          <p:cNvSpPr/>
          <p:nvPr/>
        </p:nvSpPr>
        <p:spPr>
          <a:xfrm>
            <a:off x="4724400" y="5029200"/>
            <a:ext cx="1828800" cy="1447800"/>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Influence media</a:t>
            </a:r>
            <a:endParaRPr lang="en-US" sz="2400" dirty="0"/>
          </a:p>
        </p:txBody>
      </p:sp>
      <p:cxnSp>
        <p:nvCxnSpPr>
          <p:cNvPr id="40" name="Straight Connector 39"/>
          <p:cNvCxnSpPr/>
          <p:nvPr/>
        </p:nvCxnSpPr>
        <p:spPr>
          <a:xfrm rot="5400000" flipH="1" flipV="1">
            <a:off x="5408612" y="3275806"/>
            <a:ext cx="457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H="1" flipV="1">
            <a:off x="5295106" y="4684712"/>
            <a:ext cx="685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5907740" y="3429000"/>
            <a:ext cx="6096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5912225" y="4199965"/>
            <a:ext cx="685800" cy="304802"/>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slide(fromTo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slide(fromTo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par>
                                <p:cTn id="23" presetID="22" presetClass="entr" presetSubtype="2"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right)">
                                      <p:cBhvr>
                                        <p:cTn id="25" dur="500"/>
                                        <p:tgtEl>
                                          <p:spTgt spid="32"/>
                                        </p:tgtEl>
                                      </p:cBhvr>
                                    </p:animEffect>
                                  </p:childTnLst>
                                </p:cTn>
                              </p:par>
                              <p:par>
                                <p:cTn id="26" presetID="22" presetClass="entr" presetSubtype="2"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right)">
                                      <p:cBhvr>
                                        <p:cTn id="28" dur="500"/>
                                        <p:tgtEl>
                                          <p:spTgt spid="33"/>
                                        </p:tgtEl>
                                      </p:cBhvr>
                                    </p:animEffect>
                                  </p:childTnLst>
                                </p:cTn>
                              </p:par>
                              <p:par>
                                <p:cTn id="29" presetID="22" presetClass="entr" presetSubtype="1"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up)">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slide(fromBottom)">
                                      <p:cBhvr>
                                        <p:cTn id="36" dur="500"/>
                                        <p:tgtEl>
                                          <p:spTgt spid="17"/>
                                        </p:tgtEl>
                                      </p:cBhvr>
                                    </p:animEffect>
                                  </p:childTnLst>
                                </p:cTn>
                              </p:par>
                              <p:par>
                                <p:cTn id="37" presetID="12" presetClass="entr" presetSubtype="2"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slide(fromRight)">
                                      <p:cBhvr>
                                        <p:cTn id="39" dur="500"/>
                                        <p:tgtEl>
                                          <p:spTgt spid="22"/>
                                        </p:tgtEl>
                                      </p:cBhvr>
                                    </p:animEffect>
                                  </p:childTnLst>
                                </p:cTn>
                              </p:par>
                              <p:par>
                                <p:cTn id="40" presetID="12" presetClass="entr" presetSubtype="2"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slide(fromRight)">
                                      <p:cBhvr>
                                        <p:cTn id="42" dur="500"/>
                                        <p:tgtEl>
                                          <p:spTgt spid="26"/>
                                        </p:tgtEl>
                                      </p:cBhvr>
                                    </p:animEffect>
                                  </p:childTnLst>
                                </p:cTn>
                              </p:par>
                              <p:par>
                                <p:cTn id="43" presetID="12" presetClass="entr" presetSubtype="1"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slide(fromTop)">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down)">
                                      <p:cBhvr>
                                        <p:cTn id="50" dur="500"/>
                                        <p:tgtEl>
                                          <p:spTgt spid="40"/>
                                        </p:tgtEl>
                                      </p:cBhvr>
                                    </p:animEffect>
                                  </p:childTnLst>
                                </p:cTn>
                              </p:par>
                              <p:par>
                                <p:cTn id="51" presetID="22" presetClass="entr" presetSubtype="8"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left)">
                                      <p:cBhvr>
                                        <p:cTn id="53" dur="500"/>
                                        <p:tgtEl>
                                          <p:spTgt spid="42"/>
                                        </p:tgtEl>
                                      </p:cBhvr>
                                    </p:animEffect>
                                  </p:childTnLst>
                                </p:cTn>
                              </p:par>
                              <p:par>
                                <p:cTn id="54" presetID="22" presetClass="entr" presetSubtype="8"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left)">
                                      <p:cBhvr>
                                        <p:cTn id="56" dur="500"/>
                                        <p:tgtEl>
                                          <p:spTgt spid="43"/>
                                        </p:tgtEl>
                                      </p:cBhvr>
                                    </p:animEffect>
                                  </p:childTnLst>
                                </p:cTn>
                              </p:par>
                              <p:par>
                                <p:cTn id="57" presetID="22" presetClass="entr" presetSubtype="1"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up)">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slide(fromBottom)">
                                      <p:cBhvr>
                                        <p:cTn id="64" dur="500"/>
                                        <p:tgtEl>
                                          <p:spTgt spid="36"/>
                                        </p:tgtEl>
                                      </p:cBhvr>
                                    </p:animEffect>
                                  </p:childTnLst>
                                </p:cTn>
                              </p:par>
                              <p:par>
                                <p:cTn id="65" presetID="12" presetClass="entr" presetSubtype="8"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slide(fromLeft)">
                                      <p:cBhvr>
                                        <p:cTn id="67" dur="500"/>
                                        <p:tgtEl>
                                          <p:spTgt spid="37"/>
                                        </p:tgtEl>
                                      </p:cBhvr>
                                    </p:animEffect>
                                  </p:childTnLst>
                                </p:cTn>
                              </p:par>
                              <p:par>
                                <p:cTn id="68" presetID="12" presetClass="entr" presetSubtype="8" fill="hold" grpId="0"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slide(fromLeft)">
                                      <p:cBhvr>
                                        <p:cTn id="70" dur="500"/>
                                        <p:tgtEl>
                                          <p:spTgt spid="38"/>
                                        </p:tgtEl>
                                      </p:cBhvr>
                                    </p:animEffect>
                                  </p:childTnLst>
                                </p:cTn>
                              </p:par>
                              <p:par>
                                <p:cTn id="71" presetID="12" presetClass="entr" presetSubtype="1"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slide(fromTop)">
                                      <p:cBhvr>
                                        <p:cTn id="7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animBg="1"/>
      <p:bldP spid="22" grpId="0" animBg="1"/>
      <p:bldP spid="25" grpId="0" animBg="1"/>
      <p:bldP spid="26" grpId="0" animBg="1"/>
      <p:bldP spid="36" grpId="0" animBg="1"/>
      <p:bldP spid="37" grpId="0" animBg="1"/>
      <p:bldP spid="38" grpId="0" animBg="1"/>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Documentary</a:t>
            </a:r>
            <a:endParaRPr lang="en-US" dirty="0"/>
          </a:p>
        </p:txBody>
      </p:sp>
      <p:sp>
        <p:nvSpPr>
          <p:cNvPr id="3" name="Content Placeholder 2"/>
          <p:cNvSpPr>
            <a:spLocks noGrp="1"/>
          </p:cNvSpPr>
          <p:nvPr>
            <p:ph idx="1"/>
          </p:nvPr>
        </p:nvSpPr>
        <p:spPr/>
        <p:txBody>
          <a:bodyPr/>
          <a:lstStyle/>
          <a:p>
            <a:endParaRPr lang="en-US"/>
          </a:p>
        </p:txBody>
      </p:sp>
      <p:pic>
        <p:nvPicPr>
          <p:cNvPr id="4" name="Picture 2">
            <a:hlinkClick r:id="rId2" action="ppaction://hlinkfile"/>
          </p:cNvPr>
          <p:cNvPicPr>
            <a:picLocks noChangeAspect="1" noChangeArrowheads="1"/>
          </p:cNvPicPr>
          <p:nvPr/>
        </p:nvPicPr>
        <p:blipFill>
          <a:blip r:embed="rId3" cstate="print"/>
          <a:srcRect/>
          <a:stretch>
            <a:fillRect/>
          </a:stretch>
        </p:blipFill>
        <p:spPr bwMode="auto">
          <a:xfrm>
            <a:off x="0" y="1733191"/>
            <a:ext cx="9144000" cy="5124809"/>
          </a:xfrm>
          <a:prstGeom prst="rect">
            <a:avLst/>
          </a:prstGeom>
          <a:noFill/>
          <a:ln w="9525">
            <a:noFill/>
            <a:miter lim="800000"/>
            <a:headEnd/>
            <a:tailEnd/>
          </a:ln>
          <a:effectLst/>
        </p:spPr>
      </p:pic>
    </p:spTree>
    <p:extLst>
      <p:ext uri="{BB962C8B-B14F-4D97-AF65-F5344CB8AC3E}">
        <p14:creationId xmlns:p14="http://schemas.microsoft.com/office/powerpoint/2010/main" xmlns="" val="10487384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Forms of TI Interference</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1901077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Corporate Social Responsibility</a:t>
            </a:r>
            <a:endParaRPr lang="en-US" dirty="0"/>
          </a:p>
        </p:txBody>
      </p:sp>
      <p:sp>
        <p:nvSpPr>
          <p:cNvPr id="3" name="Content Placeholder 2"/>
          <p:cNvSpPr>
            <a:spLocks noGrp="1"/>
          </p:cNvSpPr>
          <p:nvPr>
            <p:ph idx="1"/>
          </p:nvPr>
        </p:nvSpPr>
        <p:spPr>
          <a:xfrm>
            <a:off x="457200" y="1600200"/>
            <a:ext cx="3048000" cy="4525963"/>
          </a:xfrm>
        </p:spPr>
        <p:txBody>
          <a:bodyPr/>
          <a:lstStyle/>
          <a:p>
            <a:r>
              <a:rPr lang="en-US" dirty="0" smtClean="0"/>
              <a:t>What’s the purpose of CSR?</a:t>
            </a:r>
          </a:p>
          <a:p>
            <a:pPr lvl="1"/>
            <a:r>
              <a:rPr lang="en-US" dirty="0" smtClean="0"/>
              <a:t>Promotion of tobacco products?</a:t>
            </a:r>
          </a:p>
          <a:p>
            <a:pPr lvl="1"/>
            <a:r>
              <a:rPr lang="en-US" dirty="0" smtClean="0"/>
              <a:t>Or influencing policy makers?</a:t>
            </a:r>
          </a:p>
        </p:txBody>
      </p:sp>
      <p:pic>
        <p:nvPicPr>
          <p:cNvPr id="2050" name="Picture 2" descr="C:\Users\TAIFUR RAHMAN\Documents\Tobacco presentations\Pictures - TI CSR\PROBAHA Daily Star 23 January 2012.jpg"/>
          <p:cNvPicPr>
            <a:picLocks noChangeAspect="1" noChangeArrowheads="1"/>
          </p:cNvPicPr>
          <p:nvPr/>
        </p:nvPicPr>
        <p:blipFill>
          <a:blip r:embed="rId2" cstate="print"/>
          <a:srcRect/>
          <a:stretch>
            <a:fillRect/>
          </a:stretch>
        </p:blipFill>
        <p:spPr bwMode="auto">
          <a:xfrm>
            <a:off x="3505200" y="2209800"/>
            <a:ext cx="5638800" cy="351015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To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To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lide(fromTo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
                                            <p:txEl>
                                              <p:pRg st="2" end="2"/>
                                            </p:txEl>
                                          </p:spTgt>
                                        </p:tgtEl>
                                        <p:attrNameLst>
                                          <p:attrName>style.color</p:attrName>
                                        </p:attrNameLst>
                                      </p:cBhvr>
                                      <p:to>
                                        <a:srgbClr val="FA2414"/>
                                      </p:to>
                                    </p:animClr>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barn(inHorizontal)">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Corporate Social Responsibility (cont)</a:t>
            </a:r>
            <a:endParaRPr lang="en-US" dirty="0"/>
          </a:p>
        </p:txBody>
      </p:sp>
      <p:pic>
        <p:nvPicPr>
          <p:cNvPr id="2051" name="Picture 3" descr="C:\Users\TAIFUR RAHMAN\Documents\Tobacco presentations\Pictures - TI CSR\IMG_5124.jpg"/>
          <p:cNvPicPr>
            <a:picLocks noChangeAspect="1" noChangeArrowheads="1"/>
          </p:cNvPicPr>
          <p:nvPr/>
        </p:nvPicPr>
        <p:blipFill>
          <a:blip r:embed="rId2" cstate="print"/>
          <a:srcRect/>
          <a:stretch>
            <a:fillRect/>
          </a:stretch>
        </p:blipFill>
        <p:spPr bwMode="auto">
          <a:xfrm>
            <a:off x="798475" y="1524000"/>
            <a:ext cx="7659725" cy="4800600"/>
          </a:xfrm>
          <a:prstGeom prst="rect">
            <a:avLst/>
          </a:prstGeom>
          <a:noFill/>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arn(inHorizontal)">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Corporate Social Responsibility</a:t>
            </a:r>
            <a:endParaRPr lang="en-US" dirty="0"/>
          </a:p>
        </p:txBody>
      </p:sp>
      <p:sp>
        <p:nvSpPr>
          <p:cNvPr id="5" name="Content Placeholder 4"/>
          <p:cNvSpPr>
            <a:spLocks noGrp="1"/>
          </p:cNvSpPr>
          <p:nvPr>
            <p:ph idx="1"/>
          </p:nvPr>
        </p:nvSpPr>
        <p:spPr>
          <a:xfrm>
            <a:off x="457200" y="1600200"/>
            <a:ext cx="4800600" cy="4525963"/>
          </a:xfrm>
        </p:spPr>
        <p:txBody>
          <a:bodyPr/>
          <a:lstStyle/>
          <a:p>
            <a:r>
              <a:rPr lang="en-US" dirty="0" smtClean="0"/>
              <a:t>Can we see an increasing trend of CSR initiatives and their advertisement by tobacco industry in the year 2012?</a:t>
            </a:r>
          </a:p>
          <a:p>
            <a:pPr lvl="1"/>
            <a:r>
              <a:rPr lang="en-US" dirty="0" smtClean="0">
                <a:solidFill>
                  <a:srgbClr val="FF0000"/>
                </a:solidFill>
              </a:rPr>
              <a:t>WHY?</a:t>
            </a:r>
            <a:endParaRPr lang="en-US" dirty="0">
              <a:solidFill>
                <a:srgbClr val="FF0000"/>
              </a:solidFill>
            </a:endParaRPr>
          </a:p>
        </p:txBody>
      </p:sp>
      <p:pic>
        <p:nvPicPr>
          <p:cNvPr id="3074" name="Picture 2" descr="C:\Users\TAIFUR RAHMAN\Documents\Tobacco presentations\Pictures - TI CSR\IMG_4786.JPG"/>
          <p:cNvPicPr>
            <a:picLocks noChangeAspect="1" noChangeArrowheads="1"/>
          </p:cNvPicPr>
          <p:nvPr/>
        </p:nvPicPr>
        <p:blipFill>
          <a:blip r:embed="rId2" cstate="print"/>
          <a:srcRect/>
          <a:stretch>
            <a:fillRect/>
          </a:stretch>
        </p:blipFill>
        <p:spPr bwMode="auto">
          <a:xfrm>
            <a:off x="5410200" y="1371600"/>
            <a:ext cx="3352800" cy="5029200"/>
          </a:xfrm>
          <a:prstGeom prst="rect">
            <a:avLst/>
          </a:prstGeom>
          <a:noFill/>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Horizont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slide(fromTo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slide(fromTop)">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05200" cy="1143000"/>
          </a:xfrm>
        </p:spPr>
        <p:txBody>
          <a:bodyPr>
            <a:normAutofit fontScale="90000"/>
          </a:bodyPr>
          <a:lstStyle/>
          <a:p>
            <a:pPr algn="l"/>
            <a:r>
              <a:rPr lang="en-US" dirty="0" smtClean="0"/>
              <a:t>Bribing Politicians</a:t>
            </a:r>
            <a:endParaRPr lang="en-US" dirty="0"/>
          </a:p>
        </p:txBody>
      </p:sp>
      <p:sp>
        <p:nvSpPr>
          <p:cNvPr id="3" name="Content Placeholder 2"/>
          <p:cNvSpPr>
            <a:spLocks noGrp="1"/>
          </p:cNvSpPr>
          <p:nvPr>
            <p:ph idx="1"/>
          </p:nvPr>
        </p:nvSpPr>
        <p:spPr>
          <a:xfrm>
            <a:off x="457200" y="1600200"/>
            <a:ext cx="3124200" cy="4525963"/>
          </a:xfrm>
        </p:spPr>
        <p:txBody>
          <a:bodyPr/>
          <a:lstStyle/>
          <a:p>
            <a:r>
              <a:rPr lang="en-US" dirty="0" smtClean="0"/>
              <a:t>Bribing in different forms</a:t>
            </a:r>
          </a:p>
          <a:p>
            <a:pPr lvl="1"/>
            <a:r>
              <a:rPr lang="en-US" dirty="0" smtClean="0"/>
              <a:t>Indirect bribing</a:t>
            </a:r>
          </a:p>
          <a:p>
            <a:pPr lvl="2"/>
            <a:r>
              <a:rPr lang="en-US" dirty="0" smtClean="0"/>
              <a:t>CSR projects in the localities of key policy makers</a:t>
            </a:r>
            <a:endParaRPr lang="en-US" dirty="0"/>
          </a:p>
        </p:txBody>
      </p:sp>
      <p:pic>
        <p:nvPicPr>
          <p:cNvPr id="4" name="Picture 2" descr="C:\Users\user\Downloads\1 (1).JPG"/>
          <p:cNvPicPr>
            <a:picLocks noChangeAspect="1" noChangeArrowheads="1"/>
          </p:cNvPicPr>
          <p:nvPr/>
        </p:nvPicPr>
        <p:blipFill>
          <a:blip r:embed="rId2" cstate="print"/>
          <a:srcRect/>
          <a:stretch>
            <a:fillRect/>
          </a:stretch>
        </p:blipFill>
        <p:spPr bwMode="auto">
          <a:xfrm>
            <a:off x="3733800" y="0"/>
            <a:ext cx="5410200" cy="4328160"/>
          </a:xfrm>
          <a:prstGeom prst="rect">
            <a:avLst/>
          </a:prstGeom>
          <a:noFill/>
        </p:spPr>
      </p:pic>
      <p:pic>
        <p:nvPicPr>
          <p:cNvPr id="1026" name="Picture 2"/>
          <p:cNvPicPr>
            <a:picLocks noChangeAspect="1" noChangeArrowheads="1"/>
          </p:cNvPicPr>
          <p:nvPr/>
        </p:nvPicPr>
        <p:blipFill>
          <a:blip r:embed="rId3" cstate="print"/>
          <a:srcRect/>
          <a:stretch>
            <a:fillRect/>
          </a:stretch>
        </p:blipFill>
        <p:spPr bwMode="auto">
          <a:xfrm>
            <a:off x="3732714" y="3657600"/>
            <a:ext cx="5397431" cy="3657600"/>
          </a:xfrm>
          <a:prstGeom prst="rect">
            <a:avLst/>
          </a:prstGeom>
          <a:noFill/>
          <a:ln w="9525">
            <a:noFill/>
            <a:miter lim="800000"/>
            <a:headEnd/>
            <a:tailEnd/>
          </a:ln>
          <a:effectLst/>
        </p:spPr>
      </p:pic>
    </p:spTree>
    <p:extLst>
      <p:ext uri="{BB962C8B-B14F-4D97-AF65-F5344CB8AC3E}">
        <p14:creationId xmlns:p14="http://schemas.microsoft.com/office/powerpoint/2010/main" xmlns="" val="1892787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additive="base">
                                        <p:cTn id="23" dur="500" fill="hold"/>
                                        <p:tgtEl>
                                          <p:spTgt spid="1026"/>
                                        </p:tgtEl>
                                        <p:attrNameLst>
                                          <p:attrName>ppt_x</p:attrName>
                                        </p:attrNameLst>
                                      </p:cBhvr>
                                      <p:tavLst>
                                        <p:tav tm="0">
                                          <p:val>
                                            <p:strVal val="#ppt_x"/>
                                          </p:val>
                                        </p:tav>
                                        <p:tav tm="100000">
                                          <p:val>
                                            <p:strVal val="#ppt_x"/>
                                          </p:val>
                                        </p:tav>
                                      </p:tavLst>
                                    </p:anim>
                                    <p:anim calcmode="lin" valueType="num">
                                      <p:cBhvr additive="base">
                                        <p:cTn id="2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Research/Propaganda (cont)</a:t>
            </a:r>
            <a:endParaRPr lang="en-US" dirty="0"/>
          </a:p>
        </p:txBody>
      </p:sp>
      <p:sp>
        <p:nvSpPr>
          <p:cNvPr id="3" name="Content Placeholder 2"/>
          <p:cNvSpPr>
            <a:spLocks noGrp="1"/>
          </p:cNvSpPr>
          <p:nvPr>
            <p:ph idx="1"/>
          </p:nvPr>
        </p:nvSpPr>
        <p:spPr>
          <a:xfrm>
            <a:off x="457200" y="1600200"/>
            <a:ext cx="4572000" cy="4525963"/>
          </a:xfrm>
        </p:spPr>
        <p:txBody>
          <a:bodyPr>
            <a:normAutofit/>
          </a:bodyPr>
          <a:lstStyle/>
          <a:p>
            <a:r>
              <a:rPr lang="en-US" dirty="0" smtClean="0"/>
              <a:t>Commissioning studies/research to undermine tobacco control research/evidence</a:t>
            </a:r>
          </a:p>
          <a:p>
            <a:pPr lvl="1"/>
            <a:r>
              <a:rPr lang="en-US" dirty="0" smtClean="0"/>
              <a:t>Propaganda of myths on livelihood impact of Tobacco Cultivation (2012)</a:t>
            </a:r>
          </a:p>
          <a:p>
            <a:endParaRPr lang="en-US" dirty="0"/>
          </a:p>
        </p:txBody>
      </p:sp>
      <p:pic>
        <p:nvPicPr>
          <p:cNvPr id="4" name="Picture 3"/>
          <p:cNvPicPr>
            <a:picLocks noChangeAspect="1" noChangeArrowheads="1"/>
          </p:cNvPicPr>
          <p:nvPr/>
        </p:nvPicPr>
        <p:blipFill>
          <a:blip r:embed="rId2" cstate="print"/>
          <a:srcRect/>
          <a:stretch>
            <a:fillRect/>
          </a:stretch>
        </p:blipFill>
        <p:spPr bwMode="auto">
          <a:xfrm>
            <a:off x="5014182" y="1600200"/>
            <a:ext cx="4129818" cy="5257800"/>
          </a:xfrm>
          <a:prstGeom prst="rect">
            <a:avLst/>
          </a:prstGeom>
          <a:noFill/>
          <a:ln w="9525">
            <a:noFill/>
            <a:miter lim="800000"/>
            <a:headEnd/>
            <a:tailEnd/>
          </a:ln>
          <a:effectLst/>
        </p:spPr>
      </p:pic>
    </p:spTree>
    <p:extLst>
      <p:ext uri="{BB962C8B-B14F-4D97-AF65-F5344CB8AC3E}">
        <p14:creationId xmlns:p14="http://schemas.microsoft.com/office/powerpoint/2010/main" xmlns="" val="131716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Some other Forms </a:t>
            </a:r>
            <a:r>
              <a:rPr lang="mr-IN" dirty="0" smtClean="0"/>
              <a:t>…</a:t>
            </a:r>
            <a:endParaRPr lang="en-US" dirty="0"/>
          </a:p>
        </p:txBody>
      </p:sp>
      <p:sp>
        <p:nvSpPr>
          <p:cNvPr id="3" name="Subtitle 2"/>
          <p:cNvSpPr>
            <a:spLocks noGrp="1"/>
          </p:cNvSpPr>
          <p:nvPr>
            <p:ph type="subTitle" idx="1"/>
          </p:nvPr>
        </p:nvSpPr>
        <p:spPr/>
        <p:txBody>
          <a:bodyPr/>
          <a:lstStyle/>
          <a:p>
            <a:r>
              <a:rPr lang="en-US" dirty="0" smtClean="0"/>
              <a:t>A Case of BATB</a:t>
            </a:r>
            <a:endParaRPr lang="en-US" dirty="0"/>
          </a:p>
        </p:txBody>
      </p:sp>
    </p:spTree>
    <p:extLst>
      <p:ext uri="{BB962C8B-B14F-4D97-AF65-F5344CB8AC3E}">
        <p14:creationId xmlns:p14="http://schemas.microsoft.com/office/powerpoint/2010/main" xmlns="" val="23798540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Bengal Classical Music Festival (BCMF)</a:t>
            </a:r>
            <a:endParaRPr lang="en-US" dirty="0"/>
          </a:p>
        </p:txBody>
      </p:sp>
      <p:sp>
        <p:nvSpPr>
          <p:cNvPr id="5" name="Content Placeholder 4"/>
          <p:cNvSpPr>
            <a:spLocks noGrp="1"/>
          </p:cNvSpPr>
          <p:nvPr>
            <p:ph idx="1"/>
          </p:nvPr>
        </p:nvSpPr>
        <p:spPr/>
        <p:txBody>
          <a:bodyPr/>
          <a:lstStyle/>
          <a:p>
            <a:endParaRPr lang="en-US"/>
          </a:p>
        </p:txBody>
      </p:sp>
      <p:pic>
        <p:nvPicPr>
          <p:cNvPr id="1026" name="Picture 2" descr="Image may contain: night and outdoo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9558"/>
          <a:stretch/>
        </p:blipFill>
        <p:spPr bwMode="auto">
          <a:xfrm>
            <a:off x="0" y="1447800"/>
            <a:ext cx="9144000" cy="55133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589657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Does </a:t>
            </a:r>
            <a:r>
              <a:rPr lang="en-US" dirty="0" smtClean="0"/>
              <a:t>Tobacco Tax Actually Work</a:t>
            </a:r>
            <a:r>
              <a:rPr lang="en-US" sz="8000" dirty="0">
                <a:solidFill>
                  <a:srgbClr val="C00000"/>
                </a:solidFill>
              </a:rPr>
              <a:t>?</a:t>
            </a:r>
            <a:r>
              <a:rPr lang="en-US" dirty="0"/>
              <a:t> </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6703652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BCMF connection with BAT</a:t>
            </a:r>
            <a:endParaRPr lang="en-US" dirty="0"/>
          </a:p>
        </p:txBody>
      </p:sp>
      <p:sp>
        <p:nvSpPr>
          <p:cNvPr id="3" name="Content Placeholder 2"/>
          <p:cNvSpPr>
            <a:spLocks noGrp="1"/>
          </p:cNvSpPr>
          <p:nvPr>
            <p:ph idx="1"/>
          </p:nvPr>
        </p:nvSpPr>
        <p:spPr/>
        <p:txBody>
          <a:bodyPr/>
          <a:lstStyle/>
          <a:p>
            <a:r>
              <a:rPr lang="en-US" dirty="0" smtClean="0"/>
              <a:t>BCMF started from the funding of ITC-SRA in 2012</a:t>
            </a:r>
          </a:p>
          <a:p>
            <a:r>
              <a:rPr lang="en-US" dirty="0"/>
              <a:t>ITC </a:t>
            </a:r>
            <a:r>
              <a:rPr lang="en-US" dirty="0" err="1"/>
              <a:t>Sangeet</a:t>
            </a:r>
            <a:r>
              <a:rPr lang="en-US" dirty="0"/>
              <a:t> Research Academy (ITC-SRA</a:t>
            </a:r>
            <a:r>
              <a:rPr lang="en-US" dirty="0" smtClean="0"/>
              <a:t>) is funded by ITC Limited (Former India Tobacco Company)</a:t>
            </a:r>
          </a:p>
          <a:p>
            <a:r>
              <a:rPr lang="en-US" dirty="0" smtClean="0"/>
              <a:t>BAT enjoy 30% share of ITC Limited</a:t>
            </a:r>
            <a:endParaRPr lang="en-US" dirty="0"/>
          </a:p>
        </p:txBody>
      </p:sp>
    </p:spTree>
    <p:extLst>
      <p:ext uri="{BB962C8B-B14F-4D97-AF65-F5344CB8AC3E}">
        <p14:creationId xmlns:p14="http://schemas.microsoft.com/office/powerpoint/2010/main" xmlns="" val="31632807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BATB ads at Bengal Classical Music Fest!</a:t>
            </a: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6053841" y="1676400"/>
            <a:ext cx="3090159" cy="4640390"/>
          </a:xfr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683327"/>
            <a:ext cx="6003637" cy="3602182"/>
          </a:xfrm>
          <a:prstGeom prst="rect">
            <a:avLst/>
          </a:prstGeom>
        </p:spPr>
      </p:pic>
    </p:spTree>
    <p:extLst>
      <p:ext uri="{BB962C8B-B14F-4D97-AF65-F5344CB8AC3E}">
        <p14:creationId xmlns:p14="http://schemas.microsoft.com/office/powerpoint/2010/main" xmlns="" val="9233899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“Dhaka Attack” Movie</a:t>
            </a:r>
            <a:endParaRPr lang="en-US" dirty="0"/>
          </a:p>
        </p:txBody>
      </p:sp>
      <p:sp>
        <p:nvSpPr>
          <p:cNvPr id="3" name="Content Placeholder 2"/>
          <p:cNvSpPr>
            <a:spLocks noGrp="1"/>
          </p:cNvSpPr>
          <p:nvPr>
            <p:ph idx="1"/>
          </p:nvPr>
        </p:nvSpPr>
        <p:spPr/>
        <p:txBody>
          <a:bodyPr/>
          <a:lstStyle/>
          <a:p>
            <a:endParaRPr lang="en-US"/>
          </a:p>
        </p:txBody>
      </p:sp>
      <p:pic>
        <p:nvPicPr>
          <p:cNvPr id="1026" name="Picture 2" descr="http://paimages.prothom-alo.com/contents/cache/images/800x500x1/uploads/media/2016/01/03/5a3ab63918d1d1ce787a0672e60a4f7d-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600200"/>
            <a:ext cx="9144000" cy="5715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887896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“Dhaka Attack” Movie</a:t>
            </a:r>
          </a:p>
        </p:txBody>
      </p:sp>
      <p:sp>
        <p:nvSpPr>
          <p:cNvPr id="3" name="Content Placeholder 2"/>
          <p:cNvSpPr>
            <a:spLocks noGrp="1"/>
          </p:cNvSpPr>
          <p:nvPr>
            <p:ph idx="1"/>
          </p:nvPr>
        </p:nvSpPr>
        <p:spPr/>
        <p:txBody>
          <a:bodyPr/>
          <a:lstStyle/>
          <a:p>
            <a:endParaRPr lang="en-US"/>
          </a:p>
        </p:txBody>
      </p:sp>
      <p:pic>
        <p:nvPicPr>
          <p:cNvPr id="2050" name="Picture 2" descr="dhaka attack movie এর চিত্র ফলাফল"/>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854" y="1447800"/>
            <a:ext cx="9130146" cy="60867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552883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“Dhaka Attack” Movie</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cstate="print"/>
          <a:srcRect l="10762" t="21875" r="36529" b="22916"/>
          <a:stretch/>
        </p:blipFill>
        <p:spPr>
          <a:xfrm>
            <a:off x="27708" y="1600200"/>
            <a:ext cx="9116291" cy="5368482"/>
          </a:xfrm>
          <a:prstGeom prst="rect">
            <a:avLst/>
          </a:prstGeom>
        </p:spPr>
      </p:pic>
    </p:spTree>
    <p:extLst>
      <p:ext uri="{BB962C8B-B14F-4D97-AF65-F5344CB8AC3E}">
        <p14:creationId xmlns:p14="http://schemas.microsoft.com/office/powerpoint/2010/main" xmlns="" val="74493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“Dhaka Attack” Movie</a:t>
            </a:r>
          </a:p>
        </p:txBody>
      </p:sp>
      <p:sp>
        <p:nvSpPr>
          <p:cNvPr id="3" name="Content Placeholder 2"/>
          <p:cNvSpPr>
            <a:spLocks noGrp="1"/>
          </p:cNvSpPr>
          <p:nvPr>
            <p:ph idx="1"/>
          </p:nvPr>
        </p:nvSpPr>
        <p:spPr/>
        <p:txBody>
          <a:bodyPr/>
          <a:lstStyle/>
          <a:p>
            <a:endParaRPr lang="en-US"/>
          </a:p>
        </p:txBody>
      </p:sp>
      <p:pic>
        <p:nvPicPr>
          <p:cNvPr id="4" name="Picture 3"/>
          <p:cNvPicPr/>
          <p:nvPr/>
        </p:nvPicPr>
        <p:blipFill rotWithShape="1">
          <a:blip r:embed="rId2" cstate="print"/>
          <a:srcRect l="7500" t="4349" r="2500" b="5797"/>
          <a:stretch/>
        </p:blipFill>
        <p:spPr>
          <a:xfrm>
            <a:off x="0" y="1593272"/>
            <a:ext cx="9144000" cy="5264727"/>
          </a:xfrm>
          <a:prstGeom prst="rect">
            <a:avLst/>
          </a:prstGeom>
        </p:spPr>
      </p:pic>
      <p:sp>
        <p:nvSpPr>
          <p:cNvPr id="5" name="Oval 4"/>
          <p:cNvSpPr/>
          <p:nvPr/>
        </p:nvSpPr>
        <p:spPr>
          <a:xfrm>
            <a:off x="3886200" y="2133600"/>
            <a:ext cx="10668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886200" y="4697917"/>
            <a:ext cx="10668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7642867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“Dhaka Attack” Movie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p:nvPr/>
        </p:nvPicPr>
        <p:blipFill rotWithShape="1">
          <a:blip r:embed="rId2" cstate="print"/>
          <a:srcRect l="2500" t="19231" r="35000" b="25961"/>
          <a:stretch/>
        </p:blipFill>
        <p:spPr>
          <a:xfrm>
            <a:off x="0" y="1612900"/>
            <a:ext cx="9144000" cy="5245100"/>
          </a:xfrm>
          <a:prstGeom prst="rect">
            <a:avLst/>
          </a:prstGeom>
        </p:spPr>
      </p:pic>
      <p:sp>
        <p:nvSpPr>
          <p:cNvPr id="5" name="Oval 4"/>
          <p:cNvSpPr/>
          <p:nvPr/>
        </p:nvSpPr>
        <p:spPr>
          <a:xfrm>
            <a:off x="4578927" y="5638800"/>
            <a:ext cx="10668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0011517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TI Interference in </a:t>
            </a:r>
            <a:r>
              <a:rPr lang="en-US" smtClean="0"/>
              <a:t>Tobacco Taxation</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39701062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Submission of Policies</a:t>
            </a:r>
            <a:endParaRPr lang="en-US" dirty="0"/>
          </a:p>
        </p:txBody>
      </p:sp>
      <p:sp>
        <p:nvSpPr>
          <p:cNvPr id="3" name="Content Placeholder 2"/>
          <p:cNvSpPr>
            <a:spLocks noGrp="1"/>
          </p:cNvSpPr>
          <p:nvPr>
            <p:ph idx="1"/>
          </p:nvPr>
        </p:nvSpPr>
        <p:spPr>
          <a:xfrm>
            <a:off x="457200" y="1600200"/>
            <a:ext cx="5181600" cy="2667000"/>
          </a:xfrm>
        </p:spPr>
        <p:txBody>
          <a:bodyPr>
            <a:normAutofit/>
          </a:bodyPr>
          <a:lstStyle/>
          <a:p>
            <a:r>
              <a:rPr lang="en-US" dirty="0" smtClean="0"/>
              <a:t>Submission of tax proposal to the NBR and Finance Ministry by cigarettes companies every year</a:t>
            </a:r>
          </a:p>
        </p:txBody>
      </p:sp>
      <p:pic>
        <p:nvPicPr>
          <p:cNvPr id="5" name="Picture 4" descr="F:\PROGGA\BIG\Budget\Budget 2017-18\IMG_2111.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10200" y="4343400"/>
            <a:ext cx="3714750" cy="2609850"/>
          </a:xfrm>
          <a:prstGeom prst="rect">
            <a:avLst/>
          </a:prstGeom>
          <a:noFill/>
          <a:ln>
            <a:no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xmlns="" val="0"/>
              </a:ext>
            </a:extLst>
          </a:blip>
          <a:srcRect b="59770"/>
          <a:stretch/>
        </p:blipFill>
        <p:spPr>
          <a:xfrm>
            <a:off x="5410200" y="1600200"/>
            <a:ext cx="3729038" cy="2667000"/>
          </a:xfrm>
          <a:prstGeom prst="rect">
            <a:avLst/>
          </a:prstGeom>
        </p:spPr>
      </p:pic>
      <p:sp>
        <p:nvSpPr>
          <p:cNvPr id="8" name="Content Placeholder 2"/>
          <p:cNvSpPr txBox="1">
            <a:spLocks/>
          </p:cNvSpPr>
          <p:nvPr/>
        </p:nvSpPr>
        <p:spPr>
          <a:xfrm>
            <a:off x="457200" y="4267200"/>
            <a:ext cx="5181600" cy="2667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Submission of tax proposal to the NBR and Finance Ministry through different trade body representatives</a:t>
            </a:r>
          </a:p>
          <a:p>
            <a:pPr lvl="1"/>
            <a:r>
              <a:rPr lang="en-US" dirty="0" smtClean="0"/>
              <a:t>FBCCI, MCCI, FICCI etc.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Research/Propaganda</a:t>
            </a:r>
            <a:endParaRPr lang="en-US" dirty="0"/>
          </a:p>
        </p:txBody>
      </p:sp>
      <p:sp>
        <p:nvSpPr>
          <p:cNvPr id="3" name="Content Placeholder 2"/>
          <p:cNvSpPr>
            <a:spLocks noGrp="1"/>
          </p:cNvSpPr>
          <p:nvPr>
            <p:ph idx="1"/>
          </p:nvPr>
        </p:nvSpPr>
        <p:spPr>
          <a:xfrm>
            <a:off x="457200" y="1600200"/>
            <a:ext cx="4572000" cy="4525963"/>
          </a:xfrm>
        </p:spPr>
        <p:txBody>
          <a:bodyPr>
            <a:normAutofit/>
          </a:bodyPr>
          <a:lstStyle/>
          <a:p>
            <a:r>
              <a:rPr lang="en-US" dirty="0" smtClean="0"/>
              <a:t>Commissioning studies/research to undermine tobacco control research/evidence (cont.)</a:t>
            </a:r>
          </a:p>
          <a:p>
            <a:pPr lvl="1"/>
            <a:r>
              <a:rPr lang="en-US" dirty="0" smtClean="0"/>
              <a:t>Bidi Industry and Its Future (2017)</a:t>
            </a:r>
          </a:p>
          <a:p>
            <a:endParaRPr lang="en-US" dirty="0"/>
          </a:p>
        </p:txBody>
      </p:sp>
      <p:pic>
        <p:nvPicPr>
          <p:cNvPr id="5" name="Content Placeholder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82553" y="1600200"/>
            <a:ext cx="3861447" cy="5440362"/>
          </a:xfrm>
          <a:prstGeom prst="rect">
            <a:avLst/>
          </a:prstGeom>
        </p:spPr>
      </p:pic>
    </p:spTree>
    <p:extLst>
      <p:ext uri="{BB962C8B-B14F-4D97-AF65-F5344CB8AC3E}">
        <p14:creationId xmlns:p14="http://schemas.microsoft.com/office/powerpoint/2010/main" xmlns="" val="302155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t>Industry agrees as well!</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20000"/>
          </a:bodyPr>
          <a:lstStyle/>
          <a:p>
            <a:r>
              <a:rPr lang="en-US" altLang="en-US" dirty="0"/>
              <a:t>“Jeffrey Harris of MIT calculated that … the [US] 1982-83 round of price increases caused two million adults to quit smoking and prevented 600,000 teenagers from starting to smoke … We don’t need to have that happen again” (Philip Morris 1987).</a:t>
            </a:r>
          </a:p>
          <a:p>
            <a:r>
              <a:rPr lang="en-US" altLang="en-US" dirty="0"/>
              <a:t>“Of all the concerns, there is one – taxation – that alarms us the most.  While marketing restrictions on public [sic] and passive smoking do depress volume, in our experience taxation depresses it much more severely.  Our concern for taxation is, therefore, central to our thinking about smoking and health (Philip Morris 1985</a:t>
            </a:r>
            <a:r>
              <a:rPr lang="en-US" altLang="en-US" dirty="0" smtClean="0"/>
              <a:t>).</a:t>
            </a:r>
            <a:endParaRPr lang="en-US" altLang="en-US" dirty="0"/>
          </a:p>
        </p:txBody>
      </p:sp>
    </p:spTree>
    <p:extLst>
      <p:ext uri="{BB962C8B-B14F-4D97-AF65-F5344CB8AC3E}">
        <p14:creationId xmlns:p14="http://schemas.microsoft.com/office/powerpoint/2010/main" xmlns="" val="383978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Litigation</a:t>
            </a:r>
            <a:endParaRPr lang="en-US" dirty="0"/>
          </a:p>
        </p:txBody>
      </p:sp>
      <p:sp>
        <p:nvSpPr>
          <p:cNvPr id="3" name="Content Placeholder 2"/>
          <p:cNvSpPr>
            <a:spLocks noGrp="1"/>
          </p:cNvSpPr>
          <p:nvPr>
            <p:ph idx="1"/>
          </p:nvPr>
        </p:nvSpPr>
        <p:spPr>
          <a:xfrm>
            <a:off x="457200" y="1600200"/>
            <a:ext cx="3276600" cy="4525963"/>
          </a:xfrm>
        </p:spPr>
        <p:txBody>
          <a:bodyPr>
            <a:normAutofit fontScale="92500" lnSpcReduction="10000"/>
          </a:bodyPr>
          <a:lstStyle/>
          <a:p>
            <a:r>
              <a:rPr lang="en-US" dirty="0" smtClean="0"/>
              <a:t>Attempts to halt collection of 2.5% surcharge from TI’s income imposed in the budget FY 2017-18</a:t>
            </a:r>
          </a:p>
          <a:p>
            <a:pPr lvl="1"/>
            <a:r>
              <a:rPr lang="en-US" dirty="0" smtClean="0"/>
              <a:t>Suing the government of Bangladesh (Nov, 2017) by BCMA</a:t>
            </a:r>
            <a:endParaRPr lang="en-US" dirty="0"/>
          </a:p>
        </p:txBody>
      </p:sp>
      <p:pic>
        <p:nvPicPr>
          <p:cNvPr id="4" name="Picture 3"/>
          <p:cNvPicPr>
            <a:picLocks noChangeAspect="1"/>
          </p:cNvPicPr>
          <p:nvPr/>
        </p:nvPicPr>
        <p:blipFill rotWithShape="1">
          <a:blip r:embed="rId2" cstate="print"/>
          <a:srcRect l="17789" t="17708" r="28331" b="14583"/>
          <a:stretch/>
        </p:blipFill>
        <p:spPr>
          <a:xfrm>
            <a:off x="3643532" y="1676400"/>
            <a:ext cx="5500468" cy="3886200"/>
          </a:xfrm>
          <a:prstGeom prst="rect">
            <a:avLst/>
          </a:prstGeom>
        </p:spPr>
      </p:pic>
    </p:spTree>
    <p:extLst>
      <p:ext uri="{BB962C8B-B14F-4D97-AF65-F5344CB8AC3E}">
        <p14:creationId xmlns:p14="http://schemas.microsoft.com/office/powerpoint/2010/main" xmlns="" val="2116490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Lobbying</a:t>
            </a:r>
            <a:endParaRPr lang="en-US" dirty="0"/>
          </a:p>
        </p:txBody>
      </p:sp>
      <p:sp>
        <p:nvSpPr>
          <p:cNvPr id="3" name="Content Placeholder 2"/>
          <p:cNvSpPr>
            <a:spLocks noGrp="1"/>
          </p:cNvSpPr>
          <p:nvPr>
            <p:ph idx="1"/>
          </p:nvPr>
        </p:nvSpPr>
        <p:spPr>
          <a:xfrm>
            <a:off x="457200" y="1600200"/>
            <a:ext cx="4572000" cy="5257800"/>
          </a:xfrm>
        </p:spPr>
        <p:txBody>
          <a:bodyPr>
            <a:normAutofit/>
          </a:bodyPr>
          <a:lstStyle/>
          <a:p>
            <a:r>
              <a:rPr lang="en-US" dirty="0" smtClean="0"/>
              <a:t>Intense lobbying with key policy makers to prevent higher taxes</a:t>
            </a:r>
          </a:p>
          <a:p>
            <a:pPr lvl="1"/>
            <a:r>
              <a:rPr lang="en-US" dirty="0" smtClean="0"/>
              <a:t>Meeting with Finance Minister, Commerce Minister (2018)</a:t>
            </a:r>
          </a:p>
          <a:p>
            <a:pPr lvl="1"/>
            <a:r>
              <a:rPr lang="en-US" dirty="0" smtClean="0"/>
              <a:t>Meeting with State Minister of Finance and Planning (2017)</a:t>
            </a:r>
          </a:p>
        </p:txBody>
      </p:sp>
      <p:pic>
        <p:nvPicPr>
          <p:cNvPr id="1026" name="Picture 2" descr="à¦à¦°à§à¦¥à¦®à¦¨à§à¦¤à§à¦°à§à¦° à¦¸à¦à§à¦à§ à¦¬à§à¦ à¦à§ à¦¸à¦¹à¦¯à§à¦à¦¿à¦¤à¦¾ à¦à¦¾à¦®à¦¨à¦¾ à¦¬à¦¿à§à¦¿ à¦¶à¦¿à¦²à§à¦ª à¦®à¦¾à¦²à¦¿à¦à¦¦à§à¦°"/>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29200" y="1714500"/>
            <a:ext cx="4153072" cy="25146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t="22222" b="13333"/>
          <a:stretch/>
        </p:blipFill>
        <p:spPr>
          <a:xfrm>
            <a:off x="5029200" y="4277359"/>
            <a:ext cx="4114800" cy="471424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Lobbying (Cont.) </a:t>
            </a:r>
            <a:endParaRPr lang="en-US" dirty="0"/>
          </a:p>
        </p:txBody>
      </p:sp>
      <p:sp>
        <p:nvSpPr>
          <p:cNvPr id="3" name="Content Placeholder 2"/>
          <p:cNvSpPr>
            <a:spLocks noGrp="1"/>
          </p:cNvSpPr>
          <p:nvPr>
            <p:ph idx="1"/>
          </p:nvPr>
        </p:nvSpPr>
        <p:spPr>
          <a:xfrm>
            <a:off x="457200" y="1600200"/>
            <a:ext cx="4371392" cy="1951038"/>
          </a:xfrm>
        </p:spPr>
        <p:txBody>
          <a:bodyPr>
            <a:normAutofit/>
          </a:bodyPr>
          <a:lstStyle/>
          <a:p>
            <a:r>
              <a:rPr lang="en-US" dirty="0"/>
              <a:t>Lobbying with NBR, Finance </a:t>
            </a:r>
            <a:r>
              <a:rPr lang="en-US" dirty="0" smtClean="0"/>
              <a:t>Ministry (2017)</a:t>
            </a:r>
            <a:endParaRPr lang="en-US" dirty="0"/>
          </a:p>
          <a:p>
            <a:pPr marL="0" indent="0">
              <a:buNone/>
            </a:pPr>
            <a:endParaRPr lang="en-US" dirty="0"/>
          </a:p>
          <a:p>
            <a:endParaRPr lang="en-US" dirty="0"/>
          </a:p>
        </p:txBody>
      </p:sp>
      <p:pic>
        <p:nvPicPr>
          <p:cNvPr id="6" name="Picture 2" descr="C:\Users\user\Downloads\photo.JPG"/>
          <p:cNvPicPr>
            <a:picLocks noChangeAspect="1" noChangeArrowheads="1"/>
          </p:cNvPicPr>
          <p:nvPr/>
        </p:nvPicPr>
        <p:blipFill>
          <a:blip r:embed="rId2" cstate="print"/>
          <a:srcRect/>
          <a:stretch>
            <a:fillRect/>
          </a:stretch>
        </p:blipFill>
        <p:spPr bwMode="auto">
          <a:xfrm>
            <a:off x="4245429" y="1600200"/>
            <a:ext cx="4898571" cy="3200400"/>
          </a:xfrm>
          <a:prstGeom prst="rect">
            <a:avLst/>
          </a:prstGeom>
          <a:noFill/>
        </p:spPr>
      </p:pic>
      <p:pic>
        <p:nvPicPr>
          <p:cNvPr id="7" name="Picture 2"/>
          <p:cNvPicPr>
            <a:picLocks noChangeAspect="1" noChangeArrowheads="1"/>
          </p:cNvPicPr>
          <p:nvPr/>
        </p:nvPicPr>
        <p:blipFill>
          <a:blip r:embed="rId3" cstate="print"/>
          <a:srcRect/>
          <a:stretch>
            <a:fillRect/>
          </a:stretch>
        </p:blipFill>
        <p:spPr bwMode="auto">
          <a:xfrm>
            <a:off x="6240054" y="2819400"/>
            <a:ext cx="2903946" cy="4038600"/>
          </a:xfrm>
          <a:prstGeom prst="rect">
            <a:avLst/>
          </a:prstGeom>
          <a:noFill/>
          <a:ln w="9525">
            <a:noFill/>
            <a:miter lim="800000"/>
            <a:headEnd/>
            <a:tailEnd/>
          </a:ln>
        </p:spPr>
      </p:pic>
      <p:sp>
        <p:nvSpPr>
          <p:cNvPr id="8" name="Content Placeholder 2"/>
          <p:cNvSpPr txBox="1">
            <a:spLocks/>
          </p:cNvSpPr>
          <p:nvPr/>
        </p:nvSpPr>
        <p:spPr>
          <a:xfrm>
            <a:off x="457200" y="4343400"/>
            <a:ext cx="4371392" cy="2209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Sent DO letter to NBR/Finance Ministry through MPs</a:t>
            </a:r>
          </a:p>
          <a:p>
            <a:endParaRPr lang="en-US" dirty="0"/>
          </a:p>
        </p:txBody>
      </p:sp>
    </p:spTree>
    <p:extLst>
      <p:ext uri="{BB962C8B-B14F-4D97-AF65-F5344CB8AC3E}">
        <p14:creationId xmlns:p14="http://schemas.microsoft.com/office/powerpoint/2010/main" xmlns="" val="33630206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Lobbying (Cont.) </a:t>
            </a:r>
          </a:p>
        </p:txBody>
      </p:sp>
      <p:sp>
        <p:nvSpPr>
          <p:cNvPr id="3" name="Content Placeholder 2"/>
          <p:cNvSpPr>
            <a:spLocks noGrp="1"/>
          </p:cNvSpPr>
          <p:nvPr>
            <p:ph idx="1"/>
          </p:nvPr>
        </p:nvSpPr>
        <p:spPr>
          <a:xfrm>
            <a:off x="457200" y="1600200"/>
            <a:ext cx="5486400" cy="5257800"/>
          </a:xfrm>
        </p:spPr>
        <p:txBody>
          <a:bodyPr>
            <a:normAutofit/>
          </a:bodyPr>
          <a:lstStyle/>
          <a:p>
            <a:r>
              <a:rPr lang="en-US" altLang="en-US" dirty="0"/>
              <a:t>BATB deployed the UK High Commissioner in Bangladesh to negotiate the BDT 19.24 billion tax evasion case </a:t>
            </a:r>
            <a:r>
              <a:rPr lang="en-US" altLang="en-US" b="1" dirty="0"/>
              <a:t>Out-of-Court</a:t>
            </a:r>
            <a:r>
              <a:rPr lang="en-US" altLang="en-US" dirty="0"/>
              <a:t> with the Finance Minister (Letter sent on 06 August 2017)</a:t>
            </a:r>
          </a:p>
          <a:p>
            <a:pPr lvl="1"/>
            <a:r>
              <a:rPr lang="en-US" altLang="en-US" dirty="0"/>
              <a:t>First revealed by ATMA journalists in </a:t>
            </a:r>
            <a:r>
              <a:rPr lang="en-US" altLang="en-US" i="1" dirty="0"/>
              <a:t>the</a:t>
            </a:r>
            <a:r>
              <a:rPr lang="en-US" altLang="en-US" dirty="0"/>
              <a:t> </a:t>
            </a:r>
            <a:r>
              <a:rPr lang="en-US" altLang="en-US" i="1" dirty="0"/>
              <a:t>Daily</a:t>
            </a:r>
            <a:r>
              <a:rPr lang="en-US" altLang="en-US" dirty="0"/>
              <a:t> </a:t>
            </a:r>
            <a:r>
              <a:rPr lang="en-US" altLang="en-US" i="1" dirty="0" err="1"/>
              <a:t>Kaler</a:t>
            </a:r>
            <a:r>
              <a:rPr lang="en-US" altLang="en-US" i="1" dirty="0"/>
              <a:t> </a:t>
            </a:r>
            <a:r>
              <a:rPr lang="en-US" altLang="en-US" i="1" dirty="0" err="1"/>
              <a:t>Kantha</a:t>
            </a:r>
            <a:r>
              <a:rPr lang="en-US" altLang="en-US" dirty="0"/>
              <a:t>, 19 August 2017</a:t>
            </a:r>
          </a:p>
          <a:p>
            <a:pPr lvl="1"/>
            <a:endParaRPr lang="en-US" altLang="en-US" dirty="0"/>
          </a:p>
          <a:p>
            <a:endParaRPr lang="en-US" dirty="0"/>
          </a:p>
        </p:txBody>
      </p:sp>
      <p:pic>
        <p:nvPicPr>
          <p:cNvPr id="4" name="Picture 2" descr="BAT Bangladesh à¦à¦° à¦à¦¬à¦¿à¦° à¦«à¦²à¦¾à¦«à¦²"/>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32016"/>
          <a:stretch/>
        </p:blipFill>
        <p:spPr bwMode="auto">
          <a:xfrm>
            <a:off x="5750612" y="1676400"/>
            <a:ext cx="3398303" cy="31242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Ms. allison blake à¦à¦° à¦à¦¬à¦¿à¦° à¦«à¦²à¦¾à¦«à¦²"/>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1666" r="17667" b="26044"/>
          <a:stretch/>
        </p:blipFill>
        <p:spPr bwMode="auto">
          <a:xfrm>
            <a:off x="5778220" y="3733800"/>
            <a:ext cx="3365780" cy="2667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350077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Mobilizing Front Groups</a:t>
            </a:r>
            <a:endParaRPr lang="en-US" dirty="0"/>
          </a:p>
        </p:txBody>
      </p:sp>
      <p:sp>
        <p:nvSpPr>
          <p:cNvPr id="3" name="Content Placeholder 2"/>
          <p:cNvSpPr>
            <a:spLocks noGrp="1"/>
          </p:cNvSpPr>
          <p:nvPr>
            <p:ph idx="1"/>
          </p:nvPr>
        </p:nvSpPr>
        <p:spPr>
          <a:xfrm>
            <a:off x="457200" y="1600200"/>
            <a:ext cx="3505200" cy="4525963"/>
          </a:xfrm>
        </p:spPr>
        <p:txBody>
          <a:bodyPr>
            <a:normAutofit lnSpcReduction="10000"/>
          </a:bodyPr>
          <a:lstStyle/>
          <a:p>
            <a:r>
              <a:rPr lang="en-US" dirty="0" smtClean="0"/>
              <a:t>Organizing and supporting different front groups</a:t>
            </a:r>
          </a:p>
          <a:p>
            <a:pPr lvl="1"/>
            <a:r>
              <a:rPr lang="en-US" dirty="0" smtClean="0"/>
              <a:t>Farmers</a:t>
            </a:r>
          </a:p>
          <a:p>
            <a:pPr lvl="1"/>
            <a:r>
              <a:rPr lang="en-US" dirty="0" smtClean="0"/>
              <a:t>Workers (</a:t>
            </a:r>
            <a:r>
              <a:rPr lang="en-US" i="1" dirty="0" err="1" smtClean="0"/>
              <a:t>bidi</a:t>
            </a:r>
            <a:r>
              <a:rPr lang="en-US" dirty="0" smtClean="0"/>
              <a:t>)</a:t>
            </a:r>
          </a:p>
          <a:p>
            <a:pPr lvl="1"/>
            <a:r>
              <a:rPr lang="en-US" dirty="0" smtClean="0"/>
              <a:t>Vendors/retailers</a:t>
            </a:r>
          </a:p>
          <a:p>
            <a:pPr lvl="1"/>
            <a:r>
              <a:rPr lang="en-US" dirty="0" smtClean="0"/>
              <a:t>Civil society</a:t>
            </a:r>
          </a:p>
          <a:p>
            <a:pPr lvl="1"/>
            <a:r>
              <a:rPr lang="en-US" dirty="0" smtClean="0"/>
              <a:t>Even MPs!</a:t>
            </a:r>
            <a:endParaRPr lang="en-US" dirty="0"/>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l="1350" t="1802" r="2702" b="11713"/>
          <a:stretch>
            <a:fillRect/>
          </a:stretch>
        </p:blipFill>
        <p:spPr bwMode="auto">
          <a:xfrm>
            <a:off x="3640792" y="1752600"/>
            <a:ext cx="5522258"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Mobilizing Front Groups (cont)</a:t>
            </a:r>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990600" y="1397000"/>
            <a:ext cx="7543800" cy="5029200"/>
          </a:xfrm>
          <a:prstGeom prst="rect">
            <a:avLst/>
          </a:prstGeom>
          <a:noFill/>
          <a:ln w="9525">
            <a:noFill/>
            <a:miter lim="800000"/>
            <a:headEnd/>
            <a:tailEnd/>
          </a:ln>
          <a:effec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Mobilizing Front Groups (cont)</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01275" y="1514036"/>
            <a:ext cx="5741449" cy="5343964"/>
          </a:xfrm>
          <a:prstGeom prst="rect">
            <a:avLst/>
          </a:prstGeom>
        </p:spPr>
      </p:pic>
    </p:spTree>
    <p:extLst>
      <p:ext uri="{BB962C8B-B14F-4D97-AF65-F5344CB8AC3E}">
        <p14:creationId xmlns:p14="http://schemas.microsoft.com/office/powerpoint/2010/main" xmlns="" val="534024898"/>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Mobilizing Front Groups (cont)</a:t>
            </a:r>
            <a:endParaRPr lang="en-US" dirty="0"/>
          </a:p>
        </p:txBody>
      </p:sp>
      <p:pic>
        <p:nvPicPr>
          <p:cNvPr id="4" name="Picture 2" descr="F:\PROGGA\BIG\TIM_ongoing\Others\Combined Anti Tobacco Alliance\DSC_006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50" y="1417637"/>
            <a:ext cx="4781550" cy="3176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4" descr="বিড়ি শ্রমিকদের বাঁচাতে তিন দফা দাবি "/>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00201" y="2362200"/>
            <a:ext cx="5776158"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3">
            <a:hlinkClick r:id="rId4" action="ppaction://hlinkfile"/>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l="6250" t="5000" r="7500" b="8333"/>
          <a:stretch>
            <a:fillRect/>
          </a:stretch>
        </p:blipFill>
        <p:spPr bwMode="auto">
          <a:xfrm>
            <a:off x="4267200" y="3196708"/>
            <a:ext cx="4857750" cy="3661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9195706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Influencing Media</a:t>
            </a:r>
            <a:endParaRPr lang="en-US" dirty="0"/>
          </a:p>
        </p:txBody>
      </p:sp>
      <p:sp>
        <p:nvSpPr>
          <p:cNvPr id="3" name="Content Placeholder 2"/>
          <p:cNvSpPr>
            <a:spLocks noGrp="1"/>
          </p:cNvSpPr>
          <p:nvPr>
            <p:ph idx="1"/>
          </p:nvPr>
        </p:nvSpPr>
        <p:spPr>
          <a:xfrm>
            <a:off x="457200" y="1600200"/>
            <a:ext cx="8458200" cy="4525963"/>
          </a:xfrm>
        </p:spPr>
        <p:txBody>
          <a:bodyPr/>
          <a:lstStyle/>
          <a:p>
            <a:r>
              <a:rPr lang="en-US" dirty="0" smtClean="0"/>
              <a:t>Trough different ways (i.e. advertisement, leisure trips for gatekeepers)</a:t>
            </a:r>
          </a:p>
          <a:p>
            <a:pPr lvl="1"/>
            <a:r>
              <a:rPr lang="en-US" dirty="0" smtClean="0">
                <a:solidFill>
                  <a:srgbClr val="FF0000"/>
                </a:solidFill>
              </a:rPr>
              <a:t>WHY?</a:t>
            </a:r>
            <a:endParaRPr lang="en-US" dirty="0">
              <a:solidFill>
                <a:srgbClr val="FF0000"/>
              </a:solidFill>
            </a:endParaRPr>
          </a:p>
        </p:txBody>
      </p:sp>
      <p:pic>
        <p:nvPicPr>
          <p:cNvPr id="8194" name="Picture 2" descr="C:\Users\TAIFUR RAHMAN\Documents\Tobacco presentations\Pictures - TI CSR\IMG_4784.JPG"/>
          <p:cNvPicPr>
            <a:picLocks noChangeAspect="1" noChangeArrowheads="1"/>
          </p:cNvPicPr>
          <p:nvPr/>
        </p:nvPicPr>
        <p:blipFill>
          <a:blip r:embed="rId2" cstate="print"/>
          <a:srcRect/>
          <a:stretch>
            <a:fillRect/>
          </a:stretch>
        </p:blipFill>
        <p:spPr bwMode="auto">
          <a:xfrm>
            <a:off x="2819400" y="2641600"/>
            <a:ext cx="5592762" cy="3728508"/>
          </a:xfrm>
          <a:prstGeom prst="rect">
            <a:avLst/>
          </a:prstGeom>
          <a:noFill/>
        </p:spPr>
      </p:pic>
      <p:pic>
        <p:nvPicPr>
          <p:cNvPr id="8195" name="Picture 3"/>
          <p:cNvPicPr>
            <a:picLocks noChangeAspect="1" noChangeArrowheads="1"/>
          </p:cNvPicPr>
          <p:nvPr/>
        </p:nvPicPr>
        <p:blipFill>
          <a:blip r:embed="rId3" cstate="print"/>
          <a:srcRect/>
          <a:stretch>
            <a:fillRect/>
          </a:stretch>
        </p:blipFill>
        <p:spPr bwMode="auto">
          <a:xfrm>
            <a:off x="0" y="3222522"/>
            <a:ext cx="2533650" cy="3677880"/>
          </a:xfrm>
          <a:prstGeom prst="rect">
            <a:avLst/>
          </a:prstGeom>
          <a:noFill/>
          <a:ln w="9525">
            <a:noFill/>
            <a:miter lim="800000"/>
            <a:headEnd/>
            <a:tailEnd/>
          </a:ln>
          <a:effectLst/>
        </p:spPr>
      </p:pic>
      <p:pic>
        <p:nvPicPr>
          <p:cNvPr id="2052" name="Picture 4" descr="bangkok à¦à¦° à¦à¦¬à¦¿à¦° à¦«à¦²à¦¾à¦«à¦²"/>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37718" y="3214422"/>
            <a:ext cx="5472039" cy="3643578"/>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bali à¦à¦° à¦à¦¬à¦¿à¦° à¦«à¦²à¦¾à¦«à¦²"/>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62400" y="3707217"/>
            <a:ext cx="5181600" cy="344946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 calcmode="lin" valueType="num">
                                      <p:cBhvr additive="base">
                                        <p:cTn id="13" dur="500" fill="hold"/>
                                        <p:tgtEl>
                                          <p:spTgt spid="8194"/>
                                        </p:tgtEl>
                                        <p:attrNameLst>
                                          <p:attrName>ppt_x</p:attrName>
                                        </p:attrNameLst>
                                      </p:cBhvr>
                                      <p:tavLst>
                                        <p:tav tm="0">
                                          <p:val>
                                            <p:strVal val="#ppt_x"/>
                                          </p:val>
                                        </p:tav>
                                        <p:tav tm="100000">
                                          <p:val>
                                            <p:strVal val="#ppt_x"/>
                                          </p:val>
                                        </p:tav>
                                      </p:tavLst>
                                    </p:anim>
                                    <p:anim calcmode="lin" valueType="num">
                                      <p:cBhvr additive="base">
                                        <p:cTn id="14"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anim calcmode="lin" valueType="num">
                                      <p:cBhvr additive="base">
                                        <p:cTn id="25" dur="500" fill="hold"/>
                                        <p:tgtEl>
                                          <p:spTgt spid="2054"/>
                                        </p:tgtEl>
                                        <p:attrNameLst>
                                          <p:attrName>ppt_x</p:attrName>
                                        </p:attrNameLst>
                                      </p:cBhvr>
                                      <p:tavLst>
                                        <p:tav tm="0">
                                          <p:val>
                                            <p:strVal val="#ppt_x"/>
                                          </p:val>
                                        </p:tav>
                                        <p:tav tm="100000">
                                          <p:val>
                                            <p:strVal val="#ppt_x"/>
                                          </p:val>
                                        </p:tav>
                                      </p:tavLst>
                                    </p:anim>
                                    <p:anim calcmode="lin" valueType="num">
                                      <p:cBhvr additive="base">
                                        <p:cTn id="26"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additive="base">
                                        <p:cTn id="3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195"/>
                                        </p:tgtEl>
                                        <p:attrNameLst>
                                          <p:attrName>style.visibility</p:attrName>
                                        </p:attrNameLst>
                                      </p:cBhvr>
                                      <p:to>
                                        <p:strVal val="visible"/>
                                      </p:to>
                                    </p:set>
                                    <p:anim calcmode="lin" valueType="num">
                                      <p:cBhvr additive="base">
                                        <p:cTn id="37" dur="500" fill="hold"/>
                                        <p:tgtEl>
                                          <p:spTgt spid="8195"/>
                                        </p:tgtEl>
                                        <p:attrNameLst>
                                          <p:attrName>ppt_x</p:attrName>
                                        </p:attrNameLst>
                                      </p:cBhvr>
                                      <p:tavLst>
                                        <p:tav tm="0">
                                          <p:val>
                                            <p:strVal val="#ppt_x"/>
                                          </p:val>
                                        </p:tav>
                                        <p:tav tm="100000">
                                          <p:val>
                                            <p:strVal val="#ppt_x"/>
                                          </p:val>
                                        </p:tav>
                                      </p:tavLst>
                                    </p:anim>
                                    <p:anim calcmode="lin" valueType="num">
                                      <p:cBhvr additive="base">
                                        <p:cTn id="38" dur="500" fill="hold"/>
                                        <p:tgtEl>
                                          <p:spTgt spid="81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Industry Propaganda</a:t>
            </a:r>
            <a:endParaRPr lang="en-US" dirty="0"/>
          </a:p>
        </p:txBody>
      </p:sp>
      <p:sp>
        <p:nvSpPr>
          <p:cNvPr id="3" name="Subtitle 2"/>
          <p:cNvSpPr>
            <a:spLocks noGrp="1"/>
          </p:cNvSpPr>
          <p:nvPr>
            <p:ph type="subTitle" idx="1"/>
          </p:nvPr>
        </p:nvSpPr>
        <p:spPr>
          <a:xfrm>
            <a:off x="0" y="3886200"/>
            <a:ext cx="9144000" cy="1752600"/>
          </a:xfrm>
        </p:spPr>
        <p:txBody>
          <a:bodyPr/>
          <a:lstStyle/>
          <a:p>
            <a:r>
              <a:rPr lang="en-US" dirty="0" smtClean="0">
                <a:solidFill>
                  <a:srgbClr val="C00000"/>
                </a:solidFill>
              </a:rPr>
              <a:t>Tobacco Industry Myths to Undermine Tobacco Tax</a:t>
            </a:r>
            <a:endParaRPr lang="en-US" dirty="0">
              <a:solidFill>
                <a:srgbClr val="C00000"/>
              </a:solidFill>
            </a:endParaRPr>
          </a:p>
        </p:txBody>
      </p:sp>
    </p:spTree>
    <p:extLst>
      <p:ext uri="{BB962C8B-B14F-4D97-AF65-F5344CB8AC3E}">
        <p14:creationId xmlns:p14="http://schemas.microsoft.com/office/powerpoint/2010/main" xmlns="" val="15419565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TI Interference? </a:t>
            </a:r>
            <a:endParaRPr lang="en-US" dirty="0"/>
          </a:p>
        </p:txBody>
      </p:sp>
      <p:sp>
        <p:nvSpPr>
          <p:cNvPr id="3" name="Content Placeholder 2"/>
          <p:cNvSpPr>
            <a:spLocks noGrp="1"/>
          </p:cNvSpPr>
          <p:nvPr>
            <p:ph idx="1"/>
          </p:nvPr>
        </p:nvSpPr>
        <p:spPr/>
        <p:txBody>
          <a:bodyPr>
            <a:normAutofit/>
          </a:bodyPr>
          <a:lstStyle/>
          <a:p>
            <a:r>
              <a:rPr lang="en-US" dirty="0" smtClean="0"/>
              <a:t>“Interference” means </a:t>
            </a:r>
          </a:p>
          <a:p>
            <a:pPr lvl="1"/>
            <a:r>
              <a:rPr lang="en-US" dirty="0" smtClean="0"/>
              <a:t>The </a:t>
            </a:r>
            <a:r>
              <a:rPr lang="en-US" u="sng" dirty="0" smtClean="0"/>
              <a:t>set of actions </a:t>
            </a:r>
            <a:r>
              <a:rPr lang="en-US" dirty="0" smtClean="0"/>
              <a:t>that the tobacco industry takes in order </a:t>
            </a:r>
            <a:r>
              <a:rPr lang="en-US" dirty="0" smtClean="0">
                <a:solidFill>
                  <a:srgbClr val="C00000"/>
                </a:solidFill>
              </a:rPr>
              <a:t>to obstruct the design and implementation of a health policy</a:t>
            </a:r>
            <a:r>
              <a:rPr lang="en-US" dirty="0" smtClean="0"/>
              <a:t> or </a:t>
            </a:r>
            <a:r>
              <a:rPr lang="en-US" dirty="0" smtClean="0">
                <a:solidFill>
                  <a:srgbClr val="0070C0"/>
                </a:solidFill>
              </a:rPr>
              <a:t>promote policies or positions that uphold its commercial interests</a:t>
            </a:r>
            <a:r>
              <a:rPr lang="en-US" dirty="0" smtClean="0"/>
              <a:t>. </a:t>
            </a:r>
          </a:p>
          <a:p>
            <a:pPr lvl="1">
              <a:buNone/>
            </a:pPr>
            <a:r>
              <a:rPr lang="en-US" dirty="0" smtClean="0"/>
              <a:t>(Handbook: </a:t>
            </a:r>
            <a:r>
              <a:rPr lang="en-US" i="1" dirty="0" smtClean="0"/>
              <a:t>Health is not negotiable</a:t>
            </a:r>
            <a:r>
              <a:rPr lang="en-US" dirty="0" smtClean="0"/>
              <a:t>, 2012)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266825"/>
          </a:xfrm>
        </p:spPr>
        <p:txBody>
          <a:bodyPr>
            <a:noAutofit/>
          </a:bodyPr>
          <a:lstStyle/>
          <a:p>
            <a:r>
              <a:rPr lang="en-US" dirty="0" smtClean="0"/>
              <a:t>Tobacco Industry Myths (1)</a:t>
            </a:r>
            <a:endParaRPr lang="en-US" dirty="0"/>
          </a:p>
        </p:txBody>
      </p:sp>
      <p:sp>
        <p:nvSpPr>
          <p:cNvPr id="3" name="Content Placeholder 2"/>
          <p:cNvSpPr>
            <a:spLocks noGrp="1"/>
          </p:cNvSpPr>
          <p:nvPr>
            <p:ph idx="1"/>
          </p:nvPr>
        </p:nvSpPr>
        <p:spPr>
          <a:xfrm>
            <a:off x="457200" y="1587500"/>
            <a:ext cx="3505200" cy="4538663"/>
          </a:xfrm>
        </p:spPr>
        <p:txBody>
          <a:bodyPr/>
          <a:lstStyle/>
          <a:p>
            <a:r>
              <a:rPr lang="en-US" dirty="0" smtClean="0"/>
              <a:t>Tobacco is good for the economy</a:t>
            </a:r>
          </a:p>
          <a:p>
            <a:r>
              <a:rPr lang="en-US" dirty="0" smtClean="0"/>
              <a:t>Tobacco </a:t>
            </a:r>
            <a:r>
              <a:rPr lang="en-US" dirty="0"/>
              <a:t>control will result in permanent job losses for an </a:t>
            </a:r>
            <a:r>
              <a:rPr lang="en-US" dirty="0" smtClean="0"/>
              <a:t>economy</a:t>
            </a:r>
          </a:p>
          <a:p>
            <a:endParaRPr lang="en-US" dirty="0"/>
          </a:p>
        </p:txBody>
      </p:sp>
      <p:pic>
        <p:nvPicPr>
          <p:cNvPr id="1026" name="Picture 2" descr="tobacco good for economy à¦à¦° à¦à¦¬à¦¿à¦° à¦«à¦²à¦¾à¦«à¦²"/>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6410" t="4271" r="12280" b="7880"/>
          <a:stretch/>
        </p:blipFill>
        <p:spPr bwMode="auto">
          <a:xfrm>
            <a:off x="4343400" y="1587500"/>
            <a:ext cx="3048000" cy="274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1028" name="Picture 4" descr="job loss à¦à¦° à¦à¦¬à¦¿à¦° à¦«à¦²à¦¾à¦«à¦²"/>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53841" y="4330700"/>
            <a:ext cx="3115520" cy="2693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xmlns="" val="76981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320675"/>
            <a:ext cx="8153400" cy="974725"/>
          </a:xfrm>
        </p:spPr>
        <p:txBody>
          <a:bodyPr>
            <a:noAutofit/>
          </a:bodyPr>
          <a:lstStyle/>
          <a:p>
            <a:r>
              <a:rPr lang="en-US" dirty="0" smtClean="0"/>
              <a:t>Tobacco Industry Myths (2)</a:t>
            </a:r>
            <a:endParaRPr lang="en-US" dirty="0"/>
          </a:p>
        </p:txBody>
      </p:sp>
      <p:sp>
        <p:nvSpPr>
          <p:cNvPr id="3" name="Content Placeholder 2"/>
          <p:cNvSpPr>
            <a:spLocks noGrp="1"/>
          </p:cNvSpPr>
          <p:nvPr>
            <p:ph idx="1"/>
          </p:nvPr>
        </p:nvSpPr>
        <p:spPr>
          <a:xfrm>
            <a:off x="457200" y="1587500"/>
            <a:ext cx="4876800" cy="4538663"/>
          </a:xfrm>
        </p:spPr>
        <p:txBody>
          <a:bodyPr>
            <a:normAutofit lnSpcReduction="10000"/>
          </a:bodyPr>
          <a:lstStyle/>
          <a:p>
            <a:r>
              <a:rPr lang="en-US" dirty="0"/>
              <a:t>Governments will lose revenues if they increase cigarette taxes, because people will buy fewer cigarettes</a:t>
            </a:r>
          </a:p>
          <a:p>
            <a:r>
              <a:rPr lang="en-US" dirty="0" smtClean="0"/>
              <a:t>Smuggling </a:t>
            </a:r>
            <a:r>
              <a:rPr lang="en-US" dirty="0"/>
              <a:t>and illicit production will undermine the effects of raised tobacco </a:t>
            </a:r>
            <a:r>
              <a:rPr lang="en-US" dirty="0" smtClean="0"/>
              <a:t>taxes</a:t>
            </a:r>
            <a:endParaRPr lang="en-US" dirty="0"/>
          </a:p>
          <a:p>
            <a:endParaRPr lang="en-US" dirty="0"/>
          </a:p>
        </p:txBody>
      </p:sp>
      <p:pic>
        <p:nvPicPr>
          <p:cNvPr id="2050" name="Picture 2" descr="revenue loss à¦à¦° à¦à¦¬à¦¿à¦° à¦«à¦²à¦¾à¦«à¦²"/>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0" y="1828800"/>
            <a:ext cx="3771900" cy="18859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pic>
        <p:nvPicPr>
          <p:cNvPr id="2052" name="Picture 4" descr="smuggling tobacco à¦à¦° à¦à¦¬à¦¿à¦° à¦«à¦²à¦¾à¦«à¦²"/>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10200" y="3810000"/>
            <a:ext cx="3733801" cy="24685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xmlns="" val="40473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par>
                                <p:cTn id="19" presetID="2" presetClass="entr" presetSubtype="4"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additive="base">
                                        <p:cTn id="21" dur="500" fill="hold"/>
                                        <p:tgtEl>
                                          <p:spTgt spid="2052"/>
                                        </p:tgtEl>
                                        <p:attrNameLst>
                                          <p:attrName>ppt_x</p:attrName>
                                        </p:attrNameLst>
                                      </p:cBhvr>
                                      <p:tavLst>
                                        <p:tav tm="0">
                                          <p:val>
                                            <p:strVal val="#ppt_x"/>
                                          </p:val>
                                        </p:tav>
                                        <p:tav tm="100000">
                                          <p:val>
                                            <p:strVal val="#ppt_x"/>
                                          </p:val>
                                        </p:tav>
                                      </p:tavLst>
                                    </p:anim>
                                    <p:anim calcmode="lin" valueType="num">
                                      <p:cBhvr additive="base">
                                        <p:cTn id="2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675"/>
            <a:ext cx="8305799" cy="688975"/>
          </a:xfrm>
        </p:spPr>
        <p:txBody>
          <a:bodyPr>
            <a:noAutofit/>
          </a:bodyPr>
          <a:lstStyle/>
          <a:p>
            <a:r>
              <a:rPr lang="en-US" dirty="0" smtClean="0"/>
              <a:t>Tobacco </a:t>
            </a:r>
            <a:r>
              <a:rPr lang="en-US" dirty="0"/>
              <a:t>Industry </a:t>
            </a:r>
            <a:r>
              <a:rPr lang="en-US" dirty="0" smtClean="0"/>
              <a:t>Myths (3)</a:t>
            </a:r>
            <a:endParaRPr lang="en-US" dirty="0"/>
          </a:p>
        </p:txBody>
      </p:sp>
      <p:sp>
        <p:nvSpPr>
          <p:cNvPr id="3" name="Content Placeholder 2"/>
          <p:cNvSpPr>
            <a:spLocks noGrp="1"/>
          </p:cNvSpPr>
          <p:nvPr>
            <p:ph idx="1"/>
          </p:nvPr>
        </p:nvSpPr>
        <p:spPr>
          <a:xfrm>
            <a:off x="457200" y="1587500"/>
            <a:ext cx="5334000" cy="4538663"/>
          </a:xfrm>
        </p:spPr>
        <p:txBody>
          <a:bodyPr/>
          <a:lstStyle/>
          <a:p>
            <a:r>
              <a:rPr lang="en-US" dirty="0"/>
              <a:t>Tobacco addiction is so strong that simply raising taxes will not reduce </a:t>
            </a:r>
            <a:r>
              <a:rPr lang="en-US" dirty="0" smtClean="0"/>
              <a:t>demand; therefore</a:t>
            </a:r>
            <a:r>
              <a:rPr lang="en-US" dirty="0"/>
              <a:t>, raising taxes is not </a:t>
            </a:r>
            <a:r>
              <a:rPr lang="en-US" dirty="0" smtClean="0"/>
              <a:t>justified</a:t>
            </a:r>
            <a:endParaRPr lang="en-US" dirty="0"/>
          </a:p>
          <a:p>
            <a:r>
              <a:rPr lang="en-US" dirty="0" smtClean="0"/>
              <a:t>Tax </a:t>
            </a:r>
            <a:r>
              <a:rPr lang="en-US" dirty="0"/>
              <a:t>rates for cigarettes are already too </a:t>
            </a:r>
            <a:r>
              <a:rPr lang="en-US" dirty="0" smtClean="0"/>
              <a:t>high</a:t>
            </a:r>
          </a:p>
        </p:txBody>
      </p:sp>
      <p:pic>
        <p:nvPicPr>
          <p:cNvPr id="3074" name="Picture 2" descr="tobacco addictive à¦à¦° à¦à¦¬à¦¿à¦° à¦«à¦²à¦¾à¦«à¦²"/>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9840" r="18571" b="13907"/>
          <a:stretch/>
        </p:blipFill>
        <p:spPr bwMode="auto">
          <a:xfrm>
            <a:off x="5715001" y="1743618"/>
            <a:ext cx="3429000" cy="2396614"/>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high taxes à¦à¦° à¦à¦¬à¦¿à¦° à¦«à¦²à¦¾à¦«à¦²"/>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6305" t="10919" r="4805" b="8709"/>
          <a:stretch/>
        </p:blipFill>
        <p:spPr bwMode="auto">
          <a:xfrm>
            <a:off x="5706926" y="3733800"/>
            <a:ext cx="3455218" cy="31242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xmlns="" val="359499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0" end="0"/>
                                            </p:txEl>
                                          </p:spTgt>
                                        </p:tgtEl>
                                        <p:attrNameLst>
                                          <p:attrName>ppt_c</p:attrName>
                                        </p:attrNameLst>
                                      </p:cBhvr>
                                      <p:to>
                                        <a:schemeClr val="accent1"/>
                                      </p:to>
                                    </p:animClr>
                                  </p:sub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chemeClr val="accent1"/>
                                      </p:to>
                                    </p:animClr>
                                  </p:subTnLst>
                                </p:cTn>
                              </p:par>
                              <p:par>
                                <p:cTn id="19" presetID="2" presetClass="entr" presetSubtype="4" fill="hold" nodeType="withEffect">
                                  <p:stCondLst>
                                    <p:cond delay="0"/>
                                  </p:stCondLst>
                                  <p:childTnLst>
                                    <p:set>
                                      <p:cBhvr>
                                        <p:cTn id="20" dur="1" fill="hold">
                                          <p:stCondLst>
                                            <p:cond delay="0"/>
                                          </p:stCondLst>
                                        </p:cTn>
                                        <p:tgtEl>
                                          <p:spTgt spid="3076"/>
                                        </p:tgtEl>
                                        <p:attrNameLst>
                                          <p:attrName>style.visibility</p:attrName>
                                        </p:attrNameLst>
                                      </p:cBhvr>
                                      <p:to>
                                        <p:strVal val="visible"/>
                                      </p:to>
                                    </p:set>
                                    <p:anim calcmode="lin" valueType="num">
                                      <p:cBhvr additive="base">
                                        <p:cTn id="21" dur="500" fill="hold"/>
                                        <p:tgtEl>
                                          <p:spTgt spid="3076"/>
                                        </p:tgtEl>
                                        <p:attrNameLst>
                                          <p:attrName>ppt_x</p:attrName>
                                        </p:attrNameLst>
                                      </p:cBhvr>
                                      <p:tavLst>
                                        <p:tav tm="0">
                                          <p:val>
                                            <p:strVal val="#ppt_x"/>
                                          </p:val>
                                        </p:tav>
                                        <p:tav tm="100000">
                                          <p:val>
                                            <p:strVal val="#ppt_x"/>
                                          </p:val>
                                        </p:tav>
                                      </p:tavLst>
                                    </p:anim>
                                    <p:anim calcmode="lin" valueType="num">
                                      <p:cBhvr additive="base">
                                        <p:cTn id="2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Countering TI Interference</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xmlns="" val="2933400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FCTC</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dirty="0" smtClean="0"/>
              <a:t>“the need to be alert to any efforts by the tobacco industry to undermine or subvert tobacco control efforts and the need to be informed of activities of the tobacco industry that have a negative impact on tobacco control efforts”</a:t>
            </a:r>
          </a:p>
          <a:p>
            <a:r>
              <a:rPr lang="en-US" dirty="0" smtClean="0"/>
              <a:t>Article 5.3: “in setting and implementing their public health policies with respect to tobacco control, Parties shall act to </a:t>
            </a:r>
            <a:r>
              <a:rPr lang="en-US" dirty="0" smtClean="0">
                <a:solidFill>
                  <a:srgbClr val="C00000"/>
                </a:solidFill>
              </a:rPr>
              <a:t>protect these policies from commercial and other vested interests of the tobacco industry</a:t>
            </a:r>
            <a:r>
              <a:rPr lang="en-US" dirty="0" smtClean="0"/>
              <a:t> in accordance with national law”.</a:t>
            </a:r>
          </a:p>
          <a:p>
            <a:pPr lvl="1"/>
            <a:endParaRPr lang="en-US" dirty="0" smtClean="0"/>
          </a:p>
          <a:p>
            <a:pPr lvl="1"/>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FCTC Article 5.3 Recommendations</a:t>
            </a:r>
            <a:endParaRPr lang="en-US" dirty="0"/>
          </a:p>
        </p:txBody>
      </p:sp>
      <p:sp>
        <p:nvSpPr>
          <p:cNvPr id="3" name="Content Placeholder 2"/>
          <p:cNvSpPr>
            <a:spLocks noGrp="1"/>
          </p:cNvSpPr>
          <p:nvPr>
            <p:ph idx="1"/>
          </p:nvPr>
        </p:nvSpPr>
        <p:spPr>
          <a:xfrm>
            <a:off x="457200" y="1600200"/>
            <a:ext cx="8229600" cy="5257800"/>
          </a:xfrm>
        </p:spPr>
        <p:txBody>
          <a:bodyPr>
            <a:normAutofit fontScale="92500" lnSpcReduction="20000"/>
          </a:bodyPr>
          <a:lstStyle/>
          <a:p>
            <a:pPr lvl="0"/>
            <a:r>
              <a:rPr lang="en-US" dirty="0">
                <a:solidFill>
                  <a:srgbClr val="C00000"/>
                </a:solidFill>
              </a:rPr>
              <a:t>No partnerships</a:t>
            </a:r>
            <a:r>
              <a:rPr lang="en-US" dirty="0"/>
              <a:t>, non-binding or non-enforceable agreements between tobacco industry and governments;</a:t>
            </a:r>
          </a:p>
          <a:p>
            <a:pPr lvl="0"/>
            <a:r>
              <a:rPr lang="en-US" dirty="0">
                <a:solidFill>
                  <a:srgbClr val="C00000"/>
                </a:solidFill>
              </a:rPr>
              <a:t>No contributions</a:t>
            </a:r>
            <a:r>
              <a:rPr lang="en-US" dirty="0"/>
              <a:t> by tobacco industry to governments;</a:t>
            </a:r>
          </a:p>
          <a:p>
            <a:pPr lvl="0"/>
            <a:r>
              <a:rPr lang="en-US" dirty="0">
                <a:solidFill>
                  <a:srgbClr val="C00000"/>
                </a:solidFill>
              </a:rPr>
              <a:t>No tobacco industry-drafted legislation </a:t>
            </a:r>
            <a:r>
              <a:rPr lang="en-US" dirty="0"/>
              <a:t>or policy, or voluntary codes as substitutes for legally enforceable measures;</a:t>
            </a:r>
          </a:p>
          <a:p>
            <a:pPr lvl="0"/>
            <a:r>
              <a:rPr lang="en-US" dirty="0">
                <a:solidFill>
                  <a:srgbClr val="C00000"/>
                </a:solidFill>
              </a:rPr>
              <a:t>No investments by governments</a:t>
            </a:r>
            <a:r>
              <a:rPr lang="en-US" dirty="0"/>
              <a:t> or public officials in tobacco industry;</a:t>
            </a:r>
          </a:p>
          <a:p>
            <a:pPr lvl="0"/>
            <a:r>
              <a:rPr lang="en-US" dirty="0">
                <a:solidFill>
                  <a:srgbClr val="C00000"/>
                </a:solidFill>
              </a:rPr>
              <a:t>No tobacco industry representation on government</a:t>
            </a:r>
            <a:r>
              <a:rPr lang="en-US" dirty="0"/>
              <a:t> tobacco control bodies or FCTC delegations.</a:t>
            </a:r>
          </a:p>
          <a:p>
            <a:endParaRPr lang="en-US" dirty="0"/>
          </a:p>
        </p:txBody>
      </p:sp>
    </p:spTree>
    <p:extLst>
      <p:ext uri="{BB962C8B-B14F-4D97-AF65-F5344CB8AC3E}">
        <p14:creationId xmlns:p14="http://schemas.microsoft.com/office/powerpoint/2010/main" xmlns="" val="307588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Countering TI Interference</a:t>
            </a:r>
            <a:endParaRPr lang="en-US" dirty="0"/>
          </a:p>
        </p:txBody>
      </p:sp>
      <p:sp>
        <p:nvSpPr>
          <p:cNvPr id="3" name="Content Placeholder 2"/>
          <p:cNvSpPr>
            <a:spLocks noGrp="1"/>
          </p:cNvSpPr>
          <p:nvPr>
            <p:ph idx="1"/>
          </p:nvPr>
        </p:nvSpPr>
        <p:spPr/>
        <p:txBody>
          <a:bodyPr/>
          <a:lstStyle/>
          <a:p>
            <a:r>
              <a:rPr lang="en-US" dirty="0" smtClean="0"/>
              <a:t>Reminding government about its obligation to FCTC Article 5.3 which adopted in 2008</a:t>
            </a:r>
          </a:p>
          <a:p>
            <a:pPr lvl="1"/>
            <a:r>
              <a:rPr lang="en-US" dirty="0" smtClean="0">
                <a:solidFill>
                  <a:srgbClr val="C00000"/>
                </a:solidFill>
              </a:rPr>
              <a:t>Formulation of article 5.3 code-of-conduct</a:t>
            </a:r>
          </a:p>
          <a:p>
            <a:r>
              <a:rPr lang="en-US" dirty="0" smtClean="0"/>
              <a:t>Exposing the </a:t>
            </a:r>
            <a:r>
              <a:rPr lang="en-US" dirty="0" smtClean="0">
                <a:solidFill>
                  <a:srgbClr val="C00000"/>
                </a:solidFill>
              </a:rPr>
              <a:t>covert</a:t>
            </a:r>
            <a:r>
              <a:rPr lang="en-US" dirty="0" smtClean="0"/>
              <a:t> activities of the TI to prevent tobacco control policies</a:t>
            </a:r>
          </a:p>
          <a:p>
            <a:r>
              <a:rPr lang="en-US" dirty="0" smtClean="0"/>
              <a:t>Countering the </a:t>
            </a:r>
            <a:r>
              <a:rPr lang="en-US" dirty="0" smtClean="0">
                <a:solidFill>
                  <a:srgbClr val="0070C0"/>
                </a:solidFill>
              </a:rPr>
              <a:t>overt</a:t>
            </a:r>
            <a:r>
              <a:rPr lang="en-US" dirty="0" smtClean="0"/>
              <a:t> propaganda of TI through evidence based campaign</a:t>
            </a:r>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959225"/>
            <a:ext cx="9144000" cy="1755775"/>
          </a:xfrm>
        </p:spPr>
        <p:txBody>
          <a:bodyPr>
            <a:normAutofit fontScale="90000"/>
          </a:bodyPr>
          <a:lstStyle/>
          <a:p>
            <a:r>
              <a:rPr lang="en-US" dirty="0" smtClean="0">
                <a:solidFill>
                  <a:srgbClr val="008A3E"/>
                </a:solidFill>
                <a:latin typeface="Bernard MT Condensed" panose="02050806060905020404" pitchFamily="18" charset="0"/>
              </a:rPr>
              <a:t>Bangladesh</a:t>
            </a:r>
            <a:r>
              <a:rPr lang="en-US" dirty="0" smtClean="0">
                <a:latin typeface="Bernard MT Condensed" panose="02050806060905020404" pitchFamily="18" charset="0"/>
              </a:rPr>
              <a:t> </a:t>
            </a:r>
            <a:br>
              <a:rPr lang="en-US" dirty="0" smtClean="0">
                <a:latin typeface="Bernard MT Condensed" panose="02050806060905020404" pitchFamily="18" charset="0"/>
              </a:rPr>
            </a:br>
            <a:r>
              <a:rPr lang="en-US" dirty="0" smtClean="0">
                <a:solidFill>
                  <a:srgbClr val="FF0000"/>
                </a:solidFill>
                <a:latin typeface="Bernard MT Condensed" panose="02050806060905020404" pitchFamily="18" charset="0"/>
              </a:rPr>
              <a:t>Tobacco Industry Interference Index 2018</a:t>
            </a:r>
            <a:br>
              <a:rPr lang="en-US" dirty="0" smtClean="0">
                <a:solidFill>
                  <a:srgbClr val="FF0000"/>
                </a:solidFill>
                <a:latin typeface="Bernard MT Condensed" panose="02050806060905020404" pitchFamily="18" charset="0"/>
              </a:rPr>
            </a:br>
            <a:r>
              <a:rPr lang="en-US" sz="4000" dirty="0" smtClean="0">
                <a:latin typeface="Arial Narrow" panose="020B0606020202030204" pitchFamily="34" charset="0"/>
                <a:cs typeface="Aharoni" panose="02010803020104030203" pitchFamily="2" charset="-79"/>
              </a:rPr>
              <a:t>Report </a:t>
            </a:r>
            <a:r>
              <a:rPr lang="en-US" sz="4000" dirty="0">
                <a:latin typeface="Arial Narrow" panose="020B0606020202030204" pitchFamily="34" charset="0"/>
                <a:cs typeface="Aharoni" panose="02010803020104030203" pitchFamily="2" charset="-79"/>
              </a:rPr>
              <a:t>on </a:t>
            </a:r>
            <a:r>
              <a:rPr lang="en-US" sz="4000" dirty="0" smtClean="0">
                <a:latin typeface="Arial Narrow" panose="020B0606020202030204" pitchFamily="34" charset="0"/>
                <a:cs typeface="Aharoni" panose="02010803020104030203" pitchFamily="2" charset="-79"/>
              </a:rPr>
              <a:t>the Implementation </a:t>
            </a:r>
            <a:r>
              <a:rPr lang="en-US" sz="4000" dirty="0">
                <a:latin typeface="Arial Narrow" panose="020B0606020202030204" pitchFamily="34" charset="0"/>
                <a:cs typeface="Aharoni" panose="02010803020104030203" pitchFamily="2" charset="-79"/>
              </a:rPr>
              <a:t>of FCTC Article 5.3</a:t>
            </a:r>
            <a:endParaRPr lang="en-US" sz="3600" dirty="0">
              <a:latin typeface="Arial Narrow" panose="020B0606020202030204" pitchFamily="34" charset="0"/>
              <a:cs typeface="Aharoni" panose="02010803020104030203" pitchFamily="2" charset="-79"/>
            </a:endParaRPr>
          </a:p>
        </p:txBody>
      </p:sp>
      <p:pic>
        <p:nvPicPr>
          <p:cNvPr id="4" name="Picture 3"/>
          <p:cNvPicPr>
            <a:picLocks noChangeAspect="1"/>
          </p:cNvPicPr>
          <p:nvPr/>
        </p:nvPicPr>
        <p:blipFill rotWithShape="1">
          <a:blip r:embed="rId2" cstate="print"/>
          <a:srcRect l="34773" t="16666" r="33602" b="7292"/>
          <a:stretch/>
        </p:blipFill>
        <p:spPr>
          <a:xfrm>
            <a:off x="3211099" y="0"/>
            <a:ext cx="2721802" cy="36794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539505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Launched in September 2018</a:t>
            </a:r>
            <a:endParaRPr lang="en-US" dirty="0"/>
          </a:p>
        </p:txBody>
      </p:sp>
      <p:pic>
        <p:nvPicPr>
          <p:cNvPr id="1026" name="Picture 2" descr="C:\Users\user\Downloads\1.jpg"/>
          <p:cNvPicPr>
            <a:picLocks noChangeAspect="1" noChangeArrowheads="1"/>
          </p:cNvPicPr>
          <p:nvPr/>
        </p:nvPicPr>
        <p:blipFill>
          <a:blip r:embed="rId2" cstate="print"/>
          <a:srcRect/>
          <a:stretch>
            <a:fillRect/>
          </a:stretch>
        </p:blipFill>
        <p:spPr bwMode="auto">
          <a:xfrm>
            <a:off x="0" y="1600200"/>
            <a:ext cx="9144000" cy="46315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7" name="Picture 3" descr="C:\Users\user\Downloads\2.jpg"/>
          <p:cNvPicPr>
            <a:picLocks noChangeAspect="1" noChangeArrowheads="1"/>
          </p:cNvPicPr>
          <p:nvPr/>
        </p:nvPicPr>
        <p:blipFill>
          <a:blip r:embed="rId3" cstate="print"/>
          <a:srcRect/>
          <a:stretch>
            <a:fillRect/>
          </a:stretch>
        </p:blipFill>
        <p:spPr bwMode="auto">
          <a:xfrm>
            <a:off x="762000" y="1627493"/>
            <a:ext cx="8377950" cy="55832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6" name="Group 5"/>
          <p:cNvGrpSpPr/>
          <p:nvPr/>
        </p:nvGrpSpPr>
        <p:grpSpPr>
          <a:xfrm>
            <a:off x="1447800" y="1608342"/>
            <a:ext cx="7696200" cy="5783058"/>
            <a:chOff x="2362200" y="1608343"/>
            <a:chExt cx="6781799" cy="5249656"/>
          </a:xfrm>
        </p:grpSpPr>
        <p:pic>
          <p:nvPicPr>
            <p:cNvPr id="5" name="Picture 2"/>
            <p:cNvPicPr>
              <a:picLocks noChangeAspect="1" noChangeArrowheads="1"/>
            </p:cNvPicPr>
            <p:nvPr/>
          </p:nvPicPr>
          <p:blipFill>
            <a:blip r:embed="rId4" cstate="print"/>
            <a:srcRect l="4685" t="13542" r="33236" b="12500"/>
            <a:stretch>
              <a:fillRect/>
            </a:stretch>
          </p:blipFill>
          <p:spPr bwMode="auto">
            <a:xfrm>
              <a:off x="2362200" y="2315474"/>
              <a:ext cx="6781799" cy="45425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2" descr="daily star logo à¦à¦° à¦à¦¬à¦¿à¦° à¦«à¦²à¦¾à¦«à¦²"/>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91048" y="1608343"/>
              <a:ext cx="2324101" cy="726282"/>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8" name="Picture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042675" y="2971800"/>
            <a:ext cx="7112000" cy="40005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Content Placeholder 8"/>
          <p:cNvSpPr>
            <a:spLocks noGrp="1"/>
          </p:cNvSpPr>
          <p:nvPr>
            <p:ph idx="1"/>
          </p:nvPr>
        </p:nvSpPr>
        <p:spPr/>
        <p:txBody>
          <a:bodyPr/>
          <a:lstStyle/>
          <a:p>
            <a:endParaRPr lang="en-US" dirty="0"/>
          </a:p>
        </p:txBody>
      </p:sp>
    </p:spTree>
    <p:extLst>
      <p:ext uri="{BB962C8B-B14F-4D97-AF65-F5344CB8AC3E}">
        <p14:creationId xmlns:p14="http://schemas.microsoft.com/office/powerpoint/2010/main" xmlns="" val="61626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Tobacco Industry Interference in Asia</a:t>
            </a:r>
            <a:endParaRPr lang="en-US" dirty="0"/>
          </a:p>
        </p:txBody>
      </p:sp>
      <p:graphicFrame>
        <p:nvGraphicFramePr>
          <p:cNvPr id="5" name="Content Placeholder 4"/>
          <p:cNvGraphicFramePr>
            <a:graphicFrameLocks noGrp="1"/>
          </p:cNvGraphicFramePr>
          <p:nvPr>
            <p:ph idx="1"/>
            <p:extLst/>
          </p:nvPr>
        </p:nvGraphicFramePr>
        <p:xfrm>
          <a:off x="2401529" y="6029086"/>
          <a:ext cx="6705600" cy="762159"/>
        </p:xfrm>
        <a:graphic>
          <a:graphicData uri="http://schemas.openxmlformats.org/drawingml/2006/table">
            <a:tbl>
              <a:tblPr>
                <a:tableStyleId>{5C22544A-7EE6-4342-B048-85BDC9FD1C3A}</a:tableStyleId>
              </a:tblPr>
              <a:tblGrid>
                <a:gridCol w="6705600">
                  <a:extLst>
                    <a:ext uri="{9D8B030D-6E8A-4147-A177-3AD203B41FA5}">
                      <a16:colId xmlns:a16="http://schemas.microsoft.com/office/drawing/2014/main" xmlns="" val="568470230"/>
                    </a:ext>
                  </a:extLst>
                </a:gridCol>
              </a:tblGrid>
              <a:tr h="356394">
                <a:tc>
                  <a:txBody>
                    <a:bodyPr/>
                    <a:lstStyle/>
                    <a:p>
                      <a:pPr algn="ctr" fontAlgn="b"/>
                      <a:r>
                        <a:rPr lang="en-US" sz="1800" u="none" strike="noStrike" dirty="0">
                          <a:effectLst/>
                        </a:rPr>
                        <a:t>* Indonesia is a non-Party to the WHO </a:t>
                      </a:r>
                      <a:r>
                        <a:rPr lang="en-US" sz="1800" u="none" strike="noStrike" dirty="0" smtClean="0">
                          <a:effectLst/>
                        </a:rPr>
                        <a:t>FTCC</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1801664734"/>
                  </a:ext>
                </a:extLst>
              </a:tr>
              <a:tr h="356394">
                <a:tc>
                  <a:txBody>
                    <a:bodyPr/>
                    <a:lstStyle/>
                    <a:p>
                      <a:pPr algn="ctr" fontAlgn="b"/>
                      <a:r>
                        <a:rPr lang="en-US" sz="2600" u="none" strike="noStrike" dirty="0">
                          <a:solidFill>
                            <a:srgbClr val="C00000"/>
                          </a:solidFill>
                          <a:effectLst/>
                        </a:rPr>
                        <a:t>** The lower the score, the better the ranking</a:t>
                      </a:r>
                      <a:endParaRPr lang="en-US" sz="2600" b="0" i="0" u="none" strike="noStrike" dirty="0">
                        <a:solidFill>
                          <a:srgbClr val="C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xmlns="" val="901362630"/>
                  </a:ext>
                </a:extLst>
              </a:tr>
            </a:tbl>
          </a:graphicData>
        </a:graphic>
      </p:graphicFrame>
      <p:graphicFrame>
        <p:nvGraphicFramePr>
          <p:cNvPr id="6" name="Chart 5"/>
          <p:cNvGraphicFramePr>
            <a:graphicFrameLocks/>
          </p:cNvGraphicFramePr>
          <p:nvPr>
            <p:extLst/>
          </p:nvPr>
        </p:nvGraphicFramePr>
        <p:xfrm>
          <a:off x="0" y="1538287"/>
          <a:ext cx="9144000" cy="4252913"/>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 6"/>
          <p:cNvSpPr/>
          <p:nvPr/>
        </p:nvSpPr>
        <p:spPr>
          <a:xfrm>
            <a:off x="7010400" y="2209800"/>
            <a:ext cx="838200" cy="81915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1197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lumMod val="75000"/>
            </a:schemeClr>
          </a:solidFill>
        </p:spPr>
        <p:txBody>
          <a:bodyPr/>
          <a:lstStyle/>
          <a:p>
            <a:pPr algn="ctr"/>
            <a:r>
              <a:rPr lang="en-US" dirty="0" smtClean="0"/>
              <a:t>Doing the killing business and making profit</a:t>
            </a:r>
            <a:endParaRPr lang="en-US" dirty="0"/>
          </a:p>
        </p:txBody>
      </p:sp>
      <p:sp>
        <p:nvSpPr>
          <p:cNvPr id="3" name="Text Placeholder 2"/>
          <p:cNvSpPr>
            <a:spLocks noGrp="1"/>
          </p:cNvSpPr>
          <p:nvPr>
            <p:ph type="body" idx="1"/>
          </p:nvPr>
        </p:nvSpPr>
        <p:spPr/>
        <p:txBody>
          <a:bodyPr>
            <a:normAutofit/>
          </a:bodyPr>
          <a:lstStyle/>
          <a:p>
            <a:pPr algn="ctr"/>
            <a:r>
              <a:rPr lang="en-US" sz="3600" dirty="0" smtClean="0">
                <a:solidFill>
                  <a:srgbClr val="C00000"/>
                </a:solidFill>
              </a:rPr>
              <a:t>Why TI Undermining Tobacco Control?</a:t>
            </a:r>
            <a:endParaRPr lang="en-US" sz="3600"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447800" y="0"/>
            <a:ext cx="4866899" cy="687876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098" name="Picture 2" descr="COP 8 à¦à¦° à¦à¦¬à¦¿à¦° à¦«à¦²à¦¾à¦«à¦²"/>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60066" y="2684524"/>
            <a:ext cx="2683934" cy="15097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212696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BAT and JTI Presence in Asia Pacific Region</a:t>
            </a:r>
            <a:endParaRPr lang="en-US" dirty="0"/>
          </a:p>
        </p:txBody>
      </p:sp>
      <p:sp>
        <p:nvSpPr>
          <p:cNvPr id="3" name="Subtitle 2"/>
          <p:cNvSpPr>
            <a:spLocks noGrp="1"/>
          </p:cNvSpPr>
          <p:nvPr>
            <p:ph type="subTitle" idx="1"/>
          </p:nvPr>
        </p:nvSpPr>
        <p:spPr/>
        <p:txBody>
          <a:bodyPr/>
          <a:lstStyle/>
          <a:p>
            <a:r>
              <a:rPr lang="en-US" dirty="0" smtClean="0"/>
              <a:t>Stronger tobacco industry presence with higher tobacco prevalence</a:t>
            </a:r>
            <a:endParaRPr lang="en-US" dirty="0"/>
          </a:p>
        </p:txBody>
      </p:sp>
    </p:spTree>
    <p:extLst>
      <p:ext uri="{BB962C8B-B14F-4D97-AF65-F5344CB8AC3E}">
        <p14:creationId xmlns:p14="http://schemas.microsoft.com/office/powerpoint/2010/main" xmlns="" val="24832331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52800" y="2644775"/>
            <a:ext cx="2590800" cy="1470025"/>
          </a:xfrm>
          <a:solidFill>
            <a:schemeClr val="accent2"/>
          </a:solidFill>
        </p:spPr>
        <p:txBody>
          <a:bodyPr>
            <a:noAutofit/>
          </a:bodyPr>
          <a:lstStyle/>
          <a:p>
            <a:pPr eaLnBrk="1" fontAlgn="auto" hangingPunct="1">
              <a:spcAft>
                <a:spcPts val="0"/>
              </a:spcAft>
              <a:defRPr/>
            </a:pPr>
            <a:r>
              <a:rPr sz="3600" dirty="0" smtClean="0">
                <a:solidFill>
                  <a:schemeClr val="bg1"/>
                </a:solidFill>
              </a:rPr>
              <a:t>BAT Presence</a:t>
            </a:r>
            <a:r>
              <a:rPr lang="en-US" sz="3600" dirty="0" smtClean="0">
                <a:solidFill>
                  <a:schemeClr val="bg1"/>
                </a:solidFill>
              </a:rPr>
              <a:t> in the region</a:t>
            </a:r>
            <a:endParaRPr sz="3600" dirty="0">
              <a:solidFill>
                <a:schemeClr val="bg1"/>
              </a:solidFill>
            </a:endParaRPr>
          </a:p>
        </p:txBody>
      </p:sp>
      <p:sp>
        <p:nvSpPr>
          <p:cNvPr id="4" name="Rounded Rectangular Callout 3"/>
          <p:cNvSpPr/>
          <p:nvPr/>
        </p:nvSpPr>
        <p:spPr>
          <a:xfrm>
            <a:off x="0" y="0"/>
            <a:ext cx="2971800" cy="2644775"/>
          </a:xfrm>
          <a:prstGeom prst="wedgeRoundRectCallout">
            <a:avLst>
              <a:gd name="adj1" fmla="val 60706"/>
              <a:gd name="adj2" fmla="val 78144"/>
              <a:gd name="adj3" fmla="val 16667"/>
            </a:avLst>
          </a:prstGeom>
          <a:solidFill>
            <a:srgbClr val="00B05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200" dirty="0" smtClean="0"/>
              <a:t>Bangladesh (35.3%)</a:t>
            </a:r>
            <a:endParaRPr lang="en-US" sz="2200" dirty="0"/>
          </a:p>
          <a:p>
            <a:pPr algn="ctr" eaLnBrk="1" fontAlgn="auto" hangingPunct="1">
              <a:spcBef>
                <a:spcPts val="0"/>
              </a:spcBef>
              <a:spcAft>
                <a:spcPts val="0"/>
              </a:spcAft>
              <a:defRPr/>
            </a:pPr>
            <a:endParaRPr lang="en-US" sz="1500" dirty="0"/>
          </a:p>
          <a:p>
            <a:pPr algn="ctr" eaLnBrk="1" fontAlgn="auto" hangingPunct="1">
              <a:spcBef>
                <a:spcPts val="0"/>
              </a:spcBef>
              <a:spcAft>
                <a:spcPts val="0"/>
              </a:spcAft>
              <a:defRPr/>
            </a:pPr>
            <a:r>
              <a:rPr lang="en-US" sz="2200" dirty="0"/>
              <a:t>British American Tobacco Bangladesh (BATB)</a:t>
            </a:r>
          </a:p>
          <a:p>
            <a:pPr algn="ctr" eaLnBrk="1" fontAlgn="auto" hangingPunct="1">
              <a:spcBef>
                <a:spcPts val="0"/>
              </a:spcBef>
              <a:spcAft>
                <a:spcPts val="0"/>
              </a:spcAft>
              <a:defRPr/>
            </a:pPr>
            <a:endParaRPr lang="en-US" sz="1500" dirty="0"/>
          </a:p>
          <a:p>
            <a:pPr algn="ctr" eaLnBrk="1" fontAlgn="auto" hangingPunct="1">
              <a:spcBef>
                <a:spcPts val="0"/>
              </a:spcBef>
              <a:spcAft>
                <a:spcPts val="0"/>
              </a:spcAft>
              <a:defRPr/>
            </a:pPr>
            <a:r>
              <a:rPr lang="en-US" sz="2200" dirty="0"/>
              <a:t>BAT Share: </a:t>
            </a:r>
            <a:r>
              <a:rPr lang="en-US" sz="3600" dirty="0">
                <a:solidFill>
                  <a:srgbClr val="FF0000"/>
                </a:solidFill>
              </a:rPr>
              <a:t>72.91% </a:t>
            </a:r>
          </a:p>
        </p:txBody>
      </p:sp>
      <p:sp>
        <p:nvSpPr>
          <p:cNvPr id="5" name="Rounded Rectangular Callout 4"/>
          <p:cNvSpPr/>
          <p:nvPr/>
        </p:nvSpPr>
        <p:spPr>
          <a:xfrm>
            <a:off x="3086100" y="0"/>
            <a:ext cx="2971800" cy="2362200"/>
          </a:xfrm>
          <a:prstGeom prst="wedgeRoundRectCallout">
            <a:avLst>
              <a:gd name="adj1" fmla="val 1914"/>
              <a:gd name="adj2" fmla="val 62845"/>
              <a:gd name="adj3" fmla="val 16667"/>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200" dirty="0" smtClean="0"/>
              <a:t>India (28.6%)</a:t>
            </a:r>
            <a:endParaRPr lang="en-US" sz="2200" dirty="0"/>
          </a:p>
          <a:p>
            <a:pPr algn="ctr" eaLnBrk="1" fontAlgn="auto" hangingPunct="1">
              <a:spcBef>
                <a:spcPts val="0"/>
              </a:spcBef>
              <a:spcAft>
                <a:spcPts val="0"/>
              </a:spcAft>
              <a:defRPr/>
            </a:pPr>
            <a:endParaRPr lang="en-US" sz="1500" dirty="0"/>
          </a:p>
          <a:p>
            <a:pPr algn="ctr" eaLnBrk="1" fontAlgn="auto" hangingPunct="1">
              <a:spcBef>
                <a:spcPts val="0"/>
              </a:spcBef>
              <a:spcAft>
                <a:spcPts val="0"/>
              </a:spcAft>
              <a:defRPr/>
            </a:pPr>
            <a:r>
              <a:rPr lang="en-US" sz="2200" dirty="0"/>
              <a:t>ITC Ltd.</a:t>
            </a:r>
          </a:p>
          <a:p>
            <a:pPr algn="ctr" eaLnBrk="1" fontAlgn="auto" hangingPunct="1">
              <a:spcBef>
                <a:spcPts val="0"/>
              </a:spcBef>
              <a:spcAft>
                <a:spcPts val="0"/>
              </a:spcAft>
              <a:defRPr/>
            </a:pPr>
            <a:endParaRPr lang="en-US" sz="1500" dirty="0"/>
          </a:p>
          <a:p>
            <a:pPr algn="ctr" eaLnBrk="1" fontAlgn="auto" hangingPunct="1">
              <a:spcBef>
                <a:spcPts val="0"/>
              </a:spcBef>
              <a:spcAft>
                <a:spcPts val="0"/>
              </a:spcAft>
              <a:defRPr/>
            </a:pPr>
            <a:r>
              <a:rPr lang="en-US" sz="2200" dirty="0"/>
              <a:t>BAT Share: </a:t>
            </a:r>
            <a:r>
              <a:rPr lang="en-US" sz="3600" dirty="0">
                <a:solidFill>
                  <a:srgbClr val="FF0000"/>
                </a:solidFill>
              </a:rPr>
              <a:t>30%</a:t>
            </a:r>
          </a:p>
        </p:txBody>
      </p:sp>
      <p:sp>
        <p:nvSpPr>
          <p:cNvPr id="6" name="Rounded Rectangular Callout 5"/>
          <p:cNvSpPr/>
          <p:nvPr/>
        </p:nvSpPr>
        <p:spPr>
          <a:xfrm>
            <a:off x="6172200" y="0"/>
            <a:ext cx="2971800" cy="2362200"/>
          </a:xfrm>
          <a:prstGeom prst="wedgeRoundRectCallout">
            <a:avLst>
              <a:gd name="adj1" fmla="val -60998"/>
              <a:gd name="adj2" fmla="val 620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200" dirty="0" smtClean="0"/>
              <a:t>Nepal (30.8%)</a:t>
            </a:r>
            <a:endParaRPr lang="en-US" sz="2200" dirty="0"/>
          </a:p>
          <a:p>
            <a:pPr algn="ctr" eaLnBrk="1" fontAlgn="auto" hangingPunct="1">
              <a:spcBef>
                <a:spcPts val="0"/>
              </a:spcBef>
              <a:spcAft>
                <a:spcPts val="0"/>
              </a:spcAft>
              <a:defRPr/>
            </a:pPr>
            <a:endParaRPr lang="en-US" sz="1500" dirty="0"/>
          </a:p>
          <a:p>
            <a:pPr algn="ctr" eaLnBrk="1" fontAlgn="auto" hangingPunct="1">
              <a:spcBef>
                <a:spcPts val="0"/>
              </a:spcBef>
              <a:spcAft>
                <a:spcPts val="0"/>
              </a:spcAft>
              <a:defRPr/>
            </a:pPr>
            <a:r>
              <a:rPr lang="en-US" sz="2200" dirty="0"/>
              <a:t>Surya Tobacco Co. </a:t>
            </a:r>
          </a:p>
          <a:p>
            <a:pPr algn="ctr" eaLnBrk="1" fontAlgn="auto" hangingPunct="1">
              <a:spcBef>
                <a:spcPts val="0"/>
              </a:spcBef>
              <a:spcAft>
                <a:spcPts val="0"/>
              </a:spcAft>
              <a:defRPr/>
            </a:pPr>
            <a:endParaRPr lang="en-US" sz="1500" dirty="0"/>
          </a:p>
          <a:p>
            <a:pPr algn="ctr" eaLnBrk="1" fontAlgn="auto" hangingPunct="1">
              <a:spcBef>
                <a:spcPts val="0"/>
              </a:spcBef>
              <a:spcAft>
                <a:spcPts val="0"/>
              </a:spcAft>
              <a:defRPr/>
            </a:pPr>
            <a:r>
              <a:rPr lang="en-US" sz="2200" dirty="0"/>
              <a:t>ITC Share: </a:t>
            </a:r>
            <a:r>
              <a:rPr lang="en-US" sz="3600" dirty="0">
                <a:solidFill>
                  <a:srgbClr val="FF0000"/>
                </a:solidFill>
              </a:rPr>
              <a:t>59%</a:t>
            </a:r>
          </a:p>
        </p:txBody>
      </p:sp>
      <p:sp>
        <p:nvSpPr>
          <p:cNvPr id="8" name="Rounded Rectangular Callout 7"/>
          <p:cNvSpPr/>
          <p:nvPr/>
        </p:nvSpPr>
        <p:spPr>
          <a:xfrm>
            <a:off x="3048000" y="4476136"/>
            <a:ext cx="2971800" cy="2362200"/>
          </a:xfrm>
          <a:prstGeom prst="wedgeRoundRectCallout">
            <a:avLst>
              <a:gd name="adj1" fmla="val 166"/>
              <a:gd name="adj2" fmla="val -62882"/>
              <a:gd name="adj3" fmla="val 16667"/>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lang="pl-PL" sz="2200" dirty="0" smtClean="0"/>
              <a:t>Srilanka</a:t>
            </a:r>
            <a:r>
              <a:rPr lang="en-US" sz="2200" dirty="0" smtClean="0"/>
              <a:t> (15%)</a:t>
            </a:r>
            <a:endParaRPr lang="en-US" sz="2200" dirty="0"/>
          </a:p>
          <a:p>
            <a:pPr algn="ctr" eaLnBrk="1" fontAlgn="auto" hangingPunct="1">
              <a:spcBef>
                <a:spcPts val="0"/>
              </a:spcBef>
              <a:spcAft>
                <a:spcPts val="0"/>
              </a:spcAft>
              <a:defRPr/>
            </a:pPr>
            <a:endParaRPr lang="en-US" sz="1500" dirty="0"/>
          </a:p>
          <a:p>
            <a:pPr algn="ctr" eaLnBrk="1" fontAlgn="auto" hangingPunct="1">
              <a:spcBef>
                <a:spcPts val="0"/>
              </a:spcBef>
              <a:spcAft>
                <a:spcPts val="0"/>
              </a:spcAft>
              <a:defRPr/>
            </a:pPr>
            <a:r>
              <a:rPr lang="pl-PL" sz="2200" dirty="0"/>
              <a:t>Ceylon Tobacco Co.</a:t>
            </a:r>
            <a:endParaRPr lang="en-US" sz="2200" dirty="0"/>
          </a:p>
          <a:p>
            <a:pPr algn="ctr" eaLnBrk="1" fontAlgn="auto" hangingPunct="1">
              <a:spcBef>
                <a:spcPts val="0"/>
              </a:spcBef>
              <a:spcAft>
                <a:spcPts val="0"/>
              </a:spcAft>
              <a:defRPr/>
            </a:pPr>
            <a:endParaRPr lang="en-US" sz="1500" dirty="0"/>
          </a:p>
          <a:p>
            <a:pPr algn="ctr" eaLnBrk="1" fontAlgn="auto" hangingPunct="1">
              <a:spcBef>
                <a:spcPts val="0"/>
              </a:spcBef>
              <a:spcAft>
                <a:spcPts val="0"/>
              </a:spcAft>
              <a:defRPr/>
            </a:pPr>
            <a:r>
              <a:rPr lang="pl-PL" sz="2200" dirty="0"/>
              <a:t>BAT</a:t>
            </a:r>
            <a:r>
              <a:rPr lang="en-US" sz="2200" dirty="0"/>
              <a:t> Share: </a:t>
            </a:r>
            <a:r>
              <a:rPr lang="pl-PL" sz="3600" dirty="0">
                <a:solidFill>
                  <a:srgbClr val="FF0000"/>
                </a:solidFill>
              </a:rPr>
              <a:t>84.13%</a:t>
            </a:r>
          </a:p>
        </p:txBody>
      </p:sp>
      <p:sp>
        <p:nvSpPr>
          <p:cNvPr id="10" name="Rounded Rectangular Callout 9"/>
          <p:cNvSpPr/>
          <p:nvPr/>
        </p:nvSpPr>
        <p:spPr>
          <a:xfrm>
            <a:off x="0" y="4478594"/>
            <a:ext cx="2971800" cy="2362200"/>
          </a:xfrm>
          <a:prstGeom prst="wedgeRoundRectCallout">
            <a:avLst>
              <a:gd name="adj1" fmla="val 59443"/>
              <a:gd name="adj2" fmla="val -92035"/>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r>
              <a:rPr lang="en-US" sz="2200" dirty="0" smtClean="0"/>
              <a:t>Pakistan (19.1%)</a:t>
            </a:r>
            <a:endParaRPr lang="en-US" sz="2200" dirty="0"/>
          </a:p>
          <a:p>
            <a:pPr algn="ctr" eaLnBrk="1" fontAlgn="auto" hangingPunct="1">
              <a:spcBef>
                <a:spcPts val="0"/>
              </a:spcBef>
              <a:spcAft>
                <a:spcPts val="0"/>
              </a:spcAft>
              <a:defRPr/>
            </a:pPr>
            <a:endParaRPr lang="en-US" sz="1500" dirty="0"/>
          </a:p>
          <a:p>
            <a:pPr algn="ctr" eaLnBrk="1" fontAlgn="auto" hangingPunct="1">
              <a:spcBef>
                <a:spcPts val="0"/>
              </a:spcBef>
              <a:spcAft>
                <a:spcPts val="0"/>
              </a:spcAft>
              <a:defRPr/>
            </a:pPr>
            <a:r>
              <a:rPr lang="en-US" sz="2200" dirty="0"/>
              <a:t>Pakistan Tobacco Company (PTC)</a:t>
            </a:r>
          </a:p>
          <a:p>
            <a:pPr algn="ctr" eaLnBrk="1" fontAlgn="auto" hangingPunct="1">
              <a:spcBef>
                <a:spcPts val="0"/>
              </a:spcBef>
              <a:spcAft>
                <a:spcPts val="0"/>
              </a:spcAft>
              <a:defRPr/>
            </a:pPr>
            <a:endParaRPr lang="en-US" sz="1500" dirty="0"/>
          </a:p>
          <a:p>
            <a:pPr algn="ctr" eaLnBrk="1" fontAlgn="auto" hangingPunct="1">
              <a:spcBef>
                <a:spcPts val="0"/>
              </a:spcBef>
              <a:spcAft>
                <a:spcPts val="0"/>
              </a:spcAft>
              <a:defRPr/>
            </a:pPr>
            <a:r>
              <a:rPr lang="en-US" sz="2200" dirty="0"/>
              <a:t>BAT Share: </a:t>
            </a:r>
            <a:r>
              <a:rPr lang="en-US" sz="3600" dirty="0">
                <a:solidFill>
                  <a:srgbClr val="FF0000"/>
                </a:solidFill>
              </a:rPr>
              <a:t>94.34%</a:t>
            </a:r>
          </a:p>
        </p:txBody>
      </p:sp>
      <p:sp>
        <p:nvSpPr>
          <p:cNvPr id="9" name="Rounded Rectangular Callout 8"/>
          <p:cNvSpPr/>
          <p:nvPr/>
        </p:nvSpPr>
        <p:spPr>
          <a:xfrm>
            <a:off x="6172200" y="4495800"/>
            <a:ext cx="2971800" cy="2362200"/>
          </a:xfrm>
          <a:prstGeom prst="wedgeRoundRectCallout">
            <a:avLst>
              <a:gd name="adj1" fmla="val -56906"/>
              <a:gd name="adj2" fmla="val -95973"/>
              <a:gd name="adj3" fmla="val 16667"/>
            </a:avLst>
          </a:prstGeom>
          <a:solidFill>
            <a:srgbClr val="7030A0"/>
          </a:solidFill>
          <a:ln>
            <a:solidFill>
              <a:srgbClr val="00206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sz="2200" dirty="0" smtClean="0"/>
          </a:p>
          <a:p>
            <a:pPr algn="ctr" eaLnBrk="1" fontAlgn="auto" hangingPunct="1">
              <a:spcBef>
                <a:spcPts val="0"/>
              </a:spcBef>
              <a:spcAft>
                <a:spcPts val="0"/>
              </a:spcAft>
              <a:defRPr/>
            </a:pPr>
            <a:r>
              <a:rPr lang="en-US" sz="3000" dirty="0" smtClean="0"/>
              <a:t>+</a:t>
            </a:r>
          </a:p>
          <a:p>
            <a:pPr algn="ctr" eaLnBrk="1" fontAlgn="auto" hangingPunct="1">
              <a:spcBef>
                <a:spcPts val="0"/>
              </a:spcBef>
              <a:spcAft>
                <a:spcPts val="0"/>
              </a:spcAft>
              <a:defRPr/>
            </a:pPr>
            <a:r>
              <a:rPr lang="en-US" sz="2200" dirty="0" smtClean="0"/>
              <a:t>Indonesia (76.2% M)</a:t>
            </a:r>
          </a:p>
          <a:p>
            <a:pPr algn="ctr" eaLnBrk="1" fontAlgn="auto" hangingPunct="1">
              <a:spcBef>
                <a:spcPts val="0"/>
              </a:spcBef>
              <a:spcAft>
                <a:spcPts val="0"/>
              </a:spcAft>
              <a:defRPr/>
            </a:pPr>
            <a:endParaRPr lang="en-US" sz="1200" dirty="0"/>
          </a:p>
          <a:p>
            <a:pPr algn="ctr" eaLnBrk="1" fontAlgn="auto" hangingPunct="1">
              <a:spcBef>
                <a:spcPts val="0"/>
              </a:spcBef>
              <a:spcAft>
                <a:spcPts val="0"/>
              </a:spcAft>
              <a:defRPr/>
            </a:pPr>
            <a:r>
              <a:rPr lang="en-US" sz="2200" dirty="0" smtClean="0"/>
              <a:t>Malaysia (43% M) </a:t>
            </a:r>
            <a:endParaRPr lang="en-US" sz="2200" dirty="0"/>
          </a:p>
          <a:p>
            <a:pPr algn="ctr" eaLnBrk="1" fontAlgn="auto" hangingPunct="1">
              <a:spcBef>
                <a:spcPts val="0"/>
              </a:spcBef>
              <a:spcAft>
                <a:spcPts val="0"/>
              </a:spcAft>
              <a:defRPr/>
            </a:pPr>
            <a:endParaRPr lang="en-US" sz="1200" dirty="0"/>
          </a:p>
          <a:p>
            <a:pPr algn="ctr" eaLnBrk="1" fontAlgn="auto" hangingPunct="1">
              <a:spcBef>
                <a:spcPts val="0"/>
              </a:spcBef>
              <a:spcAft>
                <a:spcPts val="0"/>
              </a:spcAft>
              <a:defRPr/>
            </a:pPr>
            <a:r>
              <a:rPr lang="en-US" sz="2200" dirty="0" smtClean="0"/>
              <a:t>Vietnam (47.7% M)</a:t>
            </a:r>
          </a:p>
          <a:p>
            <a:pPr algn="ctr" eaLnBrk="1" fontAlgn="auto" hangingPunct="1">
              <a:spcBef>
                <a:spcPts val="0"/>
              </a:spcBef>
              <a:spcAft>
                <a:spcPts val="0"/>
              </a:spcAft>
              <a:defRPr/>
            </a:pPr>
            <a:endParaRPr lang="en-US" sz="1200" dirty="0" smtClean="0"/>
          </a:p>
          <a:p>
            <a:pPr algn="ctr" eaLnBrk="1" fontAlgn="auto" hangingPunct="1">
              <a:spcBef>
                <a:spcPts val="0"/>
              </a:spcBef>
              <a:spcAft>
                <a:spcPts val="0"/>
              </a:spcAft>
              <a:defRPr/>
            </a:pPr>
            <a:r>
              <a:rPr lang="en-US" sz="2200" dirty="0" smtClean="0"/>
              <a:t>Japan (…)</a:t>
            </a:r>
            <a:endParaRPr lang="en-US" sz="2200" dirty="0"/>
          </a:p>
          <a:p>
            <a:pPr algn="ctr" eaLnBrk="1" fontAlgn="auto" hangingPunct="1">
              <a:spcBef>
                <a:spcPts val="0"/>
              </a:spcBef>
              <a:spcAft>
                <a:spcPts val="0"/>
              </a:spcAft>
              <a:defRPr/>
            </a:pPr>
            <a:endParaRPr lang="en-US" sz="1500" dirty="0"/>
          </a:p>
        </p:txBody>
      </p:sp>
      <p:sp>
        <p:nvSpPr>
          <p:cNvPr id="3" name="Oval 2"/>
          <p:cNvSpPr/>
          <p:nvPr/>
        </p:nvSpPr>
        <p:spPr>
          <a:xfrm>
            <a:off x="1295400" y="762000"/>
            <a:ext cx="6553200" cy="5257800"/>
          </a:xfrm>
          <a:prstGeom prst="ellipse">
            <a:avLst/>
          </a:prstGeom>
          <a:noFill/>
          <a:ln w="76200" cmpd="sng">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xmlns="" val="3396982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heel(1)">
                                      <p:cBhvr>
                                        <p:cTn id="3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0" grpId="0" animBg="1"/>
      <p:bldP spid="9" grpId="0" animBg="1"/>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JTI acquires local companies….</a:t>
            </a:r>
            <a:endParaRPr lang="en-US" dirty="0"/>
          </a:p>
        </p:txBody>
      </p:sp>
      <p:pic>
        <p:nvPicPr>
          <p:cNvPr id="4" name="Picture 3"/>
          <p:cNvPicPr>
            <a:picLocks noChangeAspect="1"/>
          </p:cNvPicPr>
          <p:nvPr/>
        </p:nvPicPr>
        <p:blipFill rotWithShape="1">
          <a:blip r:embed="rId2" cstate="print"/>
          <a:srcRect l="21889" t="17708" r="41801" b="6250"/>
          <a:stretch/>
        </p:blipFill>
        <p:spPr>
          <a:xfrm>
            <a:off x="990600" y="1923435"/>
            <a:ext cx="4191000" cy="4934565"/>
          </a:xfrm>
          <a:prstGeom prst="rect">
            <a:avLst/>
          </a:prstGeom>
        </p:spPr>
      </p:pic>
      <p:sp>
        <p:nvSpPr>
          <p:cNvPr id="7" name="Rectangle 6"/>
          <p:cNvSpPr/>
          <p:nvPr/>
        </p:nvSpPr>
        <p:spPr>
          <a:xfrm rot="20041257">
            <a:off x="3609758" y="2120883"/>
            <a:ext cx="1440074" cy="461665"/>
          </a:xfrm>
          <a:prstGeom prst="rect">
            <a:avLst/>
          </a:prstGeom>
        </p:spPr>
        <p:txBody>
          <a:bodyPr wrap="none">
            <a:spAutoFit/>
          </a:bodyPr>
          <a:lstStyle/>
          <a:p>
            <a:r>
              <a:rPr lang="en-US" sz="2400" dirty="0" smtClean="0">
                <a:solidFill>
                  <a:srgbClr val="FF0000"/>
                </a:solidFill>
              </a:rPr>
              <a:t>Aug</a:t>
            </a:r>
            <a:r>
              <a:rPr lang="en-US" sz="2400" dirty="0">
                <a:solidFill>
                  <a:srgbClr val="FF0000"/>
                </a:solidFill>
              </a:rPr>
              <a:t>, </a:t>
            </a:r>
            <a:r>
              <a:rPr lang="en-US" sz="2400" dirty="0" smtClean="0">
                <a:solidFill>
                  <a:srgbClr val="FF0000"/>
                </a:solidFill>
              </a:rPr>
              <a:t>2018</a:t>
            </a:r>
            <a:endParaRPr lang="en-US" sz="2400" dirty="0">
              <a:solidFill>
                <a:srgbClr val="FF0000"/>
              </a:solidFill>
            </a:endParaRPr>
          </a:p>
        </p:txBody>
      </p:sp>
      <p:grpSp>
        <p:nvGrpSpPr>
          <p:cNvPr id="3" name="Group 2"/>
          <p:cNvGrpSpPr/>
          <p:nvPr/>
        </p:nvGrpSpPr>
        <p:grpSpPr>
          <a:xfrm>
            <a:off x="5334000" y="1923435"/>
            <a:ext cx="3854587" cy="2421225"/>
            <a:chOff x="5334000" y="1923435"/>
            <a:chExt cx="3854587" cy="2421225"/>
          </a:xfrm>
        </p:grpSpPr>
        <p:pic>
          <p:nvPicPr>
            <p:cNvPr id="2050" name="Picture 2" descr="philippines flag à¦à¦° à¦à¦¬à¦¿à¦° à¦«à¦²à¦¾à¦«à¦²"/>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0" y="1923435"/>
              <a:ext cx="3733800" cy="2421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13" name="Rectangle 12"/>
            <p:cNvSpPr/>
            <p:nvPr/>
          </p:nvSpPr>
          <p:spPr>
            <a:xfrm rot="20041257">
              <a:off x="5561173" y="2087624"/>
              <a:ext cx="806631" cy="461665"/>
            </a:xfrm>
            <a:prstGeom prst="rect">
              <a:avLst/>
            </a:prstGeom>
          </p:spPr>
          <p:txBody>
            <a:bodyPr wrap="none">
              <a:spAutoFit/>
            </a:bodyPr>
            <a:lstStyle/>
            <a:p>
              <a:r>
                <a:rPr lang="en-US" sz="2400" dirty="0" smtClean="0">
                  <a:solidFill>
                    <a:srgbClr val="FF0000"/>
                  </a:solidFill>
                </a:rPr>
                <a:t>2017</a:t>
              </a:r>
              <a:endParaRPr lang="en-US" dirty="0">
                <a:solidFill>
                  <a:srgbClr val="FF0000"/>
                </a:solidFill>
              </a:endParaRPr>
            </a:p>
          </p:txBody>
        </p:sp>
        <p:sp>
          <p:nvSpPr>
            <p:cNvPr id="12" name="Rectangle 11"/>
            <p:cNvSpPr/>
            <p:nvPr/>
          </p:nvSpPr>
          <p:spPr>
            <a:xfrm>
              <a:off x="5791199" y="3893041"/>
              <a:ext cx="2819400" cy="400110"/>
            </a:xfrm>
            <a:prstGeom prst="rect">
              <a:avLst/>
            </a:prstGeom>
          </p:spPr>
          <p:txBody>
            <a:bodyPr wrap="square">
              <a:spAutoFit/>
            </a:bodyPr>
            <a:lstStyle/>
            <a:p>
              <a:pPr algn="ctr"/>
              <a:r>
                <a:rPr lang="en-US" sz="2000" dirty="0">
                  <a:solidFill>
                    <a:srgbClr val="222222"/>
                  </a:solidFill>
                  <a:latin typeface="Arial" panose="020B0604020202020204" pitchFamily="34" charset="0"/>
                </a:rPr>
                <a:t>Mighty Corporation</a:t>
              </a:r>
              <a:endParaRPr lang="en-US" sz="2000" dirty="0"/>
            </a:p>
          </p:txBody>
        </p:sp>
        <p:sp>
          <p:nvSpPr>
            <p:cNvPr id="16" name="Rectangle 15"/>
            <p:cNvSpPr/>
            <p:nvPr/>
          </p:nvSpPr>
          <p:spPr>
            <a:xfrm>
              <a:off x="6705600" y="2016418"/>
              <a:ext cx="2482987" cy="461665"/>
            </a:xfrm>
            <a:prstGeom prst="rect">
              <a:avLst/>
            </a:prstGeom>
          </p:spPr>
          <p:txBody>
            <a:bodyPr wrap="none">
              <a:spAutoFit/>
            </a:bodyPr>
            <a:lstStyle/>
            <a:p>
              <a:r>
                <a:rPr lang="en-US" sz="2400" dirty="0" smtClean="0">
                  <a:solidFill>
                    <a:srgbClr val="FF0000"/>
                  </a:solidFill>
                </a:rPr>
                <a:t>Prevalence 43% M</a:t>
              </a:r>
              <a:endParaRPr lang="en-US" dirty="0">
                <a:solidFill>
                  <a:srgbClr val="FF0000"/>
                </a:solidFill>
              </a:endParaRPr>
            </a:p>
          </p:txBody>
        </p:sp>
      </p:grpSp>
      <p:grpSp>
        <p:nvGrpSpPr>
          <p:cNvPr id="5" name="Group 4"/>
          <p:cNvGrpSpPr/>
          <p:nvPr/>
        </p:nvGrpSpPr>
        <p:grpSpPr>
          <a:xfrm>
            <a:off x="5305207" y="4648200"/>
            <a:ext cx="3811016" cy="2130127"/>
            <a:chOff x="5305207" y="4648200"/>
            <a:chExt cx="3811016" cy="2130127"/>
          </a:xfrm>
        </p:grpSpPr>
        <p:pic>
          <p:nvPicPr>
            <p:cNvPr id="2054" name="Picture 6" descr="indonesia flag à¦à¦° à¦à¦¬à¦¿à¦° à¦«à¦²à¦¾à¦«à¦²"/>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67799" y="4648200"/>
              <a:ext cx="3719052" cy="20919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sp>
          <p:nvSpPr>
            <p:cNvPr id="14" name="Rectangle 13"/>
            <p:cNvSpPr/>
            <p:nvPr/>
          </p:nvSpPr>
          <p:spPr>
            <a:xfrm rot="20041257">
              <a:off x="5305207" y="5328590"/>
              <a:ext cx="806631" cy="461665"/>
            </a:xfrm>
            <a:prstGeom prst="rect">
              <a:avLst/>
            </a:prstGeom>
          </p:spPr>
          <p:txBody>
            <a:bodyPr wrap="none">
              <a:spAutoFit/>
            </a:bodyPr>
            <a:lstStyle/>
            <a:p>
              <a:r>
                <a:rPr lang="en-US" sz="2400" dirty="0" smtClean="0">
                  <a:solidFill>
                    <a:srgbClr val="FF0000"/>
                  </a:solidFill>
                </a:rPr>
                <a:t>2017</a:t>
              </a:r>
              <a:endParaRPr lang="en-US" sz="2400" dirty="0">
                <a:solidFill>
                  <a:srgbClr val="FF0000"/>
                </a:solidFill>
              </a:endParaRPr>
            </a:p>
          </p:txBody>
        </p:sp>
        <p:sp>
          <p:nvSpPr>
            <p:cNvPr id="15" name="Rectangle 14"/>
            <p:cNvSpPr/>
            <p:nvPr/>
          </p:nvSpPr>
          <p:spPr>
            <a:xfrm>
              <a:off x="5334000" y="6378217"/>
              <a:ext cx="3690434" cy="400110"/>
            </a:xfrm>
            <a:prstGeom prst="rect">
              <a:avLst/>
            </a:prstGeom>
          </p:spPr>
          <p:txBody>
            <a:bodyPr wrap="none">
              <a:spAutoFit/>
            </a:bodyPr>
            <a:lstStyle/>
            <a:p>
              <a:r>
                <a:rPr lang="en-US" sz="2000" dirty="0" err="1">
                  <a:solidFill>
                    <a:srgbClr val="222222"/>
                  </a:solidFill>
                  <a:latin typeface="Arial" panose="020B0604020202020204" pitchFamily="34" charset="0"/>
                </a:rPr>
                <a:t>Karyadibya</a:t>
              </a:r>
              <a:r>
                <a:rPr lang="en-US" sz="2000" dirty="0">
                  <a:solidFill>
                    <a:srgbClr val="222222"/>
                  </a:solidFill>
                  <a:latin typeface="Arial" panose="020B0604020202020204" pitchFamily="34" charset="0"/>
                </a:rPr>
                <a:t> </a:t>
              </a:r>
              <a:r>
                <a:rPr lang="en-US" sz="2000" dirty="0" err="1">
                  <a:solidFill>
                    <a:srgbClr val="222222"/>
                  </a:solidFill>
                  <a:latin typeface="Arial" panose="020B0604020202020204" pitchFamily="34" charset="0"/>
                </a:rPr>
                <a:t>Mahardhika</a:t>
              </a:r>
              <a:r>
                <a:rPr lang="en-US" sz="2000" dirty="0">
                  <a:solidFill>
                    <a:srgbClr val="222222"/>
                  </a:solidFill>
                  <a:latin typeface="Arial" panose="020B0604020202020204" pitchFamily="34" charset="0"/>
                </a:rPr>
                <a:t> (KDM)</a:t>
              </a:r>
              <a:endParaRPr lang="en-US" sz="2000" dirty="0"/>
            </a:p>
          </p:txBody>
        </p:sp>
        <p:sp>
          <p:nvSpPr>
            <p:cNvPr id="17" name="Rectangle 16"/>
            <p:cNvSpPr/>
            <p:nvPr/>
          </p:nvSpPr>
          <p:spPr>
            <a:xfrm>
              <a:off x="6400800" y="4648200"/>
              <a:ext cx="2715423" cy="461665"/>
            </a:xfrm>
            <a:prstGeom prst="rect">
              <a:avLst/>
            </a:prstGeom>
          </p:spPr>
          <p:txBody>
            <a:bodyPr wrap="none">
              <a:spAutoFit/>
            </a:bodyPr>
            <a:lstStyle/>
            <a:p>
              <a:r>
                <a:rPr lang="en-US" sz="2400" dirty="0" smtClean="0">
                  <a:solidFill>
                    <a:schemeClr val="bg1"/>
                  </a:solidFill>
                </a:rPr>
                <a:t>Prevalence 76.2% M</a:t>
              </a:r>
              <a:endParaRPr lang="en-US" dirty="0">
                <a:solidFill>
                  <a:schemeClr val="bg1"/>
                </a:solidFill>
              </a:endParaRPr>
            </a:p>
          </p:txBody>
        </p:sp>
      </p:grpSp>
      <p:sp>
        <p:nvSpPr>
          <p:cNvPr id="20" name="Oval 19"/>
          <p:cNvSpPr/>
          <p:nvPr/>
        </p:nvSpPr>
        <p:spPr>
          <a:xfrm>
            <a:off x="1295400" y="1600200"/>
            <a:ext cx="6553200" cy="5257800"/>
          </a:xfrm>
          <a:prstGeom prst="ellipse">
            <a:avLst/>
          </a:prstGeom>
          <a:noFill/>
          <a:ln w="76200" cmpd="sng">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xmlns="" val="330533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heel(1)">
                                      <p:cBhvr>
                                        <p:cTn id="2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Thoughts…</a:t>
            </a:r>
            <a:endParaRPr lang="en-US" dirty="0"/>
          </a:p>
        </p:txBody>
      </p:sp>
      <p:sp>
        <p:nvSpPr>
          <p:cNvPr id="3" name="Content Placeholder 2"/>
          <p:cNvSpPr>
            <a:spLocks noGrp="1"/>
          </p:cNvSpPr>
          <p:nvPr>
            <p:ph idx="1"/>
          </p:nvPr>
        </p:nvSpPr>
        <p:spPr>
          <a:xfrm>
            <a:off x="468923" y="1498527"/>
            <a:ext cx="8229600" cy="4525963"/>
          </a:xfrm>
        </p:spPr>
        <p:txBody>
          <a:bodyPr/>
          <a:lstStyle/>
          <a:p>
            <a:pPr marL="0" indent="0">
              <a:buNone/>
            </a:pPr>
            <a:endParaRPr lang="en-US" dirty="0"/>
          </a:p>
        </p:txBody>
      </p:sp>
      <p:sp>
        <p:nvSpPr>
          <p:cNvPr id="5" name="Cloud Callout 4"/>
          <p:cNvSpPr/>
          <p:nvPr/>
        </p:nvSpPr>
        <p:spPr>
          <a:xfrm>
            <a:off x="1676400" y="1498528"/>
            <a:ext cx="5791200" cy="481019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t>Could we think about </a:t>
            </a:r>
            <a:r>
              <a:rPr lang="en-US" sz="3800" b="1" dirty="0" smtClean="0"/>
              <a:t>a </a:t>
            </a:r>
            <a:r>
              <a:rPr lang="en-US" sz="3800" b="1" dirty="0"/>
              <a:t>regional </a:t>
            </a:r>
            <a:r>
              <a:rPr lang="en-US" sz="3800" b="1" dirty="0" smtClean="0"/>
              <a:t>network to combat Tobacco Industry?</a:t>
            </a:r>
            <a:endParaRPr lang="en-US" sz="3800" b="1" dirty="0"/>
          </a:p>
        </p:txBody>
      </p:sp>
    </p:spTree>
    <p:extLst>
      <p:ext uri="{BB962C8B-B14F-4D97-AF65-F5344CB8AC3E}">
        <p14:creationId xmlns:p14="http://schemas.microsoft.com/office/powerpoint/2010/main" xmlns="" val="32049254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Available Information Sources to Expose TI Interferences</a:t>
            </a:r>
            <a:endParaRPr lang="en-US" dirty="0"/>
          </a:p>
        </p:txBody>
      </p:sp>
      <p:sp>
        <p:nvSpPr>
          <p:cNvPr id="3" name="Subtitle 2"/>
          <p:cNvSpPr>
            <a:spLocks noGrp="1"/>
          </p:cNvSpPr>
          <p:nvPr>
            <p:ph type="subTitle" idx="1"/>
          </p:nvPr>
        </p:nvSpPr>
        <p:spPr/>
        <p:txBody>
          <a:bodyPr/>
          <a:lstStyle/>
          <a:p>
            <a:r>
              <a:rPr lang="en-US" dirty="0" smtClean="0">
                <a:solidFill>
                  <a:srgbClr val="C00000"/>
                </a:solidFill>
              </a:rPr>
              <a:t>Social Media</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Tobacco Industry Watch BD</a:t>
            </a:r>
            <a:endParaRPr lang="en-US" dirty="0"/>
          </a:p>
        </p:txBody>
      </p:sp>
      <p:sp>
        <p:nvSpPr>
          <p:cNvPr id="3" name="Content Placeholder 2"/>
          <p:cNvSpPr>
            <a:spLocks noGrp="1"/>
          </p:cNvSpPr>
          <p:nvPr>
            <p:ph idx="1"/>
          </p:nvPr>
        </p:nvSpPr>
        <p:spPr/>
        <p:txBody>
          <a:bodyPr/>
          <a:lstStyle/>
          <a:p>
            <a:r>
              <a:rPr lang="en-US" dirty="0" smtClean="0"/>
              <a:t>Website </a:t>
            </a:r>
            <a:endParaRPr lang="en-US" dirty="0"/>
          </a:p>
        </p:txBody>
      </p:sp>
      <p:pic>
        <p:nvPicPr>
          <p:cNvPr id="3074" name="Picture 2">
            <a:hlinkClick r:id="rId2"/>
          </p:cNvPr>
          <p:cNvPicPr>
            <a:picLocks noChangeAspect="1" noChangeArrowheads="1"/>
          </p:cNvPicPr>
          <p:nvPr/>
        </p:nvPicPr>
        <p:blipFill>
          <a:blip r:embed="rId3" cstate="print"/>
          <a:srcRect l="20422" r="21523" b="6250"/>
          <a:stretch>
            <a:fillRect/>
          </a:stretch>
        </p:blipFill>
        <p:spPr bwMode="auto">
          <a:xfrm>
            <a:off x="2590800" y="1600200"/>
            <a:ext cx="5791200" cy="5257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Tobacco Industry Watch BD (cont)</a:t>
            </a:r>
            <a:endParaRPr lang="en-US" dirty="0"/>
          </a:p>
        </p:txBody>
      </p:sp>
      <p:sp>
        <p:nvSpPr>
          <p:cNvPr id="3" name="Content Placeholder 2"/>
          <p:cNvSpPr>
            <a:spLocks noGrp="1"/>
          </p:cNvSpPr>
          <p:nvPr>
            <p:ph idx="1"/>
          </p:nvPr>
        </p:nvSpPr>
        <p:spPr/>
        <p:txBody>
          <a:bodyPr/>
          <a:lstStyle/>
          <a:p>
            <a:r>
              <a:rPr lang="en-US" dirty="0" smtClean="0"/>
              <a:t>E-newsletter</a:t>
            </a:r>
            <a:endParaRPr lang="en-US" dirty="0"/>
          </a:p>
        </p:txBody>
      </p:sp>
      <p:pic>
        <p:nvPicPr>
          <p:cNvPr id="7170" name="Picture 2">
            <a:hlinkClick r:id="rId2"/>
          </p:cNvPr>
          <p:cNvPicPr>
            <a:picLocks noChangeAspect="1" noChangeArrowheads="1"/>
          </p:cNvPicPr>
          <p:nvPr/>
        </p:nvPicPr>
        <p:blipFill>
          <a:blip r:embed="rId3" cstate="print"/>
          <a:srcRect l="32211" t="7292" r="33236" b="6250"/>
          <a:stretch>
            <a:fillRect/>
          </a:stretch>
        </p:blipFill>
        <p:spPr bwMode="auto">
          <a:xfrm>
            <a:off x="3124200" y="1605366"/>
            <a:ext cx="3733800" cy="525263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Tobacco Industry Watch BD (cont)</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cstate="print"/>
          <a:srcRect l="24231" t="11459" r="25988" b="11459"/>
          <a:stretch/>
        </p:blipFill>
        <p:spPr>
          <a:xfrm>
            <a:off x="1219200" y="1600200"/>
            <a:ext cx="6477001" cy="5638800"/>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l="1667" b="2730"/>
          <a:stretch>
            <a:fillRect/>
          </a:stretch>
        </p:blipFill>
        <p:spPr bwMode="auto">
          <a:xfrm>
            <a:off x="-51955" y="0"/>
            <a:ext cx="9195955" cy="6858000"/>
          </a:xfrm>
          <a:prstGeom prst="rect">
            <a:avLst/>
          </a:prstGeom>
          <a:noFill/>
          <a:ln w="9525">
            <a:noFill/>
            <a:miter lim="800000"/>
            <a:headEnd/>
            <a:tailEnd/>
          </a:ln>
          <a:effectLst/>
        </p:spPr>
      </p:pic>
    </p:spTree>
    <p:extLst>
      <p:ext uri="{BB962C8B-B14F-4D97-AF65-F5344CB8AC3E}">
        <p14:creationId xmlns:p14="http://schemas.microsoft.com/office/powerpoint/2010/main" xmlns="" val="32057965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4"/>
          <p:cNvSpPr>
            <a:spLocks noGrp="1" noChangeArrowheads="1"/>
          </p:cNvSpPr>
          <p:nvPr>
            <p:ph type="title" idx="4294967295"/>
          </p:nvPr>
        </p:nvSpPr>
        <p:spPr/>
        <p:txBody>
          <a:bodyPr/>
          <a:lstStyle/>
          <a:p>
            <a:r>
              <a:rPr lang="en-US" dirty="0" smtClean="0"/>
              <a:t>Who Know the Best?</a:t>
            </a:r>
          </a:p>
        </p:txBody>
      </p:sp>
      <p:sp>
        <p:nvSpPr>
          <p:cNvPr id="98307" name="Rectangle 7"/>
          <p:cNvSpPr>
            <a:spLocks noChangeArrowheads="1"/>
          </p:cNvSpPr>
          <p:nvPr/>
        </p:nvSpPr>
        <p:spPr bwMode="auto">
          <a:xfrm>
            <a:off x="1295400" y="5894388"/>
            <a:ext cx="7620000" cy="854075"/>
          </a:xfrm>
          <a:prstGeom prst="rect">
            <a:avLst/>
          </a:prstGeom>
          <a:noFill/>
          <a:ln w="9525">
            <a:noFill/>
            <a:miter lim="800000"/>
            <a:headEnd/>
            <a:tailEnd/>
          </a:ln>
        </p:spPr>
        <p:txBody>
          <a:bodyPr anchor="ctr">
            <a:spAutoFit/>
          </a:bodyPr>
          <a:lstStyle/>
          <a:p>
            <a:pPr eaLnBrk="0" hangingPunct="0"/>
            <a:r>
              <a:rPr lang="en-US" sz="1000" dirty="0">
                <a:ea typeface="MS PGothic" pitchFamily="34" charset="-128"/>
              </a:rPr>
              <a:t>[1] </a:t>
            </a:r>
            <a:r>
              <a:rPr lang="en-US" sz="1000" i="1" dirty="0" err="1">
                <a:ea typeface="MS PGothic" pitchFamily="34" charset="-128"/>
              </a:rPr>
              <a:t>Yeaman</a:t>
            </a:r>
            <a:r>
              <a:rPr lang="en-US" sz="1000" i="1" dirty="0">
                <a:ea typeface="MS PGothic" pitchFamily="34" charset="-128"/>
              </a:rPr>
              <a:t>, Addison - General Counsel of Brown and Williamson Tobacco Corporation. "Implications Of Battelle Hippo I &amp; II And The </a:t>
            </a:r>
            <a:r>
              <a:rPr lang="en-US" sz="1000" i="1" dirty="0" err="1">
                <a:ea typeface="MS PGothic" pitchFamily="34" charset="-128"/>
              </a:rPr>
              <a:t>Grifffith</a:t>
            </a:r>
            <a:r>
              <a:rPr lang="en-US" sz="1000" i="1" dirty="0">
                <a:ea typeface="MS PGothic" pitchFamily="34" charset="-128"/>
              </a:rPr>
              <a:t> Filter". 17 Jul 1963. </a:t>
            </a:r>
            <a:r>
              <a:rPr lang="en-US" sz="1000" dirty="0">
                <a:ea typeface="MS PGothic" pitchFamily="34" charset="-128"/>
                <a:hlinkClick r:id="rId3"/>
              </a:rPr>
              <a:t>http://legacy.library.ucsf.edu/tid/xrc72d00 </a:t>
            </a:r>
            <a:endParaRPr lang="en-US" sz="1000" dirty="0">
              <a:ea typeface="MS PGothic" pitchFamily="34" charset="-128"/>
            </a:endParaRPr>
          </a:p>
          <a:p>
            <a:pPr eaLnBrk="0" hangingPunct="0"/>
            <a:r>
              <a:rPr lang="en-US" sz="1000" dirty="0">
                <a:ea typeface="MS PGothic" pitchFamily="34" charset="-128"/>
              </a:rPr>
              <a:t>[2] HEARING OF THE HOUSE ENERGY &amp; COMMERCE COMMITTEE SUBCOMMITTEE ON HEALTH AND THE ENVIRONMENT, 14 April 1994. </a:t>
            </a:r>
            <a:r>
              <a:rPr lang="en-US" sz="1000" dirty="0">
                <a:ea typeface="MS PGothic" pitchFamily="34" charset="-128"/>
                <a:hlinkClick r:id="rId4"/>
              </a:rPr>
              <a:t>http://legacy.library.ucsf.edu/tid/qhy81c00</a:t>
            </a:r>
            <a:endParaRPr lang="en-US" sz="1000" dirty="0">
              <a:ea typeface="MS PGothic" pitchFamily="34" charset="-128"/>
            </a:endParaRPr>
          </a:p>
          <a:p>
            <a:pPr eaLnBrk="0" hangingPunct="0"/>
            <a:endParaRPr lang="en-US" sz="1000" dirty="0">
              <a:ea typeface="MS PGothic" pitchFamily="34" charset="-128"/>
            </a:endParaRPr>
          </a:p>
        </p:txBody>
      </p:sp>
      <p:pic>
        <p:nvPicPr>
          <p:cNvPr id="98308" name="Picture 7" descr="Seven dwarfs"/>
          <p:cNvPicPr>
            <a:picLocks noChangeAspect="1" noChangeArrowheads="1"/>
          </p:cNvPicPr>
          <p:nvPr/>
        </p:nvPicPr>
        <p:blipFill>
          <a:blip r:embed="rId5" cstate="print"/>
          <a:srcRect/>
          <a:stretch>
            <a:fillRect/>
          </a:stretch>
        </p:blipFill>
        <p:spPr bwMode="auto">
          <a:xfrm>
            <a:off x="1811338" y="2076450"/>
            <a:ext cx="4933950" cy="3105150"/>
          </a:xfrm>
          <a:prstGeom prst="rect">
            <a:avLst/>
          </a:prstGeom>
          <a:noFill/>
          <a:ln w="9525">
            <a:noFill/>
            <a:miter lim="800000"/>
            <a:headEnd/>
            <a:tailEnd/>
          </a:ln>
        </p:spPr>
      </p:pic>
      <p:sp>
        <p:nvSpPr>
          <p:cNvPr id="25605" name="Rectangle 6"/>
          <p:cNvSpPr>
            <a:spLocks noChangeArrowheads="1"/>
          </p:cNvSpPr>
          <p:nvPr/>
        </p:nvSpPr>
        <p:spPr bwMode="auto">
          <a:xfrm>
            <a:off x="533400" y="1241425"/>
            <a:ext cx="8407400" cy="822325"/>
          </a:xfrm>
          <a:prstGeom prst="rect">
            <a:avLst/>
          </a:prstGeom>
          <a:noFill/>
          <a:ln w="9525">
            <a:noFill/>
            <a:miter lim="800000"/>
            <a:headEnd/>
            <a:tailEnd/>
          </a:ln>
        </p:spPr>
        <p:txBody>
          <a:bodyPr>
            <a:spAutoFit/>
          </a:bodyPr>
          <a:lstStyle/>
          <a:p>
            <a:r>
              <a:rPr lang="en-US" sz="2400" i="1" dirty="0">
                <a:ea typeface="MS PGothic" pitchFamily="34" charset="-128"/>
              </a:rPr>
              <a:t>“… nicotine is addictive. We are, then, in the business of selling nicotine…” </a:t>
            </a:r>
            <a:r>
              <a:rPr lang="en-US" sz="1600" i="1" dirty="0">
                <a:ea typeface="MS PGothic" pitchFamily="34" charset="-128"/>
              </a:rPr>
              <a:t>(1)</a:t>
            </a:r>
            <a:r>
              <a:rPr lang="en-US" sz="2400" i="1" dirty="0">
                <a:ea typeface="MS PGothic" pitchFamily="34" charset="-128"/>
              </a:rPr>
              <a:t> 1963 </a:t>
            </a:r>
          </a:p>
        </p:txBody>
      </p:sp>
      <p:sp>
        <p:nvSpPr>
          <p:cNvPr id="25606" name="TextBox 6"/>
          <p:cNvSpPr txBox="1">
            <a:spLocks noChangeArrowheads="1"/>
          </p:cNvSpPr>
          <p:nvPr/>
        </p:nvSpPr>
        <p:spPr bwMode="auto">
          <a:xfrm>
            <a:off x="1084263" y="5181600"/>
            <a:ext cx="6604000" cy="457200"/>
          </a:xfrm>
          <a:prstGeom prst="rect">
            <a:avLst/>
          </a:prstGeom>
          <a:noFill/>
          <a:ln w="9525">
            <a:noFill/>
            <a:miter lim="800000"/>
            <a:headEnd/>
            <a:tailEnd/>
          </a:ln>
        </p:spPr>
        <p:txBody>
          <a:bodyPr>
            <a:spAutoFit/>
          </a:bodyPr>
          <a:lstStyle/>
          <a:p>
            <a:r>
              <a:rPr lang="en-US" sz="2400" i="1" dirty="0">
                <a:ea typeface="MS PGothic" pitchFamily="34" charset="-128"/>
              </a:rPr>
              <a:t>“I believe that nicotine is not addictive” </a:t>
            </a:r>
            <a:r>
              <a:rPr lang="en-US" sz="1600" i="1" dirty="0">
                <a:ea typeface="MS PGothic" pitchFamily="34" charset="-128"/>
              </a:rPr>
              <a:t>(2)</a:t>
            </a:r>
            <a:r>
              <a:rPr lang="en-US" sz="2400" i="1" dirty="0">
                <a:ea typeface="MS PGothic" pitchFamily="34" charset="-128"/>
              </a:rPr>
              <a:t> 1994</a:t>
            </a:r>
            <a:endParaRPr lang="en-US" dirty="0">
              <a:ea typeface="MS PGothic" pitchFamily="34" charset="-128"/>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605"/>
                                        </p:tgtEl>
                                        <p:attrNameLst>
                                          <p:attrName>style.visibility</p:attrName>
                                        </p:attrNameLst>
                                      </p:cBhvr>
                                      <p:to>
                                        <p:strVal val="visible"/>
                                      </p:to>
                                    </p:set>
                                    <p:anim calcmode="lin" valueType="num">
                                      <p:cBhvr additive="base">
                                        <p:cTn id="7" dur="500" fill="hold"/>
                                        <p:tgtEl>
                                          <p:spTgt spid="25605"/>
                                        </p:tgtEl>
                                        <p:attrNameLst>
                                          <p:attrName>ppt_x</p:attrName>
                                        </p:attrNameLst>
                                      </p:cBhvr>
                                      <p:tavLst>
                                        <p:tav tm="0">
                                          <p:val>
                                            <p:strVal val="#ppt_x"/>
                                          </p:val>
                                        </p:tav>
                                        <p:tav tm="100000">
                                          <p:val>
                                            <p:strVal val="#ppt_x"/>
                                          </p:val>
                                        </p:tav>
                                      </p:tavLst>
                                    </p:anim>
                                    <p:anim calcmode="lin" valueType="num">
                                      <p:cBhvr additive="base">
                                        <p:cTn id="8" dur="500" fill="hold"/>
                                        <p:tgtEl>
                                          <p:spTgt spid="2560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8308"/>
                                        </p:tgtEl>
                                        <p:attrNameLst>
                                          <p:attrName>style.visibility</p:attrName>
                                        </p:attrNameLst>
                                      </p:cBhvr>
                                      <p:to>
                                        <p:strVal val="visible"/>
                                      </p:to>
                                    </p:set>
                                    <p:anim calcmode="lin" valueType="num">
                                      <p:cBhvr additive="base">
                                        <p:cTn id="11" dur="500" fill="hold"/>
                                        <p:tgtEl>
                                          <p:spTgt spid="98308"/>
                                        </p:tgtEl>
                                        <p:attrNameLst>
                                          <p:attrName>ppt_x</p:attrName>
                                        </p:attrNameLst>
                                      </p:cBhvr>
                                      <p:tavLst>
                                        <p:tav tm="0">
                                          <p:val>
                                            <p:strVal val="#ppt_x"/>
                                          </p:val>
                                        </p:tav>
                                        <p:tav tm="100000">
                                          <p:val>
                                            <p:strVal val="#ppt_x"/>
                                          </p:val>
                                        </p:tav>
                                      </p:tavLst>
                                    </p:anim>
                                    <p:anim calcmode="lin" valueType="num">
                                      <p:cBhvr additive="base">
                                        <p:cTn id="12" dur="500" fill="hold"/>
                                        <p:tgtEl>
                                          <p:spTgt spid="9830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606"/>
                                        </p:tgtEl>
                                        <p:attrNameLst>
                                          <p:attrName>style.visibility</p:attrName>
                                        </p:attrNameLst>
                                      </p:cBhvr>
                                      <p:to>
                                        <p:strVal val="visible"/>
                                      </p:to>
                                    </p:set>
                                    <p:anim calcmode="lin" valueType="num">
                                      <p:cBhvr additive="base">
                                        <p:cTn id="15" dur="500" fill="hold"/>
                                        <p:tgtEl>
                                          <p:spTgt spid="25606"/>
                                        </p:tgtEl>
                                        <p:attrNameLst>
                                          <p:attrName>ppt_x</p:attrName>
                                        </p:attrNameLst>
                                      </p:cBhvr>
                                      <p:tavLst>
                                        <p:tav tm="0">
                                          <p:val>
                                            <p:strVal val="#ppt_x"/>
                                          </p:val>
                                        </p:tav>
                                        <p:tav tm="100000">
                                          <p:val>
                                            <p:strVal val="#ppt_x"/>
                                          </p:val>
                                        </p:tav>
                                      </p:tavLst>
                                    </p:anim>
                                    <p:anim calcmode="lin" valueType="num">
                                      <p:cBhvr additive="base">
                                        <p:cTn id="16" dur="500" fill="hold"/>
                                        <p:tgtEl>
                                          <p:spTgt spid="2560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8307"/>
                                        </p:tgtEl>
                                        <p:attrNameLst>
                                          <p:attrName>style.visibility</p:attrName>
                                        </p:attrNameLst>
                                      </p:cBhvr>
                                      <p:to>
                                        <p:strVal val="visible"/>
                                      </p:to>
                                    </p:set>
                                    <p:anim calcmode="lin" valueType="num">
                                      <p:cBhvr additive="base">
                                        <p:cTn id="19" dur="500" fill="hold"/>
                                        <p:tgtEl>
                                          <p:spTgt spid="98307"/>
                                        </p:tgtEl>
                                        <p:attrNameLst>
                                          <p:attrName>ppt_x</p:attrName>
                                        </p:attrNameLst>
                                      </p:cBhvr>
                                      <p:tavLst>
                                        <p:tav tm="0">
                                          <p:val>
                                            <p:strVal val="#ppt_x"/>
                                          </p:val>
                                        </p:tav>
                                        <p:tav tm="100000">
                                          <p:val>
                                            <p:strVal val="#ppt_x"/>
                                          </p:val>
                                        </p:tav>
                                      </p:tavLst>
                                    </p:anim>
                                    <p:anim calcmode="lin" valueType="num">
                                      <p:cBhvr additive="base">
                                        <p:cTn id="20" dur="500" fill="hold"/>
                                        <p:tgtEl>
                                          <p:spTgt spid="983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p:bldP spid="25605" grpId="0"/>
      <p:bldP spid="2560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7" name="Picture 3"/>
          <p:cNvPicPr>
            <a:picLocks noChangeAspect="1" noChangeArrowheads="1"/>
          </p:cNvPicPr>
          <p:nvPr/>
        </p:nvPicPr>
        <p:blipFill>
          <a:blip r:embed="rId2" cstate="print"/>
          <a:srcRect/>
          <a:stretch>
            <a:fillRect/>
          </a:stretch>
        </p:blipFill>
        <p:spPr bwMode="auto">
          <a:xfrm>
            <a:off x="0" y="0"/>
            <a:ext cx="9144000" cy="6843860"/>
          </a:xfrm>
          <a:prstGeom prst="rect">
            <a:avLst/>
          </a:prstGeom>
          <a:noFill/>
          <a:ln w="9525">
            <a:noFill/>
            <a:miter lim="800000"/>
            <a:headEnd/>
            <a:tailEnd/>
          </a:ln>
          <a:effectLst/>
        </p:spPr>
      </p:pic>
    </p:spTree>
    <p:extLst>
      <p:ext uri="{BB962C8B-B14F-4D97-AF65-F5344CB8AC3E}">
        <p14:creationId xmlns:p14="http://schemas.microsoft.com/office/powerpoint/2010/main" xmlns="" val="30623803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Content Placeholder 2"/>
          <p:cNvSpPr>
            <a:spLocks noGrp="1"/>
          </p:cNvSpPr>
          <p:nvPr>
            <p:ph idx="1"/>
          </p:nvPr>
        </p:nvSpPr>
        <p:spPr/>
        <p:txBody>
          <a:bodyPr/>
          <a:lstStyle/>
          <a:p>
            <a:endParaRPr lang="en-US" smtClean="0"/>
          </a:p>
        </p:txBody>
      </p:sp>
      <p:pic>
        <p:nvPicPr>
          <p:cNvPr id="43012" name="Picture Placeholder 4" descr="2.jpg"/>
          <p:cNvPicPr>
            <a:picLocks noChangeAspect="1"/>
          </p:cNvPicPr>
          <p:nvPr/>
        </p:nvPicPr>
        <p:blipFill>
          <a:blip r:embed="rId2" cstate="print"/>
          <a:srcRect/>
          <a:stretch>
            <a:fillRect/>
          </a:stretch>
        </p:blipFill>
        <p:spPr bwMode="auto">
          <a:xfrm>
            <a:off x="-63866" y="0"/>
            <a:ext cx="9231787" cy="6858000"/>
          </a:xfrm>
          <a:prstGeom prst="rect">
            <a:avLst/>
          </a:prstGeom>
          <a:noFill/>
          <a:ln w="9525">
            <a:noFill/>
            <a:miter lim="800000"/>
            <a:headEnd/>
            <a:tailEnd/>
          </a:ln>
        </p:spPr>
      </p:pic>
      <p:sp>
        <p:nvSpPr>
          <p:cNvPr id="7" name="Date Placeholder 6"/>
          <p:cNvSpPr>
            <a:spLocks noGrp="1"/>
          </p:cNvSpPr>
          <p:nvPr>
            <p:ph type="dt" sz="quarter" idx="10"/>
          </p:nvPr>
        </p:nvSpPr>
        <p:spPr/>
        <p:txBody>
          <a:bodyPr/>
          <a:lstStyle/>
          <a:p>
            <a:pPr>
              <a:defRPr/>
            </a:pPr>
            <a:fld id="{52F147FF-9B7B-4F63-BDD7-4A72E93A1422}" type="datetime3">
              <a:rPr lang="en-US"/>
              <a:pPr>
                <a:defRPr/>
              </a:pPr>
              <a:t>15 November 2018</a:t>
            </a:fld>
            <a:endParaRPr lang="en-US"/>
          </a:p>
        </p:txBody>
      </p:sp>
      <p:sp>
        <p:nvSpPr>
          <p:cNvPr id="2" name="TextBox 1"/>
          <p:cNvSpPr txBox="1"/>
          <p:nvPr/>
        </p:nvSpPr>
        <p:spPr>
          <a:xfrm>
            <a:off x="5867400" y="9832"/>
            <a:ext cx="3276600" cy="2308324"/>
          </a:xfrm>
          <a:prstGeom prst="rect">
            <a:avLst/>
          </a:prstGeom>
          <a:noFill/>
        </p:spPr>
        <p:txBody>
          <a:bodyPr wrap="square" rtlCol="0">
            <a:spAutoFit/>
          </a:bodyPr>
          <a:lstStyle/>
          <a:p>
            <a:pPr algn="r"/>
            <a:r>
              <a:rPr lang="en-US" sz="3600" dirty="0" smtClean="0"/>
              <a:t>TOBACCO FREE BANGLADESH BY 2040: </a:t>
            </a:r>
          </a:p>
          <a:p>
            <a:pPr algn="r"/>
            <a:r>
              <a:rPr lang="en-US" sz="3600" dirty="0" smtClean="0"/>
              <a:t>Prime Minister</a:t>
            </a:r>
            <a:endParaRPr lang="en-US" sz="3600" dirty="0"/>
          </a:p>
        </p:txBody>
      </p:sp>
      <p:sp>
        <p:nvSpPr>
          <p:cNvPr id="6" name="TextBox 5"/>
          <p:cNvSpPr txBox="1"/>
          <p:nvPr/>
        </p:nvSpPr>
        <p:spPr>
          <a:xfrm>
            <a:off x="1447800" y="5983069"/>
            <a:ext cx="7696200" cy="646331"/>
          </a:xfrm>
          <a:prstGeom prst="rect">
            <a:avLst/>
          </a:prstGeom>
          <a:noFill/>
        </p:spPr>
        <p:txBody>
          <a:bodyPr wrap="square" rtlCol="0">
            <a:spAutoFit/>
          </a:bodyPr>
          <a:lstStyle/>
          <a:p>
            <a:pPr algn="r"/>
            <a:r>
              <a:rPr lang="en-US" sz="3600" dirty="0" smtClean="0"/>
              <a:t>A MILES TO GO BEFORE WE SLEEP…..</a:t>
            </a:r>
            <a:endParaRPr lang="en-US" sz="3600" dirty="0"/>
          </a:p>
        </p:txBody>
      </p:sp>
      <p:pic>
        <p:nvPicPr>
          <p:cNvPr id="8" name="Picture 5" descr="ছবি: বাসস/সাইফুল ইসলাম কল্লোল">
            <a:hlinkClick r:id="rId3" action="ppaction://hlinkfile"/>
          </p:cNvPr>
          <p:cNvPicPr>
            <a:picLocks noChangeAspect="1" noChangeArrowheads="1"/>
          </p:cNvPicPr>
          <p:nvPr/>
        </p:nvPicPr>
        <p:blipFill rotWithShape="1">
          <a:blip r:embed="rId4" cstate="print"/>
          <a:srcRect l="49043" t="21346"/>
          <a:stretch/>
        </p:blipFill>
        <p:spPr bwMode="auto">
          <a:xfrm>
            <a:off x="6553200" y="2303940"/>
            <a:ext cx="2571136" cy="2480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410688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together à¦à¦° à¦à¦¬à¦¿à¦° à¦«à¦²à¦¾à¦«à¦²"/>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245" y="4095"/>
            <a:ext cx="9188245" cy="706149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2819400" y="5334000"/>
            <a:ext cx="5105400" cy="646331"/>
          </a:xfrm>
          <a:prstGeom prst="rect">
            <a:avLst/>
          </a:prstGeom>
          <a:noFill/>
        </p:spPr>
        <p:txBody>
          <a:bodyPr wrap="square" rtlCol="0">
            <a:spAutoFit/>
          </a:bodyPr>
          <a:lstStyle/>
          <a:p>
            <a:pPr algn="ctr"/>
            <a:r>
              <a:rPr lang="en-US" sz="3600" dirty="0">
                <a:solidFill>
                  <a:schemeClr val="bg1"/>
                </a:solidFill>
              </a:rPr>
              <a:t>p</a:t>
            </a:r>
            <a:r>
              <a:rPr lang="en-US" sz="3600" dirty="0" smtClean="0">
                <a:solidFill>
                  <a:schemeClr val="bg1"/>
                </a:solidFill>
              </a:rPr>
              <a:t>rogga.bd@gmail.com </a:t>
            </a:r>
            <a:endParaRPr lang="en-US" sz="3600" dirty="0">
              <a:solidFill>
                <a:schemeClr val="bg1"/>
              </a:solidFill>
            </a:endParaRPr>
          </a:p>
        </p:txBody>
      </p:sp>
    </p:spTree>
    <p:extLst>
      <p:ext uri="{BB962C8B-B14F-4D97-AF65-F5344CB8AC3E}">
        <p14:creationId xmlns:p14="http://schemas.microsoft.com/office/powerpoint/2010/main" xmlns="" val="2265656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1" name="Picture 4" descr="Wolf%20-%20sheep"/>
          <p:cNvPicPr>
            <a:picLocks noChangeAspect="1" noChangeArrowheads="1"/>
          </p:cNvPicPr>
          <p:nvPr/>
        </p:nvPicPr>
        <p:blipFill>
          <a:blip r:embed="rId2" cstate="print"/>
          <a:srcRect/>
          <a:stretch>
            <a:fillRect/>
          </a:stretch>
        </p:blipFill>
        <p:spPr bwMode="auto">
          <a:xfrm>
            <a:off x="0" y="0"/>
            <a:ext cx="9144000" cy="5567363"/>
          </a:xfrm>
          <a:prstGeom prst="rect">
            <a:avLst/>
          </a:prstGeom>
          <a:noFill/>
          <a:ln w="9525">
            <a:noFill/>
            <a:miter lim="800000"/>
            <a:headEnd/>
            <a:tailEnd/>
          </a:ln>
        </p:spPr>
      </p:pic>
      <p:sp>
        <p:nvSpPr>
          <p:cNvPr id="97285" name="Text Box 5"/>
          <p:cNvSpPr txBox="1">
            <a:spLocks noChangeArrowheads="1"/>
          </p:cNvSpPr>
          <p:nvPr/>
        </p:nvSpPr>
        <p:spPr bwMode="auto">
          <a:xfrm>
            <a:off x="1143000" y="5715000"/>
            <a:ext cx="7620000" cy="519113"/>
          </a:xfrm>
          <a:prstGeom prst="rect">
            <a:avLst/>
          </a:prstGeom>
          <a:noFill/>
          <a:ln w="9525">
            <a:noFill/>
            <a:miter lim="800000"/>
            <a:headEnd/>
            <a:tailEnd/>
          </a:ln>
        </p:spPr>
        <p:txBody>
          <a:bodyPr>
            <a:spAutoFit/>
          </a:bodyPr>
          <a:lstStyle/>
          <a:p>
            <a:pPr algn="ctr">
              <a:spcBef>
                <a:spcPct val="50000"/>
              </a:spcBef>
            </a:pPr>
            <a:r>
              <a:rPr lang="en-US" sz="2800">
                <a:solidFill>
                  <a:srgbClr val="FF0000"/>
                </a:solidFill>
              </a:rPr>
              <a:t>Beware of the wolf in sheep’s clothing!</a:t>
            </a:r>
          </a:p>
        </p:txBody>
      </p:sp>
    </p:spTree>
    <p:extLst>
      <p:ext uri="{BB962C8B-B14F-4D97-AF65-F5344CB8AC3E}">
        <p14:creationId xmlns:p14="http://schemas.microsoft.com/office/powerpoint/2010/main" xmlns="" val="3362622267"/>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fade">
                                      <p:cBhvr>
                                        <p:cTn id="7" dur="1000"/>
                                        <p:tgtEl>
                                          <p:spTgt spid="19461"/>
                                        </p:tgtEl>
                                      </p:cBhvr>
                                    </p:animEffect>
                                    <p:anim calcmode="lin" valueType="num">
                                      <p:cBhvr>
                                        <p:cTn id="8" dur="1000" fill="hold"/>
                                        <p:tgtEl>
                                          <p:spTgt spid="19461"/>
                                        </p:tgtEl>
                                        <p:attrNameLst>
                                          <p:attrName>ppt_x</p:attrName>
                                        </p:attrNameLst>
                                      </p:cBhvr>
                                      <p:tavLst>
                                        <p:tav tm="0">
                                          <p:val>
                                            <p:strVal val="#ppt_x"/>
                                          </p:val>
                                        </p:tav>
                                        <p:tav tm="100000">
                                          <p:val>
                                            <p:strVal val="#ppt_x"/>
                                          </p:val>
                                        </p:tav>
                                      </p:tavLst>
                                    </p:anim>
                                    <p:anim calcmode="lin" valueType="num">
                                      <p:cBhvr>
                                        <p:cTn id="9" dur="1000" fill="hold"/>
                                        <p:tgtEl>
                                          <p:spTgt spid="1946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97285"/>
                                        </p:tgtEl>
                                        <p:attrNameLst>
                                          <p:attrName>style.visibility</p:attrName>
                                        </p:attrNameLst>
                                      </p:cBhvr>
                                      <p:to>
                                        <p:strVal val="visible"/>
                                      </p:to>
                                    </p:set>
                                    <p:animEffect transition="in" filter="slide(fromBottom)">
                                      <p:cBhvr>
                                        <p:cTn id="14" dur="500"/>
                                        <p:tgtEl>
                                          <p:spTgt spid="97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Conflicting Motives</a:t>
            </a:r>
            <a:endParaRPr lang="en-US" dirty="0"/>
          </a:p>
        </p:txBody>
      </p:sp>
      <p:sp>
        <p:nvSpPr>
          <p:cNvPr id="5" name="Content Placeholder 4"/>
          <p:cNvSpPr>
            <a:spLocks noGrp="1"/>
          </p:cNvSpPr>
          <p:nvPr>
            <p:ph idx="1"/>
          </p:nvPr>
        </p:nvSpPr>
        <p:spPr/>
        <p:txBody>
          <a:bodyPr>
            <a:normAutofit/>
          </a:bodyPr>
          <a:lstStyle/>
          <a:p>
            <a:r>
              <a:rPr lang="en-US" dirty="0" smtClean="0"/>
              <a:t>Public health community</a:t>
            </a:r>
          </a:p>
          <a:p>
            <a:pPr lvl="1"/>
            <a:r>
              <a:rPr lang="en-US" dirty="0" smtClean="0"/>
              <a:t>Reducing death and disease caused by tobacco use</a:t>
            </a:r>
          </a:p>
          <a:p>
            <a:r>
              <a:rPr lang="en-US" dirty="0" smtClean="0"/>
              <a:t>Tobacco industry</a:t>
            </a:r>
          </a:p>
          <a:p>
            <a:pPr lvl="1"/>
            <a:r>
              <a:rPr lang="en-US" dirty="0" smtClean="0"/>
              <a:t>Selling product with goal of profiting from sales to consumers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Tobacco Industry Tactics</a:t>
            </a:r>
            <a:endParaRPr lang="en-US" dirty="0"/>
          </a:p>
        </p:txBody>
      </p:sp>
      <p:sp>
        <p:nvSpPr>
          <p:cNvPr id="4" name="Oval 3"/>
          <p:cNvSpPr/>
          <p:nvPr/>
        </p:nvSpPr>
        <p:spPr>
          <a:xfrm>
            <a:off x="3886200" y="1600200"/>
            <a:ext cx="1752600"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TI</a:t>
            </a:r>
            <a:endParaRPr lang="en-US" dirty="0"/>
          </a:p>
        </p:txBody>
      </p:sp>
      <p:cxnSp>
        <p:nvCxnSpPr>
          <p:cNvPr id="9" name="Straight Arrow Connector 8"/>
          <p:cNvCxnSpPr/>
          <p:nvPr/>
        </p:nvCxnSpPr>
        <p:spPr>
          <a:xfrm rot="10800000" flipV="1">
            <a:off x="2743200" y="2362200"/>
            <a:ext cx="12192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14400" y="3352800"/>
            <a:ext cx="2667000" cy="830997"/>
          </a:xfrm>
          <a:prstGeom prst="rect">
            <a:avLst/>
          </a:prstGeom>
          <a:noFill/>
          <a:ln>
            <a:solidFill>
              <a:schemeClr val="accent6"/>
            </a:solidFill>
          </a:ln>
        </p:spPr>
        <p:txBody>
          <a:bodyPr wrap="square" rtlCol="0">
            <a:spAutoFit/>
          </a:bodyPr>
          <a:lstStyle/>
          <a:p>
            <a:r>
              <a:rPr lang="en-US" sz="2400" dirty="0" smtClean="0"/>
              <a:t>Promotion of Tobacco Products</a:t>
            </a:r>
            <a:endParaRPr lang="en-US" sz="2400" dirty="0"/>
          </a:p>
        </p:txBody>
      </p:sp>
      <p:cxnSp>
        <p:nvCxnSpPr>
          <p:cNvPr id="12" name="Straight Arrow Connector 11"/>
          <p:cNvCxnSpPr/>
          <p:nvPr/>
        </p:nvCxnSpPr>
        <p:spPr>
          <a:xfrm>
            <a:off x="5562600" y="2371165"/>
            <a:ext cx="1230405" cy="9816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a:hlinkClick r:id="rId2" action="ppaction://hlinkfile"/>
          </p:cNvPr>
          <p:cNvSpPr txBox="1"/>
          <p:nvPr/>
        </p:nvSpPr>
        <p:spPr>
          <a:xfrm>
            <a:off x="5715000" y="3352800"/>
            <a:ext cx="2667000" cy="830997"/>
          </a:xfrm>
          <a:prstGeom prst="rect">
            <a:avLst/>
          </a:prstGeom>
          <a:noFill/>
          <a:ln>
            <a:solidFill>
              <a:schemeClr val="accent6"/>
            </a:solidFill>
          </a:ln>
        </p:spPr>
        <p:txBody>
          <a:bodyPr wrap="square" rtlCol="0">
            <a:spAutoFit/>
          </a:bodyPr>
          <a:lstStyle/>
          <a:p>
            <a:pPr algn="r"/>
            <a:r>
              <a:rPr lang="en-US" sz="2400" dirty="0" smtClean="0"/>
              <a:t>Undermining Tobacco Control</a:t>
            </a:r>
            <a:endParaRPr lang="en-US" sz="2400" dirty="0"/>
          </a:p>
        </p:txBody>
      </p:sp>
      <p:cxnSp>
        <p:nvCxnSpPr>
          <p:cNvPr id="18" name="Straight Connector 17"/>
          <p:cNvCxnSpPr/>
          <p:nvPr/>
        </p:nvCxnSpPr>
        <p:spPr>
          <a:xfrm rot="5400000">
            <a:off x="1295400" y="4724400"/>
            <a:ext cx="1066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828800" y="5257800"/>
            <a:ext cx="1600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7087394" y="4723606"/>
            <a:ext cx="10668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6019800" y="5257800"/>
            <a:ext cx="1600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Flowchart: Alternate Process 23"/>
          <p:cNvSpPr/>
          <p:nvPr/>
        </p:nvSpPr>
        <p:spPr>
          <a:xfrm>
            <a:off x="3429000" y="4800600"/>
            <a:ext cx="2590800" cy="1143000"/>
          </a:xfrm>
          <a:prstGeom prst="flowChartAlternate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Sustaining and Expanding Tobacco Business</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slide(fromTo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par>
                                <p:cTn id="34" presetID="22" presetClass="entr" presetSubtype="1"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par>
                                <p:cTn id="42" presetID="22" presetClass="entr" presetSubtype="2"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right)">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xit" presetSubtype="0" fill="hold" grpId="1" nodeType="clickEffect">
                                  <p:stCondLst>
                                    <p:cond delay="0"/>
                                  </p:stCondLst>
                                  <p:childTnLst>
                                    <p:animEffect transition="out" filter="dissolv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cTn>
                              </p:par>
                              <p:par>
                                <p:cTn id="55" presetID="9" presetClass="exit" presetSubtype="0" fill="hold" nodeType="withEffect">
                                  <p:stCondLst>
                                    <p:cond delay="0"/>
                                  </p:stCondLst>
                                  <p:childTnLst>
                                    <p:animEffect transition="out" filter="dissolve">
                                      <p:cBhvr>
                                        <p:cTn id="56" dur="500"/>
                                        <p:tgtEl>
                                          <p:spTgt spid="9"/>
                                        </p:tgtEl>
                                      </p:cBhvr>
                                    </p:animEffect>
                                    <p:set>
                                      <p:cBhvr>
                                        <p:cTn id="57" dur="1" fill="hold">
                                          <p:stCondLst>
                                            <p:cond delay="499"/>
                                          </p:stCondLst>
                                        </p:cTn>
                                        <p:tgtEl>
                                          <p:spTgt spid="9"/>
                                        </p:tgtEl>
                                        <p:attrNameLst>
                                          <p:attrName>style.visibility</p:attrName>
                                        </p:attrNameLst>
                                      </p:cBhvr>
                                      <p:to>
                                        <p:strVal val="hidden"/>
                                      </p:to>
                                    </p:set>
                                  </p:childTnLst>
                                </p:cTn>
                              </p:par>
                              <p:par>
                                <p:cTn id="58" presetID="9" presetClass="exit" presetSubtype="0" fill="hold" grpId="1" nodeType="withEffect">
                                  <p:stCondLst>
                                    <p:cond delay="0"/>
                                  </p:stCondLst>
                                  <p:childTnLst>
                                    <p:animEffect transition="out" filter="dissolve">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9" presetClass="exit" presetSubtype="0" fill="hold" nodeType="withEffect">
                                  <p:stCondLst>
                                    <p:cond delay="0"/>
                                  </p:stCondLst>
                                  <p:childTnLst>
                                    <p:animEffect transition="out" filter="dissolv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par>
                                <p:cTn id="64" presetID="9" presetClass="exit" presetSubtype="0" fill="hold" nodeType="withEffect">
                                  <p:stCondLst>
                                    <p:cond delay="0"/>
                                  </p:stCondLst>
                                  <p:childTnLst>
                                    <p:animEffect transition="out" filter="dissolve">
                                      <p:cBhvr>
                                        <p:cTn id="65" dur="500"/>
                                        <p:tgtEl>
                                          <p:spTgt spid="20"/>
                                        </p:tgtEl>
                                      </p:cBhvr>
                                    </p:animEffect>
                                    <p:set>
                                      <p:cBhvr>
                                        <p:cTn id="66" dur="1" fill="hold">
                                          <p:stCondLst>
                                            <p:cond delay="499"/>
                                          </p:stCondLst>
                                        </p:cTn>
                                        <p:tgtEl>
                                          <p:spTgt spid="20"/>
                                        </p:tgtEl>
                                        <p:attrNameLst>
                                          <p:attrName>style.visibility</p:attrName>
                                        </p:attrNameLst>
                                      </p:cBhvr>
                                      <p:to>
                                        <p:strVal val="hidden"/>
                                      </p:to>
                                    </p:set>
                                  </p:childTnLst>
                                </p:cTn>
                              </p:par>
                              <p:par>
                                <p:cTn id="67" presetID="9" presetClass="exit" presetSubtype="0" fill="hold" grpId="1" nodeType="withEffect">
                                  <p:stCondLst>
                                    <p:cond delay="0"/>
                                  </p:stCondLst>
                                  <p:childTnLst>
                                    <p:animEffect transition="out" filter="dissolve">
                                      <p:cBhvr>
                                        <p:cTn id="68" dur="500"/>
                                        <p:tgtEl>
                                          <p:spTgt spid="24"/>
                                        </p:tgtEl>
                                      </p:cBhvr>
                                    </p:animEffect>
                                    <p:set>
                                      <p:cBhvr>
                                        <p:cTn id="69" dur="1" fill="hold">
                                          <p:stCondLst>
                                            <p:cond delay="499"/>
                                          </p:stCondLst>
                                        </p:cTn>
                                        <p:tgtEl>
                                          <p:spTgt spid="24"/>
                                        </p:tgtEl>
                                        <p:attrNameLst>
                                          <p:attrName>style.visibility</p:attrName>
                                        </p:attrNameLst>
                                      </p:cBhvr>
                                      <p:to>
                                        <p:strVal val="hidden"/>
                                      </p:to>
                                    </p:set>
                                  </p:childTnLst>
                                </p:cTn>
                              </p:par>
                              <p:par>
                                <p:cTn id="70" presetID="9" presetClass="exit" presetSubtype="0" fill="hold" nodeType="withEffect">
                                  <p:stCondLst>
                                    <p:cond delay="0"/>
                                  </p:stCondLst>
                                  <p:childTnLst>
                                    <p:animEffect transition="out" filter="dissolve">
                                      <p:cBhvr>
                                        <p:cTn id="71" dur="500"/>
                                        <p:tgtEl>
                                          <p:spTgt spid="23"/>
                                        </p:tgtEl>
                                      </p:cBhvr>
                                    </p:animEffect>
                                    <p:set>
                                      <p:cBhvr>
                                        <p:cTn id="72" dur="1" fill="hold">
                                          <p:stCondLst>
                                            <p:cond delay="499"/>
                                          </p:stCondLst>
                                        </p:cTn>
                                        <p:tgtEl>
                                          <p:spTgt spid="23"/>
                                        </p:tgtEl>
                                        <p:attrNameLst>
                                          <p:attrName>style.visibility</p:attrName>
                                        </p:attrNameLst>
                                      </p:cBhvr>
                                      <p:to>
                                        <p:strVal val="hidden"/>
                                      </p:to>
                                    </p:set>
                                  </p:childTnLst>
                                </p:cTn>
                              </p:par>
                              <p:par>
                                <p:cTn id="73" presetID="9" presetClass="exit" presetSubtype="0" fill="hold" nodeType="withEffect">
                                  <p:stCondLst>
                                    <p:cond delay="0"/>
                                  </p:stCondLst>
                                  <p:childTnLst>
                                    <p:animEffect transition="out" filter="dissolve">
                                      <p:cBhvr>
                                        <p:cTn id="74" dur="500"/>
                                        <p:tgtEl>
                                          <p:spTgt spid="21"/>
                                        </p:tgtEl>
                                      </p:cBhvr>
                                    </p:animEffect>
                                    <p:set>
                                      <p:cBhvr>
                                        <p:cTn id="75" dur="1" fill="hold">
                                          <p:stCondLst>
                                            <p:cond delay="499"/>
                                          </p:stCondLst>
                                        </p:cTn>
                                        <p:tgtEl>
                                          <p:spTgt spid="21"/>
                                        </p:tgtEl>
                                        <p:attrNameLst>
                                          <p:attrName>style.visibility</p:attrName>
                                        </p:attrNameLst>
                                      </p:cBhvr>
                                      <p:to>
                                        <p:strVal val="hidden"/>
                                      </p:to>
                                    </p:set>
                                  </p:childTnLst>
                                </p:cTn>
                              </p:par>
                              <p:par>
                                <p:cTn id="76" presetID="9" presetClass="exit" presetSubtype="0" fill="hold" nodeType="withEffect">
                                  <p:stCondLst>
                                    <p:cond delay="0"/>
                                  </p:stCondLst>
                                  <p:childTnLst>
                                    <p:animEffect transition="out" filter="dissolve">
                                      <p:cBhvr>
                                        <p:cTn id="77" dur="500"/>
                                        <p:tgtEl>
                                          <p:spTgt spid="12"/>
                                        </p:tgtEl>
                                      </p:cBhvr>
                                    </p:animEffect>
                                    <p:set>
                                      <p:cBhvr>
                                        <p:cTn id="78" dur="1" fill="hold">
                                          <p:stCondLst>
                                            <p:cond delay="499"/>
                                          </p:stCondLst>
                                        </p:cTn>
                                        <p:tgtEl>
                                          <p:spTgt spid="12"/>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35" presetClass="path" presetSubtype="0" accel="50000" decel="50000" fill="hold" grpId="1" nodeType="clickEffect">
                                  <p:stCondLst>
                                    <p:cond delay="0"/>
                                  </p:stCondLst>
                                  <p:childTnLst>
                                    <p:animMotion origin="layout" path="M 0 0  L -0.25 0  E" pathEditMode="relative" ptsTypes="">
                                      <p:cBhvr>
                                        <p:cTn id="82"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0" grpId="0" animBg="1"/>
      <p:bldP spid="10" grpId="1" animBg="1"/>
      <p:bldP spid="13" grpId="0" animBg="1"/>
      <p:bldP spid="13" grpId="1" animBg="1"/>
      <p:bldP spid="24" grpId="0" animBg="1"/>
      <p:bldP spid="2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TI’s Interference Focus </a:t>
            </a:r>
            <a:endParaRPr lang="en-US" dirty="0"/>
          </a:p>
        </p:txBody>
      </p:sp>
      <p:graphicFrame>
        <p:nvGraphicFramePr>
          <p:cNvPr id="14" name="Diagram 13"/>
          <p:cNvGraphicFramePr/>
          <p:nvPr>
            <p:extLst>
              <p:ext uri="{D42A27DB-BD31-4B8C-83A1-F6EECF244321}">
                <p14:modId xmlns:p14="http://schemas.microsoft.com/office/powerpoint/2010/main" xmlns="" val="2959912906"/>
              </p:ext>
            </p:extLst>
          </p:nvPr>
        </p:nvGraphicFramePr>
        <p:xfrm>
          <a:off x="228600" y="1143000"/>
          <a:ext cx="8763000" cy="508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childTnLst>
                                    <p:set>
                                      <p:cBhvr>
                                        <p:cTn id="6" dur="1" fill="hold">
                                          <p:stCondLst>
                                            <p:cond delay="0"/>
                                          </p:stCondLst>
                                        </p:cTn>
                                        <p:tgtEl>
                                          <p:spTgt spid="14">
                                            <p:graphicEl>
                                              <a:dgm id="{E2F147B7-24C6-4F1E-8F94-380F3519D94E}"/>
                                            </p:graphicEl>
                                          </p:spTgt>
                                        </p:tgtEl>
                                        <p:attrNameLst>
                                          <p:attrName>style.visibility</p:attrName>
                                        </p:attrNameLst>
                                      </p:cBhvr>
                                      <p:to>
                                        <p:strVal val="visible"/>
                                      </p:to>
                                    </p:set>
                                    <p:animEffect transition="in" filter="wipe(up)">
                                      <p:cBhvr>
                                        <p:cTn id="7" dur="2000"/>
                                        <p:tgtEl>
                                          <p:spTgt spid="14">
                                            <p:graphicEl>
                                              <a:dgm id="{E2F147B7-24C6-4F1E-8F94-380F3519D94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1" nodeType="clickEffect">
                                  <p:stCondLst>
                                    <p:cond delay="0"/>
                                  </p:stCondLst>
                                  <p:childTnLst>
                                    <p:set>
                                      <p:cBhvr>
                                        <p:cTn id="11" dur="1" fill="hold">
                                          <p:stCondLst>
                                            <p:cond delay="0"/>
                                          </p:stCondLst>
                                        </p:cTn>
                                        <p:tgtEl>
                                          <p:spTgt spid="14">
                                            <p:graphicEl>
                                              <a:dgm id="{676F0356-D98B-49C6-AD01-CB280BEEAB87}"/>
                                            </p:graphicEl>
                                          </p:spTgt>
                                        </p:tgtEl>
                                        <p:attrNameLst>
                                          <p:attrName>style.visibility</p:attrName>
                                        </p:attrNameLst>
                                      </p:cBhvr>
                                      <p:to>
                                        <p:strVal val="visible"/>
                                      </p:to>
                                    </p:set>
                                    <p:animEffect transition="in" filter="wipe(up)">
                                      <p:cBhvr>
                                        <p:cTn id="12" dur="2000"/>
                                        <p:tgtEl>
                                          <p:spTgt spid="14">
                                            <p:graphicEl>
                                              <a:dgm id="{676F0356-D98B-49C6-AD01-CB280BEEAB87}"/>
                                            </p:graphicEl>
                                          </p:spTgt>
                                        </p:tgtEl>
                                      </p:cBhvr>
                                    </p:animEffect>
                                  </p:childTnLst>
                                </p:cTn>
                              </p:par>
                              <p:par>
                                <p:cTn id="13" presetID="22" presetClass="entr" presetSubtype="1" fill="hold" grpId="1" nodeType="withEffect">
                                  <p:stCondLst>
                                    <p:cond delay="0"/>
                                  </p:stCondLst>
                                  <p:childTnLst>
                                    <p:set>
                                      <p:cBhvr>
                                        <p:cTn id="14" dur="1" fill="hold">
                                          <p:stCondLst>
                                            <p:cond delay="0"/>
                                          </p:stCondLst>
                                        </p:cTn>
                                        <p:tgtEl>
                                          <p:spTgt spid="14">
                                            <p:graphicEl>
                                              <a:dgm id="{200A5ED3-6F58-4B5C-89DA-7438559968CF}"/>
                                            </p:graphicEl>
                                          </p:spTgt>
                                        </p:tgtEl>
                                        <p:attrNameLst>
                                          <p:attrName>style.visibility</p:attrName>
                                        </p:attrNameLst>
                                      </p:cBhvr>
                                      <p:to>
                                        <p:strVal val="visible"/>
                                      </p:to>
                                    </p:set>
                                    <p:animEffect transition="in" filter="wipe(up)">
                                      <p:cBhvr>
                                        <p:cTn id="15" dur="2000"/>
                                        <p:tgtEl>
                                          <p:spTgt spid="14">
                                            <p:graphicEl>
                                              <a:dgm id="{200A5ED3-6F58-4B5C-89DA-7438559968C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1" nodeType="clickEffect">
                                  <p:stCondLst>
                                    <p:cond delay="0"/>
                                  </p:stCondLst>
                                  <p:childTnLst>
                                    <p:set>
                                      <p:cBhvr>
                                        <p:cTn id="19" dur="1" fill="hold">
                                          <p:stCondLst>
                                            <p:cond delay="0"/>
                                          </p:stCondLst>
                                        </p:cTn>
                                        <p:tgtEl>
                                          <p:spTgt spid="14">
                                            <p:graphicEl>
                                              <a:dgm id="{6E95A81D-9653-4A46-829F-A2B210104B74}"/>
                                            </p:graphicEl>
                                          </p:spTgt>
                                        </p:tgtEl>
                                        <p:attrNameLst>
                                          <p:attrName>style.visibility</p:attrName>
                                        </p:attrNameLst>
                                      </p:cBhvr>
                                      <p:to>
                                        <p:strVal val="visible"/>
                                      </p:to>
                                    </p:set>
                                    <p:animEffect transition="in" filter="wipe(up)">
                                      <p:cBhvr>
                                        <p:cTn id="20" dur="2000"/>
                                        <p:tgtEl>
                                          <p:spTgt spid="14">
                                            <p:graphicEl>
                                              <a:dgm id="{6E95A81D-9653-4A46-829F-A2B210104B74}"/>
                                            </p:graphicEl>
                                          </p:spTgt>
                                        </p:tgtEl>
                                      </p:cBhvr>
                                    </p:animEffect>
                                  </p:childTnLst>
                                </p:cTn>
                              </p:par>
                              <p:par>
                                <p:cTn id="21" presetID="22" presetClass="entr" presetSubtype="1" fill="hold" grpId="1" nodeType="withEffect">
                                  <p:stCondLst>
                                    <p:cond delay="0"/>
                                  </p:stCondLst>
                                  <p:childTnLst>
                                    <p:set>
                                      <p:cBhvr>
                                        <p:cTn id="22" dur="1" fill="hold">
                                          <p:stCondLst>
                                            <p:cond delay="0"/>
                                          </p:stCondLst>
                                        </p:cTn>
                                        <p:tgtEl>
                                          <p:spTgt spid="14">
                                            <p:graphicEl>
                                              <a:dgm id="{F9713532-4268-4103-A26D-FC26280D4F54}"/>
                                            </p:graphicEl>
                                          </p:spTgt>
                                        </p:tgtEl>
                                        <p:attrNameLst>
                                          <p:attrName>style.visibility</p:attrName>
                                        </p:attrNameLst>
                                      </p:cBhvr>
                                      <p:to>
                                        <p:strVal val="visible"/>
                                      </p:to>
                                    </p:set>
                                    <p:animEffect transition="in" filter="wipe(up)">
                                      <p:cBhvr>
                                        <p:cTn id="23" dur="2000"/>
                                        <p:tgtEl>
                                          <p:spTgt spid="14">
                                            <p:graphicEl>
                                              <a:dgm id="{F9713532-4268-4103-A26D-FC26280D4F54}"/>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4">
                                            <p:graphicEl>
                                              <a:dgm id="{E355ACC2-0898-470D-842A-2BB03708F961}"/>
                                            </p:graphicEl>
                                          </p:spTgt>
                                        </p:tgtEl>
                                        <p:attrNameLst>
                                          <p:attrName>style.visibility</p:attrName>
                                        </p:attrNameLst>
                                      </p:cBhvr>
                                      <p:to>
                                        <p:strVal val="visible"/>
                                      </p:to>
                                    </p:set>
                                    <p:animEffect transition="in" filter="wipe(up)">
                                      <p:cBhvr>
                                        <p:cTn id="28" dur="2000"/>
                                        <p:tgtEl>
                                          <p:spTgt spid="14">
                                            <p:graphicEl>
                                              <a:dgm id="{E355ACC2-0898-470D-842A-2BB03708F961}"/>
                                            </p:graphicEl>
                                          </p:spTgt>
                                        </p:tgtEl>
                                      </p:cBhvr>
                                    </p:animEffect>
                                  </p:childTnLst>
                                </p:cTn>
                              </p:par>
                              <p:par>
                                <p:cTn id="29" presetID="22" presetClass="entr" presetSubtype="1" fill="hold" grpId="1" nodeType="withEffect">
                                  <p:stCondLst>
                                    <p:cond delay="0"/>
                                  </p:stCondLst>
                                  <p:childTnLst>
                                    <p:set>
                                      <p:cBhvr>
                                        <p:cTn id="30" dur="1" fill="hold">
                                          <p:stCondLst>
                                            <p:cond delay="0"/>
                                          </p:stCondLst>
                                        </p:cTn>
                                        <p:tgtEl>
                                          <p:spTgt spid="14">
                                            <p:graphicEl>
                                              <a:dgm id="{BDBFA4BE-D26A-425E-8571-14077A744167}"/>
                                            </p:graphicEl>
                                          </p:spTgt>
                                        </p:tgtEl>
                                        <p:attrNameLst>
                                          <p:attrName>style.visibility</p:attrName>
                                        </p:attrNameLst>
                                      </p:cBhvr>
                                      <p:to>
                                        <p:strVal val="visible"/>
                                      </p:to>
                                    </p:set>
                                    <p:animEffect transition="in" filter="wipe(up)">
                                      <p:cBhvr>
                                        <p:cTn id="31" dur="2000"/>
                                        <p:tgtEl>
                                          <p:spTgt spid="14">
                                            <p:graphicEl>
                                              <a:dgm id="{BDBFA4BE-D26A-425E-8571-14077A744167}"/>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1" nodeType="clickEffect">
                                  <p:stCondLst>
                                    <p:cond delay="0"/>
                                  </p:stCondLst>
                                  <p:childTnLst>
                                    <p:set>
                                      <p:cBhvr>
                                        <p:cTn id="35" dur="1" fill="hold">
                                          <p:stCondLst>
                                            <p:cond delay="0"/>
                                          </p:stCondLst>
                                        </p:cTn>
                                        <p:tgtEl>
                                          <p:spTgt spid="14">
                                            <p:graphicEl>
                                              <a:dgm id="{AE1711C5-DA97-4B79-808B-6F89CAC19D98}"/>
                                            </p:graphicEl>
                                          </p:spTgt>
                                        </p:tgtEl>
                                        <p:attrNameLst>
                                          <p:attrName>style.visibility</p:attrName>
                                        </p:attrNameLst>
                                      </p:cBhvr>
                                      <p:to>
                                        <p:strVal val="visible"/>
                                      </p:to>
                                    </p:set>
                                    <p:animEffect transition="in" filter="wipe(up)">
                                      <p:cBhvr>
                                        <p:cTn id="36" dur="2000"/>
                                        <p:tgtEl>
                                          <p:spTgt spid="14">
                                            <p:graphicEl>
                                              <a:dgm id="{AE1711C5-DA97-4B79-808B-6F89CAC19D98}"/>
                                            </p:graphicEl>
                                          </p:spTgt>
                                        </p:tgtEl>
                                      </p:cBhvr>
                                    </p:animEffect>
                                  </p:childTnLst>
                                </p:cTn>
                              </p:par>
                              <p:par>
                                <p:cTn id="37" presetID="22" presetClass="entr" presetSubtype="1" fill="hold" grpId="1" nodeType="withEffect">
                                  <p:stCondLst>
                                    <p:cond delay="0"/>
                                  </p:stCondLst>
                                  <p:childTnLst>
                                    <p:set>
                                      <p:cBhvr>
                                        <p:cTn id="38" dur="1" fill="hold">
                                          <p:stCondLst>
                                            <p:cond delay="0"/>
                                          </p:stCondLst>
                                        </p:cTn>
                                        <p:tgtEl>
                                          <p:spTgt spid="14">
                                            <p:graphicEl>
                                              <a:dgm id="{F4C9DA68-1F68-43E2-811B-D2BD5E3F9B09}"/>
                                            </p:graphicEl>
                                          </p:spTgt>
                                        </p:tgtEl>
                                        <p:attrNameLst>
                                          <p:attrName>style.visibility</p:attrName>
                                        </p:attrNameLst>
                                      </p:cBhvr>
                                      <p:to>
                                        <p:strVal val="visible"/>
                                      </p:to>
                                    </p:set>
                                    <p:animEffect transition="in" filter="wipe(up)">
                                      <p:cBhvr>
                                        <p:cTn id="39" dur="2000"/>
                                        <p:tgtEl>
                                          <p:spTgt spid="14">
                                            <p:graphicEl>
                                              <a:dgm id="{F4C9DA68-1F68-43E2-811B-D2BD5E3F9B09}"/>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1" nodeType="clickEffect">
                                  <p:stCondLst>
                                    <p:cond delay="0"/>
                                  </p:stCondLst>
                                  <p:childTnLst>
                                    <p:set>
                                      <p:cBhvr>
                                        <p:cTn id="43" dur="1" fill="hold">
                                          <p:stCondLst>
                                            <p:cond delay="0"/>
                                          </p:stCondLst>
                                        </p:cTn>
                                        <p:tgtEl>
                                          <p:spTgt spid="14">
                                            <p:graphicEl>
                                              <a:dgm id="{AD197F48-3D72-46A8-A283-B66F6EAB7032}"/>
                                            </p:graphicEl>
                                          </p:spTgt>
                                        </p:tgtEl>
                                        <p:attrNameLst>
                                          <p:attrName>style.visibility</p:attrName>
                                        </p:attrNameLst>
                                      </p:cBhvr>
                                      <p:to>
                                        <p:strVal val="visible"/>
                                      </p:to>
                                    </p:set>
                                    <p:animEffect transition="in" filter="wipe(up)">
                                      <p:cBhvr>
                                        <p:cTn id="44" dur="2000"/>
                                        <p:tgtEl>
                                          <p:spTgt spid="14">
                                            <p:graphicEl>
                                              <a:dgm id="{AD197F48-3D72-46A8-A283-B66F6EAB7032}"/>
                                            </p:graphicEl>
                                          </p:spTgt>
                                        </p:tgtEl>
                                      </p:cBhvr>
                                    </p:animEffect>
                                  </p:childTnLst>
                                </p:cTn>
                              </p:par>
                              <p:par>
                                <p:cTn id="45" presetID="22" presetClass="entr" presetSubtype="1" fill="hold" grpId="1" nodeType="withEffect">
                                  <p:stCondLst>
                                    <p:cond delay="0"/>
                                  </p:stCondLst>
                                  <p:childTnLst>
                                    <p:set>
                                      <p:cBhvr>
                                        <p:cTn id="46" dur="1" fill="hold">
                                          <p:stCondLst>
                                            <p:cond delay="0"/>
                                          </p:stCondLst>
                                        </p:cTn>
                                        <p:tgtEl>
                                          <p:spTgt spid="14">
                                            <p:graphicEl>
                                              <a:dgm id="{CDD78728-9733-47AE-8915-EEDF108CA340}"/>
                                            </p:graphicEl>
                                          </p:spTgt>
                                        </p:tgtEl>
                                        <p:attrNameLst>
                                          <p:attrName>style.visibility</p:attrName>
                                        </p:attrNameLst>
                                      </p:cBhvr>
                                      <p:to>
                                        <p:strVal val="visible"/>
                                      </p:to>
                                    </p:set>
                                    <p:animEffect transition="in" filter="wipe(up)">
                                      <p:cBhvr>
                                        <p:cTn id="47" dur="2000"/>
                                        <p:tgtEl>
                                          <p:spTgt spid="14">
                                            <p:graphicEl>
                                              <a:dgm id="{CDD78728-9733-47AE-8915-EEDF108CA340}"/>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4">
                                            <p:graphicEl>
                                              <a:dgm id="{CBFD50EB-789F-45F0-84A1-2AAF2E2BDA32}"/>
                                            </p:graphicEl>
                                          </p:spTgt>
                                        </p:tgtEl>
                                        <p:attrNameLst>
                                          <p:attrName>style.visibility</p:attrName>
                                        </p:attrNameLst>
                                      </p:cBhvr>
                                      <p:to>
                                        <p:strVal val="visible"/>
                                      </p:to>
                                    </p:set>
                                    <p:animEffect transition="in" filter="wipe(up)">
                                      <p:cBhvr>
                                        <p:cTn id="52" dur="2000"/>
                                        <p:tgtEl>
                                          <p:spTgt spid="14">
                                            <p:graphicEl>
                                              <a:dgm id="{CBFD50EB-789F-45F0-84A1-2AAF2E2BDA32}"/>
                                            </p:graphicEl>
                                          </p:spTgt>
                                        </p:tgtEl>
                                      </p:cBhvr>
                                    </p:animEffect>
                                  </p:childTnLst>
                                </p:cTn>
                              </p:par>
                              <p:par>
                                <p:cTn id="53" presetID="22" presetClass="entr" presetSubtype="1" fill="hold" grpId="1" nodeType="withEffect">
                                  <p:stCondLst>
                                    <p:cond delay="0"/>
                                  </p:stCondLst>
                                  <p:childTnLst>
                                    <p:set>
                                      <p:cBhvr>
                                        <p:cTn id="54" dur="1" fill="hold">
                                          <p:stCondLst>
                                            <p:cond delay="0"/>
                                          </p:stCondLst>
                                        </p:cTn>
                                        <p:tgtEl>
                                          <p:spTgt spid="14">
                                            <p:graphicEl>
                                              <a:dgm id="{A89A1A96-AA8C-49C6-9950-354A26ABF425}"/>
                                            </p:graphicEl>
                                          </p:spTgt>
                                        </p:tgtEl>
                                        <p:attrNameLst>
                                          <p:attrName>style.visibility</p:attrName>
                                        </p:attrNameLst>
                                      </p:cBhvr>
                                      <p:to>
                                        <p:strVal val="visible"/>
                                      </p:to>
                                    </p:set>
                                    <p:animEffect transition="in" filter="wipe(up)">
                                      <p:cBhvr>
                                        <p:cTn id="55" dur="2000"/>
                                        <p:tgtEl>
                                          <p:spTgt spid="14">
                                            <p:graphicEl>
                                              <a:dgm id="{A89A1A96-AA8C-49C6-9950-354A26ABF42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1">
        <p:bldSub>
          <a:bldDgm bld="lvlOne"/>
        </p:bldSub>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3589</TotalTime>
  <Words>1359</Words>
  <Application>Microsoft Office PowerPoint</Application>
  <PresentationFormat>On-screen Show (4:3)</PresentationFormat>
  <Paragraphs>205</Paragraphs>
  <Slides>63</Slides>
  <Notes>2</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 Theme</vt:lpstr>
      <vt:lpstr>Tobacco industry Interference to undermine tobacco Taxation in Bangladesh</vt:lpstr>
      <vt:lpstr>Does Tobacco Tax Actually Work? </vt:lpstr>
      <vt:lpstr>Industry agrees as well!</vt:lpstr>
      <vt:lpstr>What is TI Interference? </vt:lpstr>
      <vt:lpstr>Doing the killing business and making profit</vt:lpstr>
      <vt:lpstr>Who Know the Best?</vt:lpstr>
      <vt:lpstr>Conflicting Motives</vt:lpstr>
      <vt:lpstr>Tobacco Industry Tactics</vt:lpstr>
      <vt:lpstr>TI’s Interference Focus </vt:lpstr>
      <vt:lpstr>Undermining Tobacco Control</vt:lpstr>
      <vt:lpstr>Documentary</vt:lpstr>
      <vt:lpstr>Forms of TI Interference</vt:lpstr>
      <vt:lpstr>Corporate Social Responsibility</vt:lpstr>
      <vt:lpstr>Corporate Social Responsibility (cont)</vt:lpstr>
      <vt:lpstr>Corporate Social Responsibility</vt:lpstr>
      <vt:lpstr>Bribing Politicians</vt:lpstr>
      <vt:lpstr>Research/Propaganda (cont)</vt:lpstr>
      <vt:lpstr>Some other Forms …</vt:lpstr>
      <vt:lpstr>Bengal Classical Music Festival (BCMF)</vt:lpstr>
      <vt:lpstr>BCMF connection with BAT</vt:lpstr>
      <vt:lpstr>BATB ads at Bengal Classical Music Fest!</vt:lpstr>
      <vt:lpstr>“Dhaka Attack” Movie</vt:lpstr>
      <vt:lpstr>“Dhaka Attack” Movie</vt:lpstr>
      <vt:lpstr>“Dhaka Attack” Movie</vt:lpstr>
      <vt:lpstr>“Dhaka Attack” Movie</vt:lpstr>
      <vt:lpstr>“Dhaka Attack” Movie</vt:lpstr>
      <vt:lpstr>TI Interference in Tobacco Taxation</vt:lpstr>
      <vt:lpstr>Submission of Policies</vt:lpstr>
      <vt:lpstr>Research/Propaganda</vt:lpstr>
      <vt:lpstr>Litigation</vt:lpstr>
      <vt:lpstr>Lobbying</vt:lpstr>
      <vt:lpstr>Lobbying (Cont.) </vt:lpstr>
      <vt:lpstr>Lobbying (Cont.) </vt:lpstr>
      <vt:lpstr>Mobilizing Front Groups</vt:lpstr>
      <vt:lpstr>Mobilizing Front Groups (cont)</vt:lpstr>
      <vt:lpstr>Mobilizing Front Groups (cont)</vt:lpstr>
      <vt:lpstr>Mobilizing Front Groups (cont)</vt:lpstr>
      <vt:lpstr>Influencing Media</vt:lpstr>
      <vt:lpstr>Industry Propaganda</vt:lpstr>
      <vt:lpstr>Tobacco Industry Myths (1)</vt:lpstr>
      <vt:lpstr>Tobacco Industry Myths (2)</vt:lpstr>
      <vt:lpstr>Tobacco Industry Myths (3)</vt:lpstr>
      <vt:lpstr>Countering TI Interference</vt:lpstr>
      <vt:lpstr>WHO FCTC</vt:lpstr>
      <vt:lpstr>FCTC Article 5.3 Recommendations</vt:lpstr>
      <vt:lpstr>Countering TI Interference</vt:lpstr>
      <vt:lpstr>Bangladesh  Tobacco Industry Interference Index 2018 Report on the Implementation of FCTC Article 5.3</vt:lpstr>
      <vt:lpstr>Launched in September 2018</vt:lpstr>
      <vt:lpstr>Tobacco Industry Interference in Asia</vt:lpstr>
      <vt:lpstr>Slide 50</vt:lpstr>
      <vt:lpstr>BAT and JTI Presence in Asia Pacific Region</vt:lpstr>
      <vt:lpstr>BAT Presence in the region</vt:lpstr>
      <vt:lpstr>JTI acquires local companies….</vt:lpstr>
      <vt:lpstr>Thoughts…</vt:lpstr>
      <vt:lpstr>Available Information Sources to Expose TI Interferences</vt:lpstr>
      <vt:lpstr>Tobacco Industry Watch BD</vt:lpstr>
      <vt:lpstr>Tobacco Industry Watch BD (cont)</vt:lpstr>
      <vt:lpstr>Tobacco Industry Watch BD (cont)</vt:lpstr>
      <vt:lpstr>Slide 59</vt:lpstr>
      <vt:lpstr>Slide 60</vt:lpstr>
      <vt:lpstr>Slide 61</vt:lpstr>
      <vt:lpstr>Slide 62</vt:lpstr>
      <vt:lpstr>Slide 63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Countering Tobacco Industry Interference</dc:title>
  <dc:creator>PROGGA-</dc:creator>
  <cp:lastModifiedBy>user</cp:lastModifiedBy>
  <cp:revision>987</cp:revision>
  <dcterms:created xsi:type="dcterms:W3CDTF">2012-09-23T11:26:51Z</dcterms:created>
  <dcterms:modified xsi:type="dcterms:W3CDTF">2018-11-15T04:54:13Z</dcterms:modified>
</cp:coreProperties>
</file>