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400" r:id="rId2"/>
    <p:sldId id="430" r:id="rId3"/>
    <p:sldId id="439" r:id="rId4"/>
    <p:sldId id="463" r:id="rId5"/>
    <p:sldId id="469" r:id="rId6"/>
    <p:sldId id="464" r:id="rId7"/>
    <p:sldId id="441" r:id="rId8"/>
    <p:sldId id="465" r:id="rId9"/>
    <p:sldId id="466" r:id="rId10"/>
    <p:sldId id="473" r:id="rId11"/>
    <p:sldId id="470" r:id="rId12"/>
    <p:sldId id="471" r:id="rId13"/>
    <p:sldId id="468" r:id="rId14"/>
    <p:sldId id="476" r:id="rId15"/>
    <p:sldId id="478" r:id="rId16"/>
    <p:sldId id="479" r:id="rId17"/>
    <p:sldId id="480" r:id="rId18"/>
    <p:sldId id="477" r:id="rId19"/>
    <p:sldId id="47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BE5FF"/>
    <a:srgbClr val="FFFFCC"/>
    <a:srgbClr val="1DD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8" autoAdjust="0"/>
    <p:restoredTop sz="95280" autoAdjust="0"/>
  </p:normalViewPr>
  <p:slideViewPr>
    <p:cSldViewPr snapToGrid="0">
      <p:cViewPr>
        <p:scale>
          <a:sx n="93" d="100"/>
          <a:sy n="93" d="100"/>
        </p:scale>
        <p:origin x="808" y="2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5" d="100"/>
        <a:sy n="95" d="100"/>
      </p:scale>
      <p:origin x="0" y="-38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233B6-C9E7-4E89-9DBF-A0D8A365DDA1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C8A4E-CB27-40DF-ABDB-0E3551F290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60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B57D2A-C701-40D6-AF58-65A1FBD810C9}" type="slidenum">
              <a:rPr lang="es-ES" smtClean="0">
                <a:latin typeface="Arial" pitchFamily="34" charset="0"/>
              </a:rPr>
              <a:pPr/>
              <a:t>1</a:t>
            </a:fld>
            <a:endParaRPr lang="es-ES" dirty="0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89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C8A4E-CB27-40DF-ABDB-0E3551F290B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73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B57D2A-C701-40D6-AF58-65A1FBD810C9}" type="slidenum">
              <a:rPr lang="es-ES" smtClean="0">
                <a:latin typeface="Arial" pitchFamily="34" charset="0"/>
              </a:rPr>
              <a:pPr/>
              <a:t>19</a:t>
            </a:fld>
            <a:endParaRPr lang="es-ES" dirty="0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383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Huque: Economics of Tobacco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30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Huque: Economics of Tobacco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73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Huque: Economics of Tobacco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787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Huque: Economics of Tobacco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27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571488"/>
            <a:ext cx="7972452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816335" y="1785927"/>
            <a:ext cx="3908065" cy="4643470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78735" y="1785927"/>
            <a:ext cx="3908065" cy="464347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8" y="6415942"/>
            <a:ext cx="861181" cy="372895"/>
          </a:xfrm>
          <a:prstGeom prst="rect">
            <a:avLst/>
          </a:prstGeom>
        </p:spPr>
      </p:pic>
      <p:sp>
        <p:nvSpPr>
          <p:cNvPr id="6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00279" y="6589421"/>
            <a:ext cx="2546176" cy="231824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smtClean="0"/>
              <a:t>R. Huque: Economics of Tobacco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648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R. Huque: Economics of Tobacco</a:t>
            </a: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28A5A-207D-4F20-BCA4-EEF20061656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33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32874"/>
            <a:ext cx="7886700" cy="4744089"/>
          </a:xfrm>
        </p:spPr>
        <p:txBody>
          <a:bodyPr/>
          <a:lstStyle>
            <a:lvl1pPr marL="461963" indent="-4619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/>
            </a:lvl1pPr>
            <a:lvl2pPr marL="685800" indent="-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2060"/>
              </a:buClr>
              <a:buSzPct val="75000"/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8329"/>
            <a:ext cx="2057400" cy="365125"/>
          </a:xfrm>
        </p:spPr>
        <p:txBody>
          <a:bodyPr anchor="b"/>
          <a:lstStyle/>
          <a:p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488329"/>
            <a:ext cx="3409557" cy="365125"/>
          </a:xfrm>
        </p:spPr>
        <p:txBody>
          <a:bodyPr anchor="b"/>
          <a:lstStyle/>
          <a:p>
            <a:r>
              <a:rPr lang="en-US" smtClean="0"/>
              <a:t>R. Huque: Economics of Tobacco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4704" y="6356351"/>
            <a:ext cx="2057400" cy="365125"/>
          </a:xfrm>
        </p:spPr>
        <p:txBody>
          <a:bodyPr/>
          <a:lstStyle>
            <a:lvl1pPr>
              <a:defRPr sz="1800"/>
            </a:lvl1pPr>
          </a:lstStyle>
          <a:p>
            <a:fld id="{DE8EB7B2-3C3B-420A-9EDB-87C8A6CF9B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-11948"/>
            <a:ext cx="7886700" cy="117473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30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28650" y="1240850"/>
            <a:ext cx="7886700" cy="1508289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1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4704" y="6356351"/>
            <a:ext cx="2057400" cy="365125"/>
          </a:xfrm>
        </p:spPr>
        <p:txBody>
          <a:bodyPr/>
          <a:lstStyle>
            <a:lvl1pPr>
              <a:defRPr sz="1800"/>
            </a:lvl1pPr>
          </a:lstStyle>
          <a:p>
            <a:fld id="{DE8EB7B2-3C3B-420A-9EDB-87C8A6CF9B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649074" y="3055853"/>
            <a:ext cx="7886700" cy="3271942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1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488329"/>
            <a:ext cx="3409557" cy="365125"/>
          </a:xfrm>
        </p:spPr>
        <p:txBody>
          <a:bodyPr anchor="b"/>
          <a:lstStyle/>
          <a:p>
            <a:r>
              <a:rPr lang="en-US" smtClean="0"/>
              <a:t>R. Huque: Economics of Tobacco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8329"/>
            <a:ext cx="2057400" cy="365125"/>
          </a:xfrm>
        </p:spPr>
        <p:txBody>
          <a:bodyPr anchor="b"/>
          <a:lstStyle/>
          <a:p>
            <a:r>
              <a:rPr lang="en-US" smtClean="0"/>
              <a:t>May 2016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28650" y="-2803"/>
            <a:ext cx="7886700" cy="114580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4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89304"/>
            <a:ext cx="3886200" cy="5067047"/>
          </a:xfrm>
        </p:spPr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89304"/>
            <a:ext cx="3886200" cy="506704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-11948"/>
            <a:ext cx="7886700" cy="117473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9" name="Rectángulo 8"/>
          <p:cNvSpPr/>
          <p:nvPr userDrawn="1"/>
        </p:nvSpPr>
        <p:spPr>
          <a:xfrm>
            <a:off x="0" y="1162783"/>
            <a:ext cx="9144000" cy="625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4704" y="6356351"/>
            <a:ext cx="2057400" cy="365125"/>
          </a:xfrm>
        </p:spPr>
        <p:txBody>
          <a:bodyPr/>
          <a:lstStyle>
            <a:lvl1pPr>
              <a:defRPr sz="1800"/>
            </a:lvl1pPr>
          </a:lstStyle>
          <a:p>
            <a:fld id="{DE8EB7B2-3C3B-420A-9EDB-87C8A6CF9B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488329"/>
            <a:ext cx="3409557" cy="365125"/>
          </a:xfrm>
        </p:spPr>
        <p:txBody>
          <a:bodyPr anchor="b"/>
          <a:lstStyle/>
          <a:p>
            <a:r>
              <a:rPr lang="en-US" smtClean="0"/>
              <a:t>R. Huque: Economics of Tobacco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8329"/>
            <a:ext cx="2057400" cy="365125"/>
          </a:xfrm>
        </p:spPr>
        <p:txBody>
          <a:bodyPr anchor="b"/>
          <a:lstStyle/>
          <a:p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2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-11948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4704" y="6356351"/>
            <a:ext cx="2057400" cy="365125"/>
          </a:xfrm>
        </p:spPr>
        <p:txBody>
          <a:bodyPr/>
          <a:lstStyle>
            <a:lvl1pPr>
              <a:defRPr sz="1800"/>
            </a:lvl1pPr>
          </a:lstStyle>
          <a:p>
            <a:fld id="{DE8EB7B2-3C3B-420A-9EDB-87C8A6CF9B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ángulo 11"/>
          <p:cNvSpPr/>
          <p:nvPr userDrawn="1"/>
        </p:nvSpPr>
        <p:spPr>
          <a:xfrm>
            <a:off x="628650" y="1162783"/>
            <a:ext cx="7886700" cy="1793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488329"/>
            <a:ext cx="3409557" cy="365125"/>
          </a:xfrm>
        </p:spPr>
        <p:txBody>
          <a:bodyPr anchor="b"/>
          <a:lstStyle/>
          <a:p>
            <a:r>
              <a:rPr lang="en-US" smtClean="0"/>
              <a:t>R. Huque: Economics of Tobacco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8329"/>
            <a:ext cx="2057400" cy="365125"/>
          </a:xfrm>
        </p:spPr>
        <p:txBody>
          <a:bodyPr anchor="b"/>
          <a:lstStyle/>
          <a:p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388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914" y="3004631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4704" y="6356351"/>
            <a:ext cx="2057400" cy="365125"/>
          </a:xfrm>
        </p:spPr>
        <p:txBody>
          <a:bodyPr/>
          <a:lstStyle>
            <a:lvl1pPr>
              <a:defRPr sz="1800"/>
            </a:lvl1pPr>
          </a:lstStyle>
          <a:p>
            <a:fld id="{DE8EB7B2-3C3B-420A-9EDB-87C8A6CF9B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ángulo 6"/>
          <p:cNvSpPr/>
          <p:nvPr userDrawn="1"/>
        </p:nvSpPr>
        <p:spPr>
          <a:xfrm>
            <a:off x="628650" y="4330188"/>
            <a:ext cx="7886700" cy="1793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488329"/>
            <a:ext cx="3409557" cy="365125"/>
          </a:xfrm>
        </p:spPr>
        <p:txBody>
          <a:bodyPr anchor="b"/>
          <a:lstStyle/>
          <a:p>
            <a:r>
              <a:rPr lang="en-US" smtClean="0"/>
              <a:t>R. Huque: Economics of Tobacco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8329"/>
            <a:ext cx="2057400" cy="365125"/>
          </a:xfrm>
        </p:spPr>
        <p:txBody>
          <a:bodyPr anchor="b"/>
          <a:lstStyle/>
          <a:p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995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1948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32874"/>
            <a:ext cx="7886700" cy="4580557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1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7" name="Rectángulo 6"/>
          <p:cNvSpPr/>
          <p:nvPr userDrawn="1"/>
        </p:nvSpPr>
        <p:spPr>
          <a:xfrm>
            <a:off x="628650" y="1162783"/>
            <a:ext cx="7886700" cy="1793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6734" y="5316718"/>
            <a:ext cx="785370" cy="669469"/>
          </a:xfrm>
        </p:spPr>
        <p:txBody>
          <a:bodyPr/>
          <a:lstStyle>
            <a:lvl1pPr>
              <a:defRPr sz="1800"/>
            </a:lvl1pPr>
          </a:lstStyle>
          <a:p>
            <a:fld id="{DE8EB7B2-3C3B-420A-9EDB-87C8A6CF9B5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4763" y="6070600"/>
            <a:ext cx="9144001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688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Huque: Economics of Tobacco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0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Huque: Economics of Tobacco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34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35024"/>
            <a:ext cx="7886700" cy="4841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9351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9351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R. Huque: Economics of Tobacco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8886" y="649351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5"/>
                </a:solidFill>
              </a:defRPr>
            </a:lvl1pPr>
          </a:lstStyle>
          <a:p>
            <a:fld id="{DE8EB7B2-3C3B-420A-9EDB-87C8A6CF9B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ángulo 7"/>
          <p:cNvSpPr/>
          <p:nvPr userDrawn="1"/>
        </p:nvSpPr>
        <p:spPr>
          <a:xfrm>
            <a:off x="0" y="1162783"/>
            <a:ext cx="9144000" cy="625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9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3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4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548680"/>
            <a:ext cx="7772400" cy="2529896"/>
          </a:xfrm>
        </p:spPr>
        <p:txBody>
          <a:bodyPr/>
          <a:lstStyle/>
          <a:p>
            <a:r>
              <a:rPr lang="en-GB" sz="2800" b="1" dirty="0"/>
              <a:t>Economics of </a:t>
            </a:r>
            <a:r>
              <a:rPr lang="en-GB" sz="2800" b="1" dirty="0" smtClean="0"/>
              <a:t>Tobacco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1800" dirty="0" smtClean="0"/>
              <a:t>(</a:t>
            </a:r>
            <a:r>
              <a:rPr lang="en-US" sz="1800" dirty="0"/>
              <a:t>Day 1 Session </a:t>
            </a:r>
            <a:r>
              <a:rPr lang="en-US" sz="1800" dirty="0" smtClean="0"/>
              <a:t>1.2)</a:t>
            </a:r>
            <a:endParaRPr lang="en-US" sz="2800" dirty="0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457197"/>
            <a:ext cx="6858000" cy="2244356"/>
          </a:xfrm>
        </p:spPr>
        <p:txBody>
          <a:bodyPr>
            <a:normAutofit fontScale="32500" lnSpcReduction="20000"/>
          </a:bodyPr>
          <a:lstStyle/>
          <a:p>
            <a:pPr marL="63500" eaLnBrk="1" hangingPunct="1">
              <a:lnSpc>
                <a:spcPct val="100000"/>
              </a:lnSpc>
              <a:buFont typeface="Georgia"/>
              <a:buNone/>
              <a:defRPr/>
            </a:pPr>
            <a:endParaRPr lang="en-US" sz="1800" dirty="0" smtClean="0"/>
          </a:p>
          <a:p>
            <a:pPr marL="63500" eaLnBrk="1" hangingPunct="1">
              <a:lnSpc>
                <a:spcPct val="100000"/>
              </a:lnSpc>
              <a:buFont typeface="Georgia"/>
              <a:buNone/>
              <a:defRPr/>
            </a:pPr>
            <a:r>
              <a:rPr lang="en-US" sz="5000" b="1" dirty="0" smtClean="0"/>
              <a:t>Rumana Huque, PhD</a:t>
            </a:r>
            <a:endParaRPr lang="en-US" sz="5000" b="1" dirty="0"/>
          </a:p>
          <a:p>
            <a:pPr marL="63500" eaLnBrk="1" hangingPunct="1">
              <a:buFont typeface="Georgia"/>
              <a:buNone/>
              <a:defRPr/>
            </a:pPr>
            <a:r>
              <a:rPr lang="en-US" sz="5000" dirty="0" smtClean="0"/>
              <a:t>Department of Economics</a:t>
            </a:r>
          </a:p>
          <a:p>
            <a:pPr marL="63500" eaLnBrk="1" hangingPunct="1">
              <a:buFont typeface="Georgia"/>
              <a:buNone/>
              <a:defRPr/>
            </a:pPr>
            <a:r>
              <a:rPr lang="en-US" sz="5000" dirty="0" smtClean="0"/>
              <a:t>University of Dhaka</a:t>
            </a:r>
            <a:endParaRPr lang="en-US" sz="5000" dirty="0"/>
          </a:p>
          <a:p>
            <a:pPr marL="63500" eaLnBrk="1" hangingPunct="1">
              <a:buFont typeface="Georgia"/>
              <a:buNone/>
              <a:defRPr/>
            </a:pPr>
            <a:endParaRPr lang="en-US" sz="5000" dirty="0"/>
          </a:p>
          <a:p>
            <a:pPr marL="63500" eaLnBrk="1" hangingPunct="1">
              <a:buFont typeface="Georgia"/>
              <a:buNone/>
              <a:defRPr/>
            </a:pPr>
            <a:endParaRPr lang="en-US" sz="5000" dirty="0"/>
          </a:p>
          <a:p>
            <a:pPr marL="63500" eaLnBrk="1" hangingPunct="1">
              <a:buFont typeface="Georgia"/>
              <a:buNone/>
              <a:defRPr/>
            </a:pPr>
            <a:r>
              <a:rPr lang="en-US" sz="5000" dirty="0" smtClean="0"/>
              <a:t>November 13, </a:t>
            </a:r>
            <a:r>
              <a:rPr lang="en-US" sz="5000" dirty="0" smtClean="0"/>
              <a:t>2018</a:t>
            </a:r>
            <a:endParaRPr lang="en-US" sz="50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28650" y="3713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1"/>
          <p:cNvSpPr/>
          <p:nvPr/>
        </p:nvSpPr>
        <p:spPr>
          <a:xfrm>
            <a:off x="1" y="-7637"/>
            <a:ext cx="9144000" cy="1465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 cap="flat" cmpd="sng" algn="ctr">
            <a:noFill/>
            <a:prstDash val="solid"/>
          </a:ln>
          <a:effectLst>
            <a:outerShdw blurRad="88900" dist="50800" dir="5400000" algn="t" rotWithShape="0">
              <a:prstClr val="black">
                <a:alpha val="25000"/>
              </a:prstClr>
            </a:outerShdw>
          </a:effectLst>
        </p:spPr>
        <p:txBody>
          <a:bodyPr rot="0" spcFirstLastPara="0" vert="horz" wrap="square" lIns="91440" tIns="18288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630555" marR="0" indent="-36004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Training Program on</a:t>
            </a:r>
          </a:p>
          <a:p>
            <a:pPr marL="630555" marR="0" indent="-36004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Economics of Tobacco and Tobacco Taxation: </a:t>
            </a:r>
          </a:p>
          <a:p>
            <a:pPr marL="630555" marR="0" indent="-36004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 Health Perspectives</a:t>
            </a:r>
          </a:p>
          <a:p>
            <a:pPr marL="630555" marR="0" indent="-36004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  <a:r>
              <a:rPr lang="en-US" sz="1400" b="1" dirty="0" smtClean="0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13-15</a:t>
            </a:r>
            <a:r>
              <a:rPr lang="en-US" sz="1400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November 2018</a:t>
            </a:r>
            <a:endParaRPr lang="en-US" sz="12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9" name="Picture 8" descr="http://bdembassy.gr/wp-content/uploads/2015/10/bdgov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0059"/>
            <a:ext cx="1219200" cy="9828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Image result for dhaka university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31" y="5925671"/>
            <a:ext cx="732246" cy="774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The International Union against Lung Disease and Tuberculosis, health solutions for the poor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310" y="6048149"/>
            <a:ext cx="1659255" cy="6375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360" y="6100481"/>
            <a:ext cx="1824756" cy="71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25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altLang="en-US" b="1" u="sng" dirty="0" smtClean="0"/>
              <a:t>Equilibrium </a:t>
            </a:r>
            <a:r>
              <a:rPr lang="en-US" altLang="en-US" b="1" u="sng" dirty="0"/>
              <a:t>price</a:t>
            </a:r>
            <a:r>
              <a:rPr lang="en-US" altLang="en-US" dirty="0"/>
              <a:t>: The price that equates the quantity demanded with the quantity supplied.</a:t>
            </a:r>
          </a:p>
          <a:p>
            <a:pPr>
              <a:buNone/>
              <a:defRPr/>
            </a:pPr>
            <a:r>
              <a:rPr lang="en-US" altLang="en-US" b="1" dirty="0"/>
              <a:t>	</a:t>
            </a:r>
            <a:endParaRPr lang="en-US" altLang="en-US" b="1" dirty="0" smtClean="0"/>
          </a:p>
          <a:p>
            <a:pPr>
              <a:buNone/>
              <a:defRPr/>
            </a:pPr>
            <a:r>
              <a:rPr lang="en-US" altLang="en-US" b="1" u="sng" dirty="0" smtClean="0"/>
              <a:t>Equilibrium </a:t>
            </a:r>
            <a:r>
              <a:rPr lang="en-US" altLang="en-US" b="1" u="sng" dirty="0"/>
              <a:t>quantity</a:t>
            </a:r>
            <a:r>
              <a:rPr lang="en-US" altLang="en-US" dirty="0"/>
              <a:t>: The amount that people are willing to buy and sellers are willing to offer at the equilibrium price level.  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R. Huque: Economics of Tobacco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Market Equilibrium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6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R. Huque: Economics of Tobacco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289612" y="1667434"/>
            <a:ext cx="3993776" cy="4424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09600" y="1524000"/>
            <a:ext cx="2514600" cy="4608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1963" indent="-4619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2060"/>
              </a:buClr>
              <a:buSzPct val="7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altLang="en-US" dirty="0" smtClean="0"/>
              <a:t>An increase in demand causes equilibrium price and quantity to rise.</a:t>
            </a:r>
          </a:p>
        </p:txBody>
      </p:sp>
    </p:spTree>
    <p:extLst>
      <p:ext uri="{BB962C8B-B14F-4D97-AF65-F5344CB8AC3E}">
        <p14:creationId xmlns:p14="http://schemas.microsoft.com/office/powerpoint/2010/main" val="109859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R. Huque: Economics of Tobacco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038600" y="1524000"/>
            <a:ext cx="4521200" cy="472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endParaRPr lang="en-US" altLang="en-US" sz="2800" dirty="0" smtClean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762000" y="1676400"/>
            <a:ext cx="2895600" cy="4456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1963" indent="-4619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2060"/>
              </a:buClr>
              <a:buSzPct val="7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altLang="en-US" dirty="0"/>
              <a:t>An increase in supply causes equilibrium price to fall and equilibrium quantity to rise.</a:t>
            </a:r>
          </a:p>
          <a:p>
            <a:pPr marL="0" indent="0">
              <a:buNone/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0236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Shift the demand curve or the supply curve such that the equilibrium quantity decreases</a:t>
            </a:r>
          </a:p>
          <a:p>
            <a:r>
              <a:rPr lang="en-ZA" dirty="0"/>
              <a:t>Some examples:</a:t>
            </a:r>
          </a:p>
          <a:p>
            <a:pPr lvl="1"/>
            <a:r>
              <a:rPr lang="en-ZA" dirty="0"/>
              <a:t>Ban tobacco advertising</a:t>
            </a:r>
          </a:p>
          <a:p>
            <a:pPr lvl="1"/>
            <a:r>
              <a:rPr lang="en-ZA" dirty="0"/>
              <a:t>Impose smoke-free policies</a:t>
            </a:r>
          </a:p>
          <a:p>
            <a:pPr lvl="1"/>
            <a:r>
              <a:rPr lang="en-ZA" dirty="0"/>
              <a:t>Impose/increase excise taxes</a:t>
            </a:r>
          </a:p>
          <a:p>
            <a:r>
              <a:rPr lang="en-ZA" dirty="0"/>
              <a:t>How do we represent this graphically?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R. Huque: Economics of Tobacco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The aim of tobacco control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24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Producers’ responsiveness to a change in price</a:t>
            </a:r>
          </a:p>
          <a:p>
            <a:r>
              <a:rPr lang="en-US" sz="2400" dirty="0" smtClean="0"/>
              <a:t>Percentage change in quantity supplied divided by percentage change in price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R. Huque: Economics of Tobacco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elasticity of supply</a:t>
            </a:r>
            <a:endParaRPr lang="en-US" dirty="0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1011382" y="3034145"/>
            <a:ext cx="5032231" cy="3077729"/>
            <a:chOff x="272" y="1001"/>
            <a:chExt cx="3567" cy="2506"/>
          </a:xfrm>
        </p:grpSpPr>
        <p:grpSp>
          <p:nvGrpSpPr>
            <p:cNvPr id="7" name="Group 39"/>
            <p:cNvGrpSpPr>
              <a:grpSpLocks/>
            </p:cNvGrpSpPr>
            <p:nvPr/>
          </p:nvGrpSpPr>
          <p:grpSpPr bwMode="auto">
            <a:xfrm>
              <a:off x="1100" y="1001"/>
              <a:ext cx="1976" cy="1640"/>
              <a:chOff x="1745684" y="1589320"/>
              <a:chExt cx="3137560" cy="2602670"/>
            </a:xfrm>
          </p:grpSpPr>
          <p:cxnSp>
            <p:nvCxnSpPr>
              <p:cNvPr id="31" name="Straight Connector 13"/>
              <p:cNvCxnSpPr>
                <a:cxnSpLocks noChangeShapeType="1"/>
              </p:cNvCxnSpPr>
              <p:nvPr/>
            </p:nvCxnSpPr>
            <p:spPr bwMode="auto">
              <a:xfrm flipV="1">
                <a:off x="1745684" y="1888177"/>
                <a:ext cx="2612571" cy="2303813"/>
              </a:xfrm>
              <a:prstGeom prst="line">
                <a:avLst/>
              </a:prstGeom>
              <a:noFill/>
              <a:ln w="38100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2" name="TextBox 14"/>
              <p:cNvSpPr txBox="1">
                <a:spLocks noChangeArrowheads="1"/>
              </p:cNvSpPr>
              <p:nvPr/>
            </p:nvSpPr>
            <p:spPr bwMode="auto">
              <a:xfrm>
                <a:off x="4546623" y="1589320"/>
                <a:ext cx="336621" cy="3665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en-US" sz="1800" i="1">
                    <a:latin typeface="Arial" charset="0"/>
                  </a:rPr>
                  <a:t>S</a:t>
                </a:r>
              </a:p>
            </p:txBody>
          </p:sp>
        </p:grpSp>
        <p:cxnSp>
          <p:nvCxnSpPr>
            <p:cNvPr id="8" name="Straight Connector 18"/>
            <p:cNvCxnSpPr>
              <a:cxnSpLocks noChangeShapeType="1"/>
            </p:cNvCxnSpPr>
            <p:nvPr/>
          </p:nvCxnSpPr>
          <p:spPr bwMode="auto">
            <a:xfrm rot="5400000">
              <a:off x="1486" y="2371"/>
              <a:ext cx="1608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Connector 22"/>
            <p:cNvCxnSpPr>
              <a:cxnSpLocks noChangeShapeType="1"/>
            </p:cNvCxnSpPr>
            <p:nvPr/>
          </p:nvCxnSpPr>
          <p:spPr bwMode="auto">
            <a:xfrm rot="5400000">
              <a:off x="1129" y="2674"/>
              <a:ext cx="101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0" name="Group 40"/>
            <p:cNvGrpSpPr>
              <a:grpSpLocks/>
            </p:cNvGrpSpPr>
            <p:nvPr/>
          </p:nvGrpSpPr>
          <p:grpSpPr bwMode="auto">
            <a:xfrm>
              <a:off x="860" y="2127"/>
              <a:ext cx="820" cy="86"/>
              <a:chOff x="1365673" y="3377087"/>
              <a:chExt cx="1301010" cy="136730"/>
            </a:xfrm>
          </p:grpSpPr>
          <p:cxnSp>
            <p:nvCxnSpPr>
              <p:cNvPr id="29" name="Straight Connector 20"/>
              <p:cNvCxnSpPr>
                <a:cxnSpLocks noChangeShapeType="1"/>
              </p:cNvCxnSpPr>
              <p:nvPr/>
            </p:nvCxnSpPr>
            <p:spPr bwMode="auto">
              <a:xfrm>
                <a:off x="1365673" y="3431969"/>
                <a:ext cx="1258785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0" name="Freeform 183"/>
              <p:cNvSpPr>
                <a:spLocks/>
              </p:cNvSpPr>
              <p:nvPr/>
            </p:nvSpPr>
            <p:spPr bwMode="auto">
              <a:xfrm>
                <a:off x="2522070" y="3377087"/>
                <a:ext cx="144613" cy="136730"/>
              </a:xfrm>
              <a:custGeom>
                <a:avLst/>
                <a:gdLst>
                  <a:gd name="T0" fmla="*/ 2147483647 w 106"/>
                  <a:gd name="T1" fmla="*/ 2147483647 h 68"/>
                  <a:gd name="T2" fmla="*/ 2147483647 w 106"/>
                  <a:gd name="T3" fmla="*/ 2147483647 h 68"/>
                  <a:gd name="T4" fmla="*/ 2147483647 w 106"/>
                  <a:gd name="T5" fmla="*/ 2147483647 h 68"/>
                  <a:gd name="T6" fmla="*/ 2147483647 w 106"/>
                  <a:gd name="T7" fmla="*/ 2147483647 h 68"/>
                  <a:gd name="T8" fmla="*/ 2147483647 w 106"/>
                  <a:gd name="T9" fmla="*/ 2147483647 h 68"/>
                  <a:gd name="T10" fmla="*/ 2147483647 w 106"/>
                  <a:gd name="T11" fmla="*/ 2147483647 h 68"/>
                  <a:gd name="T12" fmla="*/ 2147483647 w 106"/>
                  <a:gd name="T13" fmla="*/ 2147483647 h 68"/>
                  <a:gd name="T14" fmla="*/ 2147483647 w 106"/>
                  <a:gd name="T15" fmla="*/ 2147483647 h 68"/>
                  <a:gd name="T16" fmla="*/ 2147483647 w 106"/>
                  <a:gd name="T17" fmla="*/ 2147483647 h 68"/>
                  <a:gd name="T18" fmla="*/ 2147483647 w 106"/>
                  <a:gd name="T19" fmla="*/ 2147483647 h 68"/>
                  <a:gd name="T20" fmla="*/ 2147483647 w 106"/>
                  <a:gd name="T21" fmla="*/ 0 h 68"/>
                  <a:gd name="T22" fmla="*/ 2147483647 w 106"/>
                  <a:gd name="T23" fmla="*/ 0 h 68"/>
                  <a:gd name="T24" fmla="*/ 2147483647 w 106"/>
                  <a:gd name="T25" fmla="*/ 2147483647 h 68"/>
                  <a:gd name="T26" fmla="*/ 2147483647 w 106"/>
                  <a:gd name="T27" fmla="*/ 2147483647 h 68"/>
                  <a:gd name="T28" fmla="*/ 2147483647 w 106"/>
                  <a:gd name="T29" fmla="*/ 2147483647 h 68"/>
                  <a:gd name="T30" fmla="*/ 0 w 106"/>
                  <a:gd name="T31" fmla="*/ 2147483647 h 68"/>
                  <a:gd name="T32" fmla="*/ 0 w 106"/>
                  <a:gd name="T33" fmla="*/ 2147483647 h 68"/>
                  <a:gd name="T34" fmla="*/ 2147483647 w 106"/>
                  <a:gd name="T35" fmla="*/ 2147483647 h 68"/>
                  <a:gd name="T36" fmla="*/ 2147483647 w 106"/>
                  <a:gd name="T37" fmla="*/ 2147483647 h 68"/>
                  <a:gd name="T38" fmla="*/ 2147483647 w 106"/>
                  <a:gd name="T39" fmla="*/ 2147483647 h 68"/>
                  <a:gd name="T40" fmla="*/ 2147483647 w 106"/>
                  <a:gd name="T41" fmla="*/ 2147483647 h 68"/>
                  <a:gd name="T42" fmla="*/ 2147483647 w 106"/>
                  <a:gd name="T43" fmla="*/ 2147483647 h 6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06"/>
                  <a:gd name="T67" fmla="*/ 0 h 68"/>
                  <a:gd name="T68" fmla="*/ 106 w 106"/>
                  <a:gd name="T69" fmla="*/ 68 h 6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06" h="68">
                    <a:moveTo>
                      <a:pt x="56" y="68"/>
                    </a:moveTo>
                    <a:lnTo>
                      <a:pt x="56" y="68"/>
                    </a:lnTo>
                    <a:lnTo>
                      <a:pt x="76" y="65"/>
                    </a:lnTo>
                    <a:lnTo>
                      <a:pt x="91" y="58"/>
                    </a:lnTo>
                    <a:lnTo>
                      <a:pt x="101" y="45"/>
                    </a:lnTo>
                    <a:lnTo>
                      <a:pt x="106" y="32"/>
                    </a:lnTo>
                    <a:lnTo>
                      <a:pt x="101" y="19"/>
                    </a:lnTo>
                    <a:lnTo>
                      <a:pt x="91" y="9"/>
                    </a:lnTo>
                    <a:lnTo>
                      <a:pt x="76" y="3"/>
                    </a:lnTo>
                    <a:lnTo>
                      <a:pt x="56" y="0"/>
                    </a:lnTo>
                    <a:lnTo>
                      <a:pt x="36" y="3"/>
                    </a:lnTo>
                    <a:lnTo>
                      <a:pt x="15" y="9"/>
                    </a:lnTo>
                    <a:lnTo>
                      <a:pt x="5" y="19"/>
                    </a:lnTo>
                    <a:lnTo>
                      <a:pt x="0" y="32"/>
                    </a:lnTo>
                    <a:lnTo>
                      <a:pt x="5" y="45"/>
                    </a:lnTo>
                    <a:lnTo>
                      <a:pt x="15" y="58"/>
                    </a:lnTo>
                    <a:lnTo>
                      <a:pt x="36" y="65"/>
                    </a:lnTo>
                    <a:lnTo>
                      <a:pt x="56" y="68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FontTx/>
                  <a:buChar char="•"/>
                </a:pPr>
                <a:endParaRPr lang="en-US" altLang="en-US" sz="3400">
                  <a:latin typeface="Arial" charset="0"/>
                </a:endParaRPr>
              </a:p>
            </p:txBody>
          </p:sp>
        </p:grpSp>
        <p:grpSp>
          <p:nvGrpSpPr>
            <p:cNvPr id="11" name="Group 41"/>
            <p:cNvGrpSpPr>
              <a:grpSpLocks/>
            </p:cNvGrpSpPr>
            <p:nvPr/>
          </p:nvGrpSpPr>
          <p:grpSpPr bwMode="auto">
            <a:xfrm>
              <a:off x="868" y="1542"/>
              <a:ext cx="1469" cy="86"/>
              <a:chOff x="1377549" y="2448110"/>
              <a:chExt cx="2332081" cy="136730"/>
            </a:xfrm>
          </p:grpSpPr>
          <p:cxnSp>
            <p:nvCxnSpPr>
              <p:cNvPr id="27" name="Straight Connector 16"/>
              <p:cNvCxnSpPr>
                <a:cxnSpLocks noChangeShapeType="1"/>
              </p:cNvCxnSpPr>
              <p:nvPr/>
            </p:nvCxnSpPr>
            <p:spPr bwMode="auto">
              <a:xfrm>
                <a:off x="1377549" y="2493818"/>
                <a:ext cx="2303813" cy="118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8" name="Freeform 183"/>
              <p:cNvSpPr>
                <a:spLocks/>
              </p:cNvSpPr>
              <p:nvPr/>
            </p:nvSpPr>
            <p:spPr bwMode="auto">
              <a:xfrm>
                <a:off x="3565017" y="2448110"/>
                <a:ext cx="144613" cy="136730"/>
              </a:xfrm>
              <a:custGeom>
                <a:avLst/>
                <a:gdLst>
                  <a:gd name="T0" fmla="*/ 2147483647 w 106"/>
                  <a:gd name="T1" fmla="*/ 2147483647 h 68"/>
                  <a:gd name="T2" fmla="*/ 2147483647 w 106"/>
                  <a:gd name="T3" fmla="*/ 2147483647 h 68"/>
                  <a:gd name="T4" fmla="*/ 2147483647 w 106"/>
                  <a:gd name="T5" fmla="*/ 2147483647 h 68"/>
                  <a:gd name="T6" fmla="*/ 2147483647 w 106"/>
                  <a:gd name="T7" fmla="*/ 2147483647 h 68"/>
                  <a:gd name="T8" fmla="*/ 2147483647 w 106"/>
                  <a:gd name="T9" fmla="*/ 2147483647 h 68"/>
                  <a:gd name="T10" fmla="*/ 2147483647 w 106"/>
                  <a:gd name="T11" fmla="*/ 2147483647 h 68"/>
                  <a:gd name="T12" fmla="*/ 2147483647 w 106"/>
                  <a:gd name="T13" fmla="*/ 2147483647 h 68"/>
                  <a:gd name="T14" fmla="*/ 2147483647 w 106"/>
                  <a:gd name="T15" fmla="*/ 2147483647 h 68"/>
                  <a:gd name="T16" fmla="*/ 2147483647 w 106"/>
                  <a:gd name="T17" fmla="*/ 2147483647 h 68"/>
                  <a:gd name="T18" fmla="*/ 2147483647 w 106"/>
                  <a:gd name="T19" fmla="*/ 2147483647 h 68"/>
                  <a:gd name="T20" fmla="*/ 2147483647 w 106"/>
                  <a:gd name="T21" fmla="*/ 0 h 68"/>
                  <a:gd name="T22" fmla="*/ 2147483647 w 106"/>
                  <a:gd name="T23" fmla="*/ 0 h 68"/>
                  <a:gd name="T24" fmla="*/ 2147483647 w 106"/>
                  <a:gd name="T25" fmla="*/ 2147483647 h 68"/>
                  <a:gd name="T26" fmla="*/ 2147483647 w 106"/>
                  <a:gd name="T27" fmla="*/ 2147483647 h 68"/>
                  <a:gd name="T28" fmla="*/ 2147483647 w 106"/>
                  <a:gd name="T29" fmla="*/ 2147483647 h 68"/>
                  <a:gd name="T30" fmla="*/ 0 w 106"/>
                  <a:gd name="T31" fmla="*/ 2147483647 h 68"/>
                  <a:gd name="T32" fmla="*/ 0 w 106"/>
                  <a:gd name="T33" fmla="*/ 2147483647 h 68"/>
                  <a:gd name="T34" fmla="*/ 2147483647 w 106"/>
                  <a:gd name="T35" fmla="*/ 2147483647 h 68"/>
                  <a:gd name="T36" fmla="*/ 2147483647 w 106"/>
                  <a:gd name="T37" fmla="*/ 2147483647 h 68"/>
                  <a:gd name="T38" fmla="*/ 2147483647 w 106"/>
                  <a:gd name="T39" fmla="*/ 2147483647 h 68"/>
                  <a:gd name="T40" fmla="*/ 2147483647 w 106"/>
                  <a:gd name="T41" fmla="*/ 2147483647 h 68"/>
                  <a:gd name="T42" fmla="*/ 2147483647 w 106"/>
                  <a:gd name="T43" fmla="*/ 2147483647 h 6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06"/>
                  <a:gd name="T67" fmla="*/ 0 h 68"/>
                  <a:gd name="T68" fmla="*/ 106 w 106"/>
                  <a:gd name="T69" fmla="*/ 68 h 6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06" h="68">
                    <a:moveTo>
                      <a:pt x="56" y="68"/>
                    </a:moveTo>
                    <a:lnTo>
                      <a:pt x="56" y="68"/>
                    </a:lnTo>
                    <a:lnTo>
                      <a:pt x="76" y="65"/>
                    </a:lnTo>
                    <a:lnTo>
                      <a:pt x="91" y="58"/>
                    </a:lnTo>
                    <a:lnTo>
                      <a:pt x="101" y="45"/>
                    </a:lnTo>
                    <a:lnTo>
                      <a:pt x="106" y="32"/>
                    </a:lnTo>
                    <a:lnTo>
                      <a:pt x="101" y="19"/>
                    </a:lnTo>
                    <a:lnTo>
                      <a:pt x="91" y="9"/>
                    </a:lnTo>
                    <a:lnTo>
                      <a:pt x="76" y="3"/>
                    </a:lnTo>
                    <a:lnTo>
                      <a:pt x="56" y="0"/>
                    </a:lnTo>
                    <a:lnTo>
                      <a:pt x="36" y="3"/>
                    </a:lnTo>
                    <a:lnTo>
                      <a:pt x="15" y="9"/>
                    </a:lnTo>
                    <a:lnTo>
                      <a:pt x="5" y="19"/>
                    </a:lnTo>
                    <a:lnTo>
                      <a:pt x="0" y="32"/>
                    </a:lnTo>
                    <a:lnTo>
                      <a:pt x="5" y="45"/>
                    </a:lnTo>
                    <a:lnTo>
                      <a:pt x="15" y="58"/>
                    </a:lnTo>
                    <a:lnTo>
                      <a:pt x="36" y="65"/>
                    </a:lnTo>
                    <a:lnTo>
                      <a:pt x="56" y="68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FontTx/>
                  <a:buChar char="•"/>
                </a:pPr>
                <a:endParaRPr lang="en-US" altLang="en-US" sz="3400">
                  <a:latin typeface="Arial" charset="0"/>
                </a:endParaRPr>
              </a:p>
            </p:txBody>
          </p:sp>
        </p:grpSp>
        <p:grpSp>
          <p:nvGrpSpPr>
            <p:cNvPr id="12" name="Group 38"/>
            <p:cNvGrpSpPr>
              <a:grpSpLocks/>
            </p:cNvGrpSpPr>
            <p:nvPr/>
          </p:nvGrpSpPr>
          <p:grpSpPr bwMode="auto">
            <a:xfrm>
              <a:off x="272" y="1002"/>
              <a:ext cx="603" cy="2185"/>
              <a:chOff x="432580" y="1591293"/>
              <a:chExt cx="956844" cy="3467597"/>
            </a:xfrm>
          </p:grpSpPr>
          <p:cxnSp>
            <p:nvCxnSpPr>
              <p:cNvPr id="21" name="Straight Connector 5"/>
              <p:cNvCxnSpPr>
                <a:cxnSpLocks noChangeShapeType="1"/>
              </p:cNvCxnSpPr>
              <p:nvPr/>
            </p:nvCxnSpPr>
            <p:spPr bwMode="auto">
              <a:xfrm rot="5400000">
                <a:off x="-350312" y="3319155"/>
                <a:ext cx="3467597" cy="1187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2" name="TextBox 11"/>
              <p:cNvSpPr txBox="1">
                <a:spLocks noChangeArrowheads="1"/>
              </p:cNvSpPr>
              <p:nvPr/>
            </p:nvSpPr>
            <p:spPr bwMode="auto">
              <a:xfrm rot="-5400000">
                <a:off x="-149079" y="2452264"/>
                <a:ext cx="1529869" cy="366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en-US" sz="1800">
                    <a:latin typeface="Arial" charset="0"/>
                  </a:rPr>
                  <a:t>Price per unit</a:t>
                </a:r>
              </a:p>
            </p:txBody>
          </p:sp>
          <p:cxnSp>
            <p:nvCxnSpPr>
              <p:cNvPr id="23" name="Straight Connector 24"/>
              <p:cNvCxnSpPr>
                <a:cxnSpLocks noChangeShapeType="1"/>
              </p:cNvCxnSpPr>
              <p:nvPr/>
            </p:nvCxnSpPr>
            <p:spPr bwMode="auto">
              <a:xfrm rot="10800000">
                <a:off x="1187836" y="2492786"/>
                <a:ext cx="198782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" name="Straight Connector 25"/>
              <p:cNvCxnSpPr>
                <a:cxnSpLocks noChangeShapeType="1"/>
              </p:cNvCxnSpPr>
              <p:nvPr/>
            </p:nvCxnSpPr>
            <p:spPr bwMode="auto">
              <a:xfrm rot="10800000">
                <a:off x="1187836" y="3436288"/>
                <a:ext cx="198782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5" name="TextBox 33"/>
              <p:cNvSpPr txBox="1">
                <a:spLocks noChangeArrowheads="1"/>
              </p:cNvSpPr>
              <p:nvPr/>
            </p:nvSpPr>
            <p:spPr bwMode="auto">
              <a:xfrm>
                <a:off x="905448" y="3224317"/>
                <a:ext cx="311014" cy="366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en-US" sz="1800" i="1">
                    <a:latin typeface="Arial" charset="0"/>
                  </a:rPr>
                  <a:t>p</a:t>
                </a:r>
              </a:p>
            </p:txBody>
          </p:sp>
          <p:sp>
            <p:nvSpPr>
              <p:cNvPr id="26" name="TextBox 34"/>
              <p:cNvSpPr txBox="1">
                <a:spLocks noChangeArrowheads="1"/>
              </p:cNvSpPr>
              <p:nvPr/>
            </p:nvSpPr>
            <p:spPr bwMode="auto">
              <a:xfrm>
                <a:off x="853083" y="2303856"/>
                <a:ext cx="361792" cy="3665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en-US" sz="1800" i="1">
                    <a:latin typeface="Arial" charset="0"/>
                  </a:rPr>
                  <a:t>p</a:t>
                </a:r>
                <a:r>
                  <a:rPr lang="en-US" altLang="en-US" sz="1800">
                    <a:latin typeface="Arial" charset="0"/>
                  </a:rPr>
                  <a:t>’</a:t>
                </a:r>
              </a:p>
            </p:txBody>
          </p:sp>
        </p:grpSp>
        <p:grpSp>
          <p:nvGrpSpPr>
            <p:cNvPr id="13" name="Group 37"/>
            <p:cNvGrpSpPr>
              <a:grpSpLocks/>
            </p:cNvGrpSpPr>
            <p:nvPr/>
          </p:nvGrpSpPr>
          <p:grpSpPr bwMode="auto">
            <a:xfrm>
              <a:off x="624" y="3179"/>
              <a:ext cx="3215" cy="328"/>
              <a:chOff x="990274" y="5047013"/>
              <a:chExt cx="5103787" cy="520537"/>
            </a:xfrm>
          </p:grpSpPr>
          <p:cxnSp>
            <p:nvCxnSpPr>
              <p:cNvPr id="14" name="Straight Connector 13"/>
              <p:cNvCxnSpPr>
                <a:cxnSpLocks noChangeShapeType="1"/>
              </p:cNvCxnSpPr>
              <p:nvPr/>
            </p:nvCxnSpPr>
            <p:spPr bwMode="auto">
              <a:xfrm>
                <a:off x="1365673" y="5047013"/>
                <a:ext cx="4168239" cy="15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5" name="TextBox 14"/>
              <p:cNvSpPr txBox="1">
                <a:spLocks noChangeArrowheads="1"/>
              </p:cNvSpPr>
              <p:nvPr/>
            </p:nvSpPr>
            <p:spPr bwMode="auto">
              <a:xfrm>
                <a:off x="3966822" y="5200952"/>
                <a:ext cx="2127239" cy="3665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en-US" sz="1800">
                    <a:latin typeface="Arial" charset="0"/>
                  </a:rPr>
                  <a:t>Quantity per period</a:t>
                </a:r>
              </a:p>
            </p:txBody>
          </p:sp>
          <p:cxnSp>
            <p:nvCxnSpPr>
              <p:cNvPr id="16" name="Straight Connector 27"/>
              <p:cNvCxnSpPr>
                <a:cxnSpLocks noChangeShapeType="1"/>
              </p:cNvCxnSpPr>
              <p:nvPr/>
            </p:nvCxnSpPr>
            <p:spPr bwMode="auto">
              <a:xfrm rot="5400000">
                <a:off x="2490526" y="5152445"/>
                <a:ext cx="206734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" name="Straight Connector 28"/>
              <p:cNvCxnSpPr>
                <a:cxnSpLocks noChangeShapeType="1"/>
              </p:cNvCxnSpPr>
              <p:nvPr/>
            </p:nvCxnSpPr>
            <p:spPr bwMode="auto">
              <a:xfrm rot="5400000">
                <a:off x="3525521" y="5152445"/>
                <a:ext cx="206734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8" name="TextBox 31"/>
              <p:cNvSpPr txBox="1">
                <a:spLocks noChangeArrowheads="1"/>
              </p:cNvSpPr>
              <p:nvPr/>
            </p:nvSpPr>
            <p:spPr bwMode="auto">
              <a:xfrm>
                <a:off x="2441242" y="5200952"/>
                <a:ext cx="311148" cy="3665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en-US" sz="1800" i="1">
                    <a:latin typeface="Arial" charset="0"/>
                  </a:rPr>
                  <a:t>q</a:t>
                </a:r>
              </a:p>
            </p:txBody>
          </p:sp>
          <p:sp>
            <p:nvSpPr>
              <p:cNvPr id="19" name="TextBox 32"/>
              <p:cNvSpPr txBox="1">
                <a:spLocks noChangeArrowheads="1"/>
              </p:cNvSpPr>
              <p:nvPr/>
            </p:nvSpPr>
            <p:spPr bwMode="auto">
              <a:xfrm>
                <a:off x="3460412" y="5200952"/>
                <a:ext cx="361948" cy="3665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en-US" sz="1800" i="1">
                    <a:latin typeface="Arial" charset="0"/>
                  </a:rPr>
                  <a:t>q</a:t>
                </a:r>
                <a:r>
                  <a:rPr lang="en-US" altLang="en-US" sz="1800">
                    <a:latin typeface="Arial" charset="0"/>
                  </a:rPr>
                  <a:t>’</a:t>
                </a:r>
              </a:p>
            </p:txBody>
          </p:sp>
          <p:sp>
            <p:nvSpPr>
              <p:cNvPr id="20" name="TextBox 36"/>
              <p:cNvSpPr txBox="1">
                <a:spLocks noChangeArrowheads="1"/>
              </p:cNvSpPr>
              <p:nvPr/>
            </p:nvSpPr>
            <p:spPr bwMode="auto">
              <a:xfrm>
                <a:off x="990274" y="5200952"/>
                <a:ext cx="311148" cy="3665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Eras Bold ITC" charset="0"/>
                    <a:ea typeface="MS PGothic" charset="-128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en-US" sz="1800">
                    <a:latin typeface="Arial" charset="0"/>
                  </a:rPr>
                  <a:t>0</a:t>
                </a:r>
              </a:p>
            </p:txBody>
          </p:sp>
        </p:grpSp>
      </p:grpSp>
      <p:sp>
        <p:nvSpPr>
          <p:cNvPr id="33" name="Rectangle 32"/>
          <p:cNvSpPr/>
          <p:nvPr/>
        </p:nvSpPr>
        <p:spPr>
          <a:xfrm>
            <a:off x="6021243" y="3133695"/>
            <a:ext cx="2920565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dirty="0">
                <a:solidFill>
                  <a:srgbClr val="660066"/>
                </a:solidFill>
                <a:latin typeface="Arial" charset="0"/>
              </a:rPr>
              <a:t>If the price increases from </a:t>
            </a:r>
            <a:r>
              <a:rPr lang="en-US" altLang="en-US" i="1" dirty="0">
                <a:solidFill>
                  <a:srgbClr val="660066"/>
                </a:solidFill>
                <a:latin typeface="Arial" charset="0"/>
              </a:rPr>
              <a:t>p</a:t>
            </a:r>
            <a:r>
              <a:rPr lang="en-US" altLang="en-US" dirty="0">
                <a:solidFill>
                  <a:srgbClr val="660066"/>
                </a:solidFill>
                <a:latin typeface="Arial" charset="0"/>
              </a:rPr>
              <a:t> to </a:t>
            </a:r>
            <a:r>
              <a:rPr lang="en-US" altLang="en-US" i="1" dirty="0">
                <a:solidFill>
                  <a:srgbClr val="660066"/>
                </a:solidFill>
                <a:latin typeface="Arial" charset="0"/>
              </a:rPr>
              <a:t>p</a:t>
            </a:r>
            <a:r>
              <a:rPr lang="en-US" altLang="en-US" dirty="0">
                <a:solidFill>
                  <a:srgbClr val="660066"/>
                </a:solidFill>
                <a:latin typeface="Arial" charset="0"/>
              </a:rPr>
              <a:t>’, the quantity supplied increases from </a:t>
            </a:r>
            <a:r>
              <a:rPr lang="en-US" altLang="en-US" i="1" dirty="0">
                <a:solidFill>
                  <a:srgbClr val="660066"/>
                </a:solidFill>
                <a:latin typeface="Arial" charset="0"/>
              </a:rPr>
              <a:t>q</a:t>
            </a:r>
            <a:r>
              <a:rPr lang="en-US" altLang="en-US" dirty="0">
                <a:solidFill>
                  <a:srgbClr val="660066"/>
                </a:solidFill>
                <a:latin typeface="Arial" charset="0"/>
              </a:rPr>
              <a:t> to </a:t>
            </a:r>
            <a:r>
              <a:rPr lang="en-US" altLang="en-US" i="1" dirty="0">
                <a:solidFill>
                  <a:srgbClr val="660066"/>
                </a:solidFill>
                <a:latin typeface="Arial" charset="0"/>
              </a:rPr>
              <a:t>q</a:t>
            </a:r>
            <a:r>
              <a:rPr lang="en-US" altLang="en-US" dirty="0">
                <a:solidFill>
                  <a:srgbClr val="660066"/>
                </a:solidFill>
                <a:latin typeface="Arial" charset="0"/>
              </a:rPr>
              <a:t>’.</a:t>
            </a:r>
          </a:p>
          <a:p>
            <a:pPr>
              <a:spcBef>
                <a:spcPct val="20000"/>
              </a:spcBef>
            </a:pPr>
            <a:r>
              <a:rPr lang="en-US" altLang="en-US" dirty="0">
                <a:solidFill>
                  <a:srgbClr val="660066"/>
                </a:solidFill>
                <a:latin typeface="Arial" charset="0"/>
              </a:rPr>
              <a:t>Price and quantity supplied move in the same direction, so the price elasticity of supply is a positive number.</a:t>
            </a:r>
          </a:p>
        </p:txBody>
      </p:sp>
    </p:spTree>
    <p:extLst>
      <p:ext uri="{BB962C8B-B14F-4D97-AF65-F5344CB8AC3E}">
        <p14:creationId xmlns:p14="http://schemas.microsoft.com/office/powerpoint/2010/main" val="190377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Elastic</a:t>
            </a:r>
          </a:p>
          <a:p>
            <a:r>
              <a:rPr lang="en-US" dirty="0"/>
              <a:t>Inelastic</a:t>
            </a:r>
          </a:p>
          <a:p>
            <a:r>
              <a:rPr lang="en-US" dirty="0"/>
              <a:t>Perfectly elastic</a:t>
            </a:r>
          </a:p>
          <a:p>
            <a:r>
              <a:rPr lang="en-US" dirty="0" smtClean="0"/>
              <a:t>Perfectly inelastic</a:t>
            </a:r>
          </a:p>
          <a:p>
            <a:r>
              <a:rPr lang="en-US" dirty="0" smtClean="0"/>
              <a:t>Unit elastic</a:t>
            </a:r>
            <a:endParaRPr lang="en-US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R. Huque: Economics of Tobacco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elasticity of supply</a:t>
            </a:r>
          </a:p>
        </p:txBody>
      </p:sp>
    </p:spTree>
    <p:extLst>
      <p:ext uri="{BB962C8B-B14F-4D97-AF65-F5344CB8AC3E}">
        <p14:creationId xmlns:p14="http://schemas.microsoft.com/office/powerpoint/2010/main" val="498135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R. Huque: Economics of Tobacco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Elasticity</a:t>
            </a:r>
            <a:endParaRPr lang="en-US" dirty="0"/>
          </a:p>
        </p:txBody>
      </p:sp>
      <p:grpSp>
        <p:nvGrpSpPr>
          <p:cNvPr id="8" name="Group 63"/>
          <p:cNvGrpSpPr>
            <a:grpSpLocks/>
          </p:cNvGrpSpPr>
          <p:nvPr/>
        </p:nvGrpSpPr>
        <p:grpSpPr bwMode="auto">
          <a:xfrm>
            <a:off x="2214563" y="1828800"/>
            <a:ext cx="906462" cy="2487613"/>
            <a:chOff x="2220690" y="1434939"/>
            <a:chExt cx="914399" cy="2780804"/>
          </a:xfrm>
        </p:grpSpPr>
        <p:cxnSp>
          <p:nvCxnSpPr>
            <p:cNvPr id="9" name="Straight Connector 5"/>
            <p:cNvCxnSpPr>
              <a:cxnSpLocks noChangeShapeType="1"/>
            </p:cNvCxnSpPr>
            <p:nvPr/>
          </p:nvCxnSpPr>
          <p:spPr bwMode="auto">
            <a:xfrm rot="5400000" flipH="1" flipV="1">
              <a:off x="1377541" y="2458195"/>
              <a:ext cx="2600697" cy="914399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TextBox 6"/>
            <p:cNvSpPr txBox="1">
              <a:spLocks noChangeArrowheads="1"/>
            </p:cNvSpPr>
            <p:nvPr/>
          </p:nvSpPr>
          <p:spPr bwMode="auto">
            <a:xfrm>
              <a:off x="2659473" y="1434939"/>
              <a:ext cx="449994" cy="409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1800" i="1" dirty="0" err="1">
                  <a:latin typeface="Arial" charset="0"/>
                </a:rPr>
                <a:t>S</a:t>
              </a:r>
              <a:r>
                <a:rPr lang="en-US" altLang="en-US" sz="1800" i="1" baseline="-25000" dirty="0" err="1">
                  <a:latin typeface="Arial" charset="0"/>
                </a:rPr>
                <a:t>w</a:t>
              </a:r>
              <a:endParaRPr lang="en-US" altLang="en-US" sz="1800" i="1" dirty="0">
                <a:latin typeface="Arial" charset="0"/>
              </a:endParaRPr>
            </a:p>
          </p:txBody>
        </p:sp>
      </p:grpSp>
      <p:cxnSp>
        <p:nvCxnSpPr>
          <p:cNvPr id="11" name="Straight Connector 7"/>
          <p:cNvCxnSpPr>
            <a:cxnSpLocks noChangeShapeType="1"/>
          </p:cNvCxnSpPr>
          <p:nvPr/>
        </p:nvCxnSpPr>
        <p:spPr bwMode="auto">
          <a:xfrm rot="5400000">
            <a:off x="1638300" y="3986213"/>
            <a:ext cx="2286000" cy="12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8"/>
          <p:cNvCxnSpPr>
            <a:cxnSpLocks noChangeShapeType="1"/>
          </p:cNvCxnSpPr>
          <p:nvPr/>
        </p:nvCxnSpPr>
        <p:spPr bwMode="auto">
          <a:xfrm rot="5400000">
            <a:off x="1749426" y="4406900"/>
            <a:ext cx="1433512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3" name="Group 65"/>
          <p:cNvGrpSpPr>
            <a:grpSpLocks/>
          </p:cNvGrpSpPr>
          <p:nvPr/>
        </p:nvGrpSpPr>
        <p:grpSpPr bwMode="auto">
          <a:xfrm>
            <a:off x="1603375" y="2801938"/>
            <a:ext cx="1241425" cy="122237"/>
            <a:chOff x="1603174" y="2522062"/>
            <a:chExt cx="1253508" cy="136730"/>
          </a:xfrm>
        </p:grpSpPr>
        <p:sp>
          <p:nvSpPr>
            <p:cNvPr id="14" name="Freeform 183"/>
            <p:cNvSpPr>
              <a:spLocks/>
            </p:cNvSpPr>
            <p:nvPr/>
          </p:nvSpPr>
          <p:spPr bwMode="auto">
            <a:xfrm>
              <a:off x="2712069" y="2522062"/>
              <a:ext cx="144613" cy="136730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Tx/>
                <a:buChar char="•"/>
              </a:pPr>
              <a:endParaRPr lang="en-US" altLang="en-US" sz="3400">
                <a:latin typeface="Arial" charset="0"/>
              </a:endParaRPr>
            </a:p>
          </p:txBody>
        </p:sp>
        <p:cxnSp>
          <p:nvCxnSpPr>
            <p:cNvPr id="15" name="Straight Connector 13"/>
            <p:cNvCxnSpPr>
              <a:cxnSpLocks noChangeShapeType="1"/>
            </p:cNvCxnSpPr>
            <p:nvPr/>
          </p:nvCxnSpPr>
          <p:spPr bwMode="auto">
            <a:xfrm>
              <a:off x="1603174" y="2565068"/>
              <a:ext cx="1199403" cy="118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6" name="Group 62"/>
          <p:cNvGrpSpPr>
            <a:grpSpLocks/>
          </p:cNvGrpSpPr>
          <p:nvPr/>
        </p:nvGrpSpPr>
        <p:grpSpPr bwMode="auto">
          <a:xfrm>
            <a:off x="442913" y="2032000"/>
            <a:ext cx="1171575" cy="3103563"/>
            <a:chOff x="434177" y="1662543"/>
            <a:chExt cx="1180872" cy="3467597"/>
          </a:xfrm>
        </p:grpSpPr>
        <p:cxnSp>
          <p:nvCxnSpPr>
            <p:cNvPr id="17" name="Straight Connector 16"/>
            <p:cNvCxnSpPr>
              <a:cxnSpLocks noChangeShapeType="1"/>
            </p:cNvCxnSpPr>
            <p:nvPr/>
          </p:nvCxnSpPr>
          <p:spPr bwMode="auto">
            <a:xfrm rot="5400000">
              <a:off x="-124687" y="3390405"/>
              <a:ext cx="3467597" cy="118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 rot="-5400000">
              <a:off x="-235938" y="3299328"/>
              <a:ext cx="1709854" cy="369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1800">
                  <a:latin typeface="Arial" charset="0"/>
                </a:rPr>
                <a:t>Price per unit</a:t>
              </a:r>
            </a:p>
          </p:txBody>
        </p:sp>
        <p:cxnSp>
          <p:nvCxnSpPr>
            <p:cNvPr id="19" name="Straight Connector 18"/>
            <p:cNvCxnSpPr>
              <a:cxnSpLocks noChangeShapeType="1"/>
            </p:cNvCxnSpPr>
            <p:nvPr/>
          </p:nvCxnSpPr>
          <p:spPr bwMode="auto">
            <a:xfrm rot="10800000">
              <a:off x="1413461" y="2564036"/>
              <a:ext cx="198782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19"/>
            <p:cNvCxnSpPr>
              <a:cxnSpLocks noChangeShapeType="1"/>
            </p:cNvCxnSpPr>
            <p:nvPr/>
          </p:nvCxnSpPr>
          <p:spPr bwMode="auto">
            <a:xfrm rot="10800000">
              <a:off x="1413461" y="3507538"/>
              <a:ext cx="198782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839002" y="3296127"/>
              <a:ext cx="633638" cy="409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1800">
                  <a:latin typeface="Arial" charset="0"/>
                </a:rPr>
                <a:t>1.00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710994" y="2375573"/>
              <a:ext cx="761646" cy="409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1800">
                  <a:latin typeface="Arial" charset="0"/>
                </a:rPr>
                <a:t>$1.25</a:t>
              </a:r>
            </a:p>
          </p:txBody>
        </p:sp>
      </p:grpSp>
      <p:grpSp>
        <p:nvGrpSpPr>
          <p:cNvPr id="23" name="Group 61"/>
          <p:cNvGrpSpPr>
            <a:grpSpLocks/>
          </p:cNvGrpSpPr>
          <p:nvPr/>
        </p:nvGrpSpPr>
        <p:grpSpPr bwMode="auto">
          <a:xfrm>
            <a:off x="1219200" y="5108575"/>
            <a:ext cx="5562600" cy="520700"/>
            <a:chOff x="1215899" y="5100621"/>
            <a:chExt cx="5612085" cy="582582"/>
          </a:xfrm>
        </p:grpSpPr>
        <p:cxnSp>
          <p:nvCxnSpPr>
            <p:cNvPr id="24" name="Straight Connector 23"/>
            <p:cNvCxnSpPr>
              <a:cxnSpLocks noChangeShapeType="1"/>
            </p:cNvCxnSpPr>
            <p:nvPr/>
          </p:nvCxnSpPr>
          <p:spPr bwMode="auto">
            <a:xfrm>
              <a:off x="1591298" y="5118263"/>
              <a:ext cx="4168239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4950883" y="5272909"/>
              <a:ext cx="1877101" cy="410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1800">
                  <a:latin typeface="Arial" charset="0"/>
                </a:rPr>
                <a:t>Quantity per day</a:t>
              </a:r>
            </a:p>
          </p:txBody>
        </p:sp>
        <p:cxnSp>
          <p:nvCxnSpPr>
            <p:cNvPr id="26" name="Straight Connector 25"/>
            <p:cNvCxnSpPr>
              <a:cxnSpLocks noChangeShapeType="1"/>
            </p:cNvCxnSpPr>
            <p:nvPr/>
          </p:nvCxnSpPr>
          <p:spPr bwMode="auto">
            <a:xfrm rot="5400000">
              <a:off x="2683775" y="5203194"/>
              <a:ext cx="206734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Straight Connector 26"/>
            <p:cNvCxnSpPr>
              <a:cxnSpLocks noChangeShapeType="1"/>
            </p:cNvCxnSpPr>
            <p:nvPr/>
          </p:nvCxnSpPr>
          <p:spPr bwMode="auto">
            <a:xfrm rot="5400000">
              <a:off x="4276667" y="5203194"/>
              <a:ext cx="206734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TextBox 27"/>
            <p:cNvSpPr txBox="1">
              <a:spLocks noChangeArrowheads="1"/>
            </p:cNvSpPr>
            <p:nvPr/>
          </p:nvSpPr>
          <p:spPr bwMode="auto">
            <a:xfrm>
              <a:off x="2561262" y="5272909"/>
              <a:ext cx="570178" cy="410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1800">
                  <a:latin typeface="Arial" charset="0"/>
                </a:rPr>
                <a:t>110</a:t>
              </a:r>
            </a:p>
          </p:txBody>
        </p:sp>
        <p:sp>
          <p:nvSpPr>
            <p:cNvPr id="29" name="TextBox 28"/>
            <p:cNvSpPr txBox="1">
              <a:spLocks noChangeArrowheads="1"/>
            </p:cNvSpPr>
            <p:nvPr/>
          </p:nvSpPr>
          <p:spPr bwMode="auto">
            <a:xfrm>
              <a:off x="4116437" y="5272909"/>
              <a:ext cx="570178" cy="410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1800">
                  <a:latin typeface="Arial" charset="0"/>
                </a:rPr>
                <a:t>200</a:t>
              </a:r>
            </a:p>
          </p:txBody>
        </p:sp>
        <p:sp>
          <p:nvSpPr>
            <p:cNvPr id="30" name="TextBox 29"/>
            <p:cNvSpPr txBox="1">
              <a:spLocks noChangeArrowheads="1"/>
            </p:cNvSpPr>
            <p:nvPr/>
          </p:nvSpPr>
          <p:spPr bwMode="auto">
            <a:xfrm>
              <a:off x="1215899" y="5272909"/>
              <a:ext cx="313918" cy="410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1800">
                  <a:latin typeface="Arial" charset="0"/>
                </a:rPr>
                <a:t>0</a:t>
              </a:r>
            </a:p>
          </p:txBody>
        </p:sp>
        <p:cxnSp>
          <p:nvCxnSpPr>
            <p:cNvPr id="31" name="Straight Connector 30"/>
            <p:cNvCxnSpPr>
              <a:cxnSpLocks noChangeShapeType="1"/>
            </p:cNvCxnSpPr>
            <p:nvPr/>
          </p:nvCxnSpPr>
          <p:spPr bwMode="auto">
            <a:xfrm rot="5400000">
              <a:off x="2369801" y="5203194"/>
              <a:ext cx="206734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TextBox 31"/>
            <p:cNvSpPr txBox="1">
              <a:spLocks noChangeArrowheads="1"/>
            </p:cNvSpPr>
            <p:nvPr/>
          </p:nvSpPr>
          <p:spPr bwMode="auto">
            <a:xfrm>
              <a:off x="2119214" y="5272909"/>
              <a:ext cx="570178" cy="410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1800">
                  <a:latin typeface="Arial" charset="0"/>
                </a:rPr>
                <a:t>100</a:t>
              </a:r>
            </a:p>
          </p:txBody>
        </p:sp>
        <p:cxnSp>
          <p:nvCxnSpPr>
            <p:cNvPr id="33" name="Straight Connector 32"/>
            <p:cNvCxnSpPr>
              <a:cxnSpLocks noChangeShapeType="1"/>
            </p:cNvCxnSpPr>
            <p:nvPr/>
          </p:nvCxnSpPr>
          <p:spPr bwMode="auto">
            <a:xfrm rot="5400000">
              <a:off x="3212414" y="5203194"/>
              <a:ext cx="206734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" name="TextBox 33"/>
            <p:cNvSpPr txBox="1">
              <a:spLocks noChangeArrowheads="1"/>
            </p:cNvSpPr>
            <p:nvPr/>
          </p:nvSpPr>
          <p:spPr bwMode="auto">
            <a:xfrm>
              <a:off x="3044952" y="5272909"/>
              <a:ext cx="570177" cy="410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1800">
                  <a:latin typeface="Arial" charset="0"/>
                </a:rPr>
                <a:t>140</a:t>
              </a:r>
            </a:p>
          </p:txBody>
        </p:sp>
      </p:grpSp>
      <p:grpSp>
        <p:nvGrpSpPr>
          <p:cNvPr id="35" name="Group 66"/>
          <p:cNvGrpSpPr>
            <a:grpSpLocks/>
          </p:cNvGrpSpPr>
          <p:nvPr/>
        </p:nvGrpSpPr>
        <p:grpSpPr bwMode="auto">
          <a:xfrm>
            <a:off x="1944688" y="1870075"/>
            <a:ext cx="2366962" cy="2308225"/>
            <a:chOff x="1947554" y="1480461"/>
            <a:chExt cx="2388268" cy="2580902"/>
          </a:xfrm>
        </p:grpSpPr>
        <p:cxnSp>
          <p:nvCxnSpPr>
            <p:cNvPr id="36" name="Straight Connector 41"/>
            <p:cNvCxnSpPr>
              <a:cxnSpLocks noChangeShapeType="1"/>
            </p:cNvCxnSpPr>
            <p:nvPr/>
          </p:nvCxnSpPr>
          <p:spPr bwMode="auto">
            <a:xfrm rot="5400000" flipH="1" flipV="1">
              <a:off x="1876898" y="1994876"/>
              <a:ext cx="2137143" cy="1995830"/>
            </a:xfrm>
            <a:prstGeom prst="line">
              <a:avLst/>
            </a:prstGeom>
            <a:noFill/>
            <a:ln w="38100" algn="ctr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</p:cxnSp>
        <p:sp>
          <p:nvSpPr>
            <p:cNvPr id="37" name="TextBox 44"/>
            <p:cNvSpPr txBox="1">
              <a:spLocks noChangeArrowheads="1"/>
            </p:cNvSpPr>
            <p:nvPr/>
          </p:nvSpPr>
          <p:spPr bwMode="auto">
            <a:xfrm>
              <a:off x="3868100" y="1480461"/>
              <a:ext cx="467722" cy="4100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1800" i="1">
                  <a:latin typeface="Arial" charset="0"/>
                </a:rPr>
                <a:t>S</a:t>
              </a:r>
              <a:r>
                <a:rPr lang="en-US" altLang="en-US" sz="1800" i="1" baseline="-25000">
                  <a:latin typeface="Arial" charset="0"/>
                </a:rPr>
                <a:t>m</a:t>
              </a:r>
              <a:endParaRPr lang="en-US" altLang="en-US" sz="1800" i="1">
                <a:latin typeface="Arial" charset="0"/>
              </a:endParaRPr>
            </a:p>
          </p:txBody>
        </p:sp>
      </p:grpSp>
      <p:cxnSp>
        <p:nvCxnSpPr>
          <p:cNvPr id="38" name="Straight Connector 48"/>
          <p:cNvCxnSpPr>
            <a:cxnSpLocks noChangeShapeType="1"/>
          </p:cNvCxnSpPr>
          <p:nvPr/>
        </p:nvCxnSpPr>
        <p:spPr bwMode="auto">
          <a:xfrm rot="5400000">
            <a:off x="2158206" y="3991770"/>
            <a:ext cx="2282825" cy="111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9" name="Group 67"/>
          <p:cNvGrpSpPr>
            <a:grpSpLocks/>
          </p:cNvGrpSpPr>
          <p:nvPr/>
        </p:nvGrpSpPr>
        <p:grpSpPr bwMode="auto">
          <a:xfrm>
            <a:off x="2767013" y="2801938"/>
            <a:ext cx="619125" cy="122237"/>
            <a:chOff x="2777706" y="2522212"/>
            <a:chExt cx="623597" cy="136730"/>
          </a:xfrm>
        </p:grpSpPr>
        <p:cxnSp>
          <p:nvCxnSpPr>
            <p:cNvPr id="40" name="Straight Connector 47"/>
            <p:cNvCxnSpPr>
              <a:cxnSpLocks noChangeShapeType="1"/>
            </p:cNvCxnSpPr>
            <p:nvPr/>
          </p:nvCxnSpPr>
          <p:spPr bwMode="auto">
            <a:xfrm>
              <a:off x="2777706" y="2579298"/>
              <a:ext cx="543464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Freeform 183"/>
            <p:cNvSpPr>
              <a:spLocks/>
            </p:cNvSpPr>
            <p:nvPr/>
          </p:nvSpPr>
          <p:spPr bwMode="auto">
            <a:xfrm>
              <a:off x="3256690" y="2522212"/>
              <a:ext cx="144613" cy="136730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Tx/>
                <a:buChar char="•"/>
              </a:pPr>
              <a:endParaRPr lang="en-US" altLang="en-US" sz="3400">
                <a:latin typeface="Arial" charset="0"/>
              </a:endParaRPr>
            </a:p>
          </p:txBody>
        </p:sp>
      </p:grpSp>
      <p:grpSp>
        <p:nvGrpSpPr>
          <p:cNvPr id="42" name="Group 72"/>
          <p:cNvGrpSpPr>
            <a:grpSpLocks/>
          </p:cNvGrpSpPr>
          <p:nvPr/>
        </p:nvGrpSpPr>
        <p:grpSpPr bwMode="auto">
          <a:xfrm>
            <a:off x="1868488" y="2244725"/>
            <a:ext cx="3175000" cy="1679575"/>
            <a:chOff x="1871932" y="1900279"/>
            <a:chExt cx="3201747" cy="1878091"/>
          </a:xfrm>
        </p:grpSpPr>
        <p:cxnSp>
          <p:nvCxnSpPr>
            <p:cNvPr id="43" name="Straight Connector 50"/>
            <p:cNvCxnSpPr>
              <a:cxnSpLocks noChangeShapeType="1"/>
            </p:cNvCxnSpPr>
            <p:nvPr/>
          </p:nvCxnSpPr>
          <p:spPr bwMode="auto">
            <a:xfrm flipV="1">
              <a:off x="1871932" y="2294359"/>
              <a:ext cx="3148918" cy="1484011"/>
            </a:xfrm>
            <a:prstGeom prst="line">
              <a:avLst/>
            </a:prstGeom>
            <a:noFill/>
            <a:ln w="38100" algn="ctr">
              <a:solidFill>
                <a:schemeClr val="tx2">
                  <a:lumMod val="40000"/>
                  <a:lumOff val="60000"/>
                </a:schemeClr>
              </a:solidFill>
              <a:round/>
              <a:headEnd/>
              <a:tailEnd/>
            </a:ln>
          </p:spPr>
        </p:cxnSp>
        <p:sp>
          <p:nvSpPr>
            <p:cNvPr id="44" name="TextBox 52"/>
            <p:cNvSpPr txBox="1">
              <a:spLocks noChangeArrowheads="1"/>
            </p:cNvSpPr>
            <p:nvPr/>
          </p:nvSpPr>
          <p:spPr bwMode="auto">
            <a:xfrm>
              <a:off x="4657452" y="1900279"/>
              <a:ext cx="416227" cy="410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1800" i="1">
                  <a:latin typeface="Arial" charset="0"/>
                </a:rPr>
                <a:t>S</a:t>
              </a:r>
              <a:r>
                <a:rPr lang="en-US" altLang="en-US" sz="1800" i="1" baseline="-25000">
                  <a:latin typeface="Arial" charset="0"/>
                </a:rPr>
                <a:t>y</a:t>
              </a:r>
              <a:endParaRPr lang="en-US" altLang="en-US" sz="1800" i="1">
                <a:latin typeface="Arial" charset="0"/>
              </a:endParaRPr>
            </a:p>
          </p:txBody>
        </p:sp>
      </p:grpSp>
      <p:cxnSp>
        <p:nvCxnSpPr>
          <p:cNvPr id="45" name="Straight Connector 55"/>
          <p:cNvCxnSpPr>
            <a:cxnSpLocks noChangeShapeType="1"/>
          </p:cNvCxnSpPr>
          <p:nvPr/>
        </p:nvCxnSpPr>
        <p:spPr bwMode="auto">
          <a:xfrm rot="5400000">
            <a:off x="3213894" y="4012407"/>
            <a:ext cx="2286000" cy="111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6" name="Group 73"/>
          <p:cNvGrpSpPr>
            <a:grpSpLocks/>
          </p:cNvGrpSpPr>
          <p:nvPr/>
        </p:nvGrpSpPr>
        <p:grpSpPr bwMode="auto">
          <a:xfrm>
            <a:off x="3297238" y="2805113"/>
            <a:ext cx="1133475" cy="122237"/>
            <a:chOff x="3312543" y="2526083"/>
            <a:chExt cx="1142985" cy="136730"/>
          </a:xfrm>
        </p:grpSpPr>
        <p:cxnSp>
          <p:nvCxnSpPr>
            <p:cNvPr id="47" name="Straight Connector 54"/>
            <p:cNvCxnSpPr>
              <a:cxnSpLocks noChangeShapeType="1"/>
            </p:cNvCxnSpPr>
            <p:nvPr/>
          </p:nvCxnSpPr>
          <p:spPr bwMode="auto">
            <a:xfrm>
              <a:off x="3312543" y="2579298"/>
              <a:ext cx="1095555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8" name="Freeform 183"/>
            <p:cNvSpPr>
              <a:spLocks/>
            </p:cNvSpPr>
            <p:nvPr/>
          </p:nvSpPr>
          <p:spPr bwMode="auto">
            <a:xfrm>
              <a:off x="4310915" y="2526083"/>
              <a:ext cx="144613" cy="136730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FF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Tx/>
                <a:buChar char="•"/>
              </a:pPr>
              <a:endParaRPr lang="en-US" altLang="en-US" sz="3400">
                <a:latin typeface="Arial" charset="0"/>
              </a:endParaRPr>
            </a:p>
          </p:txBody>
        </p:sp>
      </p:grpSp>
      <p:grpSp>
        <p:nvGrpSpPr>
          <p:cNvPr id="49" name="Group 64"/>
          <p:cNvGrpSpPr>
            <a:grpSpLocks/>
          </p:cNvGrpSpPr>
          <p:nvPr/>
        </p:nvGrpSpPr>
        <p:grpSpPr bwMode="auto">
          <a:xfrm>
            <a:off x="1590675" y="3627438"/>
            <a:ext cx="942975" cy="120650"/>
            <a:chOff x="1591298" y="3444378"/>
            <a:chExt cx="952667" cy="136730"/>
          </a:xfrm>
        </p:grpSpPr>
        <p:cxnSp>
          <p:nvCxnSpPr>
            <p:cNvPr id="50" name="Straight Connector 10"/>
            <p:cNvCxnSpPr>
              <a:cxnSpLocks noChangeShapeType="1"/>
            </p:cNvCxnSpPr>
            <p:nvPr/>
          </p:nvCxnSpPr>
          <p:spPr bwMode="auto">
            <a:xfrm>
              <a:off x="1591298" y="3503219"/>
              <a:ext cx="878770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" name="Freeform 183"/>
            <p:cNvSpPr>
              <a:spLocks/>
            </p:cNvSpPr>
            <p:nvPr/>
          </p:nvSpPr>
          <p:spPr bwMode="auto">
            <a:xfrm>
              <a:off x="2399352" y="3444378"/>
              <a:ext cx="144613" cy="136730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Tx/>
                <a:buChar char="•"/>
              </a:pPr>
              <a:endParaRPr lang="en-US" altLang="en-US" sz="3400">
                <a:latin typeface="Arial" charset="0"/>
              </a:endParaRPr>
            </a:p>
          </p:txBody>
        </p:sp>
      </p:grpSp>
      <p:sp>
        <p:nvSpPr>
          <p:cNvPr id="55" name="TextBox 60"/>
          <p:cNvSpPr txBox="1">
            <a:spLocks noChangeArrowheads="1"/>
          </p:cNvSpPr>
          <p:nvPr/>
        </p:nvSpPr>
        <p:spPr bwMode="auto">
          <a:xfrm>
            <a:off x="981075" y="5756275"/>
            <a:ext cx="6638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000" i="1">
                <a:solidFill>
                  <a:srgbClr val="660066"/>
                </a:solidFill>
                <a:latin typeface="Arial" charset="0"/>
              </a:rPr>
              <a:t>S</a:t>
            </a:r>
            <a:r>
              <a:rPr lang="en-US" altLang="en-US" sz="2000" i="1" baseline="-25000">
                <a:solidFill>
                  <a:srgbClr val="660066"/>
                </a:solidFill>
                <a:latin typeface="Arial" charset="0"/>
              </a:rPr>
              <a:t>w</a:t>
            </a:r>
            <a:r>
              <a:rPr lang="en-US" altLang="en-US" sz="2000">
                <a:solidFill>
                  <a:srgbClr val="660066"/>
                </a:solidFill>
                <a:latin typeface="Arial" charset="0"/>
              </a:rPr>
              <a:t> is less elastic than </a:t>
            </a:r>
            <a:r>
              <a:rPr lang="en-US" altLang="en-US" sz="2000" i="1">
                <a:solidFill>
                  <a:srgbClr val="660066"/>
                </a:solidFill>
                <a:latin typeface="Arial" charset="0"/>
              </a:rPr>
              <a:t>S</a:t>
            </a:r>
            <a:r>
              <a:rPr lang="en-US" altLang="en-US" sz="2000" i="1" baseline="-25000">
                <a:solidFill>
                  <a:srgbClr val="660066"/>
                </a:solidFill>
                <a:latin typeface="Arial" charset="0"/>
              </a:rPr>
              <a:t>m</a:t>
            </a:r>
            <a:r>
              <a:rPr lang="en-US" altLang="en-US" sz="2000">
                <a:solidFill>
                  <a:srgbClr val="660066"/>
                </a:solidFill>
                <a:latin typeface="Arial" charset="0"/>
              </a:rPr>
              <a:t>, which is less elastic than </a:t>
            </a:r>
            <a:r>
              <a:rPr lang="en-US" altLang="en-US" sz="2000" i="1">
                <a:solidFill>
                  <a:srgbClr val="660066"/>
                </a:solidFill>
                <a:latin typeface="Arial" charset="0"/>
              </a:rPr>
              <a:t>S</a:t>
            </a:r>
            <a:r>
              <a:rPr lang="en-US" altLang="en-US" sz="2000" i="1" baseline="-25000">
                <a:solidFill>
                  <a:srgbClr val="660066"/>
                </a:solidFill>
                <a:latin typeface="Arial" charset="0"/>
              </a:rPr>
              <a:t>y</a:t>
            </a:r>
            <a:endParaRPr lang="en-US" altLang="en-US" sz="2000" i="1">
              <a:solidFill>
                <a:srgbClr val="660066"/>
              </a:solidFill>
              <a:latin typeface="Arial" charset="0"/>
            </a:endParaRPr>
          </a:p>
        </p:txBody>
      </p:sp>
      <p:cxnSp>
        <p:nvCxnSpPr>
          <p:cNvPr id="56" name="Straight Arrow Connector 69"/>
          <p:cNvCxnSpPr>
            <a:cxnSpLocks noChangeShapeType="1"/>
          </p:cNvCxnSpPr>
          <p:nvPr/>
        </p:nvCxnSpPr>
        <p:spPr bwMode="auto">
          <a:xfrm>
            <a:off x="3121025" y="2266950"/>
            <a:ext cx="528638" cy="2016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Straight Arrow Connector 71"/>
          <p:cNvCxnSpPr>
            <a:cxnSpLocks noChangeShapeType="1"/>
          </p:cNvCxnSpPr>
          <p:nvPr/>
        </p:nvCxnSpPr>
        <p:spPr bwMode="auto">
          <a:xfrm>
            <a:off x="3851275" y="2489200"/>
            <a:ext cx="647700" cy="2349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" name="Rectangle 2"/>
          <p:cNvSpPr>
            <a:spLocks noChangeArrowheads="1"/>
          </p:cNvSpPr>
          <p:nvPr/>
        </p:nvSpPr>
        <p:spPr bwMode="auto">
          <a:xfrm>
            <a:off x="1447800" y="0"/>
            <a:ext cx="685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endParaRPr lang="en-US" altLang="en-US" sz="4200" b="1" dirty="0">
              <a:solidFill>
                <a:srgbClr val="B11738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689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Clr>
                <a:srgbClr val="71433B"/>
              </a:buClr>
              <a:buFont typeface="Wingdings" charset="2"/>
              <a:buChar char="§"/>
            </a:pPr>
            <a:r>
              <a:rPr lang="en-US" altLang="en-US" sz="2400" b="1" dirty="0">
                <a:latin typeface="Arial" charset="0"/>
              </a:rPr>
              <a:t>The more price elastic the </a:t>
            </a:r>
            <a:r>
              <a:rPr lang="en-US" altLang="en-US" sz="2400" b="1" i="1" dirty="0">
                <a:latin typeface="Arial" charset="0"/>
              </a:rPr>
              <a:t>D</a:t>
            </a:r>
            <a:r>
              <a:rPr lang="en-US" altLang="en-US" sz="2400" b="1" dirty="0">
                <a:latin typeface="Arial" charset="0"/>
              </a:rPr>
              <a:t>: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dirty="0">
                <a:latin typeface="Arial" charset="0"/>
              </a:rPr>
              <a:t>The more tax producers pay  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dirty="0" smtClean="0">
                <a:latin typeface="Arial" charset="0"/>
              </a:rPr>
              <a:t>The less tax consumers pay</a:t>
            </a:r>
          </a:p>
          <a:p>
            <a:pPr>
              <a:spcBef>
                <a:spcPct val="20000"/>
              </a:spcBef>
              <a:buClr>
                <a:srgbClr val="71433B"/>
              </a:buClr>
              <a:buFont typeface="Wingdings" charset="2"/>
              <a:buChar char="§"/>
            </a:pPr>
            <a:r>
              <a:rPr lang="en-US" altLang="en-US" sz="2400" b="1" dirty="0" smtClean="0">
                <a:latin typeface="Arial" charset="0"/>
              </a:rPr>
              <a:t>The more elastic the </a:t>
            </a:r>
            <a:r>
              <a:rPr lang="en-US" altLang="en-US" sz="2400" b="1" i="1" dirty="0" smtClean="0">
                <a:latin typeface="Arial" charset="0"/>
              </a:rPr>
              <a:t>S</a:t>
            </a:r>
            <a:r>
              <a:rPr lang="en-US" altLang="en-US" sz="2400" b="1" dirty="0" smtClean="0">
                <a:latin typeface="Arial" charset="0"/>
              </a:rPr>
              <a:t>: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dirty="0" smtClean="0">
                <a:latin typeface="Arial" charset="0"/>
              </a:rPr>
              <a:t>The </a:t>
            </a:r>
            <a:r>
              <a:rPr lang="en-US" altLang="en-US" dirty="0">
                <a:latin typeface="Arial" charset="0"/>
              </a:rPr>
              <a:t>less tax producers pay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dirty="0">
                <a:latin typeface="Arial" charset="0"/>
              </a:rPr>
              <a:t>The more tax consumers pay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R. Huque: Economics of Tobacco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 Black" charset="0"/>
              </a:rPr>
              <a:t>Price Elasticity and Tax Incidence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209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356010"/>
            <a:ext cx="7886700" cy="482095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R. Huque: Economics of Tobacco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270161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9pPr>
          </a:lstStyle>
          <a:p>
            <a:pPr algn="ctr"/>
            <a:r>
              <a:rPr lang="en-US" altLang="en-US" sz="2400">
                <a:latin typeface="Arial Black" charset="0"/>
              </a:rPr>
              <a:t>Effects of Price Elasticity of Supply on Tax Incidence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277938" y="3714750"/>
            <a:ext cx="981075" cy="250825"/>
          </a:xfrm>
          <a:prstGeom prst="rect">
            <a:avLst/>
          </a:prstGeom>
          <a:solidFill>
            <a:srgbClr val="FF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Tx/>
              <a:buChar char="•"/>
            </a:pPr>
            <a:endParaRPr lang="en-US" altLang="en-US" sz="3400">
              <a:latin typeface="Arial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285875" y="3340100"/>
            <a:ext cx="960438" cy="374650"/>
          </a:xfrm>
          <a:prstGeom prst="rect">
            <a:avLst/>
          </a:prstGeom>
          <a:solidFill>
            <a:srgbClr val="E6F3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Tx/>
              <a:buChar char="•"/>
            </a:pPr>
            <a:endParaRPr lang="en-US" altLang="en-US" sz="3400">
              <a:latin typeface="Arial" charset="0"/>
            </a:endParaRPr>
          </a:p>
        </p:txBody>
      </p:sp>
      <p:grpSp>
        <p:nvGrpSpPr>
          <p:cNvPr id="9" name="Group 114"/>
          <p:cNvGrpSpPr>
            <a:grpSpLocks/>
          </p:cNvGrpSpPr>
          <p:nvPr/>
        </p:nvGrpSpPr>
        <p:grpSpPr bwMode="auto">
          <a:xfrm>
            <a:off x="1425575" y="2322513"/>
            <a:ext cx="2768600" cy="1333500"/>
            <a:chOff x="1577466" y="2131618"/>
            <a:chExt cx="2768903" cy="1333992"/>
          </a:xfrm>
        </p:grpSpPr>
        <p:cxnSp>
          <p:nvCxnSpPr>
            <p:cNvPr id="10" name="Straight Connector 7"/>
            <p:cNvCxnSpPr>
              <a:cxnSpLocks noChangeShapeType="1"/>
            </p:cNvCxnSpPr>
            <p:nvPr/>
          </p:nvCxnSpPr>
          <p:spPr bwMode="auto">
            <a:xfrm flipV="1">
              <a:off x="1577466" y="2503710"/>
              <a:ext cx="2553200" cy="961900"/>
            </a:xfrm>
            <a:prstGeom prst="line">
              <a:avLst/>
            </a:prstGeom>
            <a:noFill/>
            <a:ln w="38100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3793859" y="2131618"/>
              <a:ext cx="552510" cy="3668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1800" i="1">
                  <a:latin typeface="Arial" charset="0"/>
                </a:rPr>
                <a:t>S</a:t>
              </a:r>
              <a:r>
                <a:rPr lang="en-US" altLang="en-US" sz="1800" i="1" baseline="-25000">
                  <a:latin typeface="Arial" charset="0"/>
                </a:rPr>
                <a:t>t</a:t>
              </a:r>
              <a:r>
                <a:rPr lang="en-US" altLang="en-US" sz="1800">
                  <a:latin typeface="Arial" charset="0"/>
                </a:rPr>
                <a:t>’ </a:t>
              </a:r>
            </a:p>
          </p:txBody>
        </p:sp>
      </p:grpSp>
      <p:grpSp>
        <p:nvGrpSpPr>
          <p:cNvPr id="12" name="Group 112"/>
          <p:cNvGrpSpPr>
            <a:grpSpLocks/>
          </p:cNvGrpSpPr>
          <p:nvPr/>
        </p:nvGrpSpPr>
        <p:grpSpPr bwMode="auto">
          <a:xfrm>
            <a:off x="1543050" y="3263900"/>
            <a:ext cx="2736850" cy="985838"/>
            <a:chOff x="1696219" y="3061849"/>
            <a:chExt cx="2736011" cy="985652"/>
          </a:xfrm>
        </p:grpSpPr>
        <p:cxnSp>
          <p:nvCxnSpPr>
            <p:cNvPr id="13" name="Straight Connector 10"/>
            <p:cNvCxnSpPr>
              <a:cxnSpLocks noChangeShapeType="1"/>
            </p:cNvCxnSpPr>
            <p:nvPr/>
          </p:nvCxnSpPr>
          <p:spPr bwMode="auto">
            <a:xfrm flipV="1">
              <a:off x="1696219" y="3061849"/>
              <a:ext cx="2588826" cy="985652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TextBox 11"/>
            <p:cNvSpPr txBox="1">
              <a:spLocks noChangeArrowheads="1"/>
            </p:cNvSpPr>
            <p:nvPr/>
          </p:nvSpPr>
          <p:spPr bwMode="auto">
            <a:xfrm>
              <a:off x="4044999" y="3131686"/>
              <a:ext cx="387231" cy="366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1800" i="1">
                  <a:latin typeface="Arial" charset="0"/>
                </a:rPr>
                <a:t>S</a:t>
              </a:r>
              <a:r>
                <a:rPr lang="en-US" altLang="en-US" sz="1800">
                  <a:latin typeface="Arial" charset="0"/>
                </a:rPr>
                <a:t>’</a:t>
              </a:r>
            </a:p>
          </p:txBody>
        </p:sp>
      </p:grpSp>
      <p:grpSp>
        <p:nvGrpSpPr>
          <p:cNvPr id="15" name="Group 111"/>
          <p:cNvGrpSpPr>
            <a:grpSpLocks/>
          </p:cNvGrpSpPr>
          <p:nvPr/>
        </p:nvGrpSpPr>
        <p:grpSpPr bwMode="auto">
          <a:xfrm>
            <a:off x="1628775" y="3040063"/>
            <a:ext cx="2582863" cy="1463675"/>
            <a:chOff x="1781299" y="2814452"/>
            <a:chExt cx="2582479" cy="1464617"/>
          </a:xfrm>
        </p:grpSpPr>
        <p:cxnSp>
          <p:nvCxnSpPr>
            <p:cNvPr id="16" name="Straight Connector 13"/>
            <p:cNvCxnSpPr>
              <a:cxnSpLocks noChangeShapeType="1"/>
            </p:cNvCxnSpPr>
            <p:nvPr/>
          </p:nvCxnSpPr>
          <p:spPr bwMode="auto">
            <a:xfrm>
              <a:off x="1781299" y="2814452"/>
              <a:ext cx="2042556" cy="109253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TextBox 14"/>
            <p:cNvSpPr txBox="1">
              <a:spLocks noChangeArrowheads="1"/>
            </p:cNvSpPr>
            <p:nvPr/>
          </p:nvSpPr>
          <p:spPr bwMode="auto">
            <a:xfrm>
              <a:off x="3912995" y="3912120"/>
              <a:ext cx="450783" cy="366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1800" i="1">
                  <a:latin typeface="Arial" charset="0"/>
                </a:rPr>
                <a:t>D</a:t>
              </a:r>
              <a:r>
                <a:rPr lang="en-US" altLang="en-US" sz="1800">
                  <a:latin typeface="Arial" charset="0"/>
                </a:rPr>
                <a:t>’’</a:t>
              </a:r>
            </a:p>
          </p:txBody>
        </p:sp>
      </p:grpSp>
      <p:grpSp>
        <p:nvGrpSpPr>
          <p:cNvPr id="18" name="Group 116"/>
          <p:cNvGrpSpPr>
            <a:grpSpLocks/>
          </p:cNvGrpSpPr>
          <p:nvPr/>
        </p:nvGrpSpPr>
        <p:grpSpPr bwMode="auto">
          <a:xfrm>
            <a:off x="1271588" y="3273425"/>
            <a:ext cx="1062037" cy="136525"/>
            <a:chOff x="1434953" y="3072268"/>
            <a:chExt cx="1061497" cy="136730"/>
          </a:xfrm>
        </p:grpSpPr>
        <p:cxnSp>
          <p:nvCxnSpPr>
            <p:cNvPr id="19" name="Straight Connector 24"/>
            <p:cNvCxnSpPr>
              <a:cxnSpLocks noChangeShapeType="1"/>
            </p:cNvCxnSpPr>
            <p:nvPr/>
          </p:nvCxnSpPr>
          <p:spPr bwMode="auto">
            <a:xfrm rot="10800000">
              <a:off x="1434953" y="3133101"/>
              <a:ext cx="975738" cy="138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" name="Freeform 183"/>
            <p:cNvSpPr>
              <a:spLocks/>
            </p:cNvSpPr>
            <p:nvPr/>
          </p:nvSpPr>
          <p:spPr bwMode="auto">
            <a:xfrm>
              <a:off x="2351837" y="3072268"/>
              <a:ext cx="144613" cy="136730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Tx/>
                <a:buChar char="•"/>
              </a:pPr>
              <a:endParaRPr lang="en-US" altLang="en-US" sz="3400">
                <a:latin typeface="Arial" charset="0"/>
              </a:endParaRPr>
            </a:p>
          </p:txBody>
        </p:sp>
      </p:grpSp>
      <p:cxnSp>
        <p:nvCxnSpPr>
          <p:cNvPr id="21" name="Straight Connector 26"/>
          <p:cNvCxnSpPr>
            <a:cxnSpLocks noChangeShapeType="1"/>
          </p:cNvCxnSpPr>
          <p:nvPr/>
        </p:nvCxnSpPr>
        <p:spPr bwMode="auto">
          <a:xfrm rot="16200000" flipH="1">
            <a:off x="1237457" y="4369594"/>
            <a:ext cx="20431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2" name="Group 113"/>
          <p:cNvGrpSpPr>
            <a:grpSpLocks/>
          </p:cNvGrpSpPr>
          <p:nvPr/>
        </p:nvGrpSpPr>
        <p:grpSpPr bwMode="auto">
          <a:xfrm>
            <a:off x="1282700" y="3663950"/>
            <a:ext cx="1724025" cy="136525"/>
            <a:chOff x="1434950" y="3462175"/>
            <a:chExt cx="1724539" cy="136730"/>
          </a:xfrm>
        </p:grpSpPr>
        <p:sp>
          <p:nvSpPr>
            <p:cNvPr id="23" name="Freeform 183"/>
            <p:cNvSpPr>
              <a:spLocks/>
            </p:cNvSpPr>
            <p:nvPr/>
          </p:nvSpPr>
          <p:spPr bwMode="auto">
            <a:xfrm>
              <a:off x="3014876" y="3462175"/>
              <a:ext cx="144613" cy="136730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Tx/>
                <a:buChar char="•"/>
              </a:pPr>
              <a:endParaRPr lang="en-US" altLang="en-US" sz="3400">
                <a:latin typeface="Arial" charset="0"/>
              </a:endParaRPr>
            </a:p>
          </p:txBody>
        </p:sp>
        <p:cxnSp>
          <p:nvCxnSpPr>
            <p:cNvPr id="24" name="Straight Connector 29"/>
            <p:cNvCxnSpPr>
              <a:cxnSpLocks noChangeShapeType="1"/>
            </p:cNvCxnSpPr>
            <p:nvPr/>
          </p:nvCxnSpPr>
          <p:spPr bwMode="auto">
            <a:xfrm rot="10800000">
              <a:off x="1434950" y="3513113"/>
              <a:ext cx="1662545" cy="11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5" name="Straight Connector 30"/>
          <p:cNvCxnSpPr>
            <a:cxnSpLocks noChangeShapeType="1"/>
          </p:cNvCxnSpPr>
          <p:nvPr/>
        </p:nvCxnSpPr>
        <p:spPr bwMode="auto">
          <a:xfrm rot="16200000" flipH="1">
            <a:off x="2090737" y="4557713"/>
            <a:ext cx="1687513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Connector 31"/>
          <p:cNvCxnSpPr>
            <a:cxnSpLocks noChangeShapeType="1"/>
          </p:cNvCxnSpPr>
          <p:nvPr/>
        </p:nvCxnSpPr>
        <p:spPr bwMode="auto">
          <a:xfrm rot="10800000">
            <a:off x="1270000" y="3963988"/>
            <a:ext cx="989013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7" name="Group 115"/>
          <p:cNvGrpSpPr>
            <a:grpSpLocks/>
          </p:cNvGrpSpPr>
          <p:nvPr/>
        </p:nvGrpSpPr>
        <p:grpSpPr bwMode="auto">
          <a:xfrm>
            <a:off x="2446338" y="2135188"/>
            <a:ext cx="1200150" cy="1485900"/>
            <a:chOff x="2598744" y="1933696"/>
            <a:chExt cx="1199882" cy="1486501"/>
          </a:xfrm>
        </p:grpSpPr>
        <p:sp>
          <p:nvSpPr>
            <p:cNvPr id="28" name="Right Brace 33"/>
            <p:cNvSpPr>
              <a:spLocks/>
            </p:cNvSpPr>
            <p:nvPr/>
          </p:nvSpPr>
          <p:spPr bwMode="auto">
            <a:xfrm>
              <a:off x="3221394" y="2895594"/>
              <a:ext cx="190197" cy="524603"/>
            </a:xfrm>
            <a:prstGeom prst="rightBrace">
              <a:avLst>
                <a:gd name="adj1" fmla="val 29025"/>
                <a:gd name="adj2" fmla="val 50000"/>
              </a:avLst>
            </a:prstGeom>
            <a:noFill/>
            <a:ln w="2857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marL="342900" indent="-3429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Tx/>
                <a:buChar char="•"/>
              </a:pPr>
              <a:endParaRPr lang="en-US" altLang="en-US" sz="3400">
                <a:latin typeface="Arial" charset="0"/>
              </a:endParaRPr>
            </a:p>
          </p:txBody>
        </p:sp>
        <p:cxnSp>
          <p:nvCxnSpPr>
            <p:cNvPr id="29" name="Straight Connector 34"/>
            <p:cNvCxnSpPr>
              <a:cxnSpLocks noChangeShapeType="1"/>
            </p:cNvCxnSpPr>
            <p:nvPr/>
          </p:nvCxnSpPr>
          <p:spPr bwMode="auto">
            <a:xfrm rot="10800000" flipH="1">
              <a:off x="3411591" y="2375066"/>
              <a:ext cx="56130" cy="782831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extBox 35"/>
            <p:cNvSpPr txBox="1">
              <a:spLocks noChangeArrowheads="1"/>
            </p:cNvSpPr>
            <p:nvPr/>
          </p:nvSpPr>
          <p:spPr bwMode="auto">
            <a:xfrm>
              <a:off x="2598744" y="1933696"/>
              <a:ext cx="1199882" cy="366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1800">
                  <a:solidFill>
                    <a:srgbClr val="660066"/>
                  </a:solidFill>
                  <a:latin typeface="Arial" charset="0"/>
                </a:rPr>
                <a:t>$0.20 Tax</a:t>
              </a:r>
            </a:p>
          </p:txBody>
        </p:sp>
      </p:grpSp>
      <p:cxnSp>
        <p:nvCxnSpPr>
          <p:cNvPr id="31" name="Straight Connector 43"/>
          <p:cNvCxnSpPr>
            <a:cxnSpLocks noChangeShapeType="1"/>
          </p:cNvCxnSpPr>
          <p:nvPr/>
        </p:nvCxnSpPr>
        <p:spPr bwMode="auto">
          <a:xfrm rot="5400000">
            <a:off x="-337344" y="3758407"/>
            <a:ext cx="3254375" cy="11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TextBox 44"/>
          <p:cNvSpPr txBox="1">
            <a:spLocks noChangeArrowheads="1"/>
          </p:cNvSpPr>
          <p:nvPr/>
        </p:nvSpPr>
        <p:spPr bwMode="auto">
          <a:xfrm rot="16200000">
            <a:off x="-632618" y="4209256"/>
            <a:ext cx="178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1800">
                <a:latin typeface="Arial" charset="0"/>
              </a:rPr>
              <a:t>Price per ounce</a:t>
            </a:r>
          </a:p>
        </p:txBody>
      </p:sp>
      <p:cxnSp>
        <p:nvCxnSpPr>
          <p:cNvPr id="33" name="Straight Connector 45"/>
          <p:cNvCxnSpPr>
            <a:cxnSpLocks noChangeShapeType="1"/>
          </p:cNvCxnSpPr>
          <p:nvPr/>
        </p:nvCxnSpPr>
        <p:spPr bwMode="auto">
          <a:xfrm rot="10800000">
            <a:off x="1106488" y="3338513"/>
            <a:ext cx="19843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46"/>
          <p:cNvCxnSpPr>
            <a:cxnSpLocks noChangeShapeType="1"/>
          </p:cNvCxnSpPr>
          <p:nvPr/>
        </p:nvCxnSpPr>
        <p:spPr bwMode="auto">
          <a:xfrm rot="10800000">
            <a:off x="1106488" y="3717925"/>
            <a:ext cx="19843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47"/>
          <p:cNvCxnSpPr>
            <a:cxnSpLocks noChangeShapeType="1"/>
          </p:cNvCxnSpPr>
          <p:nvPr/>
        </p:nvCxnSpPr>
        <p:spPr bwMode="auto">
          <a:xfrm rot="10800000">
            <a:off x="1106488" y="3968750"/>
            <a:ext cx="19843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TextBox 48"/>
          <p:cNvSpPr txBox="1">
            <a:spLocks noChangeArrowheads="1"/>
          </p:cNvSpPr>
          <p:nvPr/>
        </p:nvSpPr>
        <p:spPr bwMode="auto">
          <a:xfrm>
            <a:off x="407988" y="3116263"/>
            <a:ext cx="75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1800">
                <a:latin typeface="Arial" charset="0"/>
              </a:rPr>
              <a:t>$1.15</a:t>
            </a:r>
          </a:p>
        </p:txBody>
      </p:sp>
      <p:sp>
        <p:nvSpPr>
          <p:cNvPr id="37" name="TextBox 49"/>
          <p:cNvSpPr txBox="1">
            <a:spLocks noChangeArrowheads="1"/>
          </p:cNvSpPr>
          <p:nvPr/>
        </p:nvSpPr>
        <p:spPr bwMode="auto">
          <a:xfrm>
            <a:off x="536575" y="348138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1800">
                <a:latin typeface="Arial" charset="0"/>
              </a:rPr>
              <a:t>1.00</a:t>
            </a:r>
          </a:p>
        </p:txBody>
      </p:sp>
      <p:sp>
        <p:nvSpPr>
          <p:cNvPr id="38" name="TextBox 50"/>
          <p:cNvSpPr txBox="1">
            <a:spLocks noChangeArrowheads="1"/>
          </p:cNvSpPr>
          <p:nvPr/>
        </p:nvSpPr>
        <p:spPr bwMode="auto">
          <a:xfrm>
            <a:off x="536575" y="3752850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1800">
                <a:latin typeface="Arial" charset="0"/>
              </a:rPr>
              <a:t>0.95</a:t>
            </a:r>
          </a:p>
        </p:txBody>
      </p:sp>
      <p:sp>
        <p:nvSpPr>
          <p:cNvPr id="39" name="TextBox 51"/>
          <p:cNvSpPr txBox="1">
            <a:spLocks noChangeArrowheads="1"/>
          </p:cNvSpPr>
          <p:nvPr/>
        </p:nvSpPr>
        <p:spPr bwMode="auto">
          <a:xfrm>
            <a:off x="996950" y="1527175"/>
            <a:ext cx="2736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000" i="1">
                <a:solidFill>
                  <a:srgbClr val="660066"/>
                </a:solidFill>
                <a:latin typeface="Arial" charset="0"/>
              </a:rPr>
              <a:t>(a) More elastic supply</a:t>
            </a:r>
          </a:p>
        </p:txBody>
      </p:sp>
      <p:cxnSp>
        <p:nvCxnSpPr>
          <p:cNvPr id="40" name="Straight Arrow Connector 52"/>
          <p:cNvCxnSpPr>
            <a:cxnSpLocks noChangeShapeType="1"/>
          </p:cNvCxnSpPr>
          <p:nvPr/>
        </p:nvCxnSpPr>
        <p:spPr bwMode="auto">
          <a:xfrm rot="16200000" flipV="1">
            <a:off x="3610769" y="2966244"/>
            <a:ext cx="331787" cy="238125"/>
          </a:xfrm>
          <a:prstGeom prst="straightConnector1">
            <a:avLst/>
          </a:prstGeom>
          <a:noFill/>
          <a:ln w="28575">
            <a:solidFill>
              <a:srgbClr val="66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" name="Rectangle 58"/>
          <p:cNvSpPr>
            <a:spLocks noChangeArrowheads="1"/>
          </p:cNvSpPr>
          <p:nvPr/>
        </p:nvSpPr>
        <p:spPr bwMode="auto">
          <a:xfrm>
            <a:off x="5902325" y="3713163"/>
            <a:ext cx="1350963" cy="317500"/>
          </a:xfrm>
          <a:prstGeom prst="rect">
            <a:avLst/>
          </a:prstGeom>
          <a:solidFill>
            <a:srgbClr val="FF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Tx/>
              <a:buChar char="•"/>
            </a:pPr>
            <a:endParaRPr lang="en-US" altLang="en-US" sz="3400">
              <a:latin typeface="Arial" charset="0"/>
            </a:endParaRPr>
          </a:p>
        </p:txBody>
      </p:sp>
      <p:sp>
        <p:nvSpPr>
          <p:cNvPr id="42" name="Rectangle 59"/>
          <p:cNvSpPr>
            <a:spLocks noChangeArrowheads="1"/>
          </p:cNvSpPr>
          <p:nvPr/>
        </p:nvSpPr>
        <p:spPr bwMode="auto">
          <a:xfrm>
            <a:off x="5910263" y="3508375"/>
            <a:ext cx="1330325" cy="204788"/>
          </a:xfrm>
          <a:prstGeom prst="rect">
            <a:avLst/>
          </a:prstGeom>
          <a:solidFill>
            <a:srgbClr val="E6F3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Tx/>
              <a:buChar char="•"/>
            </a:pPr>
            <a:endParaRPr lang="en-US" altLang="en-US" sz="3400">
              <a:latin typeface="Arial" charset="0"/>
            </a:endParaRPr>
          </a:p>
        </p:txBody>
      </p:sp>
      <p:grpSp>
        <p:nvGrpSpPr>
          <p:cNvPr id="43" name="Group 122"/>
          <p:cNvGrpSpPr>
            <a:grpSpLocks/>
          </p:cNvGrpSpPr>
          <p:nvPr/>
        </p:nvGrpSpPr>
        <p:grpSpPr bwMode="auto">
          <a:xfrm>
            <a:off x="6445250" y="2179638"/>
            <a:ext cx="2339975" cy="2454275"/>
            <a:chOff x="6353302" y="1797134"/>
            <a:chExt cx="2339436" cy="2454234"/>
          </a:xfrm>
        </p:grpSpPr>
        <p:cxnSp>
          <p:nvCxnSpPr>
            <p:cNvPr id="44" name="Straight Connector 60"/>
            <p:cNvCxnSpPr>
              <a:cxnSpLocks noChangeShapeType="1"/>
            </p:cNvCxnSpPr>
            <p:nvPr/>
          </p:nvCxnSpPr>
          <p:spPr bwMode="auto">
            <a:xfrm rot="5400000" flipH="1" flipV="1">
              <a:off x="6246423" y="2315689"/>
              <a:ext cx="2042558" cy="1828800"/>
            </a:xfrm>
            <a:prstGeom prst="line">
              <a:avLst/>
            </a:prstGeom>
            <a:noFill/>
            <a:ln w="38100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TextBox 61"/>
            <p:cNvSpPr txBox="1">
              <a:spLocks noChangeArrowheads="1"/>
            </p:cNvSpPr>
            <p:nvPr/>
          </p:nvSpPr>
          <p:spPr bwMode="auto">
            <a:xfrm>
              <a:off x="8115021" y="1797134"/>
              <a:ext cx="577717" cy="366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1800" i="1">
                  <a:latin typeface="Arial" charset="0"/>
                </a:rPr>
                <a:t>S</a:t>
              </a:r>
              <a:r>
                <a:rPr lang="en-US" altLang="en-US" sz="1800" i="1" baseline="-25000">
                  <a:latin typeface="Arial" charset="0"/>
                </a:rPr>
                <a:t>t</a:t>
              </a:r>
              <a:r>
                <a:rPr lang="en-US" altLang="en-US" sz="1800">
                  <a:latin typeface="Arial" charset="0"/>
                </a:rPr>
                <a:t>”</a:t>
              </a:r>
            </a:p>
          </p:txBody>
        </p:sp>
      </p:grpSp>
      <p:grpSp>
        <p:nvGrpSpPr>
          <p:cNvPr id="46" name="Group 120"/>
          <p:cNvGrpSpPr>
            <a:grpSpLocks/>
          </p:cNvGrpSpPr>
          <p:nvPr/>
        </p:nvGrpSpPr>
        <p:grpSpPr bwMode="auto">
          <a:xfrm>
            <a:off x="6643688" y="2439988"/>
            <a:ext cx="2286000" cy="2274887"/>
            <a:chOff x="6550879" y="2238501"/>
            <a:chExt cx="2286942" cy="2274122"/>
          </a:xfrm>
        </p:grpSpPr>
        <p:cxnSp>
          <p:nvCxnSpPr>
            <p:cNvPr id="47" name="Straight Connector 62"/>
            <p:cNvCxnSpPr>
              <a:cxnSpLocks noChangeShapeType="1"/>
            </p:cNvCxnSpPr>
            <p:nvPr/>
          </p:nvCxnSpPr>
          <p:spPr bwMode="auto">
            <a:xfrm rot="5400000" flipH="1" flipV="1">
              <a:off x="6455875" y="2588822"/>
              <a:ext cx="2018805" cy="1828798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8" name="TextBox 63"/>
            <p:cNvSpPr txBox="1">
              <a:spLocks noChangeArrowheads="1"/>
            </p:cNvSpPr>
            <p:nvPr/>
          </p:nvSpPr>
          <p:spPr bwMode="auto">
            <a:xfrm>
              <a:off x="8424901" y="2238501"/>
              <a:ext cx="412920" cy="366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1800">
                  <a:latin typeface="Arial" charset="0"/>
                </a:rPr>
                <a:t>S”</a:t>
              </a:r>
            </a:p>
          </p:txBody>
        </p:sp>
      </p:grpSp>
      <p:grpSp>
        <p:nvGrpSpPr>
          <p:cNvPr id="49" name="Group 119"/>
          <p:cNvGrpSpPr>
            <a:grpSpLocks/>
          </p:cNvGrpSpPr>
          <p:nvPr/>
        </p:nvGrpSpPr>
        <p:grpSpPr bwMode="auto">
          <a:xfrm>
            <a:off x="6253163" y="3014663"/>
            <a:ext cx="2582862" cy="1463675"/>
            <a:chOff x="6161199" y="2812477"/>
            <a:chExt cx="2582479" cy="1464617"/>
          </a:xfrm>
        </p:grpSpPr>
        <p:cxnSp>
          <p:nvCxnSpPr>
            <p:cNvPr id="50" name="Straight Connector 64"/>
            <p:cNvCxnSpPr>
              <a:cxnSpLocks noChangeShapeType="1"/>
            </p:cNvCxnSpPr>
            <p:nvPr/>
          </p:nvCxnSpPr>
          <p:spPr bwMode="auto">
            <a:xfrm>
              <a:off x="6161199" y="2812477"/>
              <a:ext cx="2042556" cy="109253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" name="TextBox 65"/>
            <p:cNvSpPr txBox="1">
              <a:spLocks noChangeArrowheads="1"/>
            </p:cNvSpPr>
            <p:nvPr/>
          </p:nvSpPr>
          <p:spPr bwMode="auto">
            <a:xfrm>
              <a:off x="8292895" y="3910145"/>
              <a:ext cx="450783" cy="366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1800" i="1">
                  <a:latin typeface="Arial" charset="0"/>
                </a:rPr>
                <a:t>D</a:t>
              </a:r>
              <a:r>
                <a:rPr lang="en-US" altLang="en-US" sz="1800">
                  <a:latin typeface="Arial" charset="0"/>
                </a:rPr>
                <a:t>’’</a:t>
              </a:r>
            </a:p>
          </p:txBody>
        </p:sp>
      </p:grpSp>
      <p:grpSp>
        <p:nvGrpSpPr>
          <p:cNvPr id="52" name="Group 124"/>
          <p:cNvGrpSpPr>
            <a:grpSpLocks/>
          </p:cNvGrpSpPr>
          <p:nvPr/>
        </p:nvGrpSpPr>
        <p:grpSpPr bwMode="auto">
          <a:xfrm>
            <a:off x="5907088" y="3462338"/>
            <a:ext cx="1417637" cy="136525"/>
            <a:chOff x="5814853" y="3260298"/>
            <a:chExt cx="1417747" cy="136730"/>
          </a:xfrm>
        </p:grpSpPr>
        <p:cxnSp>
          <p:nvCxnSpPr>
            <p:cNvPr id="53" name="Straight Connector 66"/>
            <p:cNvCxnSpPr>
              <a:cxnSpLocks noChangeShapeType="1"/>
            </p:cNvCxnSpPr>
            <p:nvPr/>
          </p:nvCxnSpPr>
          <p:spPr bwMode="auto">
            <a:xfrm rot="10800000">
              <a:off x="5814853" y="3309252"/>
              <a:ext cx="1334092" cy="158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4" name="Freeform 183"/>
            <p:cNvSpPr>
              <a:spLocks/>
            </p:cNvSpPr>
            <p:nvPr/>
          </p:nvSpPr>
          <p:spPr bwMode="auto">
            <a:xfrm>
              <a:off x="7087987" y="3260298"/>
              <a:ext cx="144613" cy="136730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Tx/>
                <a:buChar char="•"/>
              </a:pPr>
              <a:endParaRPr lang="en-US" altLang="en-US" sz="3400">
                <a:latin typeface="Arial" charset="0"/>
              </a:endParaRPr>
            </a:p>
          </p:txBody>
        </p:sp>
      </p:grpSp>
      <p:cxnSp>
        <p:nvCxnSpPr>
          <p:cNvPr id="55" name="Straight Connector 68"/>
          <p:cNvCxnSpPr>
            <a:cxnSpLocks noChangeShapeType="1"/>
          </p:cNvCxnSpPr>
          <p:nvPr/>
        </p:nvCxnSpPr>
        <p:spPr bwMode="auto">
          <a:xfrm rot="16200000" flipH="1">
            <a:off x="6344444" y="4471194"/>
            <a:ext cx="1827213" cy="9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6" name="Group 121"/>
          <p:cNvGrpSpPr>
            <a:grpSpLocks/>
          </p:cNvGrpSpPr>
          <p:nvPr/>
        </p:nvGrpSpPr>
        <p:grpSpPr bwMode="auto">
          <a:xfrm>
            <a:off x="5907088" y="3649663"/>
            <a:ext cx="1724025" cy="136525"/>
            <a:chOff x="5814850" y="3448325"/>
            <a:chExt cx="1724539" cy="136730"/>
          </a:xfrm>
        </p:grpSpPr>
        <p:sp>
          <p:nvSpPr>
            <p:cNvPr id="57" name="Freeform 183"/>
            <p:cNvSpPr>
              <a:spLocks/>
            </p:cNvSpPr>
            <p:nvPr/>
          </p:nvSpPr>
          <p:spPr bwMode="auto">
            <a:xfrm>
              <a:off x="7394776" y="3448325"/>
              <a:ext cx="144613" cy="136730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Tx/>
                <a:buChar char="•"/>
              </a:pPr>
              <a:endParaRPr lang="en-US" altLang="en-US" sz="3400">
                <a:latin typeface="Arial" charset="0"/>
              </a:endParaRPr>
            </a:p>
          </p:txBody>
        </p:sp>
        <p:cxnSp>
          <p:nvCxnSpPr>
            <p:cNvPr id="58" name="Straight Connector 70"/>
            <p:cNvCxnSpPr>
              <a:cxnSpLocks noChangeShapeType="1"/>
            </p:cNvCxnSpPr>
            <p:nvPr/>
          </p:nvCxnSpPr>
          <p:spPr bwMode="auto">
            <a:xfrm rot="10800000">
              <a:off x="5814850" y="3511138"/>
              <a:ext cx="1662545" cy="11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9" name="Straight Connector 71"/>
          <p:cNvCxnSpPr>
            <a:cxnSpLocks noChangeShapeType="1"/>
          </p:cNvCxnSpPr>
          <p:nvPr/>
        </p:nvCxnSpPr>
        <p:spPr bwMode="auto">
          <a:xfrm rot="16200000" flipH="1">
            <a:off x="6715126" y="4556125"/>
            <a:ext cx="1687512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Straight Connector 72"/>
          <p:cNvCxnSpPr>
            <a:cxnSpLocks noChangeShapeType="1"/>
          </p:cNvCxnSpPr>
          <p:nvPr/>
        </p:nvCxnSpPr>
        <p:spPr bwMode="auto">
          <a:xfrm rot="10800000">
            <a:off x="5894388" y="4021138"/>
            <a:ext cx="1358900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1" name="Group 123"/>
          <p:cNvGrpSpPr>
            <a:grpSpLocks/>
          </p:cNvGrpSpPr>
          <p:nvPr/>
        </p:nvGrpSpPr>
        <p:grpSpPr bwMode="auto">
          <a:xfrm>
            <a:off x="7753350" y="3024188"/>
            <a:ext cx="1314450" cy="735012"/>
            <a:chOff x="7660670" y="2822370"/>
            <a:chExt cx="1315104" cy="735879"/>
          </a:xfrm>
        </p:grpSpPr>
        <p:sp>
          <p:nvSpPr>
            <p:cNvPr id="62" name="Right Brace 73"/>
            <p:cNvSpPr>
              <a:spLocks/>
            </p:cNvSpPr>
            <p:nvPr/>
          </p:nvSpPr>
          <p:spPr bwMode="auto">
            <a:xfrm>
              <a:off x="7660670" y="2822370"/>
              <a:ext cx="129543" cy="324591"/>
            </a:xfrm>
            <a:prstGeom prst="rightBrace">
              <a:avLst>
                <a:gd name="adj1" fmla="val 29024"/>
                <a:gd name="adj2" fmla="val 50000"/>
              </a:avLst>
            </a:prstGeom>
            <a:noFill/>
            <a:ln w="2857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marL="342900" indent="-3429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Tx/>
                <a:buChar char="•"/>
              </a:pPr>
              <a:endParaRPr lang="en-US" altLang="en-US" sz="3400">
                <a:latin typeface="Arial" charset="0"/>
              </a:endParaRPr>
            </a:p>
          </p:txBody>
        </p:sp>
        <p:cxnSp>
          <p:nvCxnSpPr>
            <p:cNvPr id="63" name="Straight Connector 74"/>
            <p:cNvCxnSpPr>
              <a:cxnSpLocks noChangeShapeType="1"/>
            </p:cNvCxnSpPr>
            <p:nvPr/>
          </p:nvCxnSpPr>
          <p:spPr bwMode="auto">
            <a:xfrm rot="10800000" flipH="1" flipV="1">
              <a:off x="7790213" y="2984666"/>
              <a:ext cx="380010" cy="221672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4" name="TextBox 75"/>
            <p:cNvSpPr txBox="1">
              <a:spLocks noChangeArrowheads="1"/>
            </p:cNvSpPr>
            <p:nvPr/>
          </p:nvSpPr>
          <p:spPr bwMode="auto">
            <a:xfrm>
              <a:off x="7775027" y="3191104"/>
              <a:ext cx="1200747" cy="367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1800">
                  <a:solidFill>
                    <a:srgbClr val="660066"/>
                  </a:solidFill>
                  <a:latin typeface="Arial" charset="0"/>
                </a:rPr>
                <a:t>$0.20 Tax</a:t>
              </a:r>
            </a:p>
          </p:txBody>
        </p:sp>
      </p:grpSp>
      <p:grpSp>
        <p:nvGrpSpPr>
          <p:cNvPr id="65" name="Group 117"/>
          <p:cNvGrpSpPr>
            <a:grpSpLocks/>
          </p:cNvGrpSpPr>
          <p:nvPr/>
        </p:nvGrpSpPr>
        <p:grpSpPr bwMode="auto">
          <a:xfrm>
            <a:off x="5673725" y="5380038"/>
            <a:ext cx="2946400" cy="509587"/>
            <a:chOff x="5826724" y="5178709"/>
            <a:chExt cx="2945081" cy="509583"/>
          </a:xfrm>
        </p:grpSpPr>
        <p:cxnSp>
          <p:nvCxnSpPr>
            <p:cNvPr id="66" name="Straight Connector 76"/>
            <p:cNvCxnSpPr>
              <a:cxnSpLocks noChangeShapeType="1"/>
            </p:cNvCxnSpPr>
            <p:nvPr/>
          </p:nvCxnSpPr>
          <p:spPr bwMode="auto">
            <a:xfrm>
              <a:off x="5826724" y="5185569"/>
              <a:ext cx="2945081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" name="Straight Connector 77"/>
            <p:cNvCxnSpPr>
              <a:cxnSpLocks noChangeShapeType="1"/>
            </p:cNvCxnSpPr>
            <p:nvPr/>
          </p:nvCxnSpPr>
          <p:spPr bwMode="auto">
            <a:xfrm rot="5400000">
              <a:off x="7061516" y="5285258"/>
              <a:ext cx="214685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8" name="Straight Connector 78"/>
            <p:cNvCxnSpPr>
              <a:cxnSpLocks noChangeShapeType="1"/>
            </p:cNvCxnSpPr>
            <p:nvPr/>
          </p:nvCxnSpPr>
          <p:spPr bwMode="auto">
            <a:xfrm rot="5400000">
              <a:off x="7356725" y="5285258"/>
              <a:ext cx="214685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9" name="TextBox 79"/>
            <p:cNvSpPr txBox="1">
              <a:spLocks noChangeArrowheads="1"/>
            </p:cNvSpPr>
            <p:nvPr/>
          </p:nvSpPr>
          <p:spPr bwMode="auto">
            <a:xfrm>
              <a:off x="7272289" y="5321583"/>
              <a:ext cx="437954" cy="3667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1800">
                  <a:latin typeface="Arial" charset="0"/>
                </a:rPr>
                <a:t>10</a:t>
              </a:r>
            </a:p>
          </p:txBody>
        </p:sp>
        <p:sp>
          <p:nvSpPr>
            <p:cNvPr id="70" name="TextBox 80"/>
            <p:cNvSpPr txBox="1">
              <a:spLocks noChangeArrowheads="1"/>
            </p:cNvSpPr>
            <p:nvPr/>
          </p:nvSpPr>
          <p:spPr bwMode="auto">
            <a:xfrm>
              <a:off x="7019990" y="5321583"/>
              <a:ext cx="311010" cy="3667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1800">
                  <a:latin typeface="Arial" charset="0"/>
                </a:rPr>
                <a:t>9</a:t>
              </a:r>
            </a:p>
          </p:txBody>
        </p:sp>
      </p:grpSp>
      <p:cxnSp>
        <p:nvCxnSpPr>
          <p:cNvPr id="71" name="Straight Connector 81"/>
          <p:cNvCxnSpPr>
            <a:cxnSpLocks noChangeShapeType="1"/>
          </p:cNvCxnSpPr>
          <p:nvPr/>
        </p:nvCxnSpPr>
        <p:spPr bwMode="auto">
          <a:xfrm rot="5400000">
            <a:off x="4286250" y="3756025"/>
            <a:ext cx="3255963" cy="11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" name="TextBox 82"/>
          <p:cNvSpPr txBox="1">
            <a:spLocks noChangeArrowheads="1"/>
          </p:cNvSpPr>
          <p:nvPr/>
        </p:nvSpPr>
        <p:spPr bwMode="auto">
          <a:xfrm rot="16200000">
            <a:off x="3939382" y="4206081"/>
            <a:ext cx="178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1800">
                <a:latin typeface="Arial" charset="0"/>
              </a:rPr>
              <a:t>Price per ounce</a:t>
            </a:r>
          </a:p>
        </p:txBody>
      </p:sp>
      <p:cxnSp>
        <p:nvCxnSpPr>
          <p:cNvPr id="73" name="Straight Connector 83"/>
          <p:cNvCxnSpPr>
            <a:cxnSpLocks noChangeShapeType="1"/>
          </p:cNvCxnSpPr>
          <p:nvPr/>
        </p:nvCxnSpPr>
        <p:spPr bwMode="auto">
          <a:xfrm rot="10800000">
            <a:off x="5730875" y="3514725"/>
            <a:ext cx="1984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Straight Connector 84"/>
          <p:cNvCxnSpPr>
            <a:cxnSpLocks noChangeShapeType="1"/>
          </p:cNvCxnSpPr>
          <p:nvPr/>
        </p:nvCxnSpPr>
        <p:spPr bwMode="auto">
          <a:xfrm rot="10800000">
            <a:off x="5730875" y="3716338"/>
            <a:ext cx="19843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" name="Straight Connector 85"/>
          <p:cNvCxnSpPr>
            <a:cxnSpLocks noChangeShapeType="1"/>
          </p:cNvCxnSpPr>
          <p:nvPr/>
        </p:nvCxnSpPr>
        <p:spPr bwMode="auto">
          <a:xfrm rot="10800000">
            <a:off x="5730875" y="4025900"/>
            <a:ext cx="1984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6" name="TextBox 86"/>
          <p:cNvSpPr txBox="1">
            <a:spLocks noChangeArrowheads="1"/>
          </p:cNvSpPr>
          <p:nvPr/>
        </p:nvSpPr>
        <p:spPr bwMode="auto">
          <a:xfrm>
            <a:off x="5032375" y="3255963"/>
            <a:ext cx="75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1800">
                <a:latin typeface="Arial" charset="0"/>
              </a:rPr>
              <a:t>$1.05</a:t>
            </a:r>
          </a:p>
        </p:txBody>
      </p:sp>
      <p:sp>
        <p:nvSpPr>
          <p:cNvPr id="77" name="TextBox 87"/>
          <p:cNvSpPr txBox="1">
            <a:spLocks noChangeArrowheads="1"/>
          </p:cNvSpPr>
          <p:nvPr/>
        </p:nvSpPr>
        <p:spPr bwMode="auto">
          <a:xfrm>
            <a:off x="5160963" y="3479800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1800">
                <a:latin typeface="Arial" charset="0"/>
              </a:rPr>
              <a:t>1.00</a:t>
            </a:r>
          </a:p>
        </p:txBody>
      </p:sp>
      <p:sp>
        <p:nvSpPr>
          <p:cNvPr id="78" name="TextBox 88"/>
          <p:cNvSpPr txBox="1">
            <a:spLocks noChangeArrowheads="1"/>
          </p:cNvSpPr>
          <p:nvPr/>
        </p:nvSpPr>
        <p:spPr bwMode="auto">
          <a:xfrm>
            <a:off x="5160963" y="384492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1800">
                <a:latin typeface="Arial" charset="0"/>
              </a:rPr>
              <a:t>0.85</a:t>
            </a:r>
          </a:p>
        </p:txBody>
      </p:sp>
      <p:sp>
        <p:nvSpPr>
          <p:cNvPr id="79" name="TextBox 89"/>
          <p:cNvSpPr txBox="1">
            <a:spLocks noChangeArrowheads="1"/>
          </p:cNvSpPr>
          <p:nvPr/>
        </p:nvSpPr>
        <p:spPr bwMode="auto">
          <a:xfrm>
            <a:off x="5376863" y="1524000"/>
            <a:ext cx="2695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000" i="1">
                <a:solidFill>
                  <a:srgbClr val="660066"/>
                </a:solidFill>
                <a:latin typeface="Arial" charset="0"/>
              </a:rPr>
              <a:t>(b) Less elastic supply</a:t>
            </a:r>
          </a:p>
        </p:txBody>
      </p:sp>
      <p:cxnSp>
        <p:nvCxnSpPr>
          <p:cNvPr id="80" name="Straight Arrow Connector 90"/>
          <p:cNvCxnSpPr>
            <a:cxnSpLocks noChangeShapeType="1"/>
          </p:cNvCxnSpPr>
          <p:nvPr/>
        </p:nvCxnSpPr>
        <p:spPr bwMode="auto">
          <a:xfrm rot="16200000" flipV="1">
            <a:off x="6595269" y="4318794"/>
            <a:ext cx="158750" cy="134938"/>
          </a:xfrm>
          <a:prstGeom prst="straightConnector1">
            <a:avLst/>
          </a:prstGeom>
          <a:noFill/>
          <a:ln w="28575">
            <a:solidFill>
              <a:srgbClr val="66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1" name="Group 109"/>
          <p:cNvGrpSpPr>
            <a:grpSpLocks/>
          </p:cNvGrpSpPr>
          <p:nvPr/>
        </p:nvGrpSpPr>
        <p:grpSpPr bwMode="auto">
          <a:xfrm>
            <a:off x="965200" y="5381625"/>
            <a:ext cx="5281613" cy="509588"/>
            <a:chOff x="1118312" y="5180684"/>
            <a:chExt cx="5281244" cy="509583"/>
          </a:xfrm>
        </p:grpSpPr>
        <p:sp>
          <p:nvSpPr>
            <p:cNvPr id="82" name="TextBox 17"/>
            <p:cNvSpPr txBox="1">
              <a:spLocks noChangeArrowheads="1"/>
            </p:cNvSpPr>
            <p:nvPr/>
          </p:nvSpPr>
          <p:spPr bwMode="auto">
            <a:xfrm>
              <a:off x="3574003" y="5323558"/>
              <a:ext cx="2825553" cy="3667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1800">
                  <a:latin typeface="Arial" charset="0"/>
                </a:rPr>
                <a:t>Millions of ounces per day</a:t>
              </a:r>
            </a:p>
          </p:txBody>
        </p:sp>
        <p:cxnSp>
          <p:nvCxnSpPr>
            <p:cNvPr id="83" name="Straight Connector 37"/>
            <p:cNvCxnSpPr>
              <a:cxnSpLocks noChangeShapeType="1"/>
            </p:cNvCxnSpPr>
            <p:nvPr/>
          </p:nvCxnSpPr>
          <p:spPr bwMode="auto">
            <a:xfrm>
              <a:off x="1446824" y="5187544"/>
              <a:ext cx="2945081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4" name="Straight Connector 38"/>
            <p:cNvCxnSpPr>
              <a:cxnSpLocks noChangeShapeType="1"/>
            </p:cNvCxnSpPr>
            <p:nvPr/>
          </p:nvCxnSpPr>
          <p:spPr bwMode="auto">
            <a:xfrm rot="5400000">
              <a:off x="2301616" y="5287233"/>
              <a:ext cx="214685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5" name="Straight Connector 39"/>
            <p:cNvCxnSpPr>
              <a:cxnSpLocks noChangeShapeType="1"/>
            </p:cNvCxnSpPr>
            <p:nvPr/>
          </p:nvCxnSpPr>
          <p:spPr bwMode="auto">
            <a:xfrm rot="5400000">
              <a:off x="2976825" y="5287233"/>
              <a:ext cx="214685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6" name="TextBox 40"/>
            <p:cNvSpPr txBox="1">
              <a:spLocks noChangeArrowheads="1"/>
            </p:cNvSpPr>
            <p:nvPr/>
          </p:nvSpPr>
          <p:spPr bwMode="auto">
            <a:xfrm>
              <a:off x="2891426" y="5321970"/>
              <a:ext cx="438119" cy="366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1800">
                  <a:latin typeface="Arial" charset="0"/>
                </a:rPr>
                <a:t>10</a:t>
              </a:r>
            </a:p>
          </p:txBody>
        </p:sp>
        <p:sp>
          <p:nvSpPr>
            <p:cNvPr id="87" name="TextBox 41"/>
            <p:cNvSpPr txBox="1">
              <a:spLocks noChangeArrowheads="1"/>
            </p:cNvSpPr>
            <p:nvPr/>
          </p:nvSpPr>
          <p:spPr bwMode="auto">
            <a:xfrm>
              <a:off x="2259645" y="5321970"/>
              <a:ext cx="311128" cy="366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1800">
                  <a:latin typeface="Arial" charset="0"/>
                </a:rPr>
                <a:t>8</a:t>
              </a:r>
            </a:p>
          </p:txBody>
        </p:sp>
        <p:sp>
          <p:nvSpPr>
            <p:cNvPr id="88" name="TextBox 91"/>
            <p:cNvSpPr txBox="1">
              <a:spLocks noChangeArrowheads="1"/>
            </p:cNvSpPr>
            <p:nvPr/>
          </p:nvSpPr>
          <p:spPr bwMode="auto">
            <a:xfrm>
              <a:off x="1118312" y="5321970"/>
              <a:ext cx="311128" cy="366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Eras Bold ITC" charset="0"/>
                  <a:ea typeface="MS PGothic" charset="-128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1800">
                  <a:latin typeface="Arial" charset="0"/>
                </a:rPr>
                <a:t>0</a:t>
              </a:r>
            </a:p>
          </p:txBody>
        </p:sp>
      </p:grp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812800" y="6019800"/>
            <a:ext cx="795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Eras Bold ITC" charset="0"/>
                <a:ea typeface="MS PGothic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1600">
                <a:solidFill>
                  <a:srgbClr val="660066"/>
                </a:solidFill>
                <a:latin typeface="Arial" charset="0"/>
              </a:rPr>
              <a:t>The more elastic the </a:t>
            </a:r>
            <a:r>
              <a:rPr lang="en-US" altLang="en-US" sz="1600" i="1">
                <a:solidFill>
                  <a:srgbClr val="660066"/>
                </a:solidFill>
                <a:latin typeface="Arial" charset="0"/>
              </a:rPr>
              <a:t>S</a:t>
            </a:r>
            <a:r>
              <a:rPr lang="en-US" altLang="en-US" sz="1600">
                <a:solidFill>
                  <a:srgbClr val="660066"/>
                </a:solidFill>
                <a:latin typeface="Arial" charset="0"/>
              </a:rPr>
              <a:t> curve, the more tax is paid by consumers as a higher price.</a:t>
            </a:r>
          </a:p>
        </p:txBody>
      </p:sp>
      <p:sp>
        <p:nvSpPr>
          <p:cNvPr id="91" name="Rectangle 2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4200" b="1" dirty="0">
              <a:solidFill>
                <a:srgbClr val="B11738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548680"/>
            <a:ext cx="7772400" cy="2529896"/>
          </a:xfrm>
        </p:spPr>
        <p:txBody>
          <a:bodyPr/>
          <a:lstStyle/>
          <a:p>
            <a:endParaRPr lang="en-US" sz="2800" dirty="0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457197"/>
            <a:ext cx="6858000" cy="2244356"/>
          </a:xfrm>
        </p:spPr>
        <p:txBody>
          <a:bodyPr>
            <a:normAutofit/>
          </a:bodyPr>
          <a:lstStyle/>
          <a:p>
            <a:pPr marL="63500">
              <a:lnSpc>
                <a:spcPct val="100000"/>
              </a:lnSpc>
              <a:defRPr/>
            </a:pPr>
            <a:r>
              <a:rPr lang="en-US" sz="4000" dirty="0"/>
              <a:t>Thank </a:t>
            </a:r>
            <a:r>
              <a:rPr lang="en-US" sz="4000" dirty="0" smtClean="0"/>
              <a:t>You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28650" y="3713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1"/>
          <p:cNvSpPr/>
          <p:nvPr/>
        </p:nvSpPr>
        <p:spPr>
          <a:xfrm>
            <a:off x="1" y="-7637"/>
            <a:ext cx="9144000" cy="1465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 cap="flat" cmpd="sng" algn="ctr">
            <a:noFill/>
            <a:prstDash val="solid"/>
          </a:ln>
          <a:effectLst>
            <a:outerShdw blurRad="88900" dist="50800" dir="5400000" algn="t" rotWithShape="0">
              <a:prstClr val="black">
                <a:alpha val="25000"/>
              </a:prstClr>
            </a:outerShdw>
          </a:effectLst>
        </p:spPr>
        <p:txBody>
          <a:bodyPr rot="0" spcFirstLastPara="0" vert="horz" wrap="square" lIns="91440" tIns="18288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630555" marR="0" indent="-36004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Training Program on</a:t>
            </a:r>
          </a:p>
          <a:p>
            <a:pPr marL="630555" marR="0" indent="-36004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Economics of Tobacco and Tobacco Taxation: </a:t>
            </a:r>
          </a:p>
          <a:p>
            <a:pPr marL="630555" marR="0" indent="-36004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 Health Perspectives</a:t>
            </a:r>
          </a:p>
          <a:p>
            <a:pPr marL="630555" marR="0" indent="-36004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  <a:r>
              <a:rPr lang="en-US" sz="14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13-15 November 2018</a:t>
            </a:r>
            <a:endParaRPr lang="en-US" sz="12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9" name="Picture 8" descr="http://bdembassy.gr/wp-content/uploads/2015/10/bdgov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0059"/>
            <a:ext cx="1219200" cy="9828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Image result for dhaka university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31" y="5925671"/>
            <a:ext cx="732246" cy="774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The International Union against Lung Disease and Tuberculosis, health solutions for the poor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310" y="6048149"/>
            <a:ext cx="1659255" cy="6375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360" y="6100481"/>
            <a:ext cx="1824756" cy="71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74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628650" y="1250576"/>
            <a:ext cx="7886700" cy="5237753"/>
          </a:xfrm>
        </p:spPr>
        <p:txBody>
          <a:bodyPr>
            <a:normAutofit lnSpcReduction="10000"/>
          </a:bodyPr>
          <a:lstStyle/>
          <a:p>
            <a:pPr marL="461963" lvl="1" indent="-461963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en-ZA" sz="2800" dirty="0"/>
              <a:t>Different combinations of the price and the quantity that </a:t>
            </a:r>
            <a:r>
              <a:rPr lang="en-ZA" sz="2800" b="1" dirty="0"/>
              <a:t>producers</a:t>
            </a:r>
            <a:r>
              <a:rPr lang="en-ZA" sz="2800" dirty="0"/>
              <a:t> are willing to produce in a particular </a:t>
            </a:r>
            <a:r>
              <a:rPr lang="en-ZA" sz="2800" dirty="0" smtClean="0"/>
              <a:t>period, </a:t>
            </a:r>
            <a:r>
              <a:rPr lang="en-US" altLang="en-US" sz="2800" dirty="0" smtClean="0"/>
              <a:t>other </a:t>
            </a:r>
            <a:r>
              <a:rPr lang="en-US" altLang="en-US" sz="2800" dirty="0"/>
              <a:t>factors besides price held constant.  </a:t>
            </a:r>
          </a:p>
          <a:p>
            <a:pPr marL="0" indent="0">
              <a:buNone/>
            </a:pPr>
            <a:r>
              <a:rPr lang="en-US" altLang="en-US" b="1" u="sng" dirty="0"/>
              <a:t>Law of Supply</a:t>
            </a:r>
            <a:r>
              <a:rPr lang="en-US" altLang="en-US" dirty="0"/>
              <a:t>:</a:t>
            </a:r>
          </a:p>
          <a:p>
            <a:pPr marL="0" indent="0">
              <a:buNone/>
            </a:pPr>
            <a:r>
              <a:rPr lang="en-US" altLang="en-US" dirty="0"/>
              <a:t>All else being equal, quantity produced increases as price increases. </a:t>
            </a:r>
          </a:p>
          <a:p>
            <a:r>
              <a:rPr lang="en-ZA" dirty="0" smtClean="0"/>
              <a:t>As </a:t>
            </a:r>
            <a:r>
              <a:rPr lang="en-ZA" dirty="0"/>
              <a:t>the price increases producers typically want to produce more</a:t>
            </a:r>
          </a:p>
          <a:p>
            <a:pPr lvl="1"/>
            <a:r>
              <a:rPr lang="en-ZA" dirty="0"/>
              <a:t>Desire for extra profit</a:t>
            </a:r>
          </a:p>
          <a:p>
            <a:pPr lvl="1"/>
            <a:r>
              <a:rPr lang="en-ZA" dirty="0"/>
              <a:t>Need to pay the additional resources more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R. Huque: Economics of Tobacco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28650" y="132521"/>
            <a:ext cx="7886700" cy="636105"/>
          </a:xfrm>
        </p:spPr>
        <p:txBody>
          <a:bodyPr>
            <a:noAutofit/>
          </a:bodyPr>
          <a:lstStyle/>
          <a:p>
            <a:r>
              <a:rPr lang="en-GB" sz="2800" dirty="0"/>
              <a:t>Basic </a:t>
            </a:r>
            <a:r>
              <a:rPr lang="en-GB" sz="2800" dirty="0" smtClean="0"/>
              <a:t>concepts </a:t>
            </a:r>
            <a:r>
              <a:rPr lang="en-ZA" sz="2800" dirty="0" smtClean="0"/>
              <a:t>(Supply)</a:t>
            </a:r>
            <a:r>
              <a:rPr lang="en-ZA" sz="2800" dirty="0"/>
              <a:t/>
            </a:r>
            <a:br>
              <a:rPr lang="en-ZA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788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3950969"/>
              </p:ext>
            </p:extLst>
          </p:nvPr>
        </p:nvGraphicFramePr>
        <p:xfrm>
          <a:off x="628650" y="1433513"/>
          <a:ext cx="78867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/>
                <a:gridCol w="3943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/>
                        <a:t>Price per pack of cigarettes (BDT)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/>
                        <a:t>Quantity supplied</a:t>
                      </a:r>
                      <a:endParaRPr lang="en-Z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/>
                        <a:t>0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/>
                        <a:t>25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/>
                        <a:t>50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/>
                        <a:t>75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/>
                        <a:t>100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300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/>
                        <a:t>125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600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/>
                        <a:t>150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900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/>
                        <a:t>175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1200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/>
                        <a:t>200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1500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R. Huque: Economics of Tobacco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A hypothetical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86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R. Huque: Economics of Tobacco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Presenting this graphically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ZA" sz="2000" b="1" dirty="0"/>
          </a:p>
          <a:p>
            <a:endParaRPr lang="en-ZA" sz="20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53486"/>
            <a:ext cx="8382000" cy="489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1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  <a:defRPr/>
            </a:pPr>
            <a:r>
              <a:rPr lang="en-US" altLang="en-US" dirty="0" smtClean="0"/>
              <a:t>Non-price </a:t>
            </a:r>
            <a:r>
              <a:rPr lang="en-US" altLang="en-US" dirty="0"/>
              <a:t>determinants of supply</a:t>
            </a:r>
          </a:p>
          <a:p>
            <a:pPr marL="990600" lvl="1" indent="-533400">
              <a:buFontTx/>
              <a:buAutoNum type="arabicPeriod"/>
              <a:defRPr/>
            </a:pPr>
            <a:r>
              <a:rPr lang="en-US" altLang="en-US" dirty="0"/>
              <a:t>Costs and technology</a:t>
            </a:r>
          </a:p>
          <a:p>
            <a:pPr marL="990600" lvl="1" indent="-533400">
              <a:buFontTx/>
              <a:buAutoNum type="arabicPeriod"/>
              <a:defRPr/>
            </a:pPr>
            <a:r>
              <a:rPr lang="en-US" altLang="en-US" dirty="0"/>
              <a:t>Prices of other goods or services offered by the seller</a:t>
            </a:r>
          </a:p>
          <a:p>
            <a:pPr marL="990600" lvl="1" indent="-533400">
              <a:buFontTx/>
              <a:buAutoNum type="arabicPeriod"/>
              <a:defRPr/>
            </a:pPr>
            <a:r>
              <a:rPr lang="en-US" altLang="en-US" dirty="0"/>
              <a:t>Future expectations</a:t>
            </a:r>
          </a:p>
          <a:p>
            <a:pPr marL="990600" lvl="1" indent="-533400">
              <a:buFontTx/>
              <a:buAutoNum type="arabicPeriod"/>
              <a:defRPr/>
            </a:pPr>
            <a:r>
              <a:rPr lang="en-US" altLang="en-US" dirty="0"/>
              <a:t>Number of sellers</a:t>
            </a:r>
          </a:p>
          <a:p>
            <a:pPr marL="990600" lvl="1" indent="-533400">
              <a:buFontTx/>
              <a:buAutoNum type="arabicPeriod"/>
              <a:defRPr/>
            </a:pPr>
            <a:r>
              <a:rPr lang="en-US" altLang="en-US" dirty="0"/>
              <a:t>Weather conditions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R. Huque: Economics of Tobacco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Market Supply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52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Why would the supply curve shift?</a:t>
            </a:r>
          </a:p>
          <a:p>
            <a:pPr lvl="1"/>
            <a:r>
              <a:rPr lang="en-ZA" dirty="0"/>
              <a:t>Changes in costs of production</a:t>
            </a:r>
          </a:p>
          <a:p>
            <a:pPr lvl="1"/>
            <a:r>
              <a:rPr lang="en-ZA" dirty="0"/>
              <a:t>Imposition of a tax</a:t>
            </a:r>
          </a:p>
          <a:p>
            <a:pPr lvl="1"/>
            <a:r>
              <a:rPr lang="en-ZA" dirty="0"/>
              <a:t>Number of suppliers</a:t>
            </a:r>
          </a:p>
          <a:p>
            <a:pPr lvl="1"/>
            <a:r>
              <a:rPr lang="en-ZA" dirty="0"/>
              <a:t>(others)</a:t>
            </a:r>
          </a:p>
          <a:p>
            <a:endParaRPr lang="en-ZA" dirty="0"/>
          </a:p>
          <a:p>
            <a:r>
              <a:rPr lang="en-ZA" dirty="0"/>
              <a:t>Distinguish between a </a:t>
            </a:r>
            <a:r>
              <a:rPr lang="en-ZA" b="1" dirty="0"/>
              <a:t>shift of </a:t>
            </a:r>
            <a:r>
              <a:rPr lang="en-ZA" dirty="0"/>
              <a:t>the supply curve and a </a:t>
            </a:r>
            <a:r>
              <a:rPr lang="en-ZA" b="1" dirty="0"/>
              <a:t>shift along </a:t>
            </a:r>
            <a:r>
              <a:rPr lang="en-ZA" dirty="0"/>
              <a:t>the supply curve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R. Huque: Economics of Tobacco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Movements of the supply curve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66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Demand is determined by the consumers </a:t>
            </a:r>
          </a:p>
          <a:p>
            <a:r>
              <a:rPr lang="en-ZA" dirty="0"/>
              <a:t>Supply is determined/controlled by the producers</a:t>
            </a:r>
          </a:p>
          <a:p>
            <a:r>
              <a:rPr lang="en-ZA" dirty="0"/>
              <a:t>The interaction of these two forces yields </a:t>
            </a:r>
            <a:r>
              <a:rPr lang="en-ZA" b="1" dirty="0"/>
              <a:t>market equilibrium</a:t>
            </a:r>
          </a:p>
          <a:p>
            <a:r>
              <a:rPr lang="en-ZA" dirty="0"/>
              <a:t>At equilibrium we derive the price and equilibrium quantity</a:t>
            </a:r>
          </a:p>
          <a:p>
            <a:endParaRPr lang="en-ZA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R. Huque: Economics of Tobacco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Combining the two 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3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R. Huque: Economics of Tobacco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713012"/>
              </p:ext>
            </p:extLst>
          </p:nvPr>
        </p:nvGraphicFramePr>
        <p:xfrm>
          <a:off x="683568" y="1700808"/>
          <a:ext cx="7776865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96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96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96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879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Quantity demanded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Quantity supplied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Shortage or surplus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1100 (shortage)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1000 (shortage)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900 (shortage)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800 (shortage)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400 (shortage)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0 (equilibrium)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400 (surplus)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1200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800 (surplus)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1200 (surplus)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94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R. Huque: Economics of Tobacco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B7B2-3C3B-420A-9EDB-87C8A6CF9B5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556792"/>
            <a:ext cx="8928992" cy="4784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1963" indent="-4619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2060"/>
              </a:buClr>
              <a:buSzPct val="7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sz="2000" b="1" smtClean="0"/>
          </a:p>
          <a:p>
            <a:endParaRPr lang="en-ZA" sz="2000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9904" y="1709192"/>
            <a:ext cx="8928992" cy="4784832"/>
          </a:xfrm>
        </p:spPr>
        <p:txBody>
          <a:bodyPr>
            <a:normAutofit/>
          </a:bodyPr>
          <a:lstStyle/>
          <a:p>
            <a:endParaRPr lang="en-ZA" sz="2000" b="1" dirty="0"/>
          </a:p>
          <a:p>
            <a:endParaRPr lang="en-ZA" sz="2000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7504" y="1484784"/>
            <a:ext cx="8928992" cy="4856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1963" indent="-4619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2060"/>
              </a:buClr>
              <a:buSzPct val="7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sz="2000" b="1" smtClean="0"/>
          </a:p>
          <a:p>
            <a:endParaRPr lang="en-ZA" sz="20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403648" y="2060848"/>
            <a:ext cx="0" cy="34563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03648" y="5517232"/>
            <a:ext cx="70567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3568" y="213285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Price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95763" y="5517232"/>
            <a:ext cx="1168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Quantity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60232" y="56612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1500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403648" y="4221088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55776" y="4221088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99724" y="403642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100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9724" y="295630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200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403648" y="2852936"/>
            <a:ext cx="6624736" cy="165618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403648" y="3140968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876256" y="3140968"/>
            <a:ext cx="0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63654" y="4336558"/>
            <a:ext cx="448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75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72299" y="298301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>
                <a:solidFill>
                  <a:srgbClr val="FF0000"/>
                </a:solidFill>
              </a:rPr>
              <a:t>Supply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1907704" y="2708920"/>
            <a:ext cx="4104456" cy="280831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555776" y="3140968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707904" y="3933056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403648" y="3933056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91200" y="374372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>
                <a:solidFill>
                  <a:srgbClr val="FF0000"/>
                </a:solidFill>
              </a:rPr>
              <a:t>125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24128" y="494116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>
                <a:solidFill>
                  <a:srgbClr val="FF0000"/>
                </a:solidFill>
              </a:rPr>
              <a:t>Demand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91880" y="3108665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Surplus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699793" y="4320481"/>
            <a:ext cx="1152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Shortage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2519772" y="4221088"/>
            <a:ext cx="16201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139952" y="4221088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78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6016</TotalTime>
  <Words>794</Words>
  <Application>Microsoft Macintosh PowerPoint</Application>
  <PresentationFormat>On-screen Show (4:3)</PresentationFormat>
  <Paragraphs>233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 Black</vt:lpstr>
      <vt:lpstr>Calibri</vt:lpstr>
      <vt:lpstr>Courier New</vt:lpstr>
      <vt:lpstr>Georgia</vt:lpstr>
      <vt:lpstr>MS PGothic</vt:lpstr>
      <vt:lpstr>SimSun</vt:lpstr>
      <vt:lpstr>Times New Roman</vt:lpstr>
      <vt:lpstr>Wingdings</vt:lpstr>
      <vt:lpstr>Arial</vt:lpstr>
      <vt:lpstr>Tema de Office</vt:lpstr>
      <vt:lpstr>Economics of Tobacco (Day 1 Session 1.2)</vt:lpstr>
      <vt:lpstr>Basic concepts (Supply) </vt:lpstr>
      <vt:lpstr>A hypothetical example</vt:lpstr>
      <vt:lpstr>Presenting this graphically</vt:lpstr>
      <vt:lpstr>Market Supply</vt:lpstr>
      <vt:lpstr>Movements of the supply curve</vt:lpstr>
      <vt:lpstr>Combining the two concepts</vt:lpstr>
      <vt:lpstr>PowerPoint Presentation</vt:lpstr>
      <vt:lpstr>PowerPoint Presentation</vt:lpstr>
      <vt:lpstr>Market Equilibrium</vt:lpstr>
      <vt:lpstr>PowerPoint Presentation</vt:lpstr>
      <vt:lpstr>PowerPoint Presentation</vt:lpstr>
      <vt:lpstr>The aim of tobacco control policy</vt:lpstr>
      <vt:lpstr>Price elasticity of supply</vt:lpstr>
      <vt:lpstr>Price elasticity of supply</vt:lpstr>
      <vt:lpstr>Elasticity</vt:lpstr>
      <vt:lpstr>Price Elasticity and Tax Incidence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Bangladesh Flagship Course on Health Systems Strengthening and Universal Health Coverage   Designing Health Benefits Packages:  Tools for choosing which services to cover and provide, and the implications for UHC</dc:title>
  <dc:creator>Ricardo bitran</dc:creator>
  <cp:lastModifiedBy>Rumana Huque</cp:lastModifiedBy>
  <cp:revision>153</cp:revision>
  <dcterms:created xsi:type="dcterms:W3CDTF">2016-05-06T16:38:55Z</dcterms:created>
  <dcterms:modified xsi:type="dcterms:W3CDTF">2018-11-13T03:13:27Z</dcterms:modified>
</cp:coreProperties>
</file>