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400" r:id="rId2"/>
    <p:sldId id="430" r:id="rId3"/>
    <p:sldId id="439" r:id="rId4"/>
    <p:sldId id="460" r:id="rId5"/>
    <p:sldId id="441" r:id="rId6"/>
    <p:sldId id="442" r:id="rId7"/>
    <p:sldId id="459" r:id="rId8"/>
    <p:sldId id="444" r:id="rId9"/>
    <p:sldId id="445" r:id="rId10"/>
    <p:sldId id="443" r:id="rId11"/>
    <p:sldId id="448" r:id="rId12"/>
    <p:sldId id="449" r:id="rId13"/>
    <p:sldId id="451" r:id="rId14"/>
    <p:sldId id="452" r:id="rId15"/>
    <p:sldId id="461" r:id="rId16"/>
    <p:sldId id="453" r:id="rId17"/>
    <p:sldId id="454" r:id="rId18"/>
    <p:sldId id="458" r:id="rId19"/>
    <p:sldId id="455" r:id="rId20"/>
    <p:sldId id="457" r:id="rId21"/>
    <p:sldId id="456" r:id="rId22"/>
    <p:sldId id="462" r:id="rId23"/>
  </p:sldIdLst>
  <p:sldSz cx="6858000" cy="59436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BE5FF"/>
    <a:srgbClr val="FFFFCC"/>
    <a:srgbClr val="1DD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8" autoAdjust="0"/>
    <p:restoredTop sz="95280" autoAdjust="0"/>
  </p:normalViewPr>
  <p:slideViewPr>
    <p:cSldViewPr snapToGrid="0">
      <p:cViewPr varScale="1">
        <p:scale>
          <a:sx n="85" d="100"/>
          <a:sy n="85" d="100"/>
        </p:scale>
        <p:origin x="-1560" y="-90"/>
      </p:cViewPr>
      <p:guideLst>
        <p:guide orient="horz" pos="1872"/>
        <p:guide pos="2160"/>
      </p:guideLst>
    </p:cSldViewPr>
  </p:slideViewPr>
  <p:notesTextViewPr>
    <p:cViewPr>
      <p:scale>
        <a:sx n="1" d="1"/>
        <a:sy n="1" d="1"/>
      </p:scale>
      <p:origin x="0" y="0"/>
    </p:cViewPr>
  </p:notesTextViewPr>
  <p:sorterViewPr>
    <p:cViewPr>
      <p:scale>
        <a:sx n="95" d="100"/>
        <a:sy n="95" d="100"/>
      </p:scale>
      <p:origin x="0" y="-38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2C90B911-40E3-499F-9F4F-8136106083D6}" type="datetimeFigureOut">
              <a:rPr lang="en-US" smtClean="0"/>
              <a:pPr/>
              <a:t>11/13/2018</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BEA768E2-42DF-4434-A7E9-1B678F9ACA9D}" type="slidenum">
              <a:rPr lang="en-US" smtClean="0"/>
              <a:pPr/>
              <a:t>‹#›</a:t>
            </a:fld>
            <a:endParaRPr lang="en-US"/>
          </a:p>
        </p:txBody>
      </p:sp>
    </p:spTree>
    <p:extLst>
      <p:ext uri="{BB962C8B-B14F-4D97-AF65-F5344CB8AC3E}">
        <p14:creationId xmlns:p14="http://schemas.microsoft.com/office/powerpoint/2010/main" val="2162744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2971800" cy="499091"/>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2"/>
            <a:ext cx="2971800" cy="499091"/>
          </a:xfrm>
          <a:prstGeom prst="rect">
            <a:avLst/>
          </a:prstGeom>
        </p:spPr>
        <p:txBody>
          <a:bodyPr vert="horz" lIns="91440" tIns="45720" rIns="91440" bIns="45720" rtlCol="0"/>
          <a:lstStyle>
            <a:lvl1pPr algn="r">
              <a:defRPr sz="1200"/>
            </a:lvl1pPr>
          </a:lstStyle>
          <a:p>
            <a:fld id="{9E3233B6-C9E7-4E89-9DBF-A0D8A365DDA1}" type="datetimeFigureOut">
              <a:rPr lang="en-US" smtClean="0"/>
              <a:pPr/>
              <a:t>11/13/2018</a:t>
            </a:fld>
            <a:endParaRPr lang="en-US"/>
          </a:p>
        </p:txBody>
      </p:sp>
      <p:sp>
        <p:nvSpPr>
          <p:cNvPr id="4" name="Marcador de imagen de diapositiva 3"/>
          <p:cNvSpPr>
            <a:spLocks noGrp="1" noRot="1" noChangeAspect="1"/>
          </p:cNvSpPr>
          <p:nvPr>
            <p:ph type="sldImg" idx="2"/>
          </p:nvPr>
        </p:nvSpPr>
        <p:spPr>
          <a:xfrm>
            <a:off x="1492250" y="1243013"/>
            <a:ext cx="38735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787125"/>
            <a:ext cx="5486400" cy="391674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9D0C8A4E-CB27-40DF-ABDB-0E3551F290BC}" type="slidenum">
              <a:rPr lang="en-US" smtClean="0"/>
              <a:pPr/>
              <a:t>‹#›</a:t>
            </a:fld>
            <a:endParaRPr lang="en-US"/>
          </a:p>
        </p:txBody>
      </p:sp>
    </p:spTree>
    <p:extLst>
      <p:ext uri="{BB962C8B-B14F-4D97-AF65-F5344CB8AC3E}">
        <p14:creationId xmlns:p14="http://schemas.microsoft.com/office/powerpoint/2010/main" val="924060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4B57D2A-C701-40D6-AF58-65A1FBD810C9}" type="slidenum">
              <a:rPr lang="es-ES" smtClean="0">
                <a:latin typeface="Arial" pitchFamily="34" charset="0"/>
              </a:rPr>
              <a:pPr/>
              <a:t>1</a:t>
            </a:fld>
            <a:endParaRPr lang="es-ES" dirty="0">
              <a:latin typeface="Arial" pitchFamily="34" charset="0"/>
            </a:endParaRPr>
          </a:p>
        </p:txBody>
      </p:sp>
      <p:sp>
        <p:nvSpPr>
          <p:cNvPr id="60419" name="Rectangle 2"/>
          <p:cNvSpPr>
            <a:spLocks noGrp="1" noRot="1" noChangeAspect="1" noChangeArrowheads="1" noTextEdit="1"/>
          </p:cNvSpPr>
          <p:nvPr>
            <p:ph type="sldImg"/>
          </p:nvPr>
        </p:nvSpPr>
        <p:spPr>
          <a:xfrm>
            <a:off x="1492250" y="1243013"/>
            <a:ext cx="3873500" cy="3357562"/>
          </a:xfrm>
          <a:ln/>
        </p:spPr>
      </p:sp>
      <p:sp>
        <p:nvSpPr>
          <p:cNvPr id="60420" name="Rectangle 3"/>
          <p:cNvSpPr>
            <a:spLocks noGrp="1" noChangeArrowheads="1"/>
          </p:cNvSpPr>
          <p:nvPr>
            <p:ph type="body" idx="1"/>
          </p:nvPr>
        </p:nvSpPr>
        <p:spPr>
          <a:xfrm>
            <a:off x="914400" y="4724956"/>
            <a:ext cx="5029200" cy="4476274"/>
          </a:xfrm>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238748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1" y="972717"/>
            <a:ext cx="5829300" cy="2069253"/>
          </a:xfrm>
          <a:prstGeom prst="rect">
            <a:avLst/>
          </a:prstGeo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1" y="3121768"/>
            <a:ext cx="5143500" cy="14349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r>
              <a:rPr lang="es-ES"/>
              <a:t>May 2016</a:t>
            </a:r>
            <a:endParaRPr lang="en-US"/>
          </a:p>
        </p:txBody>
      </p:sp>
      <p:sp>
        <p:nvSpPr>
          <p:cNvPr id="5" name="Footer Placeholder 4"/>
          <p:cNvSpPr>
            <a:spLocks noGrp="1"/>
          </p:cNvSpPr>
          <p:nvPr>
            <p:ph type="ftr" sz="quarter" idx="11"/>
          </p:nvPr>
        </p:nvSpPr>
        <p:spPr/>
        <p:txBody>
          <a:bodyPr/>
          <a:lstStyle/>
          <a:p>
            <a:r>
              <a:rPr lang="en-US"/>
              <a:t>R. Bitran for 2nd Bangladesh Flagship</a:t>
            </a:r>
          </a:p>
        </p:txBody>
      </p:sp>
      <p:sp>
        <p:nvSpPr>
          <p:cNvPr id="6" name="Slide Number Placeholder 5"/>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209183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2" y="396240"/>
            <a:ext cx="2211884" cy="138684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9" y="855773"/>
            <a:ext cx="3471863" cy="422380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2" y="1783082"/>
            <a:ext cx="2211884" cy="33033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r>
              <a:rPr lang="es-ES"/>
              <a:t>May 2016</a:t>
            </a:r>
            <a:endParaRPr lang="en-US"/>
          </a:p>
        </p:txBody>
      </p:sp>
      <p:sp>
        <p:nvSpPr>
          <p:cNvPr id="6" name="Footer Placeholder 5"/>
          <p:cNvSpPr>
            <a:spLocks noGrp="1"/>
          </p:cNvSpPr>
          <p:nvPr>
            <p:ph type="ftr" sz="quarter" idx="11"/>
          </p:nvPr>
        </p:nvSpPr>
        <p:spPr/>
        <p:txBody>
          <a:bodyPr/>
          <a:lstStyle/>
          <a:p>
            <a:r>
              <a:rPr lang="en-US"/>
              <a:t>R. Bitran for 2nd Bangladesh Flagship</a:t>
            </a:r>
          </a:p>
        </p:txBody>
      </p:sp>
      <p:sp>
        <p:nvSpPr>
          <p:cNvPr id="7" name="Slide Number Placeholder 6"/>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293937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471491" y="316446"/>
            <a:ext cx="5915025" cy="1148821"/>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
              <a:t>May 2016</a:t>
            </a:r>
            <a:endParaRPr lang="en-US"/>
          </a:p>
        </p:txBody>
      </p:sp>
      <p:sp>
        <p:nvSpPr>
          <p:cNvPr id="5" name="Footer Placeholder 4"/>
          <p:cNvSpPr>
            <a:spLocks noGrp="1"/>
          </p:cNvSpPr>
          <p:nvPr>
            <p:ph type="ftr" sz="quarter" idx="11"/>
          </p:nvPr>
        </p:nvSpPr>
        <p:spPr/>
        <p:txBody>
          <a:bodyPr/>
          <a:lstStyle/>
          <a:p>
            <a:r>
              <a:rPr lang="en-US"/>
              <a:t>R. Bitran for 2nd Bangladesh Flagship</a:t>
            </a:r>
          </a:p>
        </p:txBody>
      </p:sp>
      <p:sp>
        <p:nvSpPr>
          <p:cNvPr id="6" name="Slide Number Placeholder 5"/>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3801787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9" y="316444"/>
            <a:ext cx="1478756" cy="5036926"/>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316444"/>
            <a:ext cx="4350544" cy="5036926"/>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
              <a:t>May 2016</a:t>
            </a:r>
            <a:endParaRPr lang="en-US"/>
          </a:p>
        </p:txBody>
      </p:sp>
      <p:sp>
        <p:nvSpPr>
          <p:cNvPr id="5" name="Footer Placeholder 4"/>
          <p:cNvSpPr>
            <a:spLocks noGrp="1"/>
          </p:cNvSpPr>
          <p:nvPr>
            <p:ph type="ftr" sz="quarter" idx="11"/>
          </p:nvPr>
        </p:nvSpPr>
        <p:spPr/>
        <p:txBody>
          <a:bodyPr/>
          <a:lstStyle/>
          <a:p>
            <a:r>
              <a:rPr lang="en-US"/>
              <a:t>R. Bitran for 2nd Bangladesh Flagship</a:t>
            </a:r>
          </a:p>
        </p:txBody>
      </p:sp>
      <p:sp>
        <p:nvSpPr>
          <p:cNvPr id="6" name="Slide Number Placeholder 5"/>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2522427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35767" y="495290"/>
            <a:ext cx="5979339" cy="990600"/>
          </a:xfrm>
          <a:prstGeom prst="rect">
            <a:avLst/>
          </a:prstGeom>
        </p:spPr>
        <p:txBody>
          <a:bodyPr/>
          <a:lstStyle/>
          <a:p>
            <a:r>
              <a:rPr lang="es-ES"/>
              <a:t>Haga clic para modificar el estilo de título del patrón</a:t>
            </a:r>
            <a:endParaRPr lang="es-CL"/>
          </a:p>
        </p:txBody>
      </p:sp>
      <p:sp>
        <p:nvSpPr>
          <p:cNvPr id="3" name="2 Marcador de texto"/>
          <p:cNvSpPr>
            <a:spLocks noGrp="1"/>
          </p:cNvSpPr>
          <p:nvPr>
            <p:ph type="body" sz="half" idx="1"/>
          </p:nvPr>
        </p:nvSpPr>
        <p:spPr>
          <a:xfrm>
            <a:off x="612257" y="1547806"/>
            <a:ext cx="2931049" cy="4024341"/>
          </a:xfr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L" dirty="0"/>
          </a:p>
        </p:txBody>
      </p:sp>
      <p:sp>
        <p:nvSpPr>
          <p:cNvPr id="4" name="3 Marcador de contenido"/>
          <p:cNvSpPr>
            <a:spLocks noGrp="1"/>
          </p:cNvSpPr>
          <p:nvPr>
            <p:ph sz="half" idx="2"/>
          </p:nvPr>
        </p:nvSpPr>
        <p:spPr>
          <a:xfrm>
            <a:off x="3584059" y="1547806"/>
            <a:ext cx="2931049" cy="402434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018" y="5560487"/>
            <a:ext cx="645887" cy="323176"/>
          </a:xfrm>
          <a:prstGeom prst="rect">
            <a:avLst/>
          </a:prstGeom>
        </p:spPr>
      </p:pic>
      <p:sp>
        <p:nvSpPr>
          <p:cNvPr id="6" name="Marcador de pie de página 2"/>
          <p:cNvSpPr>
            <a:spLocks noGrp="1"/>
          </p:cNvSpPr>
          <p:nvPr>
            <p:ph type="ftr" sz="quarter" idx="11"/>
          </p:nvPr>
        </p:nvSpPr>
        <p:spPr>
          <a:xfrm>
            <a:off x="4650209" y="5710834"/>
            <a:ext cx="1909632" cy="200914"/>
          </a:xfrm>
        </p:spPr>
        <p:txBody>
          <a:bodyPr/>
          <a:lstStyle>
            <a:lvl1pPr>
              <a:defRPr sz="900"/>
            </a:lvl1pPr>
          </a:lstStyle>
          <a:p>
            <a:pPr>
              <a:defRPr/>
            </a:pPr>
            <a:r>
              <a:rPr lang="en-US"/>
              <a:t>R. Bitran for 2nd Bangladesh Flagship</a:t>
            </a:r>
            <a:endParaRPr lang="en-US" dirty="0"/>
          </a:p>
        </p:txBody>
      </p:sp>
    </p:spTree>
    <p:extLst>
      <p:ext uri="{BB962C8B-B14F-4D97-AF65-F5344CB8AC3E}">
        <p14:creationId xmlns:p14="http://schemas.microsoft.com/office/powerpoint/2010/main" val="3211648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91" y="316446"/>
            <a:ext cx="5915025" cy="1148821"/>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342904" y="1386843"/>
            <a:ext cx="3028951"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3486153" y="1386843"/>
            <a:ext cx="3028951"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r>
              <a:rPr lang="es-ES"/>
              <a:t>May 2016</a:t>
            </a:r>
            <a:endParaRPr lang="en-AU"/>
          </a:p>
        </p:txBody>
      </p:sp>
      <p:sp>
        <p:nvSpPr>
          <p:cNvPr id="6" name="Footer Placeholder 4"/>
          <p:cNvSpPr>
            <a:spLocks noGrp="1"/>
          </p:cNvSpPr>
          <p:nvPr>
            <p:ph type="ftr" sz="quarter" idx="11"/>
          </p:nvPr>
        </p:nvSpPr>
        <p:spPr/>
        <p:txBody>
          <a:bodyPr/>
          <a:lstStyle>
            <a:lvl1pPr>
              <a:defRPr/>
            </a:lvl1pPr>
          </a:lstStyle>
          <a:p>
            <a:pPr>
              <a:defRPr/>
            </a:pPr>
            <a:r>
              <a:rPr lang="en-AU"/>
              <a:t>R. Bitran for 2nd Bangladesh Flagship</a:t>
            </a:r>
          </a:p>
        </p:txBody>
      </p:sp>
      <p:sp>
        <p:nvSpPr>
          <p:cNvPr id="7" name="Slide Number Placeholder 5"/>
          <p:cNvSpPr>
            <a:spLocks noGrp="1"/>
          </p:cNvSpPr>
          <p:nvPr>
            <p:ph type="sldNum" sz="quarter" idx="12"/>
          </p:nvPr>
        </p:nvSpPr>
        <p:spPr/>
        <p:txBody>
          <a:bodyPr/>
          <a:lstStyle>
            <a:lvl1pPr>
              <a:defRPr/>
            </a:lvl1pPr>
          </a:lstStyle>
          <a:p>
            <a:pPr>
              <a:defRPr/>
            </a:pPr>
            <a:fld id="{12D28A5A-207D-4F20-BCA4-EEF20061656B}" type="slidenum">
              <a:rPr lang="en-AU"/>
              <a:pPr>
                <a:defRPr/>
              </a:pPr>
              <a:t>‹#›</a:t>
            </a:fld>
            <a:endParaRPr lang="en-AU"/>
          </a:p>
        </p:txBody>
      </p:sp>
    </p:spTree>
    <p:extLst>
      <p:ext uri="{BB962C8B-B14F-4D97-AF65-F5344CB8AC3E}">
        <p14:creationId xmlns:p14="http://schemas.microsoft.com/office/powerpoint/2010/main" val="7933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91" y="1241825"/>
            <a:ext cx="5915025" cy="4111544"/>
          </a:xfrm>
        </p:spPr>
        <p:txBody>
          <a:bodyPr/>
          <a:lstStyle>
            <a:lvl1pPr marL="461963" indent="-461963">
              <a:lnSpc>
                <a:spcPct val="100000"/>
              </a:lnSpc>
              <a:spcBef>
                <a:spcPts val="600"/>
              </a:spcBef>
              <a:spcAft>
                <a:spcPts val="600"/>
              </a:spcAft>
              <a:buClr>
                <a:schemeClr val="accent1"/>
              </a:buClr>
              <a:buSzPct val="75000"/>
              <a:buFont typeface="Wingdings" panose="05000000000000000000" pitchFamily="2" charset="2"/>
              <a:buChar char="l"/>
              <a:defRPr/>
            </a:lvl1pPr>
            <a:lvl2pPr marL="685800" indent="-228600">
              <a:lnSpc>
                <a:spcPct val="100000"/>
              </a:lnSpc>
              <a:spcBef>
                <a:spcPts val="300"/>
              </a:spcBef>
              <a:spcAft>
                <a:spcPts val="300"/>
              </a:spcAft>
              <a:buClr>
                <a:srgbClr val="002060"/>
              </a:buClr>
              <a:buSzPct val="75000"/>
              <a:buFont typeface="Wingdings" panose="05000000000000000000" pitchFamily="2" charset="2"/>
              <a:buChar char="§"/>
              <a:defRPr/>
            </a:lvl2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a:xfrm>
            <a:off x="471491" y="5623220"/>
            <a:ext cx="1543051" cy="316443"/>
          </a:xfrm>
        </p:spPr>
        <p:txBody>
          <a:bodyPr anchor="b"/>
          <a:lstStyle/>
          <a:p>
            <a:r>
              <a:rPr lang="es-ES"/>
              <a:t>May 2016</a:t>
            </a:r>
            <a:endParaRPr lang="en-US" dirty="0"/>
          </a:p>
        </p:txBody>
      </p:sp>
      <p:sp>
        <p:nvSpPr>
          <p:cNvPr id="5" name="Footer Placeholder 4"/>
          <p:cNvSpPr>
            <a:spLocks noGrp="1"/>
          </p:cNvSpPr>
          <p:nvPr>
            <p:ph type="ftr" sz="quarter" idx="11"/>
          </p:nvPr>
        </p:nvSpPr>
        <p:spPr>
          <a:xfrm>
            <a:off x="2271713" y="5623220"/>
            <a:ext cx="2557168" cy="316443"/>
          </a:xfrm>
        </p:spPr>
        <p:txBody>
          <a:bodyPr anchor="b"/>
          <a:lstStyle/>
          <a:p>
            <a:r>
              <a:rPr lang="en-US"/>
              <a:t>R. Bitran for 2nd Bangladesh Flagship</a:t>
            </a:r>
            <a:endParaRPr lang="en-US" dirty="0"/>
          </a:p>
        </p:txBody>
      </p:sp>
      <p:sp>
        <p:nvSpPr>
          <p:cNvPr id="6" name="Slide Number Placeholder 5"/>
          <p:cNvSpPr>
            <a:spLocks noGrp="1"/>
          </p:cNvSpPr>
          <p:nvPr>
            <p:ph type="sldNum" sz="quarter" idx="12"/>
          </p:nvPr>
        </p:nvSpPr>
        <p:spPr>
          <a:xfrm>
            <a:off x="5253531" y="5508839"/>
            <a:ext cx="1543051" cy="316443"/>
          </a:xfrm>
        </p:spPr>
        <p:txBody>
          <a:bodyPr/>
          <a:lstStyle>
            <a:lvl1pPr>
              <a:defRPr sz="1800"/>
            </a:lvl1pPr>
          </a:lstStyle>
          <a:p>
            <a:fld id="{DE8EB7B2-3C3B-420A-9EDB-87C8A6CF9B5F}" type="slidenum">
              <a:rPr lang="en-US" smtClean="0"/>
              <a:pPr/>
              <a:t>‹#›</a:t>
            </a:fld>
            <a:endParaRPr lang="en-US"/>
          </a:p>
        </p:txBody>
      </p:sp>
      <p:sp>
        <p:nvSpPr>
          <p:cNvPr id="8" name="Title 1"/>
          <p:cNvSpPr>
            <a:spLocks noGrp="1"/>
          </p:cNvSpPr>
          <p:nvPr>
            <p:ph type="title"/>
          </p:nvPr>
        </p:nvSpPr>
        <p:spPr>
          <a:xfrm>
            <a:off x="471491" y="-10354"/>
            <a:ext cx="5915025" cy="1018100"/>
          </a:xfrm>
          <a:prstGeom prst="rect">
            <a:avLst/>
          </a:prstGeom>
        </p:spPr>
        <p:txBody>
          <a:bodyPr>
            <a:normAutofit/>
          </a:bodyPr>
          <a:lstStyle>
            <a:lvl1pPr>
              <a:defRPr sz="3200"/>
            </a:lvl1pPr>
          </a:lstStyle>
          <a:p>
            <a:r>
              <a:rPr lang="es-ES" dirty="0"/>
              <a:t>Haga clic para modificar el estilo de título del patrón</a:t>
            </a:r>
            <a:endParaRPr lang="en-US" dirty="0"/>
          </a:p>
        </p:txBody>
      </p:sp>
    </p:spTree>
    <p:extLst>
      <p:ext uri="{BB962C8B-B14F-4D97-AF65-F5344CB8AC3E}">
        <p14:creationId xmlns:p14="http://schemas.microsoft.com/office/powerpoint/2010/main" val="313730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9" name="Content Placeholder 2"/>
          <p:cNvSpPr>
            <a:spLocks noGrp="1"/>
          </p:cNvSpPr>
          <p:nvPr>
            <p:ph idx="1"/>
          </p:nvPr>
        </p:nvSpPr>
        <p:spPr>
          <a:xfrm>
            <a:off x="471491" y="1075404"/>
            <a:ext cx="5915025" cy="1307184"/>
          </a:xfrm>
        </p:spPr>
        <p:txBody>
          <a:bodyPr/>
          <a:lstStyle>
            <a:lvl1pPr>
              <a:lnSpc>
                <a:spcPct val="100000"/>
              </a:lnSpc>
              <a:spcBef>
                <a:spcPts val="600"/>
              </a:spcBef>
              <a:spcAft>
                <a:spcPts val="600"/>
              </a:spcAft>
              <a:defRPr/>
            </a:lvl1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11" name="Slide Number Placeholder 5"/>
          <p:cNvSpPr>
            <a:spLocks noGrp="1"/>
          </p:cNvSpPr>
          <p:nvPr>
            <p:ph type="sldNum" sz="quarter" idx="12"/>
          </p:nvPr>
        </p:nvSpPr>
        <p:spPr>
          <a:xfrm>
            <a:off x="5253531" y="5508839"/>
            <a:ext cx="1543051" cy="316443"/>
          </a:xfrm>
        </p:spPr>
        <p:txBody>
          <a:bodyPr/>
          <a:lstStyle>
            <a:lvl1pPr>
              <a:defRPr sz="1800"/>
            </a:lvl1pPr>
          </a:lstStyle>
          <a:p>
            <a:fld id="{DE8EB7B2-3C3B-420A-9EDB-87C8A6CF9B5F}" type="slidenum">
              <a:rPr lang="en-US" smtClean="0"/>
              <a:pPr/>
              <a:t>‹#›</a:t>
            </a:fld>
            <a:endParaRPr lang="en-US"/>
          </a:p>
        </p:txBody>
      </p:sp>
      <p:sp>
        <p:nvSpPr>
          <p:cNvPr id="12" name="Content Placeholder 2"/>
          <p:cNvSpPr>
            <a:spLocks noGrp="1"/>
          </p:cNvSpPr>
          <p:nvPr>
            <p:ph idx="13"/>
          </p:nvPr>
        </p:nvSpPr>
        <p:spPr>
          <a:xfrm>
            <a:off x="486810" y="2648409"/>
            <a:ext cx="5915025" cy="2835682"/>
          </a:xfrm>
        </p:spPr>
        <p:txBody>
          <a:bodyPr/>
          <a:lstStyle>
            <a:lvl1pPr>
              <a:lnSpc>
                <a:spcPct val="100000"/>
              </a:lnSpc>
              <a:spcBef>
                <a:spcPts val="600"/>
              </a:spcBef>
              <a:spcAft>
                <a:spcPts val="600"/>
              </a:spcAft>
              <a:defRPr/>
            </a:lvl1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13" name="Footer Placeholder 4"/>
          <p:cNvSpPr>
            <a:spLocks noGrp="1"/>
          </p:cNvSpPr>
          <p:nvPr>
            <p:ph type="ftr" sz="quarter" idx="11"/>
          </p:nvPr>
        </p:nvSpPr>
        <p:spPr>
          <a:xfrm>
            <a:off x="2271713" y="5623220"/>
            <a:ext cx="2557168" cy="316443"/>
          </a:xfrm>
        </p:spPr>
        <p:txBody>
          <a:bodyPr anchor="b"/>
          <a:lstStyle/>
          <a:p>
            <a:r>
              <a:rPr lang="en-US"/>
              <a:t>R. Bitran for 2nd Bangladesh Flagship</a:t>
            </a:r>
            <a:endParaRPr lang="en-US" dirty="0"/>
          </a:p>
        </p:txBody>
      </p:sp>
      <p:sp>
        <p:nvSpPr>
          <p:cNvPr id="15" name="Date Placeholder 3"/>
          <p:cNvSpPr>
            <a:spLocks noGrp="1"/>
          </p:cNvSpPr>
          <p:nvPr>
            <p:ph type="dt" sz="half" idx="10"/>
          </p:nvPr>
        </p:nvSpPr>
        <p:spPr>
          <a:xfrm>
            <a:off x="471491" y="5623220"/>
            <a:ext cx="1543051" cy="316443"/>
          </a:xfrm>
        </p:spPr>
        <p:txBody>
          <a:bodyPr anchor="b"/>
          <a:lstStyle/>
          <a:p>
            <a:r>
              <a:rPr lang="es-ES"/>
              <a:t>May 2016</a:t>
            </a:r>
            <a:endParaRPr lang="en-US" dirty="0"/>
          </a:p>
        </p:txBody>
      </p:sp>
      <p:sp>
        <p:nvSpPr>
          <p:cNvPr id="14" name="Title 1"/>
          <p:cNvSpPr>
            <a:spLocks noGrp="1"/>
          </p:cNvSpPr>
          <p:nvPr>
            <p:ph type="title"/>
          </p:nvPr>
        </p:nvSpPr>
        <p:spPr>
          <a:xfrm>
            <a:off x="471491" y="-2428"/>
            <a:ext cx="5915025" cy="993030"/>
          </a:xfrm>
          <a:prstGeom prst="rect">
            <a:avLst/>
          </a:prstGeom>
        </p:spPr>
        <p:txBody>
          <a:bodyPr>
            <a:normAutofit/>
          </a:bodyPr>
          <a:lstStyle>
            <a:lvl1pPr>
              <a:defRPr sz="3200"/>
            </a:lvl1pPr>
          </a:lstStyle>
          <a:p>
            <a:r>
              <a:rPr lang="es-ES" dirty="0"/>
              <a:t>Haga clic para modificar el estilo de título del patrón</a:t>
            </a:r>
            <a:endParaRPr lang="en-US" dirty="0"/>
          </a:p>
        </p:txBody>
      </p:sp>
    </p:spTree>
    <p:extLst>
      <p:ext uri="{BB962C8B-B14F-4D97-AF65-F5344CB8AC3E}">
        <p14:creationId xmlns:p14="http://schemas.microsoft.com/office/powerpoint/2010/main" val="125446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1491" y="1117401"/>
            <a:ext cx="2914651" cy="439144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3471866" y="1117401"/>
            <a:ext cx="2914651" cy="439144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Title 1"/>
          <p:cNvSpPr>
            <a:spLocks noGrp="1"/>
          </p:cNvSpPr>
          <p:nvPr>
            <p:ph type="title"/>
          </p:nvPr>
        </p:nvSpPr>
        <p:spPr>
          <a:xfrm>
            <a:off x="471491" y="-10354"/>
            <a:ext cx="5915025" cy="1018100"/>
          </a:xfrm>
          <a:prstGeom prst="rect">
            <a:avLst/>
          </a:prstGeom>
        </p:spPr>
        <p:txBody>
          <a:bodyPr>
            <a:normAutofit/>
          </a:bodyPr>
          <a:lstStyle>
            <a:lvl1pPr>
              <a:defRPr sz="3200"/>
            </a:lvl1pPr>
          </a:lstStyle>
          <a:p>
            <a:r>
              <a:rPr lang="es-ES" dirty="0"/>
              <a:t>Haga clic para modificar el estilo de título del patrón</a:t>
            </a:r>
            <a:endParaRPr lang="en-US" dirty="0"/>
          </a:p>
        </p:txBody>
      </p:sp>
      <p:sp>
        <p:nvSpPr>
          <p:cNvPr id="9" name="Rectángulo 8"/>
          <p:cNvSpPr/>
          <p:nvPr userDrawn="1"/>
        </p:nvSpPr>
        <p:spPr>
          <a:xfrm>
            <a:off x="0" y="1007748"/>
            <a:ext cx="6858000" cy="541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5253531" y="5508839"/>
            <a:ext cx="1543051" cy="316443"/>
          </a:xfrm>
        </p:spPr>
        <p:txBody>
          <a:bodyPr/>
          <a:lstStyle>
            <a:lvl1pPr>
              <a:defRPr sz="1800"/>
            </a:lvl1pPr>
          </a:lstStyle>
          <a:p>
            <a:fld id="{DE8EB7B2-3C3B-420A-9EDB-87C8A6CF9B5F}" type="slidenum">
              <a:rPr lang="en-US" smtClean="0"/>
              <a:pPr/>
              <a:t>‹#›</a:t>
            </a:fld>
            <a:endParaRPr lang="en-US"/>
          </a:p>
        </p:txBody>
      </p:sp>
      <p:sp>
        <p:nvSpPr>
          <p:cNvPr id="11" name="Footer Placeholder 4"/>
          <p:cNvSpPr>
            <a:spLocks noGrp="1"/>
          </p:cNvSpPr>
          <p:nvPr>
            <p:ph type="ftr" sz="quarter" idx="11"/>
          </p:nvPr>
        </p:nvSpPr>
        <p:spPr>
          <a:xfrm>
            <a:off x="2271713" y="5623220"/>
            <a:ext cx="2557168" cy="316443"/>
          </a:xfrm>
        </p:spPr>
        <p:txBody>
          <a:bodyPr anchor="b"/>
          <a:lstStyle/>
          <a:p>
            <a:r>
              <a:rPr lang="en-US"/>
              <a:t>R. Bitran for 2nd Bangladesh Flagship</a:t>
            </a:r>
            <a:endParaRPr lang="en-US" dirty="0"/>
          </a:p>
        </p:txBody>
      </p:sp>
      <p:sp>
        <p:nvSpPr>
          <p:cNvPr id="12" name="Date Placeholder 3"/>
          <p:cNvSpPr>
            <a:spLocks noGrp="1"/>
          </p:cNvSpPr>
          <p:nvPr>
            <p:ph type="dt" sz="half" idx="10"/>
          </p:nvPr>
        </p:nvSpPr>
        <p:spPr>
          <a:xfrm>
            <a:off x="471491" y="5623220"/>
            <a:ext cx="1543051" cy="316443"/>
          </a:xfrm>
        </p:spPr>
        <p:txBody>
          <a:bodyPr anchor="b"/>
          <a:lstStyle/>
          <a:p>
            <a:r>
              <a:rPr lang="es-ES"/>
              <a:t>May 2016</a:t>
            </a:r>
            <a:endParaRPr lang="en-US" dirty="0"/>
          </a:p>
        </p:txBody>
      </p:sp>
    </p:spTree>
    <p:extLst>
      <p:ext uri="{BB962C8B-B14F-4D97-AF65-F5344CB8AC3E}">
        <p14:creationId xmlns:p14="http://schemas.microsoft.com/office/powerpoint/2010/main" val="295412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Title 1"/>
          <p:cNvSpPr>
            <a:spLocks noGrp="1"/>
          </p:cNvSpPr>
          <p:nvPr>
            <p:ph type="title"/>
          </p:nvPr>
        </p:nvSpPr>
        <p:spPr>
          <a:xfrm>
            <a:off x="471491" y="-10354"/>
            <a:ext cx="5915025" cy="1148821"/>
          </a:xfrm>
          <a:prstGeom prst="rect">
            <a:avLst/>
          </a:prstGeom>
        </p:spPr>
        <p:txBody>
          <a:bodyPr>
            <a:normAutofit/>
          </a:bodyPr>
          <a:lstStyle>
            <a:lvl1pPr>
              <a:defRPr sz="3600"/>
            </a:lvl1pPr>
          </a:lstStyle>
          <a:p>
            <a:r>
              <a:rPr lang="es-ES"/>
              <a:t>Haga clic para modificar el estilo de título del patrón</a:t>
            </a:r>
            <a:endParaRPr lang="en-US" dirty="0"/>
          </a:p>
        </p:txBody>
      </p:sp>
      <p:sp>
        <p:nvSpPr>
          <p:cNvPr id="11" name="Slide Number Placeholder 5"/>
          <p:cNvSpPr>
            <a:spLocks noGrp="1"/>
          </p:cNvSpPr>
          <p:nvPr>
            <p:ph type="sldNum" sz="quarter" idx="12"/>
          </p:nvPr>
        </p:nvSpPr>
        <p:spPr>
          <a:xfrm>
            <a:off x="5253531" y="5508839"/>
            <a:ext cx="1543051" cy="316443"/>
          </a:xfrm>
        </p:spPr>
        <p:txBody>
          <a:bodyPr/>
          <a:lstStyle>
            <a:lvl1pPr>
              <a:defRPr sz="1800"/>
            </a:lvl1pPr>
          </a:lstStyle>
          <a:p>
            <a:fld id="{DE8EB7B2-3C3B-420A-9EDB-87C8A6CF9B5F}" type="slidenum">
              <a:rPr lang="en-US" smtClean="0"/>
              <a:pPr/>
              <a:t>‹#›</a:t>
            </a:fld>
            <a:endParaRPr lang="en-US"/>
          </a:p>
        </p:txBody>
      </p:sp>
      <p:sp>
        <p:nvSpPr>
          <p:cNvPr id="12" name="Rectángulo 11"/>
          <p:cNvSpPr/>
          <p:nvPr userDrawn="1"/>
        </p:nvSpPr>
        <p:spPr>
          <a:xfrm>
            <a:off x="471491" y="1007746"/>
            <a:ext cx="5915025" cy="15547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p:cNvSpPr>
            <a:spLocks noGrp="1"/>
          </p:cNvSpPr>
          <p:nvPr>
            <p:ph type="ftr" sz="quarter" idx="11"/>
          </p:nvPr>
        </p:nvSpPr>
        <p:spPr>
          <a:xfrm>
            <a:off x="2271713" y="5623220"/>
            <a:ext cx="2557168" cy="316443"/>
          </a:xfrm>
        </p:spPr>
        <p:txBody>
          <a:bodyPr anchor="b"/>
          <a:lstStyle/>
          <a:p>
            <a:r>
              <a:rPr lang="en-US"/>
              <a:t>R. Bitran for 2nd Bangladesh Flagship</a:t>
            </a:r>
            <a:endParaRPr lang="en-US" dirty="0"/>
          </a:p>
        </p:txBody>
      </p:sp>
      <p:sp>
        <p:nvSpPr>
          <p:cNvPr id="13" name="Date Placeholder 3"/>
          <p:cNvSpPr>
            <a:spLocks noGrp="1"/>
          </p:cNvSpPr>
          <p:nvPr>
            <p:ph type="dt" sz="half" idx="10"/>
          </p:nvPr>
        </p:nvSpPr>
        <p:spPr>
          <a:xfrm>
            <a:off x="471491" y="5623220"/>
            <a:ext cx="1543051" cy="316443"/>
          </a:xfrm>
        </p:spPr>
        <p:txBody>
          <a:bodyPr anchor="b"/>
          <a:lstStyle/>
          <a:p>
            <a:r>
              <a:rPr lang="es-ES"/>
              <a:t>May 2016</a:t>
            </a:r>
            <a:endParaRPr lang="en-US" dirty="0"/>
          </a:p>
        </p:txBody>
      </p:sp>
    </p:spTree>
    <p:extLst>
      <p:ext uri="{BB962C8B-B14F-4D97-AF65-F5344CB8AC3E}">
        <p14:creationId xmlns:p14="http://schemas.microsoft.com/office/powerpoint/2010/main" val="5093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85192" y="2604018"/>
            <a:ext cx="5915025" cy="1148821"/>
          </a:xfrm>
          <a:prstGeom prst="rect">
            <a:avLst/>
          </a:prstGeom>
        </p:spPr>
        <p:txBody>
          <a:bodyPr/>
          <a:lstStyle/>
          <a:p>
            <a:r>
              <a:rPr lang="es-ES"/>
              <a:t>Haga clic para modificar el estilo de título del patrón</a:t>
            </a:r>
            <a:endParaRPr lang="en-US" dirty="0"/>
          </a:p>
        </p:txBody>
      </p:sp>
      <p:sp>
        <p:nvSpPr>
          <p:cNvPr id="6" name="Slide Number Placeholder 5"/>
          <p:cNvSpPr>
            <a:spLocks noGrp="1"/>
          </p:cNvSpPr>
          <p:nvPr>
            <p:ph type="sldNum" sz="quarter" idx="12"/>
          </p:nvPr>
        </p:nvSpPr>
        <p:spPr>
          <a:xfrm>
            <a:off x="5253531" y="5508839"/>
            <a:ext cx="1543051" cy="316443"/>
          </a:xfrm>
        </p:spPr>
        <p:txBody>
          <a:bodyPr/>
          <a:lstStyle>
            <a:lvl1pPr>
              <a:defRPr sz="1800"/>
            </a:lvl1pPr>
          </a:lstStyle>
          <a:p>
            <a:fld id="{DE8EB7B2-3C3B-420A-9EDB-87C8A6CF9B5F}" type="slidenum">
              <a:rPr lang="en-US" smtClean="0"/>
              <a:pPr/>
              <a:t>‹#›</a:t>
            </a:fld>
            <a:endParaRPr lang="en-US"/>
          </a:p>
        </p:txBody>
      </p:sp>
      <p:sp>
        <p:nvSpPr>
          <p:cNvPr id="7" name="Rectángulo 6"/>
          <p:cNvSpPr/>
          <p:nvPr userDrawn="1"/>
        </p:nvSpPr>
        <p:spPr>
          <a:xfrm>
            <a:off x="471491" y="3752830"/>
            <a:ext cx="5915025" cy="15547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271713" y="5623220"/>
            <a:ext cx="2557168" cy="316443"/>
          </a:xfrm>
        </p:spPr>
        <p:txBody>
          <a:bodyPr anchor="b"/>
          <a:lstStyle/>
          <a:p>
            <a:r>
              <a:rPr lang="en-US"/>
              <a:t>R. Bitran for 2nd Bangladesh Flagship</a:t>
            </a:r>
            <a:endParaRPr lang="en-US" dirty="0"/>
          </a:p>
        </p:txBody>
      </p:sp>
      <p:sp>
        <p:nvSpPr>
          <p:cNvPr id="9" name="Date Placeholder 3"/>
          <p:cNvSpPr>
            <a:spLocks noGrp="1"/>
          </p:cNvSpPr>
          <p:nvPr>
            <p:ph type="dt" sz="half" idx="10"/>
          </p:nvPr>
        </p:nvSpPr>
        <p:spPr>
          <a:xfrm>
            <a:off x="471491" y="5623220"/>
            <a:ext cx="1543051" cy="316443"/>
          </a:xfrm>
        </p:spPr>
        <p:txBody>
          <a:bodyPr anchor="b"/>
          <a:lstStyle/>
          <a:p>
            <a:r>
              <a:rPr lang="es-ES"/>
              <a:t>May 2016</a:t>
            </a:r>
            <a:endParaRPr lang="en-US" dirty="0"/>
          </a:p>
        </p:txBody>
      </p:sp>
    </p:spTree>
    <p:extLst>
      <p:ext uri="{BB962C8B-B14F-4D97-AF65-F5344CB8AC3E}">
        <p14:creationId xmlns:p14="http://schemas.microsoft.com/office/powerpoint/2010/main" val="309999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71491" y="-10354"/>
            <a:ext cx="5915025" cy="1148821"/>
          </a:xfrm>
          <a:prstGeom prst="rect">
            <a:avLst/>
          </a:prstGeom>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1491" y="1241826"/>
            <a:ext cx="5915025" cy="3969815"/>
          </a:xfrm>
        </p:spPr>
        <p:txBody>
          <a:bodyPr/>
          <a:lstStyle>
            <a:lvl1pPr>
              <a:lnSpc>
                <a:spcPct val="100000"/>
              </a:lnSpc>
              <a:spcBef>
                <a:spcPts val="600"/>
              </a:spcBef>
              <a:spcAft>
                <a:spcPts val="600"/>
              </a:spcAft>
              <a:defRPr/>
            </a:lvl1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7" name="Rectángulo 6"/>
          <p:cNvSpPr/>
          <p:nvPr userDrawn="1"/>
        </p:nvSpPr>
        <p:spPr>
          <a:xfrm>
            <a:off x="471491" y="1007746"/>
            <a:ext cx="5915025" cy="15547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6207551" y="4607825"/>
            <a:ext cx="589028" cy="580206"/>
          </a:xfrm>
        </p:spPr>
        <p:txBody>
          <a:bodyPr/>
          <a:lstStyle>
            <a:lvl1pPr>
              <a:defRPr sz="1800"/>
            </a:lvl1pPr>
          </a:lstStyle>
          <a:p>
            <a:fld id="{DE8EB7B2-3C3B-420A-9EDB-87C8A6CF9B5F}" type="slidenum">
              <a:rPr lang="en-US" smtClean="0"/>
              <a:pPr/>
              <a:t>‹#›</a:t>
            </a:fld>
            <a:endParaRPr lang="en-US"/>
          </a:p>
        </p:txBody>
      </p:sp>
      <p:pic>
        <p:nvPicPr>
          <p:cNvPr id="9" name="Picture 8"/>
          <p:cNvPicPr>
            <a:picLocks noChangeAspect="1" noChangeArrowheads="1"/>
          </p:cNvPicPr>
          <p:nvPr userDrawn="1"/>
        </p:nvPicPr>
        <p:blipFill>
          <a:blip r:embed="rId2" cstate="print"/>
          <a:srcRect/>
          <a:stretch>
            <a:fillRect/>
          </a:stretch>
        </p:blipFill>
        <p:spPr bwMode="auto">
          <a:xfrm>
            <a:off x="-3570" y="5261186"/>
            <a:ext cx="6858001" cy="700300"/>
          </a:xfrm>
          <a:prstGeom prst="rect">
            <a:avLst/>
          </a:prstGeom>
          <a:noFill/>
          <a:ln w="9525">
            <a:noFill/>
            <a:miter lim="800000"/>
            <a:headEnd/>
            <a:tailEnd/>
          </a:ln>
        </p:spPr>
      </p:pic>
    </p:spTree>
    <p:extLst>
      <p:ext uri="{BB962C8B-B14F-4D97-AF65-F5344CB8AC3E}">
        <p14:creationId xmlns:p14="http://schemas.microsoft.com/office/powerpoint/2010/main" val="281688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ES"/>
              <a:t>May 2016</a:t>
            </a:r>
            <a:endParaRPr lang="en-US"/>
          </a:p>
        </p:txBody>
      </p:sp>
      <p:sp>
        <p:nvSpPr>
          <p:cNvPr id="3" name="Footer Placeholder 2"/>
          <p:cNvSpPr>
            <a:spLocks noGrp="1"/>
          </p:cNvSpPr>
          <p:nvPr>
            <p:ph type="ftr" sz="quarter" idx="11"/>
          </p:nvPr>
        </p:nvSpPr>
        <p:spPr/>
        <p:txBody>
          <a:bodyPr/>
          <a:lstStyle/>
          <a:p>
            <a:r>
              <a:rPr lang="en-US"/>
              <a:t>R. Bitran for 2nd Bangladesh Flagship</a:t>
            </a:r>
          </a:p>
        </p:txBody>
      </p:sp>
      <p:sp>
        <p:nvSpPr>
          <p:cNvPr id="4" name="Slide Number Placeholder 3"/>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183760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2" y="396240"/>
            <a:ext cx="2211884" cy="138684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9" y="855773"/>
            <a:ext cx="3471863" cy="42238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2" y="1783082"/>
            <a:ext cx="2211884" cy="33033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r>
              <a:rPr lang="es-ES"/>
              <a:t>May 2016</a:t>
            </a:r>
            <a:endParaRPr lang="en-US"/>
          </a:p>
        </p:txBody>
      </p:sp>
      <p:sp>
        <p:nvSpPr>
          <p:cNvPr id="6" name="Footer Placeholder 5"/>
          <p:cNvSpPr>
            <a:spLocks noGrp="1"/>
          </p:cNvSpPr>
          <p:nvPr>
            <p:ph type="ftr" sz="quarter" idx="11"/>
          </p:nvPr>
        </p:nvSpPr>
        <p:spPr/>
        <p:txBody>
          <a:bodyPr/>
          <a:lstStyle/>
          <a:p>
            <a:r>
              <a:rPr lang="en-US"/>
              <a:t>R. Bitran for 2nd Bangladesh Flagship</a:t>
            </a:r>
          </a:p>
        </p:txBody>
      </p:sp>
      <p:sp>
        <p:nvSpPr>
          <p:cNvPr id="7" name="Slide Number Placeholder 6"/>
          <p:cNvSpPr>
            <a:spLocks noGrp="1"/>
          </p:cNvSpPr>
          <p:nvPr>
            <p:ph type="sldNum" sz="quarter" idx="12"/>
          </p:nvPr>
        </p:nvSpPr>
        <p:spPr/>
        <p:txBody>
          <a:bodyPr/>
          <a:lstStyle/>
          <a:p>
            <a:fld id="{DE8EB7B2-3C3B-420A-9EDB-87C8A6CF9B5F}" type="slidenum">
              <a:rPr lang="en-US" smtClean="0"/>
              <a:pPr/>
              <a:t>‹#›</a:t>
            </a:fld>
            <a:endParaRPr lang="en-US"/>
          </a:p>
        </p:txBody>
      </p:sp>
    </p:spTree>
    <p:extLst>
      <p:ext uri="{BB962C8B-B14F-4D97-AF65-F5344CB8AC3E}">
        <p14:creationId xmlns:p14="http://schemas.microsoft.com/office/powerpoint/2010/main" val="162613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1491" y="1157025"/>
            <a:ext cx="5915025" cy="4196347"/>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471491" y="5627711"/>
            <a:ext cx="1543051" cy="316443"/>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ES"/>
              <a:t>May 2016</a:t>
            </a:r>
            <a:endParaRPr lang="en-US"/>
          </a:p>
        </p:txBody>
      </p:sp>
      <p:sp>
        <p:nvSpPr>
          <p:cNvPr id="5" name="Footer Placeholder 4"/>
          <p:cNvSpPr>
            <a:spLocks noGrp="1"/>
          </p:cNvSpPr>
          <p:nvPr>
            <p:ph type="ftr" sz="quarter" idx="3"/>
          </p:nvPr>
        </p:nvSpPr>
        <p:spPr>
          <a:xfrm>
            <a:off x="2271716" y="5627711"/>
            <a:ext cx="2314575" cy="31644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 Bitran for 2nd Bangladesh Flagship</a:t>
            </a:r>
          </a:p>
        </p:txBody>
      </p:sp>
      <p:sp>
        <p:nvSpPr>
          <p:cNvPr id="6" name="Slide Number Placeholder 5"/>
          <p:cNvSpPr>
            <a:spLocks noGrp="1"/>
          </p:cNvSpPr>
          <p:nvPr>
            <p:ph type="sldNum" sz="quarter" idx="4"/>
          </p:nvPr>
        </p:nvSpPr>
        <p:spPr>
          <a:xfrm>
            <a:off x="5316668" y="5627711"/>
            <a:ext cx="1543051" cy="316443"/>
          </a:xfrm>
          <a:prstGeom prst="rect">
            <a:avLst/>
          </a:prstGeom>
        </p:spPr>
        <p:txBody>
          <a:bodyPr vert="horz" lIns="91440" tIns="45720" rIns="91440" bIns="45720" rtlCol="0" anchor="ctr"/>
          <a:lstStyle>
            <a:lvl1pPr algn="r">
              <a:defRPr sz="1600">
                <a:solidFill>
                  <a:schemeClr val="accent5"/>
                </a:solidFill>
              </a:defRPr>
            </a:lvl1pPr>
          </a:lstStyle>
          <a:p>
            <a:fld id="{DE8EB7B2-3C3B-420A-9EDB-87C8A6CF9B5F}" type="slidenum">
              <a:rPr lang="en-US" smtClean="0"/>
              <a:pPr/>
              <a:t>‹#›</a:t>
            </a:fld>
            <a:endParaRPr lang="en-US"/>
          </a:p>
        </p:txBody>
      </p:sp>
      <p:sp>
        <p:nvSpPr>
          <p:cNvPr id="8" name="Rectángulo 7"/>
          <p:cNvSpPr/>
          <p:nvPr userDrawn="1"/>
        </p:nvSpPr>
        <p:spPr>
          <a:xfrm>
            <a:off x="0" y="1007748"/>
            <a:ext cx="6858000" cy="541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799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67" r:id="rId8"/>
    <p:sldLayoutId id="2147483668" r:id="rId9"/>
    <p:sldLayoutId id="2147483669" r:id="rId10"/>
    <p:sldLayoutId id="2147483670" r:id="rId11"/>
    <p:sldLayoutId id="2147483671" r:id="rId12"/>
    <p:sldLayoutId id="2147483672" r:id="rId13"/>
    <p:sldLayoutId id="2147483674"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571501" y="475523"/>
            <a:ext cx="5829300" cy="2192577"/>
          </a:xfrm>
        </p:spPr>
        <p:txBody>
          <a:bodyPr/>
          <a:lstStyle/>
          <a:p>
            <a:r>
              <a:rPr lang="en-GB" sz="2800" b="1" dirty="0"/>
              <a:t>Economics of </a:t>
            </a:r>
            <a:r>
              <a:rPr lang="en-GB" sz="2800" b="1" dirty="0" smtClean="0"/>
              <a:t>Tobacco</a:t>
            </a:r>
            <a:r>
              <a:rPr lang="en-US" sz="2800" dirty="0"/>
              <a:t/>
            </a:r>
            <a:br>
              <a:rPr lang="en-US" sz="2800" dirty="0"/>
            </a:br>
            <a:r>
              <a:rPr lang="en-US" sz="1800" dirty="0" smtClean="0"/>
              <a:t>(</a:t>
            </a:r>
            <a:r>
              <a:rPr lang="en-US" sz="1800" dirty="0"/>
              <a:t>Day 1 Session </a:t>
            </a:r>
            <a:r>
              <a:rPr lang="en-US" sz="1800" dirty="0" smtClean="0"/>
              <a:t>1.2)</a:t>
            </a:r>
            <a:endParaRPr lang="en-US" sz="2800" dirty="0"/>
          </a:p>
        </p:txBody>
      </p:sp>
      <p:sp>
        <p:nvSpPr>
          <p:cNvPr id="336899" name="Rectangle 3"/>
          <p:cNvSpPr>
            <a:spLocks noGrp="1" noChangeArrowheads="1"/>
          </p:cNvSpPr>
          <p:nvPr>
            <p:ph type="subTitle" idx="1"/>
          </p:nvPr>
        </p:nvSpPr>
        <p:spPr>
          <a:xfrm>
            <a:off x="914401" y="2996241"/>
            <a:ext cx="5143500" cy="1873496"/>
          </a:xfrm>
        </p:spPr>
        <p:txBody>
          <a:bodyPr>
            <a:normAutofit fontScale="62500" lnSpcReduction="20000"/>
          </a:bodyPr>
          <a:lstStyle/>
          <a:p>
            <a:pPr marL="63500" eaLnBrk="1" hangingPunct="1">
              <a:lnSpc>
                <a:spcPct val="100000"/>
              </a:lnSpc>
              <a:buFont typeface="Georgia"/>
              <a:buNone/>
              <a:defRPr/>
            </a:pPr>
            <a:endParaRPr lang="en-US" sz="1800" dirty="0" smtClean="0"/>
          </a:p>
          <a:p>
            <a:pPr marL="63500" eaLnBrk="1" hangingPunct="1">
              <a:lnSpc>
                <a:spcPct val="100000"/>
              </a:lnSpc>
              <a:buFont typeface="Georgia"/>
              <a:buNone/>
              <a:defRPr/>
            </a:pPr>
            <a:r>
              <a:rPr lang="en-US" sz="2300" b="1" dirty="0" smtClean="0"/>
              <a:t>Prof. Dr. </a:t>
            </a:r>
            <a:r>
              <a:rPr lang="en-US" sz="2300" b="1" dirty="0" err="1" smtClean="0"/>
              <a:t>Nazma</a:t>
            </a:r>
            <a:r>
              <a:rPr lang="en-US" sz="2300" b="1" dirty="0" smtClean="0"/>
              <a:t> Begum</a:t>
            </a:r>
            <a:endParaRPr lang="en-US" sz="2300" b="1" dirty="0"/>
          </a:p>
          <a:p>
            <a:pPr marL="63500" eaLnBrk="1" hangingPunct="1">
              <a:buFont typeface="Georgia"/>
              <a:buNone/>
              <a:defRPr/>
            </a:pPr>
            <a:r>
              <a:rPr lang="en-US" sz="2300" dirty="0" smtClean="0"/>
              <a:t>Director, Bureau of Economic Research</a:t>
            </a:r>
          </a:p>
          <a:p>
            <a:pPr marL="63500" eaLnBrk="1" hangingPunct="1">
              <a:buFont typeface="Georgia"/>
              <a:buNone/>
              <a:defRPr/>
            </a:pPr>
            <a:r>
              <a:rPr lang="en-US" sz="2300" dirty="0" smtClean="0"/>
              <a:t>University of Dhaka</a:t>
            </a:r>
            <a:endParaRPr lang="en-US" sz="2300" dirty="0"/>
          </a:p>
          <a:p>
            <a:pPr marL="63500" eaLnBrk="1" hangingPunct="1">
              <a:buFont typeface="Georgia"/>
              <a:buNone/>
              <a:defRPr/>
            </a:pPr>
            <a:endParaRPr lang="en-US" sz="1800" dirty="0"/>
          </a:p>
          <a:p>
            <a:pPr marL="63500" eaLnBrk="1" hangingPunct="1">
              <a:buFont typeface="Georgia"/>
              <a:buNone/>
              <a:defRPr/>
            </a:pPr>
            <a:endParaRPr lang="en-US" sz="1800" dirty="0"/>
          </a:p>
          <a:p>
            <a:pPr marL="63500" eaLnBrk="1" hangingPunct="1">
              <a:buFont typeface="Georgia"/>
              <a:buNone/>
              <a:defRPr/>
            </a:pPr>
            <a:r>
              <a:rPr lang="en-US" sz="2100" dirty="0" smtClean="0"/>
              <a:t>November 13, 2018</a:t>
            </a:r>
            <a:endParaRPr lang="en-US" sz="2100" dirty="0"/>
          </a:p>
        </p:txBody>
      </p:sp>
      <p:sp>
        <p:nvSpPr>
          <p:cNvPr id="4" name="Rectangle 4"/>
          <p:cNvSpPr>
            <a:spLocks noChangeArrowheads="1"/>
          </p:cNvSpPr>
          <p:nvPr/>
        </p:nvSpPr>
        <p:spPr bwMode="auto">
          <a:xfrm>
            <a:off x="471494" y="32180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1"/>
          <p:cNvSpPr/>
          <p:nvPr/>
        </p:nvSpPr>
        <p:spPr>
          <a:xfrm>
            <a:off x="1" y="-6617"/>
            <a:ext cx="6858000" cy="1269993"/>
          </a:xfrm>
          <a:prstGeom prst="rect">
            <a:avLst/>
          </a:prstGeom>
          <a:solidFill>
            <a:schemeClr val="accent1">
              <a:lumMod val="75000"/>
            </a:schemeClr>
          </a:solidFill>
          <a:ln w="28575" cap="flat" cmpd="sng" algn="ctr">
            <a:noFill/>
            <a:prstDash val="solid"/>
          </a:ln>
          <a:effectLst>
            <a:outerShdw blurRad="88900" dist="50800" dir="5400000" algn="t" rotWithShape="0">
              <a:prstClr val="black">
                <a:alpha val="25000"/>
              </a:prstClr>
            </a:outerShdw>
          </a:effectLst>
        </p:spPr>
        <p:txBody>
          <a:bodyPr rot="0" spcFirstLastPara="0" vert="horz" wrap="square" lIns="91440" tIns="182880" rIns="91440" bIns="45720" numCol="1" spcCol="0" rtlCol="0" fromWordArt="0" anchor="ctr" anchorCtr="0" forceAA="0" compatLnSpc="1">
            <a:prstTxWarp prst="textNoShape">
              <a:avLst/>
            </a:prstTxWarp>
            <a:noAutofit/>
          </a:bodyPr>
          <a:lstStyle/>
          <a:p>
            <a:pPr marL="630555" marR="0" indent="-360045" algn="ctr">
              <a:lnSpc>
                <a:spcPct val="115000"/>
              </a:lnSpc>
              <a:spcBef>
                <a:spcPts val="0"/>
              </a:spcBef>
              <a:spcAft>
                <a:spcPts val="0"/>
              </a:spcAft>
            </a:pPr>
            <a:r>
              <a:rPr lang="en-US" sz="2000" b="1"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Training Program on</a:t>
            </a:r>
          </a:p>
          <a:p>
            <a:pPr marL="630555" marR="0" indent="-360045" algn="ctr">
              <a:lnSpc>
                <a:spcPct val="115000"/>
              </a:lnSpc>
              <a:spcBef>
                <a:spcPts val="0"/>
              </a:spcBef>
              <a:spcAft>
                <a:spcPts val="0"/>
              </a:spcAft>
            </a:pPr>
            <a:r>
              <a:rPr lang="en-US" sz="2000" b="1"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Economics of Tobacco and Tobacco Taxation: </a:t>
            </a:r>
          </a:p>
          <a:p>
            <a:pPr marL="630555" marR="0" indent="-360045" algn="ctr">
              <a:lnSpc>
                <a:spcPct val="115000"/>
              </a:lnSpc>
              <a:spcBef>
                <a:spcPts val="0"/>
              </a:spcBef>
              <a:spcAft>
                <a:spcPts val="0"/>
              </a:spcAft>
            </a:pPr>
            <a:r>
              <a:rPr lang="en-US" sz="2000" b="1"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Public Health Perspectives</a:t>
            </a:r>
          </a:p>
          <a:p>
            <a:pPr marL="630555" marR="0" indent="-360045" algn="ctr">
              <a:lnSpc>
                <a:spcPct val="115000"/>
              </a:lnSpc>
              <a:spcBef>
                <a:spcPts val="0"/>
              </a:spcBef>
              <a:spcAft>
                <a:spcPts val="0"/>
              </a:spcAft>
            </a:pPr>
            <a:r>
              <a:rPr lang="en-US" sz="2000" b="1"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a:effectLst/>
                <a:latin typeface="Calibri" panose="020F0502020204030204" pitchFamily="34" charset="0"/>
                <a:ea typeface="SimSun" panose="02010600030101010101" pitchFamily="2" charset="-122"/>
                <a:cs typeface="Arial" panose="020B0604020202020204" pitchFamily="34" charset="0"/>
              </a:rPr>
              <a:t> </a:t>
            </a:r>
            <a:r>
              <a:rPr lang="en-US" sz="1400" b="1" dirty="0" smtClean="0">
                <a:solidFill>
                  <a:srgbClr val="FFFFFF"/>
                </a:solidFill>
                <a:effectLst/>
                <a:latin typeface="Arial" panose="020B0604020202020204" pitchFamily="34" charset="0"/>
                <a:ea typeface="SimSun" panose="02010600030101010101" pitchFamily="2" charset="-122"/>
                <a:cs typeface="Arial" panose="020B0604020202020204" pitchFamily="34" charset="0"/>
              </a:rPr>
              <a:t>13-15 November 2018</a:t>
            </a:r>
            <a:endParaRPr lang="en-US" sz="1200" dirty="0">
              <a:effectLst/>
              <a:latin typeface="Calibri" panose="020F0502020204030204" pitchFamily="34" charset="0"/>
              <a:ea typeface="SimSun" panose="02010600030101010101" pitchFamily="2" charset="-122"/>
              <a:cs typeface="Arial" panose="020B0604020202020204" pitchFamily="34" charset="0"/>
            </a:endParaRPr>
          </a:p>
        </p:txBody>
      </p:sp>
      <p:pic>
        <p:nvPicPr>
          <p:cNvPr id="9" name="Picture 8" descr="http://bdembassy.gr/wp-content/uploads/2015/10/bdgov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47386"/>
            <a:ext cx="914400" cy="851822"/>
          </a:xfrm>
          <a:prstGeom prst="rect">
            <a:avLst/>
          </a:prstGeom>
          <a:noFill/>
          <a:ln>
            <a:noFill/>
          </a:ln>
        </p:spPr>
      </p:pic>
      <p:pic>
        <p:nvPicPr>
          <p:cNvPr id="16" name="Picture 15" descr="Image result for dhaka universit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455" y="5135585"/>
            <a:ext cx="549185" cy="671597"/>
          </a:xfrm>
          <a:prstGeom prst="rect">
            <a:avLst/>
          </a:prstGeom>
          <a:noFill/>
          <a:ln>
            <a:noFill/>
          </a:ln>
        </p:spPr>
      </p:pic>
      <p:pic>
        <p:nvPicPr>
          <p:cNvPr id="17" name="Picture 16" descr="The International Union against Lung Disease and Tuberculosis, health solutions for the po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5989" y="5241733"/>
            <a:ext cx="1244441" cy="552535"/>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92777" y="5287087"/>
            <a:ext cx="1368567" cy="620443"/>
          </a:xfrm>
          <a:prstGeom prst="rect">
            <a:avLst/>
          </a:prstGeom>
        </p:spPr>
      </p:pic>
    </p:spTree>
    <p:extLst>
      <p:ext uri="{BB962C8B-B14F-4D97-AF65-F5344CB8AC3E}">
        <p14:creationId xmlns:p14="http://schemas.microsoft.com/office/powerpoint/2010/main" val="2205256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0" indent="0" algn="ctr">
              <a:buNone/>
            </a:pPr>
            <a:r>
              <a:rPr lang="en-ZA" dirty="0" smtClean="0"/>
              <a:t>Responsiveness</a:t>
            </a:r>
          </a:p>
          <a:p>
            <a:pPr lvl="1"/>
            <a:r>
              <a:rPr lang="en-ZA" dirty="0"/>
              <a:t>By how much does something change in response to a 1% change in something else</a:t>
            </a:r>
          </a:p>
          <a:p>
            <a:pPr lvl="1"/>
            <a:endParaRPr lang="en-ZA" dirty="0"/>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10</a:t>
            </a:fld>
            <a:endParaRPr lang="en-US"/>
          </a:p>
        </p:txBody>
      </p:sp>
      <p:sp>
        <p:nvSpPr>
          <p:cNvPr id="5" name="Title 4"/>
          <p:cNvSpPr>
            <a:spLocks noGrp="1"/>
          </p:cNvSpPr>
          <p:nvPr>
            <p:ph type="title"/>
          </p:nvPr>
        </p:nvSpPr>
        <p:spPr>
          <a:xfrm>
            <a:off x="471491" y="3"/>
            <a:ext cx="5915025" cy="1007745"/>
          </a:xfrm>
        </p:spPr>
        <p:txBody>
          <a:bodyPr/>
          <a:lstStyle/>
          <a:p>
            <a:r>
              <a:rPr lang="en-US"/>
              <a:t>Elasticity</a:t>
            </a:r>
            <a:br>
              <a:rPr lang="en-US"/>
            </a:br>
            <a:endParaRPr lang="en-US"/>
          </a:p>
        </p:txBody>
      </p:sp>
    </p:spTree>
    <p:extLst>
      <p:ext uri="{BB962C8B-B14F-4D97-AF65-F5344CB8AC3E}">
        <p14:creationId xmlns:p14="http://schemas.microsoft.com/office/powerpoint/2010/main" val="81336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491" y="1241825"/>
            <a:ext cx="6386509" cy="4865464"/>
          </a:xfrm>
        </p:spPr>
        <p:txBody>
          <a:bodyPr>
            <a:normAutofit fontScale="85000" lnSpcReduction="20000"/>
          </a:bodyPr>
          <a:lstStyle/>
          <a:p>
            <a:r>
              <a:rPr lang="en-ZA" b="1" dirty="0"/>
              <a:t>Definition</a:t>
            </a:r>
            <a:r>
              <a:rPr lang="en-ZA" dirty="0"/>
              <a:t>:</a:t>
            </a:r>
          </a:p>
          <a:p>
            <a:pPr lvl="1"/>
            <a:r>
              <a:rPr lang="en-ZA" dirty="0"/>
              <a:t>By how much does consumption of good X change in response to a 1% increase (or decrease) in the price of the good</a:t>
            </a:r>
          </a:p>
          <a:p>
            <a:pPr lvl="1"/>
            <a:endParaRPr lang="en-ZA" dirty="0"/>
          </a:p>
          <a:p>
            <a:r>
              <a:rPr lang="en-ZA" b="1" dirty="0"/>
              <a:t>Formula</a:t>
            </a:r>
            <a:r>
              <a:rPr lang="en-ZA" dirty="0"/>
              <a:t>:</a:t>
            </a:r>
          </a:p>
          <a:p>
            <a:pPr lvl="1"/>
            <a:r>
              <a:rPr lang="en-ZA" dirty="0"/>
              <a:t>Percentage change in </a:t>
            </a:r>
            <a:r>
              <a:rPr lang="en-ZA" dirty="0" err="1"/>
              <a:t>Q</a:t>
            </a:r>
            <a:r>
              <a:rPr lang="en-ZA" baseline="-25000" dirty="0" err="1"/>
              <a:t>d</a:t>
            </a:r>
            <a:r>
              <a:rPr lang="en-ZA" dirty="0"/>
              <a:t>/percentage change in P</a:t>
            </a:r>
          </a:p>
          <a:p>
            <a:pPr lvl="1"/>
            <a:endParaRPr lang="en-ZA" dirty="0"/>
          </a:p>
          <a:p>
            <a:r>
              <a:rPr lang="en-ZA" b="1" dirty="0"/>
              <a:t>Relatively elastic vs. relatively inelastic demand:</a:t>
            </a:r>
          </a:p>
          <a:p>
            <a:pPr lvl="1"/>
            <a:r>
              <a:rPr lang="en-ZA" dirty="0"/>
              <a:t>E</a:t>
            </a:r>
            <a:r>
              <a:rPr lang="en-ZA" baseline="-25000" dirty="0"/>
              <a:t>p</a:t>
            </a:r>
            <a:r>
              <a:rPr lang="en-ZA" dirty="0"/>
              <a:t> between 0 and -1: relatively inelastic</a:t>
            </a:r>
          </a:p>
          <a:p>
            <a:pPr lvl="1"/>
            <a:r>
              <a:rPr lang="en-ZA" dirty="0"/>
              <a:t>E</a:t>
            </a:r>
            <a:r>
              <a:rPr lang="en-ZA" baseline="-25000" dirty="0"/>
              <a:t>p</a:t>
            </a:r>
            <a:r>
              <a:rPr lang="en-ZA" dirty="0"/>
              <a:t> greater than -1 (in absolute terms): relatively elastic</a:t>
            </a:r>
          </a:p>
          <a:p>
            <a:endParaRPr lang="en-ZA" dirty="0"/>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11</a:t>
            </a:fld>
            <a:endParaRPr lang="en-US"/>
          </a:p>
        </p:txBody>
      </p:sp>
      <p:sp>
        <p:nvSpPr>
          <p:cNvPr id="5" name="Title 4"/>
          <p:cNvSpPr>
            <a:spLocks noGrp="1"/>
          </p:cNvSpPr>
          <p:nvPr>
            <p:ph type="title"/>
          </p:nvPr>
        </p:nvSpPr>
        <p:spPr>
          <a:xfrm>
            <a:off x="471491" y="104890"/>
            <a:ext cx="5915025" cy="652629"/>
          </a:xfrm>
        </p:spPr>
        <p:txBody>
          <a:bodyPr/>
          <a:lstStyle/>
          <a:p>
            <a:r>
              <a:rPr lang="en-ZA" dirty="0"/>
              <a:t>Price elasticity of demand</a:t>
            </a:r>
            <a:endParaRPr lang="en-US" dirty="0"/>
          </a:p>
        </p:txBody>
      </p:sp>
    </p:spTree>
    <p:extLst>
      <p:ext uri="{BB962C8B-B14F-4D97-AF65-F5344CB8AC3E}">
        <p14:creationId xmlns:p14="http://schemas.microsoft.com/office/powerpoint/2010/main" val="217021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514350" indent="-514350">
              <a:buFont typeface="+mj-lt"/>
              <a:buAutoNum type="arabicPeriod"/>
            </a:pPr>
            <a:r>
              <a:rPr lang="en-ZA" dirty="0"/>
              <a:t>What would happen to consumption of a product if the price increases by 1% and the price elasticity of demand was:</a:t>
            </a:r>
          </a:p>
          <a:p>
            <a:pPr marL="457200" lvl="1" indent="0">
              <a:buNone/>
            </a:pPr>
            <a:r>
              <a:rPr lang="en-ZA" dirty="0"/>
              <a:t>	-0.5?</a:t>
            </a:r>
          </a:p>
          <a:p>
            <a:pPr marL="457200" lvl="1" indent="0">
              <a:buNone/>
            </a:pPr>
            <a:r>
              <a:rPr lang="en-ZA" dirty="0"/>
              <a:t>	-1.2?</a:t>
            </a:r>
          </a:p>
          <a:p>
            <a:pPr marL="457200" lvl="1" indent="0">
              <a:buNone/>
            </a:pPr>
            <a:r>
              <a:rPr lang="en-ZA" dirty="0"/>
              <a:t>	0?</a:t>
            </a:r>
          </a:p>
          <a:p>
            <a:pPr marL="457200" lvl="1" indent="0">
              <a:buNone/>
            </a:pPr>
            <a:endParaRPr lang="en-ZA" dirty="0"/>
          </a:p>
          <a:p>
            <a:pPr marL="514350" indent="-514350">
              <a:buFont typeface="+mj-lt"/>
              <a:buAutoNum type="arabicPeriod"/>
            </a:pPr>
            <a:r>
              <a:rPr lang="en-ZA" dirty="0"/>
              <a:t>If the price increases from 100 T</a:t>
            </a:r>
            <a:r>
              <a:rPr lang="en-ZA" dirty="0" smtClean="0"/>
              <a:t>aka to </a:t>
            </a:r>
            <a:r>
              <a:rPr lang="en-ZA" dirty="0"/>
              <a:t>110 </a:t>
            </a:r>
            <a:r>
              <a:rPr lang="en-ZA" dirty="0" smtClean="0"/>
              <a:t>Taka </a:t>
            </a:r>
            <a:r>
              <a:rPr lang="en-ZA" dirty="0"/>
              <a:t>and the price elasticity of demand is -0.6, by what percentage would consumption decrease?</a:t>
            </a:r>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12</a:t>
            </a:fld>
            <a:endParaRPr lang="en-US"/>
          </a:p>
        </p:txBody>
      </p:sp>
      <p:sp>
        <p:nvSpPr>
          <p:cNvPr id="5" name="Title 4"/>
          <p:cNvSpPr>
            <a:spLocks noGrp="1"/>
          </p:cNvSpPr>
          <p:nvPr>
            <p:ph type="title"/>
          </p:nvPr>
        </p:nvSpPr>
        <p:spPr>
          <a:xfrm>
            <a:off x="471491" y="128200"/>
            <a:ext cx="5915025" cy="606013"/>
          </a:xfrm>
        </p:spPr>
        <p:txBody>
          <a:bodyPr/>
          <a:lstStyle/>
          <a:p>
            <a:r>
              <a:rPr lang="en-ZA" dirty="0"/>
              <a:t>Interpreting the measure</a:t>
            </a:r>
            <a:endParaRPr lang="en-US" dirty="0"/>
          </a:p>
        </p:txBody>
      </p:sp>
    </p:spTree>
    <p:extLst>
      <p:ext uri="{BB962C8B-B14F-4D97-AF65-F5344CB8AC3E}">
        <p14:creationId xmlns:p14="http://schemas.microsoft.com/office/powerpoint/2010/main" val="886498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13</a:t>
            </a:fld>
            <a:endParaRPr lang="en-US"/>
          </a:p>
        </p:txBody>
      </p:sp>
      <p:sp>
        <p:nvSpPr>
          <p:cNvPr id="5" name="Title 4"/>
          <p:cNvSpPr>
            <a:spLocks noGrp="1"/>
          </p:cNvSpPr>
          <p:nvPr>
            <p:ph type="title"/>
          </p:nvPr>
        </p:nvSpPr>
        <p:spPr/>
        <p:txBody>
          <a:bodyPr/>
          <a:lstStyle/>
          <a:p>
            <a:r>
              <a:rPr lang="en-US" dirty="0" smtClean="0"/>
              <a:t>Presenting elasticity graphically</a:t>
            </a:r>
            <a:endParaRPr lang="en-US" dirty="0"/>
          </a:p>
        </p:txBody>
      </p:sp>
      <p:pic>
        <p:nvPicPr>
          <p:cNvPr id="8" name="Content Placeholder 7" descr="hee.PNG"/>
          <p:cNvPicPr>
            <a:picLocks noGrp="1" noChangeAspect="1"/>
          </p:cNvPicPr>
          <p:nvPr>
            <p:ph idx="1"/>
          </p:nvPr>
        </p:nvPicPr>
        <p:blipFill>
          <a:blip r:embed="rId2"/>
          <a:stretch>
            <a:fillRect/>
          </a:stretch>
        </p:blipFill>
        <p:spPr>
          <a:xfrm>
            <a:off x="101285" y="1256649"/>
            <a:ext cx="6521591" cy="4109574"/>
          </a:xfrm>
        </p:spPr>
      </p:pic>
    </p:spTree>
    <p:extLst>
      <p:ext uri="{BB962C8B-B14F-4D97-AF65-F5344CB8AC3E}">
        <p14:creationId xmlns:p14="http://schemas.microsoft.com/office/powerpoint/2010/main" val="159615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defRPr/>
            </a:pPr>
            <a:r>
              <a:rPr lang="en-ZA" sz="1800" dirty="0"/>
              <a:t>At the outset:</a:t>
            </a:r>
          </a:p>
          <a:p>
            <a:pPr lvl="1">
              <a:defRPr/>
            </a:pPr>
            <a:r>
              <a:rPr lang="en-ZA" sz="1600" dirty="0"/>
              <a:t>1000 smokers, each smoking 100 cigarettes; total consumption is 100 000 cigarettes</a:t>
            </a:r>
          </a:p>
          <a:p>
            <a:pPr lvl="1">
              <a:defRPr/>
            </a:pPr>
            <a:r>
              <a:rPr lang="en-ZA" sz="1600" dirty="0"/>
              <a:t>Price = 200 </a:t>
            </a:r>
            <a:r>
              <a:rPr lang="en-ZA" sz="1600" dirty="0" smtClean="0"/>
              <a:t>taka</a:t>
            </a:r>
          </a:p>
          <a:p>
            <a:pPr lvl="1">
              <a:defRPr/>
            </a:pPr>
            <a:r>
              <a:rPr lang="en-ZA" sz="1600" dirty="0" smtClean="0"/>
              <a:t>Price elasticity of demand = -0.6</a:t>
            </a:r>
          </a:p>
          <a:p>
            <a:pPr lvl="1">
              <a:defRPr/>
            </a:pPr>
            <a:endParaRPr lang="en-ZA" sz="1600" dirty="0"/>
          </a:p>
          <a:p>
            <a:pPr>
              <a:defRPr/>
            </a:pPr>
            <a:r>
              <a:rPr lang="en-ZA" sz="1800" dirty="0"/>
              <a:t>Assume that price increases by 10</a:t>
            </a:r>
            <a:r>
              <a:rPr lang="en-ZA" sz="1800" dirty="0" smtClean="0"/>
              <a:t>%</a:t>
            </a:r>
            <a:endParaRPr lang="en-ZA" sz="1800" dirty="0"/>
          </a:p>
          <a:p>
            <a:pPr>
              <a:defRPr/>
            </a:pPr>
            <a:r>
              <a:rPr lang="en-ZA" sz="1800" dirty="0"/>
              <a:t>As a result consumption drops by 10 x 0.6 = 6</a:t>
            </a:r>
            <a:r>
              <a:rPr lang="en-ZA" sz="1800" dirty="0" smtClean="0"/>
              <a:t>%</a:t>
            </a:r>
          </a:p>
          <a:p>
            <a:pPr>
              <a:defRPr/>
            </a:pPr>
            <a:r>
              <a:rPr lang="en-ZA" sz="1800" dirty="0" smtClean="0"/>
              <a:t>New </a:t>
            </a:r>
            <a:r>
              <a:rPr lang="en-ZA" sz="1800" dirty="0"/>
              <a:t>consumption = 94 000 </a:t>
            </a:r>
          </a:p>
          <a:p>
            <a:pPr>
              <a:defRPr/>
            </a:pPr>
            <a:endParaRPr lang="en-ZA" sz="1800" dirty="0"/>
          </a:p>
          <a:p>
            <a:pPr>
              <a:defRPr/>
            </a:pPr>
            <a:r>
              <a:rPr lang="en-ZA" sz="1800" dirty="0"/>
              <a:t>Two questions:</a:t>
            </a:r>
          </a:p>
          <a:p>
            <a:pPr lvl="1">
              <a:defRPr/>
            </a:pPr>
            <a:r>
              <a:rPr lang="en-ZA" sz="1600" dirty="0"/>
              <a:t>What happens to the number of smokers?</a:t>
            </a:r>
          </a:p>
          <a:p>
            <a:pPr lvl="1">
              <a:defRPr/>
            </a:pPr>
            <a:r>
              <a:rPr lang="en-ZA" sz="1600" dirty="0"/>
              <a:t>Are remaining smokers going to reduce their smoking?</a:t>
            </a:r>
          </a:p>
          <a:p>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14</a:t>
            </a:fld>
            <a:endParaRPr lang="en-US"/>
          </a:p>
        </p:txBody>
      </p:sp>
      <p:sp>
        <p:nvSpPr>
          <p:cNvPr id="5" name="Title 4"/>
          <p:cNvSpPr>
            <a:spLocks noGrp="1"/>
          </p:cNvSpPr>
          <p:nvPr>
            <p:ph type="title"/>
          </p:nvPr>
        </p:nvSpPr>
        <p:spPr/>
        <p:txBody>
          <a:bodyPr/>
          <a:lstStyle/>
          <a:p>
            <a:r>
              <a:rPr lang="en-ZA" dirty="0"/>
              <a:t>How does price elasticity work in practice? An example</a:t>
            </a:r>
            <a:endParaRPr lang="en-US" dirty="0"/>
          </a:p>
        </p:txBody>
      </p:sp>
    </p:spTree>
    <p:extLst>
      <p:ext uri="{BB962C8B-B14F-4D97-AF65-F5344CB8AC3E}">
        <p14:creationId xmlns:p14="http://schemas.microsoft.com/office/powerpoint/2010/main" val="14948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defRPr/>
            </a:pPr>
            <a:r>
              <a:rPr lang="en-US" altLang="en-US" dirty="0" smtClean="0"/>
              <a:t>Cross price </a:t>
            </a:r>
            <a:r>
              <a:rPr lang="en-US" altLang="en-US" dirty="0"/>
              <a:t>elasticity of demand</a:t>
            </a:r>
          </a:p>
          <a:p>
            <a:pPr lvl="1">
              <a:defRPr/>
            </a:pPr>
            <a:r>
              <a:rPr lang="en-US" altLang="en-US" dirty="0"/>
              <a:t>Measures the extent that the quantity demanded of one good changes when the price of another good changes</a:t>
            </a:r>
          </a:p>
          <a:p>
            <a:pPr>
              <a:defRPr/>
            </a:pPr>
            <a:r>
              <a:rPr lang="en-US" altLang="en-US" dirty="0"/>
              <a:t>Elastic demand</a:t>
            </a:r>
          </a:p>
          <a:p>
            <a:pPr lvl="1">
              <a:defRPr/>
            </a:pPr>
            <a:r>
              <a:rPr lang="en-US" altLang="en-US" dirty="0"/>
              <a:t>Elasticity less than –1.0</a:t>
            </a:r>
          </a:p>
          <a:p>
            <a:pPr lvl="1">
              <a:defRPr/>
            </a:pPr>
            <a:r>
              <a:rPr lang="en-US" altLang="en-US" dirty="0"/>
              <a:t>The quantity demanded decreases proportionately more than the price increases</a:t>
            </a:r>
          </a:p>
          <a:p>
            <a:pPr>
              <a:defRPr/>
            </a:pPr>
            <a:r>
              <a:rPr lang="en-US" altLang="en-US" dirty="0"/>
              <a:t>Inelastic demand</a:t>
            </a:r>
          </a:p>
          <a:p>
            <a:pPr lvl="1">
              <a:defRPr/>
            </a:pPr>
            <a:r>
              <a:rPr lang="en-US" altLang="en-US" dirty="0"/>
              <a:t>Elasticity greater than –1.0</a:t>
            </a:r>
          </a:p>
          <a:p>
            <a:pPr lvl="1">
              <a:defRPr/>
            </a:pPr>
            <a:r>
              <a:rPr lang="en-US" altLang="en-US" dirty="0"/>
              <a:t>The quantity demanded decreases by less than the percentage increase in price</a:t>
            </a:r>
          </a:p>
          <a:p>
            <a:pPr lvl="1">
              <a:defRPr/>
            </a:pPr>
            <a:r>
              <a:rPr lang="en-US" altLang="en-US" dirty="0"/>
              <a:t>Evidence shows that demand for smoking is inelastic</a:t>
            </a:r>
          </a:p>
          <a:p>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15</a:t>
            </a:fld>
            <a:endParaRPr lang="en-US"/>
          </a:p>
        </p:txBody>
      </p:sp>
      <p:sp>
        <p:nvSpPr>
          <p:cNvPr id="5" name="Title 4"/>
          <p:cNvSpPr>
            <a:spLocks noGrp="1"/>
          </p:cNvSpPr>
          <p:nvPr>
            <p:ph type="title"/>
          </p:nvPr>
        </p:nvSpPr>
        <p:spPr/>
        <p:txBody>
          <a:bodyPr/>
          <a:lstStyle/>
          <a:p>
            <a:r>
              <a:rPr lang="en-ZA" dirty="0" smtClean="0"/>
              <a:t>Elasticity</a:t>
            </a:r>
            <a:endParaRPr lang="en-US" dirty="0"/>
          </a:p>
        </p:txBody>
      </p:sp>
    </p:spTree>
    <p:extLst>
      <p:ext uri="{BB962C8B-B14F-4D97-AF65-F5344CB8AC3E}">
        <p14:creationId xmlns:p14="http://schemas.microsoft.com/office/powerpoint/2010/main" val="1841258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defRPr/>
            </a:pPr>
            <a:r>
              <a:rPr lang="en-ZA" sz="2400" dirty="0"/>
              <a:t>International evidence: </a:t>
            </a:r>
          </a:p>
          <a:p>
            <a:pPr lvl="1">
              <a:defRPr/>
            </a:pPr>
            <a:r>
              <a:rPr lang="en-ZA" sz="1800" dirty="0"/>
              <a:t>About 50% of decrease in consumption is due to people quitting and the other 50% due to remaining smokers smoking less on average</a:t>
            </a:r>
          </a:p>
          <a:p>
            <a:pPr>
              <a:defRPr/>
            </a:pPr>
            <a:endParaRPr lang="en-ZA" sz="2400" dirty="0"/>
          </a:p>
          <a:p>
            <a:pPr>
              <a:defRPr/>
            </a:pPr>
            <a:r>
              <a:rPr lang="en-ZA" sz="2400" dirty="0"/>
              <a:t>Thus in this example</a:t>
            </a:r>
          </a:p>
          <a:p>
            <a:pPr lvl="1">
              <a:defRPr/>
            </a:pPr>
            <a:r>
              <a:rPr lang="en-ZA" sz="2000" dirty="0"/>
              <a:t>Number of smokers decrease by 3% from 1000 to 970 </a:t>
            </a:r>
          </a:p>
          <a:p>
            <a:pPr lvl="1">
              <a:defRPr/>
            </a:pPr>
            <a:r>
              <a:rPr lang="en-ZA" sz="2000" dirty="0"/>
              <a:t>Average cigarette consumption by remaining smokers decreases by 3% from 100 to 97 cigarettes</a:t>
            </a:r>
          </a:p>
          <a:p>
            <a:pPr lvl="1">
              <a:defRPr/>
            </a:pPr>
            <a:r>
              <a:rPr lang="en-ZA" sz="2000" dirty="0"/>
              <a:t>Some smokers are completely unaffected by the price; others are</a:t>
            </a:r>
          </a:p>
          <a:p>
            <a:pPr lvl="1">
              <a:defRPr/>
            </a:pPr>
            <a:r>
              <a:rPr lang="en-ZA" sz="2000" dirty="0"/>
              <a:t>A possible (one of an infinite number) outcome is the following:</a:t>
            </a:r>
          </a:p>
          <a:p>
            <a:pPr lvl="2">
              <a:defRPr/>
            </a:pPr>
            <a:r>
              <a:rPr lang="en-ZA" sz="1800" dirty="0"/>
              <a:t>679 smokers continue smoking at 100 cigarettes</a:t>
            </a:r>
          </a:p>
          <a:p>
            <a:pPr lvl="2">
              <a:defRPr/>
            </a:pPr>
            <a:r>
              <a:rPr lang="en-ZA" sz="1800" dirty="0"/>
              <a:t>291 smokers reduce their smoking to 90 cigarettes</a:t>
            </a:r>
          </a:p>
          <a:p>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16</a:t>
            </a:fld>
            <a:endParaRPr lang="en-US"/>
          </a:p>
        </p:txBody>
      </p:sp>
      <p:sp>
        <p:nvSpPr>
          <p:cNvPr id="5" name="Title 4"/>
          <p:cNvSpPr>
            <a:spLocks noGrp="1"/>
          </p:cNvSpPr>
          <p:nvPr>
            <p:ph type="title"/>
          </p:nvPr>
        </p:nvSpPr>
        <p:spPr/>
        <p:txBody>
          <a:bodyPr/>
          <a:lstStyle/>
          <a:p>
            <a:r>
              <a:rPr lang="en-ZA" dirty="0"/>
              <a:t>Understanding the decrease in consumption better </a:t>
            </a:r>
            <a:endParaRPr lang="en-US" dirty="0"/>
          </a:p>
        </p:txBody>
      </p:sp>
    </p:spTree>
    <p:extLst>
      <p:ext uri="{BB962C8B-B14F-4D97-AF65-F5344CB8AC3E}">
        <p14:creationId xmlns:p14="http://schemas.microsoft.com/office/powerpoint/2010/main" val="68220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ZA" sz="2400" dirty="0" smtClean="0"/>
              <a:t>Many studies </a:t>
            </a:r>
            <a:r>
              <a:rPr lang="en-ZA" sz="2400" dirty="0"/>
              <a:t>have estimated the price elasticity of demand for tobacco</a:t>
            </a:r>
          </a:p>
          <a:p>
            <a:pPr lvl="1">
              <a:defRPr/>
            </a:pPr>
            <a:r>
              <a:rPr lang="en-ZA" sz="2000" dirty="0"/>
              <a:t>Initially only in high-income countries, especially the US</a:t>
            </a:r>
          </a:p>
          <a:p>
            <a:pPr lvl="1">
              <a:defRPr/>
            </a:pPr>
            <a:r>
              <a:rPr lang="en-ZA" sz="2000" dirty="0"/>
              <a:t>Since the early 1990s increasingly in LMICs</a:t>
            </a:r>
          </a:p>
          <a:p>
            <a:pPr lvl="1">
              <a:defRPr/>
            </a:pPr>
            <a:r>
              <a:rPr lang="en-ZA" sz="2000" dirty="0"/>
              <a:t>Different data sets and techniques</a:t>
            </a:r>
          </a:p>
          <a:p>
            <a:pPr lvl="1">
              <a:defRPr/>
            </a:pPr>
            <a:endParaRPr lang="en-ZA" sz="2000" dirty="0"/>
          </a:p>
          <a:p>
            <a:pPr>
              <a:defRPr/>
            </a:pPr>
            <a:r>
              <a:rPr lang="en-ZA" sz="2400" dirty="0"/>
              <a:t>The results are </a:t>
            </a:r>
            <a:r>
              <a:rPr lang="en-ZA" sz="2400" dirty="0" smtClean="0"/>
              <a:t>consistent</a:t>
            </a:r>
            <a:endParaRPr lang="en-ZA" sz="2400" dirty="0"/>
          </a:p>
          <a:p>
            <a:pPr lvl="1">
              <a:defRPr/>
            </a:pPr>
            <a:r>
              <a:rPr lang="en-ZA" sz="2000" dirty="0"/>
              <a:t>Price elasticity lies in inelastic range (between 0 and -1)</a:t>
            </a:r>
          </a:p>
          <a:p>
            <a:pPr lvl="1">
              <a:defRPr/>
            </a:pPr>
            <a:r>
              <a:rPr lang="en-ZA" sz="2000" dirty="0"/>
              <a:t>Most estimates lie between -0.4 and -0.8</a:t>
            </a:r>
          </a:p>
          <a:p>
            <a:pPr lvl="1">
              <a:defRPr/>
            </a:pPr>
            <a:r>
              <a:rPr lang="en-ZA" sz="2000" dirty="0"/>
              <a:t>Demand for tobacco is often more price inelastic in HICs than in LMICs</a:t>
            </a:r>
          </a:p>
          <a:p>
            <a:pPr lvl="1">
              <a:defRPr/>
            </a:pPr>
            <a:r>
              <a:rPr lang="en-ZA" sz="2000" dirty="0"/>
              <a:t>Lower income groups and young people are more price sensitive (elastic) than the general population</a:t>
            </a:r>
          </a:p>
          <a:p>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17</a:t>
            </a:fld>
            <a:endParaRPr lang="en-US"/>
          </a:p>
        </p:txBody>
      </p:sp>
      <p:sp>
        <p:nvSpPr>
          <p:cNvPr id="5" name="Title 4"/>
          <p:cNvSpPr>
            <a:spLocks noGrp="1"/>
          </p:cNvSpPr>
          <p:nvPr>
            <p:ph type="title"/>
          </p:nvPr>
        </p:nvSpPr>
        <p:spPr/>
        <p:txBody>
          <a:bodyPr/>
          <a:lstStyle/>
          <a:p>
            <a:r>
              <a:rPr lang="en-ZA" dirty="0"/>
              <a:t>What is the magnitude of the price elasticity of demand for tobacco?</a:t>
            </a:r>
            <a:endParaRPr lang="en-US" dirty="0"/>
          </a:p>
        </p:txBody>
      </p:sp>
    </p:spTree>
    <p:extLst>
      <p:ext uri="{BB962C8B-B14F-4D97-AF65-F5344CB8AC3E}">
        <p14:creationId xmlns:p14="http://schemas.microsoft.com/office/powerpoint/2010/main" val="181417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 Overall price elasticity of cigarette demand is −0.49, which is  less than 1</a:t>
            </a:r>
          </a:p>
          <a:p>
            <a:r>
              <a:rPr lang="en-US" dirty="0" smtClean="0"/>
              <a:t>Which means that  a given percentage increase in cigarette price leads to a less than proportionate decrease in cigarette consumption </a:t>
            </a:r>
          </a:p>
          <a:p>
            <a:r>
              <a:rPr lang="en-US" dirty="0" smtClean="0"/>
              <a:t>This will result in higher tobacco expenditure along with higher tax revenue for the government.</a:t>
            </a:r>
          </a:p>
          <a:p>
            <a:r>
              <a:rPr lang="en-US" dirty="0" smtClean="0"/>
              <a:t>In Bangladesh the impact of increasing price through taxation would have a considerably greater impact on reducing health harms of tobacco use than in other countries              – N. </a:t>
            </a:r>
            <a:r>
              <a:rPr lang="en-US" dirty="0" err="1" smtClean="0"/>
              <a:t>Nargis</a:t>
            </a:r>
            <a:r>
              <a:rPr lang="en-US" dirty="0" smtClean="0"/>
              <a:t> et al. (2013)</a:t>
            </a:r>
          </a:p>
          <a:p>
            <a:pPr>
              <a:buNone/>
            </a:pPr>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18</a:t>
            </a:fld>
            <a:endParaRPr lang="en-US"/>
          </a:p>
        </p:txBody>
      </p:sp>
      <p:sp>
        <p:nvSpPr>
          <p:cNvPr id="5" name="Title 4"/>
          <p:cNvSpPr>
            <a:spLocks noGrp="1"/>
          </p:cNvSpPr>
          <p:nvPr>
            <p:ph type="title"/>
          </p:nvPr>
        </p:nvSpPr>
        <p:spPr/>
        <p:txBody>
          <a:bodyPr/>
          <a:lstStyle/>
          <a:p>
            <a:r>
              <a:rPr lang="en-US" dirty="0"/>
              <a:t>Bangladesh</a:t>
            </a:r>
          </a:p>
        </p:txBody>
      </p:sp>
    </p:spTree>
    <p:extLst>
      <p:ext uri="{BB962C8B-B14F-4D97-AF65-F5344CB8AC3E}">
        <p14:creationId xmlns:p14="http://schemas.microsoft.com/office/powerpoint/2010/main" val="86292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Effectiveness of excise tax as a tool to reduce tobacco use depends on how the tax increase impacts the retail price of the product.</a:t>
            </a:r>
          </a:p>
          <a:p>
            <a:pPr lvl="1"/>
            <a:r>
              <a:rPr lang="en-US" dirty="0"/>
              <a:t>People change their purchasing behavior in response to </a:t>
            </a:r>
            <a:r>
              <a:rPr lang="en-US" i="1" dirty="0"/>
              <a:t>retail price</a:t>
            </a:r>
            <a:r>
              <a:rPr lang="en-US" dirty="0"/>
              <a:t> changes</a:t>
            </a:r>
          </a:p>
          <a:p>
            <a:r>
              <a:rPr lang="en-US" dirty="0"/>
              <a:t> An excise tax increase typically increases the price of cigarettes. </a:t>
            </a:r>
          </a:p>
          <a:p>
            <a:pPr lvl="1"/>
            <a:r>
              <a:rPr lang="en-US" dirty="0"/>
              <a:t>The magnitude of the price increase depends on the degree to which the tax increase is passed through to consumers</a:t>
            </a:r>
          </a:p>
          <a:p>
            <a:pPr lvl="1"/>
            <a:r>
              <a:rPr lang="en-US" dirty="0"/>
              <a:t>Referred to as “tax pass-through”</a:t>
            </a:r>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19</a:t>
            </a:fld>
            <a:endParaRPr lang="en-US"/>
          </a:p>
        </p:txBody>
      </p:sp>
      <p:sp>
        <p:nvSpPr>
          <p:cNvPr id="5" name="Title 4"/>
          <p:cNvSpPr>
            <a:spLocks noGrp="1"/>
          </p:cNvSpPr>
          <p:nvPr>
            <p:ph type="title"/>
          </p:nvPr>
        </p:nvSpPr>
        <p:spPr/>
        <p:txBody>
          <a:bodyPr/>
          <a:lstStyle/>
          <a:p>
            <a:r>
              <a:rPr lang="en-US" dirty="0"/>
              <a:t>Increased taxes and price</a:t>
            </a:r>
          </a:p>
        </p:txBody>
      </p:sp>
    </p:spTree>
    <p:extLst>
      <p:ext uri="{BB962C8B-B14F-4D97-AF65-F5344CB8AC3E}">
        <p14:creationId xmlns:p14="http://schemas.microsoft.com/office/powerpoint/2010/main" val="23366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77500" lnSpcReduction="20000"/>
          </a:bodyPr>
          <a:lstStyle/>
          <a:p>
            <a:r>
              <a:rPr lang="en-ZA" dirty="0"/>
              <a:t>Different combinations of the price and the quantity that people are willing and able to buy, during a specific period of time, given their incomes and tastes and </a:t>
            </a:r>
            <a:r>
              <a:rPr lang="en-ZA" dirty="0" smtClean="0"/>
              <a:t>preferences and all other things.</a:t>
            </a:r>
          </a:p>
          <a:p>
            <a:r>
              <a:rPr lang="en-ZA" dirty="0" smtClean="0"/>
              <a:t>If all other things are constant, then when price increases, quantity demanded decreases and vice versa. There is an </a:t>
            </a:r>
            <a:r>
              <a:rPr lang="en-ZA" smtClean="0"/>
              <a:t>inverse or </a:t>
            </a:r>
            <a:r>
              <a:rPr lang="en-ZA" dirty="0" smtClean="0"/>
              <a:t>negative relationship between price &amp; quantity demanded when all other things remain constant. This is called the law of demand.</a:t>
            </a:r>
            <a:endParaRPr lang="en-ZA" dirty="0"/>
          </a:p>
          <a:p>
            <a:pPr lvl="1"/>
            <a:endParaRPr lang="en-US" dirty="0"/>
          </a:p>
          <a:p>
            <a:pPr lvl="1"/>
            <a:endParaRPr lang="en-US" dirty="0"/>
          </a:p>
        </p:txBody>
      </p:sp>
      <p:sp>
        <p:nvSpPr>
          <p:cNvPr id="3" name="Marcador de pie de página 2"/>
          <p:cNvSpPr>
            <a:spLocks noGrp="1"/>
          </p:cNvSpPr>
          <p:nvPr>
            <p:ph type="ftr" sz="quarter" idx="11"/>
          </p:nvPr>
        </p:nvSpPr>
        <p:spPr/>
        <p:txBody>
          <a:bodyPr/>
          <a:lstStyle/>
          <a:p>
            <a:r>
              <a:rPr lang="en-US" dirty="0"/>
              <a:t>N</a:t>
            </a:r>
            <a:r>
              <a:rPr lang="en-US" dirty="0" smtClean="0"/>
              <a:t>. Begum: Economics of Tobacco</a:t>
            </a:r>
            <a:endParaRPr lang="en-US" dirty="0"/>
          </a:p>
        </p:txBody>
      </p:sp>
      <p:sp>
        <p:nvSpPr>
          <p:cNvPr id="4" name="Marcador de número de diapositiva 3"/>
          <p:cNvSpPr>
            <a:spLocks noGrp="1"/>
          </p:cNvSpPr>
          <p:nvPr>
            <p:ph type="sldNum" sz="quarter" idx="12"/>
          </p:nvPr>
        </p:nvSpPr>
        <p:spPr/>
        <p:txBody>
          <a:bodyPr/>
          <a:lstStyle/>
          <a:p>
            <a:fld id="{DE8EB7B2-3C3B-420A-9EDB-87C8A6CF9B5F}" type="slidenum">
              <a:rPr lang="en-US" smtClean="0"/>
              <a:pPr/>
              <a:t>2</a:t>
            </a:fld>
            <a:endParaRPr lang="en-US" dirty="0"/>
          </a:p>
        </p:txBody>
      </p:sp>
      <p:sp>
        <p:nvSpPr>
          <p:cNvPr id="5" name="Título 4"/>
          <p:cNvSpPr>
            <a:spLocks noGrp="1"/>
          </p:cNvSpPr>
          <p:nvPr>
            <p:ph type="title"/>
          </p:nvPr>
        </p:nvSpPr>
        <p:spPr>
          <a:xfrm>
            <a:off x="471491" y="114853"/>
            <a:ext cx="5915025" cy="551291"/>
          </a:xfrm>
        </p:spPr>
        <p:txBody>
          <a:bodyPr>
            <a:noAutofit/>
          </a:bodyPr>
          <a:lstStyle/>
          <a:p>
            <a:r>
              <a:rPr lang="en-GB" sz="2800" dirty="0"/>
              <a:t>Basic </a:t>
            </a:r>
            <a:r>
              <a:rPr lang="en-GB" sz="2800" dirty="0" smtClean="0"/>
              <a:t>concepts </a:t>
            </a:r>
            <a:r>
              <a:rPr lang="en-ZA" sz="2800" dirty="0" smtClean="0"/>
              <a:t>(Demand)</a:t>
            </a:r>
            <a:r>
              <a:rPr lang="en-ZA" sz="2800" dirty="0"/>
              <a:t/>
            </a:r>
            <a:br>
              <a:rPr lang="en-ZA" sz="2800" dirty="0"/>
            </a:br>
            <a:endParaRPr lang="en-US" sz="2800" dirty="0"/>
          </a:p>
        </p:txBody>
      </p:sp>
    </p:spTree>
    <p:extLst>
      <p:ext uri="{BB962C8B-B14F-4D97-AF65-F5344CB8AC3E}">
        <p14:creationId xmlns:p14="http://schemas.microsoft.com/office/powerpoint/2010/main" val="2237880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Tax pass-through: </a:t>
            </a:r>
            <a:r>
              <a:rPr lang="en-ZA" dirty="0"/>
              <a:t>The degree to which the tax increase is passed onto consumers in the form of higher retail prices</a:t>
            </a:r>
          </a:p>
          <a:p>
            <a:r>
              <a:rPr lang="en-ZA" dirty="0"/>
              <a:t>If the tax increases by R2, and the (net-of-VAT) price increases by</a:t>
            </a:r>
          </a:p>
          <a:p>
            <a:pPr lvl="2"/>
            <a:r>
              <a:rPr lang="en-ZA" dirty="0"/>
              <a:t>Less than R2→ </a:t>
            </a:r>
            <a:r>
              <a:rPr lang="en-ZA" dirty="0" smtClean="0"/>
              <a:t>under shifting</a:t>
            </a:r>
            <a:endParaRPr lang="en-ZA" dirty="0"/>
          </a:p>
          <a:p>
            <a:pPr lvl="2"/>
            <a:r>
              <a:rPr lang="en-ZA" dirty="0"/>
              <a:t>More than R2→ </a:t>
            </a:r>
            <a:r>
              <a:rPr lang="en-ZA" dirty="0" smtClean="0"/>
              <a:t>over shifting</a:t>
            </a:r>
            <a:endParaRPr lang="en-ZA" dirty="0"/>
          </a:p>
          <a:p>
            <a:pPr lvl="2"/>
            <a:r>
              <a:rPr lang="en-ZA" dirty="0"/>
              <a:t>Exactly R2→ full pass-through</a:t>
            </a:r>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20</a:t>
            </a:fld>
            <a:endParaRPr lang="en-US"/>
          </a:p>
        </p:txBody>
      </p:sp>
      <p:sp>
        <p:nvSpPr>
          <p:cNvPr id="5" name="Title 4"/>
          <p:cNvSpPr>
            <a:spLocks noGrp="1"/>
          </p:cNvSpPr>
          <p:nvPr>
            <p:ph type="title"/>
          </p:nvPr>
        </p:nvSpPr>
        <p:spPr/>
        <p:txBody>
          <a:bodyPr/>
          <a:lstStyle/>
          <a:p>
            <a:r>
              <a:rPr lang="en-US" dirty="0"/>
              <a:t>Tax pass-through</a:t>
            </a:r>
          </a:p>
        </p:txBody>
      </p:sp>
    </p:spTree>
    <p:extLst>
      <p:ext uri="{BB962C8B-B14F-4D97-AF65-F5344CB8AC3E}">
        <p14:creationId xmlns:p14="http://schemas.microsoft.com/office/powerpoint/2010/main" val="11298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tabLst>
                <a:tab pos="722313" algn="l"/>
              </a:tabLst>
            </a:pPr>
            <a:r>
              <a:rPr lang="en-ZA" sz="2400" dirty="0"/>
              <a:t>Increasing the excise tax on cigarettes is a win-win situation:</a:t>
            </a:r>
          </a:p>
          <a:p>
            <a:pPr lvl="1">
              <a:tabLst>
                <a:tab pos="722313" algn="l"/>
              </a:tabLst>
            </a:pPr>
            <a:r>
              <a:rPr lang="en-ZA" sz="2000" dirty="0"/>
              <a:t>Reduces consumption</a:t>
            </a:r>
          </a:p>
          <a:p>
            <a:pPr lvl="1">
              <a:tabLst>
                <a:tab pos="722313" algn="l"/>
              </a:tabLst>
            </a:pPr>
            <a:r>
              <a:rPr lang="en-ZA" sz="2000" dirty="0"/>
              <a:t>Increases government revenues</a:t>
            </a:r>
          </a:p>
          <a:p>
            <a:pPr>
              <a:tabLst>
                <a:tab pos="722313" algn="l"/>
              </a:tabLst>
            </a:pPr>
            <a:endParaRPr lang="en-ZA" sz="2400" dirty="0"/>
          </a:p>
          <a:p>
            <a:pPr>
              <a:tabLst>
                <a:tab pos="722313" algn="l"/>
              </a:tabLst>
            </a:pPr>
            <a:r>
              <a:rPr lang="en-ZA" sz="2400" dirty="0"/>
              <a:t>The evidence that the price elasticity of demand for cigarettes is in the inelastic range is so strong, that one can safely apply this knowledge to countries that do not have the data to allow one to estimate the price elasticity</a:t>
            </a:r>
          </a:p>
          <a:p>
            <a:endParaRPr lang="en-US" dirty="0"/>
          </a:p>
        </p:txBody>
      </p:sp>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21</a:t>
            </a:fld>
            <a:endParaRPr lang="en-US"/>
          </a:p>
        </p:txBody>
      </p:sp>
      <p:sp>
        <p:nvSpPr>
          <p:cNvPr id="5" name="Title 4"/>
          <p:cNvSpPr>
            <a:spLocks noGrp="1"/>
          </p:cNvSpPr>
          <p:nvPr>
            <p:ph type="title"/>
          </p:nvPr>
        </p:nvSpPr>
        <p:spPr/>
        <p:txBody>
          <a:bodyPr/>
          <a:lstStyle/>
          <a:p>
            <a:r>
              <a:rPr lang="en-US" dirty="0"/>
              <a:t>Increased taxes and price</a:t>
            </a:r>
          </a:p>
        </p:txBody>
      </p:sp>
    </p:spTree>
    <p:extLst>
      <p:ext uri="{BB962C8B-B14F-4D97-AF65-F5344CB8AC3E}">
        <p14:creationId xmlns:p14="http://schemas.microsoft.com/office/powerpoint/2010/main" val="1957321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1" indent="0" algn="ctr">
              <a:buNone/>
            </a:pPr>
            <a:endParaRPr lang="en-US" dirty="0"/>
          </a:p>
          <a:p>
            <a:pPr marL="457200" lvl="1" indent="0" algn="ctr">
              <a:buNone/>
            </a:pPr>
            <a:endParaRPr lang="en-US" sz="4000" dirty="0" smtClean="0"/>
          </a:p>
          <a:p>
            <a:pPr marL="457200" lvl="1" indent="0" algn="ctr">
              <a:buNone/>
            </a:pPr>
            <a:r>
              <a:rPr lang="en-US" sz="4000" dirty="0" smtClean="0"/>
              <a:t>Thank you</a:t>
            </a:r>
            <a:endParaRPr lang="en-US" sz="4000" dirty="0"/>
          </a:p>
        </p:txBody>
      </p:sp>
      <p:sp>
        <p:nvSpPr>
          <p:cNvPr id="3" name="Footer Placeholder 2"/>
          <p:cNvSpPr>
            <a:spLocks noGrp="1"/>
          </p:cNvSpPr>
          <p:nvPr>
            <p:ph type="ftr" sz="quarter" idx="11"/>
          </p:nvPr>
        </p:nvSpPr>
        <p:spPr/>
        <p:txBody>
          <a:bodyPr/>
          <a:lstStyle/>
          <a:p>
            <a:r>
              <a:rPr lang="en-US" smtClean="0"/>
              <a:t>R. Bitran for 2nd Bangladesh Flagship</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22</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818276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33950969"/>
              </p:ext>
            </p:extLst>
          </p:nvPr>
        </p:nvGraphicFramePr>
        <p:xfrm>
          <a:off x="471488" y="1242380"/>
          <a:ext cx="5915026" cy="4007900"/>
        </p:xfrm>
        <a:graphic>
          <a:graphicData uri="http://schemas.openxmlformats.org/drawingml/2006/table">
            <a:tbl>
              <a:tblPr firstRow="1" bandRow="1">
                <a:tableStyleId>{5C22544A-7EE6-4342-B048-85BDC9FD1C3A}</a:tableStyleId>
              </a:tblPr>
              <a:tblGrid>
                <a:gridCol w="2957513"/>
                <a:gridCol w="2957513"/>
              </a:tblGrid>
              <a:tr h="874775">
                <a:tc>
                  <a:txBody>
                    <a:bodyPr/>
                    <a:lstStyle/>
                    <a:p>
                      <a:pPr algn="ctr"/>
                      <a:r>
                        <a:rPr lang="en-ZA" sz="1700" dirty="0" smtClean="0"/>
                        <a:t>Price per pack of cigarettes (BDT)</a:t>
                      </a:r>
                      <a:endParaRPr lang="en-ZA" sz="1700" dirty="0"/>
                    </a:p>
                  </a:txBody>
                  <a:tcPr marL="68580" marR="68580" marT="39624" marB="39624"/>
                </a:tc>
                <a:tc>
                  <a:txBody>
                    <a:bodyPr/>
                    <a:lstStyle/>
                    <a:p>
                      <a:pPr algn="ctr"/>
                      <a:r>
                        <a:rPr lang="en-ZA" sz="1700" dirty="0" smtClean="0"/>
                        <a:t>Quantity demanded</a:t>
                      </a:r>
                      <a:endParaRPr lang="en-ZA" sz="1700" dirty="0"/>
                    </a:p>
                  </a:txBody>
                  <a:tcPr marL="68580" marR="68580" marT="39624" marB="39624"/>
                </a:tc>
              </a:tr>
              <a:tr h="348125">
                <a:tc>
                  <a:txBody>
                    <a:bodyPr/>
                    <a:lstStyle/>
                    <a:p>
                      <a:pPr algn="ctr"/>
                      <a:r>
                        <a:rPr lang="en-ZA" sz="1700" dirty="0" smtClean="0"/>
                        <a:t>0</a:t>
                      </a:r>
                      <a:endParaRPr lang="en-ZA" sz="1700" dirty="0"/>
                    </a:p>
                  </a:txBody>
                  <a:tcPr marL="68580" marR="68580" marT="39624" marB="39624"/>
                </a:tc>
                <a:tc>
                  <a:txBody>
                    <a:bodyPr/>
                    <a:lstStyle/>
                    <a:p>
                      <a:pPr algn="ctr"/>
                      <a:r>
                        <a:rPr lang="en-ZA" sz="1700" dirty="0" smtClean="0"/>
                        <a:t>1100</a:t>
                      </a:r>
                      <a:endParaRPr lang="en-ZA" sz="1700" dirty="0"/>
                    </a:p>
                  </a:txBody>
                  <a:tcPr marL="68580" marR="68580" marT="39624" marB="39624"/>
                </a:tc>
              </a:tr>
              <a:tr h="348125">
                <a:tc>
                  <a:txBody>
                    <a:bodyPr/>
                    <a:lstStyle/>
                    <a:p>
                      <a:pPr algn="ctr"/>
                      <a:r>
                        <a:rPr lang="en-ZA" sz="1700" dirty="0" smtClean="0"/>
                        <a:t>25</a:t>
                      </a:r>
                      <a:endParaRPr lang="en-ZA" sz="1700" dirty="0"/>
                    </a:p>
                  </a:txBody>
                  <a:tcPr marL="68580" marR="68580" marT="39624" marB="39624"/>
                </a:tc>
                <a:tc>
                  <a:txBody>
                    <a:bodyPr/>
                    <a:lstStyle/>
                    <a:p>
                      <a:pPr algn="ctr"/>
                      <a:r>
                        <a:rPr lang="en-ZA" sz="1700" dirty="0" smtClean="0"/>
                        <a:t>1000</a:t>
                      </a:r>
                      <a:endParaRPr lang="en-ZA" sz="1700" dirty="0"/>
                    </a:p>
                  </a:txBody>
                  <a:tcPr marL="68580" marR="68580" marT="39624" marB="39624"/>
                </a:tc>
              </a:tr>
              <a:tr h="348125">
                <a:tc>
                  <a:txBody>
                    <a:bodyPr/>
                    <a:lstStyle/>
                    <a:p>
                      <a:pPr algn="ctr"/>
                      <a:r>
                        <a:rPr lang="en-ZA" sz="1700" dirty="0" smtClean="0"/>
                        <a:t>50</a:t>
                      </a:r>
                      <a:endParaRPr lang="en-ZA" sz="1700" dirty="0"/>
                    </a:p>
                  </a:txBody>
                  <a:tcPr marL="68580" marR="68580" marT="39624" marB="39624"/>
                </a:tc>
                <a:tc>
                  <a:txBody>
                    <a:bodyPr/>
                    <a:lstStyle/>
                    <a:p>
                      <a:pPr algn="ctr"/>
                      <a:r>
                        <a:rPr lang="en-ZA" sz="1700" dirty="0" smtClean="0"/>
                        <a:t>900</a:t>
                      </a:r>
                      <a:endParaRPr lang="en-ZA" sz="1700" dirty="0"/>
                    </a:p>
                  </a:txBody>
                  <a:tcPr marL="68580" marR="68580" marT="39624" marB="39624"/>
                </a:tc>
              </a:tr>
              <a:tr h="348125">
                <a:tc>
                  <a:txBody>
                    <a:bodyPr/>
                    <a:lstStyle/>
                    <a:p>
                      <a:pPr algn="ctr"/>
                      <a:r>
                        <a:rPr lang="en-ZA" sz="1700" dirty="0" smtClean="0"/>
                        <a:t>75</a:t>
                      </a:r>
                      <a:endParaRPr lang="en-ZA" sz="1700" dirty="0"/>
                    </a:p>
                  </a:txBody>
                  <a:tcPr marL="68580" marR="68580" marT="39624" marB="39624"/>
                </a:tc>
                <a:tc>
                  <a:txBody>
                    <a:bodyPr/>
                    <a:lstStyle/>
                    <a:p>
                      <a:pPr algn="ctr"/>
                      <a:r>
                        <a:rPr lang="en-ZA" sz="1700" dirty="0" smtClean="0"/>
                        <a:t>800</a:t>
                      </a:r>
                      <a:endParaRPr lang="en-ZA" sz="1700" dirty="0"/>
                    </a:p>
                  </a:txBody>
                  <a:tcPr marL="68580" marR="68580" marT="39624" marB="39624"/>
                </a:tc>
              </a:tr>
              <a:tr h="348125">
                <a:tc>
                  <a:txBody>
                    <a:bodyPr/>
                    <a:lstStyle/>
                    <a:p>
                      <a:pPr algn="ctr"/>
                      <a:r>
                        <a:rPr lang="en-ZA" sz="1700" dirty="0" smtClean="0"/>
                        <a:t>100</a:t>
                      </a:r>
                      <a:endParaRPr lang="en-ZA" sz="1700" dirty="0"/>
                    </a:p>
                  </a:txBody>
                  <a:tcPr marL="68580" marR="68580" marT="39624" marB="39624"/>
                </a:tc>
                <a:tc>
                  <a:txBody>
                    <a:bodyPr/>
                    <a:lstStyle/>
                    <a:p>
                      <a:pPr algn="ctr"/>
                      <a:r>
                        <a:rPr lang="en-ZA" sz="1700" dirty="0" smtClean="0"/>
                        <a:t>700</a:t>
                      </a:r>
                      <a:endParaRPr lang="en-ZA" sz="1700" dirty="0"/>
                    </a:p>
                  </a:txBody>
                  <a:tcPr marL="68580" marR="68580" marT="39624" marB="39624"/>
                </a:tc>
              </a:tr>
              <a:tr h="348125">
                <a:tc>
                  <a:txBody>
                    <a:bodyPr/>
                    <a:lstStyle/>
                    <a:p>
                      <a:pPr algn="ctr"/>
                      <a:r>
                        <a:rPr lang="en-ZA" sz="1700" dirty="0" smtClean="0"/>
                        <a:t>125</a:t>
                      </a:r>
                      <a:endParaRPr lang="en-ZA" sz="1700" dirty="0"/>
                    </a:p>
                  </a:txBody>
                  <a:tcPr marL="68580" marR="68580" marT="39624" marB="39624"/>
                </a:tc>
                <a:tc>
                  <a:txBody>
                    <a:bodyPr/>
                    <a:lstStyle/>
                    <a:p>
                      <a:pPr algn="ctr"/>
                      <a:r>
                        <a:rPr lang="en-ZA" sz="1700" dirty="0" smtClean="0"/>
                        <a:t>600</a:t>
                      </a:r>
                      <a:endParaRPr lang="en-ZA" sz="1700" dirty="0"/>
                    </a:p>
                  </a:txBody>
                  <a:tcPr marL="68580" marR="68580" marT="39624" marB="39624"/>
                </a:tc>
              </a:tr>
              <a:tr h="348125">
                <a:tc>
                  <a:txBody>
                    <a:bodyPr/>
                    <a:lstStyle/>
                    <a:p>
                      <a:pPr algn="ctr"/>
                      <a:r>
                        <a:rPr lang="en-ZA" sz="1700" dirty="0" smtClean="0"/>
                        <a:t>150</a:t>
                      </a:r>
                      <a:endParaRPr lang="en-ZA" sz="1700" dirty="0"/>
                    </a:p>
                  </a:txBody>
                  <a:tcPr marL="68580" marR="68580" marT="39624" marB="39624"/>
                </a:tc>
                <a:tc>
                  <a:txBody>
                    <a:bodyPr/>
                    <a:lstStyle/>
                    <a:p>
                      <a:pPr algn="ctr"/>
                      <a:r>
                        <a:rPr lang="en-ZA" sz="1700" dirty="0" smtClean="0"/>
                        <a:t>500</a:t>
                      </a:r>
                      <a:endParaRPr lang="en-ZA" sz="1700" dirty="0"/>
                    </a:p>
                  </a:txBody>
                  <a:tcPr marL="68580" marR="68580" marT="39624" marB="39624"/>
                </a:tc>
              </a:tr>
              <a:tr h="348125">
                <a:tc>
                  <a:txBody>
                    <a:bodyPr/>
                    <a:lstStyle/>
                    <a:p>
                      <a:pPr algn="ctr"/>
                      <a:r>
                        <a:rPr lang="en-ZA" sz="1700" dirty="0" smtClean="0"/>
                        <a:t>175</a:t>
                      </a:r>
                      <a:endParaRPr lang="en-ZA" sz="1700" dirty="0"/>
                    </a:p>
                  </a:txBody>
                  <a:tcPr marL="68580" marR="68580" marT="39624" marB="39624"/>
                </a:tc>
                <a:tc>
                  <a:txBody>
                    <a:bodyPr/>
                    <a:lstStyle/>
                    <a:p>
                      <a:pPr algn="ctr"/>
                      <a:r>
                        <a:rPr lang="en-ZA" sz="1700" dirty="0" smtClean="0"/>
                        <a:t>400</a:t>
                      </a:r>
                      <a:endParaRPr lang="en-ZA" sz="1700" dirty="0"/>
                    </a:p>
                  </a:txBody>
                  <a:tcPr marL="68580" marR="68580" marT="39624" marB="39624"/>
                </a:tc>
              </a:tr>
              <a:tr h="348125">
                <a:tc>
                  <a:txBody>
                    <a:bodyPr/>
                    <a:lstStyle/>
                    <a:p>
                      <a:pPr algn="ctr"/>
                      <a:r>
                        <a:rPr lang="en-ZA" sz="1700" dirty="0" smtClean="0"/>
                        <a:t>200</a:t>
                      </a:r>
                      <a:endParaRPr lang="en-ZA" sz="1700" dirty="0"/>
                    </a:p>
                  </a:txBody>
                  <a:tcPr marL="68580" marR="68580" marT="39624" marB="39624"/>
                </a:tc>
                <a:tc>
                  <a:txBody>
                    <a:bodyPr/>
                    <a:lstStyle/>
                    <a:p>
                      <a:pPr algn="ctr"/>
                      <a:r>
                        <a:rPr lang="en-ZA" sz="1700" dirty="0" smtClean="0"/>
                        <a:t>300</a:t>
                      </a:r>
                      <a:endParaRPr lang="en-ZA" sz="1700" dirty="0"/>
                    </a:p>
                  </a:txBody>
                  <a:tcPr marL="68580" marR="68580" marT="39624" marB="39624"/>
                </a:tc>
              </a:tr>
            </a:tbl>
          </a:graphicData>
        </a:graphic>
      </p:graphicFrame>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3</a:t>
            </a:fld>
            <a:endParaRPr lang="en-US"/>
          </a:p>
        </p:txBody>
      </p:sp>
      <p:sp>
        <p:nvSpPr>
          <p:cNvPr id="5" name="Title 4"/>
          <p:cNvSpPr>
            <a:spLocks noGrp="1"/>
          </p:cNvSpPr>
          <p:nvPr>
            <p:ph type="title"/>
          </p:nvPr>
        </p:nvSpPr>
        <p:spPr/>
        <p:txBody>
          <a:bodyPr/>
          <a:lstStyle/>
          <a:p>
            <a:r>
              <a:rPr lang="en-ZA" dirty="0"/>
              <a:t>A hypothetical example</a:t>
            </a:r>
            <a:endParaRPr lang="en-US" dirty="0"/>
          </a:p>
        </p:txBody>
      </p:sp>
    </p:spTree>
    <p:extLst>
      <p:ext uri="{BB962C8B-B14F-4D97-AF65-F5344CB8AC3E}">
        <p14:creationId xmlns:p14="http://schemas.microsoft.com/office/powerpoint/2010/main" val="173686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endParaRPr lang="en-ZA" dirty="0"/>
          </a:p>
          <a:p>
            <a:pPr lvl="1"/>
            <a:endParaRPr lang="en-US" dirty="0"/>
          </a:p>
          <a:p>
            <a:pPr lvl="1"/>
            <a:endParaRPr lang="en-US" dirty="0"/>
          </a:p>
        </p:txBody>
      </p:sp>
      <p:sp>
        <p:nvSpPr>
          <p:cNvPr id="4" name="Marcador de número de diapositiva 3"/>
          <p:cNvSpPr>
            <a:spLocks noGrp="1"/>
          </p:cNvSpPr>
          <p:nvPr>
            <p:ph type="sldNum" sz="quarter" idx="12"/>
          </p:nvPr>
        </p:nvSpPr>
        <p:spPr/>
        <p:txBody>
          <a:bodyPr/>
          <a:lstStyle/>
          <a:p>
            <a:fld id="{DE8EB7B2-3C3B-420A-9EDB-87C8A6CF9B5F}" type="slidenum">
              <a:rPr lang="en-US" smtClean="0"/>
              <a:pPr/>
              <a:t>4</a:t>
            </a:fld>
            <a:endParaRPr lang="en-US" dirty="0"/>
          </a:p>
        </p:txBody>
      </p:sp>
      <p:pic>
        <p:nvPicPr>
          <p:cNvPr id="7" name="Content Placeholder 6" descr="er.PNG"/>
          <p:cNvPicPr>
            <a:picLocks noGrp="1" noChangeAspect="1"/>
          </p:cNvPicPr>
          <p:nvPr>
            <p:ph idx="13"/>
          </p:nvPr>
        </p:nvPicPr>
        <p:blipFill>
          <a:blip r:embed="rId2"/>
          <a:stretch>
            <a:fillRect/>
          </a:stretch>
        </p:blipFill>
        <p:spPr>
          <a:xfrm>
            <a:off x="471494" y="1246908"/>
            <a:ext cx="6003271" cy="4289132"/>
          </a:xfrm>
        </p:spPr>
      </p:pic>
      <p:sp>
        <p:nvSpPr>
          <p:cNvPr id="3" name="Marcador de pie de página 2"/>
          <p:cNvSpPr>
            <a:spLocks noGrp="1"/>
          </p:cNvSpPr>
          <p:nvPr>
            <p:ph type="ftr" sz="quarter" idx="11"/>
          </p:nvPr>
        </p:nvSpPr>
        <p:spPr/>
        <p:txBody>
          <a:bodyPr/>
          <a:lstStyle/>
          <a:p>
            <a:r>
              <a:rPr lang="en-US" dirty="0"/>
              <a:t>N</a:t>
            </a:r>
            <a:r>
              <a:rPr lang="en-US" dirty="0" smtClean="0"/>
              <a:t>. Begum: Economics of Tobacco</a:t>
            </a:r>
            <a:endParaRPr lang="en-US" dirty="0"/>
          </a:p>
        </p:txBody>
      </p:sp>
      <p:sp>
        <p:nvSpPr>
          <p:cNvPr id="5" name="Título 4"/>
          <p:cNvSpPr>
            <a:spLocks noGrp="1"/>
          </p:cNvSpPr>
          <p:nvPr>
            <p:ph type="title"/>
          </p:nvPr>
        </p:nvSpPr>
        <p:spPr/>
        <p:txBody>
          <a:bodyPr>
            <a:noAutofit/>
          </a:bodyPr>
          <a:lstStyle/>
          <a:p>
            <a:r>
              <a:rPr lang="en-GB" sz="2800" dirty="0" smtClean="0"/>
              <a:t>Presenting this graphically</a:t>
            </a:r>
            <a:r>
              <a:rPr lang="en-ZA" sz="2800" dirty="0"/>
              <a:t/>
            </a:r>
            <a:br>
              <a:rPr lang="en-ZA" sz="2800" dirty="0"/>
            </a:br>
            <a:endParaRPr lang="en-US" sz="2800" dirty="0"/>
          </a:p>
        </p:txBody>
      </p:sp>
    </p:spTree>
    <p:extLst>
      <p:ext uri="{BB962C8B-B14F-4D97-AF65-F5344CB8AC3E}">
        <p14:creationId xmlns:p14="http://schemas.microsoft.com/office/powerpoint/2010/main" val="2237880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ZA" dirty="0"/>
              <a:t>Demand curve graphically presents the relationship between demand and price</a:t>
            </a:r>
          </a:p>
          <a:p>
            <a:pPr lvl="1"/>
            <a:r>
              <a:rPr lang="en-ZA" dirty="0"/>
              <a:t>This is a negative relationship</a:t>
            </a:r>
          </a:p>
          <a:p>
            <a:pPr lvl="1"/>
            <a:endParaRPr lang="en-ZA" dirty="0"/>
          </a:p>
          <a:p>
            <a:r>
              <a:rPr lang="en-ZA" dirty="0"/>
              <a:t>Can the demand curve shift?</a:t>
            </a:r>
          </a:p>
          <a:p>
            <a:endParaRPr lang="en-ZA" dirty="0"/>
          </a:p>
          <a:p>
            <a:r>
              <a:rPr lang="en-ZA" dirty="0"/>
              <a:t>Distinguish between a </a:t>
            </a:r>
            <a:r>
              <a:rPr lang="en-ZA" i="1" dirty="0"/>
              <a:t>shift of </a:t>
            </a:r>
            <a:r>
              <a:rPr lang="en-ZA" dirty="0"/>
              <a:t>the demand curve and a </a:t>
            </a:r>
            <a:r>
              <a:rPr lang="en-ZA" i="1" dirty="0"/>
              <a:t>movement along </a:t>
            </a:r>
            <a:r>
              <a:rPr lang="en-ZA" dirty="0"/>
              <a:t>the demand curve</a:t>
            </a:r>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5</a:t>
            </a:fld>
            <a:endParaRPr lang="en-US"/>
          </a:p>
        </p:txBody>
      </p:sp>
      <p:sp>
        <p:nvSpPr>
          <p:cNvPr id="5" name="Title 4"/>
          <p:cNvSpPr>
            <a:spLocks noGrp="1"/>
          </p:cNvSpPr>
          <p:nvPr>
            <p:ph type="title"/>
          </p:nvPr>
        </p:nvSpPr>
        <p:spPr/>
        <p:txBody>
          <a:bodyPr/>
          <a:lstStyle/>
          <a:p>
            <a:r>
              <a:rPr lang="en-ZA" dirty="0"/>
              <a:t>Some comments</a:t>
            </a:r>
            <a:endParaRPr lang="en-US" dirty="0"/>
          </a:p>
        </p:txBody>
      </p:sp>
    </p:spTree>
    <p:extLst>
      <p:ext uri="{BB962C8B-B14F-4D97-AF65-F5344CB8AC3E}">
        <p14:creationId xmlns:p14="http://schemas.microsoft.com/office/powerpoint/2010/main" val="1927837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a:t>The demand curve shifts if any of the following changes:</a:t>
            </a:r>
          </a:p>
          <a:p>
            <a:pPr lvl="1"/>
            <a:r>
              <a:rPr lang="en-ZA" dirty="0"/>
              <a:t>Tastes and preferences</a:t>
            </a:r>
          </a:p>
          <a:p>
            <a:pPr lvl="1"/>
            <a:r>
              <a:rPr lang="en-ZA" dirty="0"/>
              <a:t>Income</a:t>
            </a:r>
          </a:p>
          <a:p>
            <a:pPr lvl="1"/>
            <a:r>
              <a:rPr lang="en-ZA" dirty="0"/>
              <a:t>Advertising</a:t>
            </a:r>
          </a:p>
          <a:p>
            <a:pPr lvl="1"/>
            <a:r>
              <a:rPr lang="en-ZA" dirty="0"/>
              <a:t>Price of substitute goods</a:t>
            </a:r>
          </a:p>
          <a:p>
            <a:pPr lvl="1"/>
            <a:r>
              <a:rPr lang="en-ZA" dirty="0"/>
              <a:t>(and other things)</a:t>
            </a:r>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6</a:t>
            </a:fld>
            <a:endParaRPr lang="en-US"/>
          </a:p>
        </p:txBody>
      </p:sp>
      <p:sp>
        <p:nvSpPr>
          <p:cNvPr id="5" name="Title 4"/>
          <p:cNvSpPr>
            <a:spLocks noGrp="1"/>
          </p:cNvSpPr>
          <p:nvPr>
            <p:ph type="title"/>
          </p:nvPr>
        </p:nvSpPr>
        <p:spPr/>
        <p:txBody>
          <a:bodyPr/>
          <a:lstStyle/>
          <a:p>
            <a:r>
              <a:rPr lang="en-ZA" dirty="0"/>
              <a:t>Shifting the demand curve</a:t>
            </a:r>
            <a:endParaRPr lang="en-US" dirty="0"/>
          </a:p>
        </p:txBody>
      </p:sp>
    </p:spTree>
    <p:extLst>
      <p:ext uri="{BB962C8B-B14F-4D97-AF65-F5344CB8AC3E}">
        <p14:creationId xmlns:p14="http://schemas.microsoft.com/office/powerpoint/2010/main" val="2073987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yr.PNG"/>
          <p:cNvPicPr>
            <a:picLocks noGrp="1" noChangeAspect="1"/>
          </p:cNvPicPr>
          <p:nvPr>
            <p:ph idx="1"/>
          </p:nvPr>
        </p:nvPicPr>
        <p:blipFill>
          <a:blip r:embed="rId2"/>
          <a:stretch>
            <a:fillRect/>
          </a:stretch>
        </p:blipFill>
        <p:spPr>
          <a:xfrm>
            <a:off x="382088" y="1300138"/>
            <a:ext cx="6236051" cy="4088730"/>
          </a:xfrm>
        </p:spPr>
      </p:pic>
      <p:sp>
        <p:nvSpPr>
          <p:cNvPr id="3" name="Footer Placeholder 2"/>
          <p:cNvSpPr>
            <a:spLocks noGrp="1"/>
          </p:cNvSpPr>
          <p:nvPr>
            <p:ph type="ftr" sz="quarter" idx="11"/>
          </p:nvPr>
        </p:nvSpPr>
        <p:spPr/>
        <p:txBody>
          <a:bodyPr/>
          <a:lstStyle/>
          <a:p>
            <a:r>
              <a:rPr lang="en-US" dirty="0"/>
              <a:t>N. Begum: Economics of Tobacco</a:t>
            </a:r>
          </a:p>
        </p:txBody>
      </p:sp>
      <p:sp>
        <p:nvSpPr>
          <p:cNvPr id="4" name="Slide Number Placeholder 3"/>
          <p:cNvSpPr>
            <a:spLocks noGrp="1"/>
          </p:cNvSpPr>
          <p:nvPr>
            <p:ph type="sldNum" sz="quarter" idx="12"/>
          </p:nvPr>
        </p:nvSpPr>
        <p:spPr/>
        <p:txBody>
          <a:bodyPr/>
          <a:lstStyle/>
          <a:p>
            <a:fld id="{DE8EB7B2-3C3B-420A-9EDB-87C8A6CF9B5F}" type="slidenum">
              <a:rPr lang="en-US" smtClean="0"/>
              <a:pPr/>
              <a:t>7</a:t>
            </a:fld>
            <a:endParaRPr lang="en-US"/>
          </a:p>
        </p:txBody>
      </p:sp>
      <p:sp>
        <p:nvSpPr>
          <p:cNvPr id="5" name="Title 4"/>
          <p:cNvSpPr>
            <a:spLocks noGrp="1"/>
          </p:cNvSpPr>
          <p:nvPr>
            <p:ph type="title"/>
          </p:nvPr>
        </p:nvSpPr>
        <p:spPr/>
        <p:txBody>
          <a:bodyPr/>
          <a:lstStyle/>
          <a:p>
            <a:r>
              <a:rPr lang="en-US" dirty="0" smtClean="0"/>
              <a:t>Shifting demand curve graphically</a:t>
            </a:r>
            <a:endParaRPr lang="en-US" dirty="0"/>
          </a:p>
        </p:txBody>
      </p:sp>
    </p:spTree>
    <p:extLst>
      <p:ext uri="{BB962C8B-B14F-4D97-AF65-F5344CB8AC3E}">
        <p14:creationId xmlns:p14="http://schemas.microsoft.com/office/powerpoint/2010/main" val="188789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a:t>Consider the demand for cigarettes. What will happen to the demand curve if the following things happen?</a:t>
            </a:r>
          </a:p>
          <a:p>
            <a:pPr lvl="1"/>
            <a:r>
              <a:rPr lang="en-ZA" dirty="0"/>
              <a:t>Tobacco advertising is banned</a:t>
            </a:r>
          </a:p>
          <a:p>
            <a:pPr lvl="1"/>
            <a:r>
              <a:rPr lang="en-ZA" dirty="0"/>
              <a:t>Indoor smoking is banned</a:t>
            </a:r>
          </a:p>
          <a:p>
            <a:pPr lvl="1"/>
            <a:r>
              <a:rPr lang="en-ZA" dirty="0"/>
              <a:t>The government increases the excise tax on cigarettes</a:t>
            </a:r>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8</a:t>
            </a:fld>
            <a:endParaRPr lang="en-US"/>
          </a:p>
        </p:txBody>
      </p:sp>
      <p:sp>
        <p:nvSpPr>
          <p:cNvPr id="5" name="Title 4"/>
          <p:cNvSpPr>
            <a:spLocks noGrp="1"/>
          </p:cNvSpPr>
          <p:nvPr>
            <p:ph type="title"/>
          </p:nvPr>
        </p:nvSpPr>
        <p:spPr/>
        <p:txBody>
          <a:bodyPr/>
          <a:lstStyle/>
          <a:p>
            <a:r>
              <a:rPr lang="en-ZA" dirty="0"/>
              <a:t>Some examples</a:t>
            </a:r>
            <a:endParaRPr lang="en-US" dirty="0"/>
          </a:p>
        </p:txBody>
      </p:sp>
    </p:spTree>
    <p:extLst>
      <p:ext uri="{BB962C8B-B14F-4D97-AF65-F5344CB8AC3E}">
        <p14:creationId xmlns:p14="http://schemas.microsoft.com/office/powerpoint/2010/main" val="156977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ZA" dirty="0"/>
          </a:p>
          <a:p>
            <a:pPr lvl="1"/>
            <a:r>
              <a:rPr lang="en-ZA" dirty="0"/>
              <a:t>Nominal price:</a:t>
            </a:r>
          </a:p>
          <a:p>
            <a:pPr lvl="2"/>
            <a:r>
              <a:rPr lang="en-ZA" dirty="0"/>
              <a:t>The price that you see in the shop/retail outlet</a:t>
            </a:r>
          </a:p>
          <a:p>
            <a:pPr lvl="2"/>
            <a:r>
              <a:rPr lang="en-ZA" dirty="0"/>
              <a:t>It changes (increases) from year to year</a:t>
            </a:r>
          </a:p>
          <a:p>
            <a:pPr lvl="1"/>
            <a:endParaRPr lang="en-ZA" dirty="0"/>
          </a:p>
          <a:p>
            <a:pPr lvl="1"/>
            <a:r>
              <a:rPr lang="en-ZA" dirty="0"/>
              <a:t>Real price</a:t>
            </a:r>
          </a:p>
          <a:p>
            <a:pPr lvl="2"/>
            <a:r>
              <a:rPr lang="en-ZA" dirty="0"/>
              <a:t>An “artificial” price that removes the impact of inflation (i.e. the fact that prices in general are increasing)</a:t>
            </a:r>
          </a:p>
          <a:p>
            <a:pPr lvl="2"/>
            <a:r>
              <a:rPr lang="en-ZA" dirty="0"/>
              <a:t>It is typically used to determine whether product X is becoming relatively cheaper or more expensive over time </a:t>
            </a:r>
          </a:p>
          <a:p>
            <a:endParaRPr lang="en-ZA" dirty="0"/>
          </a:p>
          <a:p>
            <a:pPr lvl="1"/>
            <a:r>
              <a:rPr lang="en-ZA" dirty="0"/>
              <a:t>Can the nominal price increase and the real price decrease at the same time?</a:t>
            </a:r>
          </a:p>
          <a:p>
            <a:endParaRPr lang="en-US" dirty="0"/>
          </a:p>
        </p:txBody>
      </p:sp>
      <p:sp>
        <p:nvSpPr>
          <p:cNvPr id="3" name="Footer Placeholder 2"/>
          <p:cNvSpPr>
            <a:spLocks noGrp="1"/>
          </p:cNvSpPr>
          <p:nvPr>
            <p:ph type="ftr" sz="quarter" idx="11"/>
          </p:nvPr>
        </p:nvSpPr>
        <p:spPr/>
        <p:txBody>
          <a:bodyPr/>
          <a:lstStyle/>
          <a:p>
            <a:r>
              <a:rPr lang="en-US" dirty="0"/>
              <a:t>N. Begum: Economics of </a:t>
            </a:r>
            <a:r>
              <a:rPr lang="en-US" dirty="0" smtClean="0"/>
              <a:t>Tobacco</a:t>
            </a:r>
            <a:endParaRPr lang="en-US" dirty="0"/>
          </a:p>
        </p:txBody>
      </p:sp>
      <p:sp>
        <p:nvSpPr>
          <p:cNvPr id="4" name="Slide Number Placeholder 3"/>
          <p:cNvSpPr>
            <a:spLocks noGrp="1"/>
          </p:cNvSpPr>
          <p:nvPr>
            <p:ph type="sldNum" sz="quarter" idx="12"/>
          </p:nvPr>
        </p:nvSpPr>
        <p:spPr/>
        <p:txBody>
          <a:bodyPr/>
          <a:lstStyle/>
          <a:p>
            <a:fld id="{DE8EB7B2-3C3B-420A-9EDB-87C8A6CF9B5F}" type="slidenum">
              <a:rPr lang="en-US" smtClean="0"/>
              <a:pPr/>
              <a:t>9</a:t>
            </a:fld>
            <a:endParaRPr lang="en-US"/>
          </a:p>
        </p:txBody>
      </p:sp>
      <p:sp>
        <p:nvSpPr>
          <p:cNvPr id="5" name="Title 4"/>
          <p:cNvSpPr>
            <a:spLocks noGrp="1"/>
          </p:cNvSpPr>
          <p:nvPr>
            <p:ph type="title"/>
          </p:nvPr>
        </p:nvSpPr>
        <p:spPr/>
        <p:txBody>
          <a:bodyPr/>
          <a:lstStyle/>
          <a:p>
            <a:r>
              <a:rPr lang="en-ZA" b="1" dirty="0"/>
              <a:t>Nominal vs. real price</a:t>
            </a:r>
            <a:br>
              <a:rPr lang="en-ZA" b="1" dirty="0"/>
            </a:br>
            <a:endParaRPr lang="en-US" dirty="0"/>
          </a:p>
        </p:txBody>
      </p:sp>
    </p:spTree>
    <p:extLst>
      <p:ext uri="{BB962C8B-B14F-4D97-AF65-F5344CB8AC3E}">
        <p14:creationId xmlns:p14="http://schemas.microsoft.com/office/powerpoint/2010/main" val="175877026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5181</TotalTime>
  <Words>1236</Words>
  <Application>Microsoft Office PowerPoint</Application>
  <PresentationFormat>Custom</PresentationFormat>
  <Paragraphs>205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de Office</vt:lpstr>
      <vt:lpstr>Economics of Tobacco (Day 1 Session 1.2)</vt:lpstr>
      <vt:lpstr>Basic concepts (Demand) </vt:lpstr>
      <vt:lpstr>A hypothetical example</vt:lpstr>
      <vt:lpstr>Presenting this graphically </vt:lpstr>
      <vt:lpstr>Some comments</vt:lpstr>
      <vt:lpstr>Shifting the demand curve</vt:lpstr>
      <vt:lpstr>Shifting demand curve graphically</vt:lpstr>
      <vt:lpstr>Some examples</vt:lpstr>
      <vt:lpstr>Nominal vs. real price </vt:lpstr>
      <vt:lpstr>Elasticity </vt:lpstr>
      <vt:lpstr>Price elasticity of demand</vt:lpstr>
      <vt:lpstr>Interpreting the measure</vt:lpstr>
      <vt:lpstr>Presenting elasticity graphically</vt:lpstr>
      <vt:lpstr>How does price elasticity work in practice? An example</vt:lpstr>
      <vt:lpstr>Elasticity</vt:lpstr>
      <vt:lpstr>Understanding the decrease in consumption better </vt:lpstr>
      <vt:lpstr>What is the magnitude of the price elasticity of demand for tobacco?</vt:lpstr>
      <vt:lpstr>Bangladesh</vt:lpstr>
      <vt:lpstr>Increased taxes and price</vt:lpstr>
      <vt:lpstr>Tax pass-through</vt:lpstr>
      <vt:lpstr>Increased taxes and price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Bangladesh Flagship Course on Health Systems Strengthening and Universal Health Coverage   Designing Health Benefits Packages:  Tools for choosing which services to cover and provide, and the implications for UHC</dc:title>
  <dc:creator>Ricardo bitran</dc:creator>
  <cp:lastModifiedBy>ismail - [2010]</cp:lastModifiedBy>
  <cp:revision>141</cp:revision>
  <dcterms:created xsi:type="dcterms:W3CDTF">2016-05-06T16:38:55Z</dcterms:created>
  <dcterms:modified xsi:type="dcterms:W3CDTF">2018-11-13T06:57:56Z</dcterms:modified>
</cp:coreProperties>
</file>