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32"/>
  </p:notesMasterIdLst>
  <p:sldIdLst>
    <p:sldId id="258" r:id="rId3"/>
    <p:sldId id="339" r:id="rId4"/>
    <p:sldId id="352" r:id="rId5"/>
    <p:sldId id="280" r:id="rId6"/>
    <p:sldId id="267" r:id="rId7"/>
    <p:sldId id="295" r:id="rId8"/>
    <p:sldId id="354" r:id="rId9"/>
    <p:sldId id="355" r:id="rId10"/>
    <p:sldId id="357" r:id="rId11"/>
    <p:sldId id="358" r:id="rId12"/>
    <p:sldId id="359" r:id="rId13"/>
    <p:sldId id="360" r:id="rId14"/>
    <p:sldId id="361" r:id="rId15"/>
    <p:sldId id="362" r:id="rId16"/>
    <p:sldId id="363" r:id="rId17"/>
    <p:sldId id="364" r:id="rId18"/>
    <p:sldId id="320" r:id="rId19"/>
    <p:sldId id="368" r:id="rId20"/>
    <p:sldId id="369" r:id="rId21"/>
    <p:sldId id="340" r:id="rId22"/>
    <p:sldId id="341" r:id="rId23"/>
    <p:sldId id="343" r:id="rId24"/>
    <p:sldId id="298" r:id="rId25"/>
    <p:sldId id="317" r:id="rId26"/>
    <p:sldId id="370" r:id="rId27"/>
    <p:sldId id="373" r:id="rId28"/>
    <p:sldId id="371" r:id="rId29"/>
    <p:sldId id="372" r:id="rId30"/>
    <p:sldId id="30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FC3"/>
    <a:srgbClr val="BAE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94"/>
  </p:normalViewPr>
  <p:slideViewPr>
    <p:cSldViewPr>
      <p:cViewPr varScale="1">
        <p:scale>
          <a:sx n="66" d="100"/>
          <a:sy n="66" d="100"/>
        </p:scale>
        <p:origin x="1280" y="44"/>
      </p:cViewPr>
      <p:guideLst>
        <p:guide orient="horz" pos="2160"/>
        <p:guide pos="2880"/>
      </p:guideLst>
    </p:cSldViewPr>
  </p:slideViewPr>
  <p:notesTextViewPr>
    <p:cViewPr>
      <p:scale>
        <a:sx n="1" d="1"/>
        <a:sy n="1" d="1"/>
      </p:scale>
      <p:origin x="0" y="0"/>
    </p:cViewPr>
  </p:notesTextViewPr>
  <p:sorterViewPr>
    <p:cViewPr>
      <p:scale>
        <a:sx n="100" d="100"/>
        <a:sy n="100" d="100"/>
      </p:scale>
      <p:origin x="0" y="135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Market share</c:v>
                </c:pt>
              </c:strCache>
            </c:strRef>
          </c:tx>
          <c:invertIfNegative val="0"/>
          <c:cat>
            <c:strRef>
              <c:f>Sheet1!$A$2:$A$5</c:f>
              <c:strCache>
                <c:ptCount val="4"/>
                <c:pt idx="0">
                  <c:v>Premium</c:v>
                </c:pt>
                <c:pt idx="1">
                  <c:v>High</c:v>
                </c:pt>
                <c:pt idx="2">
                  <c:v>Medium</c:v>
                </c:pt>
                <c:pt idx="3">
                  <c:v>Low</c:v>
                </c:pt>
              </c:strCache>
            </c:strRef>
          </c:cat>
          <c:val>
            <c:numRef>
              <c:f>Sheet1!$B$2:$B$5</c:f>
              <c:numCache>
                <c:formatCode>General</c:formatCode>
                <c:ptCount val="4"/>
                <c:pt idx="0">
                  <c:v>5</c:v>
                </c:pt>
                <c:pt idx="1">
                  <c:v>11</c:v>
                </c:pt>
                <c:pt idx="2">
                  <c:v>20</c:v>
                </c:pt>
                <c:pt idx="3">
                  <c:v>64</c:v>
                </c:pt>
              </c:numCache>
            </c:numRef>
          </c:val>
        </c:ser>
        <c:ser>
          <c:idx val="1"/>
          <c:order val="1"/>
          <c:tx>
            <c:strRef>
              <c:f>Sheet1!$C$1</c:f>
              <c:strCache>
                <c:ptCount val="1"/>
                <c:pt idx="0">
                  <c:v>Revenue</c:v>
                </c:pt>
              </c:strCache>
            </c:strRef>
          </c:tx>
          <c:invertIfNegative val="0"/>
          <c:cat>
            <c:strRef>
              <c:f>Sheet1!$A$2:$A$5</c:f>
              <c:strCache>
                <c:ptCount val="4"/>
                <c:pt idx="0">
                  <c:v>Premium</c:v>
                </c:pt>
                <c:pt idx="1">
                  <c:v>High</c:v>
                </c:pt>
                <c:pt idx="2">
                  <c:v>Medium</c:v>
                </c:pt>
                <c:pt idx="3">
                  <c:v>Low</c:v>
                </c:pt>
              </c:strCache>
            </c:strRef>
          </c:cat>
          <c:val>
            <c:numRef>
              <c:f>Sheet1!$C$2:$C$5</c:f>
              <c:numCache>
                <c:formatCode>General</c:formatCode>
                <c:ptCount val="4"/>
                <c:pt idx="0">
                  <c:v>19</c:v>
                </c:pt>
                <c:pt idx="1">
                  <c:v>23</c:v>
                </c:pt>
                <c:pt idx="2">
                  <c:v>27</c:v>
                </c:pt>
                <c:pt idx="3">
                  <c:v>31</c:v>
                </c:pt>
              </c:numCache>
            </c:numRef>
          </c:val>
        </c:ser>
        <c:dLbls>
          <c:showLegendKey val="0"/>
          <c:showVal val="0"/>
          <c:showCatName val="0"/>
          <c:showSerName val="0"/>
          <c:showPercent val="0"/>
          <c:showBubbleSize val="0"/>
        </c:dLbls>
        <c:gapWidth val="150"/>
        <c:axId val="158626192"/>
        <c:axId val="155865584"/>
      </c:barChart>
      <c:catAx>
        <c:axId val="158626192"/>
        <c:scaling>
          <c:orientation val="minMax"/>
        </c:scaling>
        <c:delete val="0"/>
        <c:axPos val="b"/>
        <c:title>
          <c:tx>
            <c:rich>
              <a:bodyPr/>
              <a:lstStyle/>
              <a:p>
                <a:pPr>
                  <a:defRPr lang="en-GB" sz="1100"/>
                </a:pPr>
                <a:r>
                  <a:rPr lang="en-US" sz="1100"/>
                  <a:t>Tier</a:t>
                </a:r>
              </a:p>
            </c:rich>
          </c:tx>
          <c:layout>
            <c:manualLayout>
              <c:xMode val="edge"/>
              <c:yMode val="edge"/>
              <c:x val="0.45871258638541806"/>
              <c:y val="0.93493268986537992"/>
            </c:manualLayout>
          </c:layout>
          <c:overlay val="0"/>
        </c:title>
        <c:numFmt formatCode="General" sourceLinked="0"/>
        <c:majorTickMark val="out"/>
        <c:minorTickMark val="none"/>
        <c:tickLblPos val="nextTo"/>
        <c:txPr>
          <a:bodyPr/>
          <a:lstStyle/>
          <a:p>
            <a:pPr>
              <a:defRPr lang="en-GB"/>
            </a:pPr>
            <a:endParaRPr lang="en-US"/>
          </a:p>
        </c:txPr>
        <c:crossAx val="155865584"/>
        <c:crosses val="autoZero"/>
        <c:auto val="1"/>
        <c:lblAlgn val="ctr"/>
        <c:lblOffset val="100"/>
        <c:noMultiLvlLbl val="0"/>
      </c:catAx>
      <c:valAx>
        <c:axId val="155865584"/>
        <c:scaling>
          <c:orientation val="minMax"/>
        </c:scaling>
        <c:delete val="0"/>
        <c:axPos val="l"/>
        <c:title>
          <c:tx>
            <c:rich>
              <a:bodyPr rot="-5400000" vert="horz"/>
              <a:lstStyle/>
              <a:p>
                <a:pPr>
                  <a:defRPr lang="en-GB" sz="1100"/>
                </a:pPr>
                <a:r>
                  <a:rPr lang="en-US" sz="1100"/>
                  <a:t>Percentage</a:t>
                </a:r>
              </a:p>
            </c:rich>
          </c:tx>
          <c:overlay val="0"/>
        </c:title>
        <c:numFmt formatCode="General" sourceLinked="1"/>
        <c:majorTickMark val="out"/>
        <c:minorTickMark val="none"/>
        <c:tickLblPos val="nextTo"/>
        <c:txPr>
          <a:bodyPr/>
          <a:lstStyle/>
          <a:p>
            <a:pPr>
              <a:defRPr lang="en-GB"/>
            </a:pPr>
            <a:endParaRPr lang="en-US"/>
          </a:p>
        </c:txPr>
        <c:crossAx val="158626192"/>
        <c:crosses val="autoZero"/>
        <c:crossBetween val="between"/>
      </c:valAx>
    </c:plotArea>
    <c:legend>
      <c:legendPos val="r"/>
      <c:overlay val="0"/>
      <c:txPr>
        <a:bodyPr/>
        <a:lstStyle/>
        <a:p>
          <a:pPr>
            <a:defRPr lang="en-GB" b="1"/>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38EEBB-EEAD-4F58-ADE5-F795E78F9E2A}" type="datetimeFigureOut">
              <a:rPr lang="en-GB" smtClean="0"/>
              <a:pPr/>
              <a:t>03/07/2019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9B8AA2-9F3E-4843-8C80-95E5E2154ACB}" type="slidenum">
              <a:rPr lang="en-GB" smtClean="0"/>
              <a:pPr/>
              <a:t>‹#›</a:t>
            </a:fld>
            <a:endParaRPr lang="en-GB"/>
          </a:p>
        </p:txBody>
      </p:sp>
    </p:spTree>
    <p:extLst>
      <p:ext uri="{BB962C8B-B14F-4D97-AF65-F5344CB8AC3E}">
        <p14:creationId xmlns:p14="http://schemas.microsoft.com/office/powerpoint/2010/main" val="745027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BF851E8-2EC8-49AE-9EBD-37407E579C16}" type="datetimeFigureOut">
              <a:rPr lang="en-GB" smtClean="0"/>
              <a:pPr/>
              <a:t>03/07/2019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B1914-D3F9-448F-8F54-BF80406F1BB3}" type="slidenum">
              <a:rPr lang="en-GB" smtClean="0"/>
              <a:pPr/>
              <a:t>‹#›</a:t>
            </a:fld>
            <a:endParaRPr lang="en-GB"/>
          </a:p>
        </p:txBody>
      </p:sp>
    </p:spTree>
    <p:extLst>
      <p:ext uri="{BB962C8B-B14F-4D97-AF65-F5344CB8AC3E}">
        <p14:creationId xmlns:p14="http://schemas.microsoft.com/office/powerpoint/2010/main" val="208154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F851E8-2EC8-49AE-9EBD-37407E579C16}" type="datetimeFigureOut">
              <a:rPr lang="en-GB" smtClean="0"/>
              <a:pPr/>
              <a:t>03/07/2019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B1914-D3F9-448F-8F54-BF80406F1BB3}" type="slidenum">
              <a:rPr lang="en-GB" smtClean="0"/>
              <a:pPr/>
              <a:t>‹#›</a:t>
            </a:fld>
            <a:endParaRPr lang="en-GB"/>
          </a:p>
        </p:txBody>
      </p:sp>
    </p:spTree>
    <p:extLst>
      <p:ext uri="{BB962C8B-B14F-4D97-AF65-F5344CB8AC3E}">
        <p14:creationId xmlns:p14="http://schemas.microsoft.com/office/powerpoint/2010/main" val="2664616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F851E8-2EC8-49AE-9EBD-37407E579C16}" type="datetimeFigureOut">
              <a:rPr lang="en-GB" smtClean="0"/>
              <a:pPr/>
              <a:t>03/07/2019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B1914-D3F9-448F-8F54-BF80406F1BB3}" type="slidenum">
              <a:rPr lang="en-GB" smtClean="0"/>
              <a:pPr/>
              <a:t>‹#›</a:t>
            </a:fld>
            <a:endParaRPr lang="en-GB"/>
          </a:p>
        </p:txBody>
      </p:sp>
    </p:spTree>
    <p:extLst>
      <p:ext uri="{BB962C8B-B14F-4D97-AF65-F5344CB8AC3E}">
        <p14:creationId xmlns:p14="http://schemas.microsoft.com/office/powerpoint/2010/main" val="3904558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71EEF6-7D04-47B2-B488-E3CC12000944}" type="datetimeFigureOut">
              <a:rPr lang="en-US" smtClean="0">
                <a:solidFill>
                  <a:prstClr val="black">
                    <a:tint val="75000"/>
                  </a:prstClr>
                </a:solidFill>
              </a:rPr>
              <a:pPr/>
              <a:t>7/3/2019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5FEC7C-69EB-4CBC-B965-C70BBA1844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493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1EEF6-7D04-47B2-B488-E3CC12000944}" type="datetimeFigureOut">
              <a:rPr lang="en-US" smtClean="0">
                <a:solidFill>
                  <a:prstClr val="black">
                    <a:tint val="75000"/>
                  </a:prstClr>
                </a:solidFill>
              </a:rPr>
              <a:pPr/>
              <a:t>7/3/2019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5FEC7C-69EB-4CBC-B965-C70BBA1844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657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71EEF6-7D04-47B2-B488-E3CC12000944}" type="datetimeFigureOut">
              <a:rPr lang="en-US" smtClean="0">
                <a:solidFill>
                  <a:prstClr val="black">
                    <a:tint val="75000"/>
                  </a:prstClr>
                </a:solidFill>
              </a:rPr>
              <a:pPr/>
              <a:t>7/3/2019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5FEC7C-69EB-4CBC-B965-C70BBA1844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004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71EEF6-7D04-47B2-B488-E3CC12000944}" type="datetimeFigureOut">
              <a:rPr lang="en-US" smtClean="0">
                <a:solidFill>
                  <a:prstClr val="black">
                    <a:tint val="75000"/>
                  </a:prstClr>
                </a:solidFill>
              </a:rPr>
              <a:pPr/>
              <a:t>7/3/2019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A5FEC7C-69EB-4CBC-B965-C70BBA1844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183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71EEF6-7D04-47B2-B488-E3CC12000944}" type="datetimeFigureOut">
              <a:rPr lang="en-US" smtClean="0">
                <a:solidFill>
                  <a:prstClr val="black">
                    <a:tint val="75000"/>
                  </a:prstClr>
                </a:solidFill>
              </a:rPr>
              <a:pPr/>
              <a:t>7/3/2019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A5FEC7C-69EB-4CBC-B965-C70BBA1844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346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71EEF6-7D04-47B2-B488-E3CC12000944}" type="datetimeFigureOut">
              <a:rPr lang="en-US" smtClean="0">
                <a:solidFill>
                  <a:prstClr val="black">
                    <a:tint val="75000"/>
                  </a:prstClr>
                </a:solidFill>
              </a:rPr>
              <a:pPr/>
              <a:t>7/3/2019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A5FEC7C-69EB-4CBC-B965-C70BBA1844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034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1EEF6-7D04-47B2-B488-E3CC12000944}" type="datetimeFigureOut">
              <a:rPr lang="en-US" smtClean="0">
                <a:solidFill>
                  <a:prstClr val="black">
                    <a:tint val="75000"/>
                  </a:prstClr>
                </a:solidFill>
              </a:rPr>
              <a:pPr/>
              <a:t>7/3/2019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A5FEC7C-69EB-4CBC-B965-C70BBA1844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754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71EEF6-7D04-47B2-B488-E3CC12000944}" type="datetimeFigureOut">
              <a:rPr lang="en-US" smtClean="0">
                <a:solidFill>
                  <a:prstClr val="black">
                    <a:tint val="75000"/>
                  </a:prstClr>
                </a:solidFill>
              </a:rPr>
              <a:pPr/>
              <a:t>7/3/2019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A5FEC7C-69EB-4CBC-B965-C70BBA1844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211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F851E8-2EC8-49AE-9EBD-37407E579C16}" type="datetimeFigureOut">
              <a:rPr lang="en-GB" smtClean="0"/>
              <a:pPr/>
              <a:t>03/07/2019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B1914-D3F9-448F-8F54-BF80406F1BB3}" type="slidenum">
              <a:rPr lang="en-GB" smtClean="0"/>
              <a:pPr/>
              <a:t>‹#›</a:t>
            </a:fld>
            <a:endParaRPr lang="en-GB"/>
          </a:p>
        </p:txBody>
      </p:sp>
    </p:spTree>
    <p:extLst>
      <p:ext uri="{BB962C8B-B14F-4D97-AF65-F5344CB8AC3E}">
        <p14:creationId xmlns:p14="http://schemas.microsoft.com/office/powerpoint/2010/main" val="797733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71EEF6-7D04-47B2-B488-E3CC12000944}" type="datetimeFigureOut">
              <a:rPr lang="en-US" smtClean="0">
                <a:solidFill>
                  <a:prstClr val="black">
                    <a:tint val="75000"/>
                  </a:prstClr>
                </a:solidFill>
              </a:rPr>
              <a:pPr/>
              <a:t>7/3/2019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A5FEC7C-69EB-4CBC-B965-C70BBA1844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272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1EEF6-7D04-47B2-B488-E3CC12000944}" type="datetimeFigureOut">
              <a:rPr lang="en-US" smtClean="0">
                <a:solidFill>
                  <a:prstClr val="black">
                    <a:tint val="75000"/>
                  </a:prstClr>
                </a:solidFill>
              </a:rPr>
              <a:pPr/>
              <a:t>7/3/2019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5FEC7C-69EB-4CBC-B965-C70BBA1844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8874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1EEF6-7D04-47B2-B488-E3CC12000944}" type="datetimeFigureOut">
              <a:rPr lang="en-US" smtClean="0">
                <a:solidFill>
                  <a:prstClr val="black">
                    <a:tint val="75000"/>
                  </a:prstClr>
                </a:solidFill>
              </a:rPr>
              <a:pPr/>
              <a:t>7/3/2019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5FEC7C-69EB-4CBC-B965-C70BBA1844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0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F851E8-2EC8-49AE-9EBD-37407E579C16}" type="datetimeFigureOut">
              <a:rPr lang="en-GB" smtClean="0"/>
              <a:pPr/>
              <a:t>03/07/2019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B1914-D3F9-448F-8F54-BF80406F1BB3}" type="slidenum">
              <a:rPr lang="en-GB" smtClean="0"/>
              <a:pPr/>
              <a:t>‹#›</a:t>
            </a:fld>
            <a:endParaRPr lang="en-GB"/>
          </a:p>
        </p:txBody>
      </p:sp>
    </p:spTree>
    <p:extLst>
      <p:ext uri="{BB962C8B-B14F-4D97-AF65-F5344CB8AC3E}">
        <p14:creationId xmlns:p14="http://schemas.microsoft.com/office/powerpoint/2010/main" val="1442248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BF851E8-2EC8-49AE-9EBD-37407E579C16}" type="datetimeFigureOut">
              <a:rPr lang="en-GB" smtClean="0"/>
              <a:pPr/>
              <a:t>03/07/2019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FB1914-D3F9-448F-8F54-BF80406F1BB3}" type="slidenum">
              <a:rPr lang="en-GB" smtClean="0"/>
              <a:pPr/>
              <a:t>‹#›</a:t>
            </a:fld>
            <a:endParaRPr lang="en-GB"/>
          </a:p>
        </p:txBody>
      </p:sp>
    </p:spTree>
    <p:extLst>
      <p:ext uri="{BB962C8B-B14F-4D97-AF65-F5344CB8AC3E}">
        <p14:creationId xmlns:p14="http://schemas.microsoft.com/office/powerpoint/2010/main" val="244314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BF851E8-2EC8-49AE-9EBD-37407E579C16}" type="datetimeFigureOut">
              <a:rPr lang="en-GB" smtClean="0"/>
              <a:pPr/>
              <a:t>03/07/2019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FB1914-D3F9-448F-8F54-BF80406F1BB3}" type="slidenum">
              <a:rPr lang="en-GB" smtClean="0"/>
              <a:pPr/>
              <a:t>‹#›</a:t>
            </a:fld>
            <a:endParaRPr lang="en-GB"/>
          </a:p>
        </p:txBody>
      </p:sp>
    </p:spTree>
    <p:extLst>
      <p:ext uri="{BB962C8B-B14F-4D97-AF65-F5344CB8AC3E}">
        <p14:creationId xmlns:p14="http://schemas.microsoft.com/office/powerpoint/2010/main" val="184895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BF851E8-2EC8-49AE-9EBD-37407E579C16}" type="datetimeFigureOut">
              <a:rPr lang="en-GB" smtClean="0"/>
              <a:pPr/>
              <a:t>03/07/2019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FB1914-D3F9-448F-8F54-BF80406F1BB3}" type="slidenum">
              <a:rPr lang="en-GB" smtClean="0"/>
              <a:pPr/>
              <a:t>‹#›</a:t>
            </a:fld>
            <a:endParaRPr lang="en-GB"/>
          </a:p>
        </p:txBody>
      </p:sp>
    </p:spTree>
    <p:extLst>
      <p:ext uri="{BB962C8B-B14F-4D97-AF65-F5344CB8AC3E}">
        <p14:creationId xmlns:p14="http://schemas.microsoft.com/office/powerpoint/2010/main" val="71013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851E8-2EC8-49AE-9EBD-37407E579C16}" type="datetimeFigureOut">
              <a:rPr lang="en-GB" smtClean="0"/>
              <a:pPr/>
              <a:t>03/07/2019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FB1914-D3F9-448F-8F54-BF80406F1BB3}" type="slidenum">
              <a:rPr lang="en-GB" smtClean="0"/>
              <a:pPr/>
              <a:t>‹#›</a:t>
            </a:fld>
            <a:endParaRPr lang="en-GB"/>
          </a:p>
        </p:txBody>
      </p:sp>
    </p:spTree>
    <p:extLst>
      <p:ext uri="{BB962C8B-B14F-4D97-AF65-F5344CB8AC3E}">
        <p14:creationId xmlns:p14="http://schemas.microsoft.com/office/powerpoint/2010/main" val="1066166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F851E8-2EC8-49AE-9EBD-37407E579C16}" type="datetimeFigureOut">
              <a:rPr lang="en-GB" smtClean="0"/>
              <a:pPr/>
              <a:t>03/07/2019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FB1914-D3F9-448F-8F54-BF80406F1BB3}" type="slidenum">
              <a:rPr lang="en-GB" smtClean="0"/>
              <a:pPr/>
              <a:t>‹#›</a:t>
            </a:fld>
            <a:endParaRPr lang="en-GB"/>
          </a:p>
        </p:txBody>
      </p:sp>
    </p:spTree>
    <p:extLst>
      <p:ext uri="{BB962C8B-B14F-4D97-AF65-F5344CB8AC3E}">
        <p14:creationId xmlns:p14="http://schemas.microsoft.com/office/powerpoint/2010/main" val="58722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F851E8-2EC8-49AE-9EBD-37407E579C16}" type="datetimeFigureOut">
              <a:rPr lang="en-GB" smtClean="0"/>
              <a:pPr/>
              <a:t>03/07/2019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FB1914-D3F9-448F-8F54-BF80406F1BB3}" type="slidenum">
              <a:rPr lang="en-GB" smtClean="0"/>
              <a:pPr/>
              <a:t>‹#›</a:t>
            </a:fld>
            <a:endParaRPr lang="en-GB"/>
          </a:p>
        </p:txBody>
      </p:sp>
    </p:spTree>
    <p:extLst>
      <p:ext uri="{BB962C8B-B14F-4D97-AF65-F5344CB8AC3E}">
        <p14:creationId xmlns:p14="http://schemas.microsoft.com/office/powerpoint/2010/main" val="3188037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851E8-2EC8-49AE-9EBD-37407E579C16}" type="datetimeFigureOut">
              <a:rPr lang="en-GB" smtClean="0"/>
              <a:pPr/>
              <a:t>03/07/2019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B1914-D3F9-448F-8F54-BF80406F1BB3}" type="slidenum">
              <a:rPr lang="en-GB" smtClean="0"/>
              <a:pPr/>
              <a:t>‹#›</a:t>
            </a:fld>
            <a:endParaRPr lang="en-GB"/>
          </a:p>
        </p:txBody>
      </p:sp>
    </p:spTree>
    <p:extLst>
      <p:ext uri="{BB962C8B-B14F-4D97-AF65-F5344CB8AC3E}">
        <p14:creationId xmlns:p14="http://schemas.microsoft.com/office/powerpoint/2010/main" val="2118677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1EEF6-7D04-47B2-B488-E3CC12000944}" type="datetimeFigureOut">
              <a:rPr lang="en-US" smtClean="0">
                <a:solidFill>
                  <a:prstClr val="black">
                    <a:tint val="75000"/>
                  </a:prstClr>
                </a:solidFill>
              </a:rPr>
              <a:pPr/>
              <a:t>7/3/2019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FEC7C-69EB-4CBC-B965-C70BBA1844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73572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video" Target="NULL"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9200"/>
            <a:ext cx="8352928" cy="1470025"/>
          </a:xfrm>
        </p:spPr>
        <p:txBody>
          <a:bodyPr>
            <a:normAutofit/>
          </a:bodyPr>
          <a:lstStyle/>
          <a:p>
            <a:pPr>
              <a:tabLst>
                <a:tab pos="4479925" algn="l"/>
              </a:tabLst>
            </a:pPr>
            <a:r>
              <a:rPr lang="en-US" sz="3200" b="1" dirty="0" smtClean="0"/>
              <a:t>Taxing Tobacco: </a:t>
            </a:r>
            <a:r>
              <a:rPr lang="en-US" sz="3200" dirty="0" smtClean="0"/>
              <a:t/>
            </a:r>
            <a:br>
              <a:rPr lang="en-US" sz="3200" dirty="0" smtClean="0"/>
            </a:br>
            <a:r>
              <a:rPr lang="en-US" sz="3200" b="1" dirty="0" smtClean="0">
                <a:solidFill>
                  <a:schemeClr val="accent1"/>
                </a:solidFill>
              </a:rPr>
              <a:t> </a:t>
            </a:r>
            <a:r>
              <a:rPr lang="en-US" sz="3200" b="1" dirty="0" smtClean="0"/>
              <a:t>Collecting Revenue and Reducing Health Cost</a:t>
            </a:r>
            <a:endParaRPr lang="en-US" sz="3200" dirty="0"/>
          </a:p>
        </p:txBody>
      </p:sp>
      <p:sp>
        <p:nvSpPr>
          <p:cNvPr id="5" name="Subtitle 4"/>
          <p:cNvSpPr>
            <a:spLocks noGrp="1"/>
          </p:cNvSpPr>
          <p:nvPr>
            <p:ph type="subTitle" idx="1"/>
          </p:nvPr>
        </p:nvSpPr>
        <p:spPr>
          <a:xfrm>
            <a:off x="1295400" y="4953000"/>
            <a:ext cx="6400800" cy="914400"/>
          </a:xfrm>
        </p:spPr>
        <p:txBody>
          <a:bodyPr>
            <a:normAutofit fontScale="40000" lnSpcReduction="20000"/>
          </a:bodyPr>
          <a:lstStyle/>
          <a:p>
            <a:r>
              <a:rPr lang="en-US" b="1" dirty="0" smtClean="0">
                <a:solidFill>
                  <a:schemeClr val="tx1"/>
                </a:solidFill>
              </a:rPr>
              <a:t>Md. Tariq Hassan</a:t>
            </a:r>
          </a:p>
          <a:p>
            <a:r>
              <a:rPr lang="en-US" b="1" dirty="0" smtClean="0">
                <a:solidFill>
                  <a:schemeClr val="tx1"/>
                </a:solidFill>
              </a:rPr>
              <a:t>Second Secretary (VAT Policy)</a:t>
            </a:r>
          </a:p>
          <a:p>
            <a:r>
              <a:rPr lang="en-US" b="1" dirty="0" smtClean="0">
                <a:solidFill>
                  <a:schemeClr val="tx1"/>
                </a:solidFill>
              </a:rPr>
              <a:t>National Board of Revenue</a:t>
            </a:r>
          </a:p>
          <a:p>
            <a:r>
              <a:rPr lang="en-US" b="1" i="1" dirty="0" smtClean="0">
                <a:solidFill>
                  <a:schemeClr val="tx2">
                    <a:lumMod val="60000"/>
                    <a:lumOff val="40000"/>
                  </a:schemeClr>
                </a:solidFill>
              </a:rPr>
              <a:t>Email: tariq.hassan@nbr.gov.bd</a:t>
            </a:r>
            <a:endParaRPr lang="en-US" b="1" i="1" dirty="0">
              <a:solidFill>
                <a:schemeClr val="tx2">
                  <a:lumMod val="60000"/>
                  <a:lumOff val="40000"/>
                </a:schemeClr>
              </a:solidFill>
            </a:endParaRPr>
          </a:p>
        </p:txBody>
      </p:sp>
      <p:pic>
        <p:nvPicPr>
          <p:cNvPr id="6" name="Picture 5" descr="Picture2.png"/>
          <p:cNvPicPr>
            <a:picLocks noChangeAspect="1"/>
          </p:cNvPicPr>
          <p:nvPr/>
        </p:nvPicPr>
        <p:blipFill>
          <a:blip r:embed="rId2"/>
          <a:stretch>
            <a:fillRect/>
          </a:stretch>
        </p:blipFill>
        <p:spPr>
          <a:xfrm>
            <a:off x="457200" y="2667000"/>
            <a:ext cx="8149679" cy="1993227"/>
          </a:xfrm>
          <a:prstGeom prst="rect">
            <a:avLst/>
          </a:prstGeom>
        </p:spPr>
      </p:pic>
    </p:spTree>
    <p:extLst>
      <p:ext uri="{BB962C8B-B14F-4D97-AF65-F5344CB8AC3E}">
        <p14:creationId xmlns:p14="http://schemas.microsoft.com/office/powerpoint/2010/main" val="4205897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a:t>Current Tobacco Tax Structure</a:t>
            </a:r>
          </a:p>
        </p:txBody>
      </p:sp>
      <p:sp>
        <p:nvSpPr>
          <p:cNvPr id="3" name="Content Placeholder 2"/>
          <p:cNvSpPr>
            <a:spLocks noGrp="1"/>
          </p:cNvSpPr>
          <p:nvPr>
            <p:ph idx="1"/>
          </p:nvPr>
        </p:nvSpPr>
        <p:spPr/>
        <p:txBody>
          <a:bodyPr/>
          <a:lstStyle/>
          <a:p>
            <a:pPr marL="0" indent="0">
              <a:buNone/>
            </a:pPr>
            <a:r>
              <a:rPr lang="en-GB" b="1" dirty="0"/>
              <a:t>Non Tax Revenue (Health Development Surcharge):</a:t>
            </a:r>
            <a:endParaRPr lang="en-US" dirty="0"/>
          </a:p>
          <a:p>
            <a:r>
              <a:rPr lang="en-GB" dirty="0"/>
              <a:t>The Government imposed 1% ‘Health Development Surcharge’ on all tobacco products in 2014 – 2015 national budget. This </a:t>
            </a:r>
            <a:r>
              <a:rPr lang="en-GB" dirty="0" smtClean="0"/>
              <a:t>is a </a:t>
            </a:r>
            <a:r>
              <a:rPr lang="en-GB" dirty="0"/>
              <a:t>non-tax revenue and the process of calculation is just like VAT on cigarette, </a:t>
            </a:r>
            <a:r>
              <a:rPr lang="en-GB" dirty="0" err="1"/>
              <a:t>bidi</a:t>
            </a:r>
            <a:r>
              <a:rPr lang="en-GB" dirty="0"/>
              <a:t> and SLT. </a:t>
            </a:r>
            <a:endParaRPr lang="en-US" dirty="0"/>
          </a:p>
          <a:p>
            <a:endParaRPr lang="en-US" dirty="0"/>
          </a:p>
        </p:txBody>
      </p:sp>
    </p:spTree>
    <p:extLst>
      <p:ext uri="{BB962C8B-B14F-4D97-AF65-F5344CB8AC3E}">
        <p14:creationId xmlns:p14="http://schemas.microsoft.com/office/powerpoint/2010/main" val="1911594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Tax Structure: Cigarette</a:t>
            </a:r>
            <a:endParaRPr lang="en-US" dirty="0"/>
          </a:p>
        </p:txBody>
      </p:sp>
      <p:sp>
        <p:nvSpPr>
          <p:cNvPr id="3" name="Content Placeholder 2"/>
          <p:cNvSpPr>
            <a:spLocks noGrp="1"/>
          </p:cNvSpPr>
          <p:nvPr>
            <p:ph idx="1"/>
          </p:nvPr>
        </p:nvSpPr>
        <p:spPr/>
        <p:txBody>
          <a:bodyPr>
            <a:normAutofit fontScale="92500" lnSpcReduction="10000"/>
          </a:bodyPr>
          <a:lstStyle/>
          <a:p>
            <a:r>
              <a:rPr lang="en-GB" dirty="0"/>
              <a:t>In Bangladesh taxes on cigarette are somewhat different from other countries. </a:t>
            </a:r>
            <a:endParaRPr lang="en-GB" dirty="0" smtClean="0"/>
          </a:p>
          <a:p>
            <a:r>
              <a:rPr lang="en-GB" dirty="0" smtClean="0"/>
              <a:t>The </a:t>
            </a:r>
            <a:r>
              <a:rPr lang="en-GB" dirty="0"/>
              <a:t>cigarettes are divided into four segments based on Maximum Retail Price (MRP) and SD rates are imposed segment wise. </a:t>
            </a:r>
            <a:endParaRPr lang="en-GB" dirty="0" smtClean="0"/>
          </a:p>
          <a:p>
            <a:r>
              <a:rPr lang="en-GB" dirty="0" smtClean="0"/>
              <a:t>As </a:t>
            </a:r>
            <a:r>
              <a:rPr lang="en-GB" dirty="0"/>
              <a:t>for example, if the MRP of a definite brand of cigarette is “X”, and the rate of supplementary duty is “Y%” and VAT rate is 15% then the Amount of SD is X*Y% and Amount of VAT is X*15%.</a:t>
            </a:r>
            <a:endParaRPr lang="en-US" dirty="0"/>
          </a:p>
        </p:txBody>
      </p:sp>
    </p:spTree>
    <p:extLst>
      <p:ext uri="{BB962C8B-B14F-4D97-AF65-F5344CB8AC3E}">
        <p14:creationId xmlns:p14="http://schemas.microsoft.com/office/powerpoint/2010/main" val="3127137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a:t>Tax Structure: Cigarette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7920434"/>
              </p:ext>
            </p:extLst>
          </p:nvPr>
        </p:nvGraphicFramePr>
        <p:xfrm>
          <a:off x="1577975" y="2893282"/>
          <a:ext cx="5988050" cy="2910586"/>
        </p:xfrm>
        <a:graphic>
          <a:graphicData uri="http://schemas.openxmlformats.org/drawingml/2006/table">
            <a:tbl>
              <a:tblPr firstRow="1" firstCol="1" bandRow="1">
                <a:tableStyleId>{5C22544A-7EE6-4342-B048-85BDC9FD1C3A}</a:tableStyleId>
              </a:tblPr>
              <a:tblGrid>
                <a:gridCol w="1197610"/>
                <a:gridCol w="1197610"/>
                <a:gridCol w="1197610"/>
                <a:gridCol w="1197610"/>
                <a:gridCol w="1197610"/>
              </a:tblGrid>
              <a:tr h="611505">
                <a:tc>
                  <a:txBody>
                    <a:bodyPr/>
                    <a:lstStyle/>
                    <a:p>
                      <a:pPr marL="0" marR="0" algn="just">
                        <a:lnSpc>
                          <a:spcPct val="115000"/>
                        </a:lnSpc>
                        <a:spcBef>
                          <a:spcPts val="0"/>
                        </a:spcBef>
                        <a:spcAft>
                          <a:spcPts val="1000"/>
                        </a:spcAft>
                      </a:pPr>
                      <a:r>
                        <a:rPr lang="en-GB" sz="2000" dirty="0">
                          <a:effectLst/>
                        </a:rPr>
                        <a:t>Tax base</a:t>
                      </a:r>
                      <a:endParaRPr lang="en-US" sz="2000" dirty="0">
                        <a:effectLst/>
                      </a:endParaRPr>
                    </a:p>
                    <a:p>
                      <a:pPr marL="0" marR="0" algn="just">
                        <a:lnSpc>
                          <a:spcPct val="115000"/>
                        </a:lnSpc>
                        <a:spcBef>
                          <a:spcPts val="0"/>
                        </a:spcBef>
                        <a:spcAft>
                          <a:spcPts val="1000"/>
                        </a:spcAft>
                      </a:pPr>
                      <a:r>
                        <a:rPr lang="en-GB" sz="2000" dirty="0">
                          <a:effectLst/>
                        </a:rPr>
                        <a:t>MRP: BDT/ 10 sticks</a:t>
                      </a:r>
                      <a:endParaRPr lang="en-US" sz="2000" dirty="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2000">
                          <a:effectLst/>
                        </a:rPr>
                        <a:t>SD (% of MRP)</a:t>
                      </a:r>
                      <a:endParaRPr lang="en-US" sz="20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2000">
                          <a:effectLst/>
                        </a:rPr>
                        <a:t>VAT (% of MRP)</a:t>
                      </a:r>
                      <a:endParaRPr lang="en-US" sz="20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2000">
                          <a:effectLst/>
                        </a:rPr>
                        <a:t>HDS (% of MRP)</a:t>
                      </a:r>
                      <a:endParaRPr lang="en-US" sz="20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2000">
                          <a:effectLst/>
                        </a:rPr>
                        <a:t>Total tax burden</a:t>
                      </a:r>
                      <a:endParaRPr lang="en-US" sz="2000">
                        <a:effectLst/>
                        <a:latin typeface="Calibri"/>
                        <a:ea typeface="Times New Roman"/>
                        <a:cs typeface="Times New Roman"/>
                      </a:endParaRPr>
                    </a:p>
                  </a:txBody>
                  <a:tcPr marL="68580" marR="68580" marT="0" marB="0"/>
                </a:tc>
              </a:tr>
              <a:tr h="308610">
                <a:tc>
                  <a:txBody>
                    <a:bodyPr/>
                    <a:lstStyle/>
                    <a:p>
                      <a:pPr marL="0" marR="0" algn="just">
                        <a:lnSpc>
                          <a:spcPct val="115000"/>
                        </a:lnSpc>
                        <a:spcBef>
                          <a:spcPts val="0"/>
                        </a:spcBef>
                        <a:spcAft>
                          <a:spcPts val="1000"/>
                        </a:spcAft>
                      </a:pPr>
                      <a:r>
                        <a:rPr lang="en-GB" sz="2000" dirty="0" smtClean="0">
                          <a:effectLst/>
                        </a:rPr>
                        <a:t>37.00 </a:t>
                      </a:r>
                      <a:r>
                        <a:rPr lang="en-GB" sz="2000" dirty="0">
                          <a:effectLst/>
                        </a:rPr>
                        <a:t>+</a:t>
                      </a:r>
                      <a:endParaRPr lang="en-US" sz="2000" dirty="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2000">
                          <a:effectLst/>
                        </a:rPr>
                        <a:t>55%</a:t>
                      </a:r>
                      <a:endParaRPr lang="en-US" sz="2000">
                        <a:effectLst/>
                        <a:latin typeface="Calibri"/>
                        <a:ea typeface="Times New Roman"/>
                        <a:cs typeface="Times New Roman"/>
                      </a:endParaRPr>
                    </a:p>
                  </a:txBody>
                  <a:tcPr marL="68580" marR="68580" marT="0" marB="0"/>
                </a:tc>
                <a:tc rowSpan="4">
                  <a:txBody>
                    <a:bodyPr/>
                    <a:lstStyle/>
                    <a:p>
                      <a:pPr marL="0" marR="0" algn="just">
                        <a:lnSpc>
                          <a:spcPct val="115000"/>
                        </a:lnSpc>
                        <a:spcBef>
                          <a:spcPts val="0"/>
                        </a:spcBef>
                        <a:spcAft>
                          <a:spcPts val="1000"/>
                        </a:spcAft>
                      </a:pPr>
                      <a:r>
                        <a:rPr lang="en-GB" sz="2000">
                          <a:effectLst/>
                        </a:rPr>
                        <a:t>15%</a:t>
                      </a:r>
                      <a:endParaRPr lang="en-US" sz="2000">
                        <a:effectLst/>
                        <a:latin typeface="Calibri"/>
                        <a:ea typeface="Times New Roman"/>
                        <a:cs typeface="Times New Roman"/>
                      </a:endParaRPr>
                    </a:p>
                  </a:txBody>
                  <a:tcPr marL="68580" marR="68580" marT="0" marB="0" anchor="ctr"/>
                </a:tc>
                <a:tc rowSpan="4">
                  <a:txBody>
                    <a:bodyPr/>
                    <a:lstStyle/>
                    <a:p>
                      <a:pPr marL="0" marR="0" algn="just">
                        <a:lnSpc>
                          <a:spcPct val="115000"/>
                        </a:lnSpc>
                        <a:spcBef>
                          <a:spcPts val="0"/>
                        </a:spcBef>
                        <a:spcAft>
                          <a:spcPts val="1000"/>
                        </a:spcAft>
                      </a:pPr>
                      <a:r>
                        <a:rPr lang="en-GB" sz="2000">
                          <a:effectLst/>
                        </a:rPr>
                        <a:t>1%</a:t>
                      </a:r>
                      <a:endParaRPr lang="en-US" sz="2000">
                        <a:effectLst/>
                        <a:latin typeface="Calibri"/>
                        <a:ea typeface="Times New Roman"/>
                        <a:cs typeface="Times New Roman"/>
                      </a:endParaRPr>
                    </a:p>
                  </a:txBody>
                  <a:tcPr marL="68580" marR="68580" marT="0" marB="0" anchor="ctr"/>
                </a:tc>
                <a:tc>
                  <a:txBody>
                    <a:bodyPr/>
                    <a:lstStyle/>
                    <a:p>
                      <a:pPr marL="0" marR="0" algn="just">
                        <a:lnSpc>
                          <a:spcPct val="115000"/>
                        </a:lnSpc>
                        <a:spcBef>
                          <a:spcPts val="0"/>
                        </a:spcBef>
                        <a:spcAft>
                          <a:spcPts val="1000"/>
                        </a:spcAft>
                      </a:pPr>
                      <a:r>
                        <a:rPr lang="en-GB" sz="2000">
                          <a:effectLst/>
                        </a:rPr>
                        <a:t>71%</a:t>
                      </a:r>
                      <a:endParaRPr lang="en-US" sz="2000">
                        <a:effectLst/>
                        <a:latin typeface="Calibri"/>
                        <a:ea typeface="Times New Roman"/>
                        <a:cs typeface="Times New Roman"/>
                      </a:endParaRPr>
                    </a:p>
                  </a:txBody>
                  <a:tcPr marL="68580" marR="68580" marT="0" marB="0"/>
                </a:tc>
              </a:tr>
              <a:tr h="308610">
                <a:tc>
                  <a:txBody>
                    <a:bodyPr/>
                    <a:lstStyle/>
                    <a:p>
                      <a:pPr marL="0" marR="0" algn="just">
                        <a:lnSpc>
                          <a:spcPct val="115000"/>
                        </a:lnSpc>
                        <a:spcBef>
                          <a:spcPts val="0"/>
                        </a:spcBef>
                        <a:spcAft>
                          <a:spcPts val="1000"/>
                        </a:spcAft>
                      </a:pPr>
                      <a:r>
                        <a:rPr lang="en-GB" sz="2000" dirty="0" smtClean="0">
                          <a:effectLst/>
                        </a:rPr>
                        <a:t>63.00 </a:t>
                      </a:r>
                      <a:r>
                        <a:rPr lang="en-GB" sz="2000" dirty="0">
                          <a:effectLst/>
                        </a:rPr>
                        <a:t>+</a:t>
                      </a:r>
                      <a:endParaRPr lang="en-US" sz="2000" dirty="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2000">
                          <a:effectLst/>
                        </a:rPr>
                        <a:t>65%</a:t>
                      </a:r>
                      <a:endParaRPr lang="en-US" sz="2000">
                        <a:effectLst/>
                        <a:latin typeface="Calibri"/>
                        <a:ea typeface="Times New Roman"/>
                        <a:cs typeface="Times New Roman"/>
                      </a:endParaRPr>
                    </a:p>
                  </a:txBody>
                  <a:tcPr marL="68580" marR="68580" marT="0" marB="0"/>
                </a:tc>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1000"/>
                        </a:spcAft>
                      </a:pPr>
                      <a:r>
                        <a:rPr lang="en-GB" sz="2000">
                          <a:effectLst/>
                        </a:rPr>
                        <a:t>81%</a:t>
                      </a:r>
                      <a:endParaRPr lang="en-US" sz="2000">
                        <a:effectLst/>
                        <a:latin typeface="Calibri"/>
                        <a:ea typeface="Times New Roman"/>
                        <a:cs typeface="Times New Roman"/>
                      </a:endParaRPr>
                    </a:p>
                  </a:txBody>
                  <a:tcPr marL="68580" marR="68580" marT="0" marB="0"/>
                </a:tc>
              </a:tr>
              <a:tr h="308610">
                <a:tc>
                  <a:txBody>
                    <a:bodyPr/>
                    <a:lstStyle/>
                    <a:p>
                      <a:pPr marL="0" marR="0" algn="just">
                        <a:lnSpc>
                          <a:spcPct val="115000"/>
                        </a:lnSpc>
                        <a:spcBef>
                          <a:spcPts val="0"/>
                        </a:spcBef>
                        <a:spcAft>
                          <a:spcPts val="1000"/>
                        </a:spcAft>
                      </a:pPr>
                      <a:r>
                        <a:rPr lang="en-GB" sz="2000" dirty="0" smtClean="0">
                          <a:effectLst/>
                        </a:rPr>
                        <a:t>93.00 </a:t>
                      </a:r>
                      <a:r>
                        <a:rPr lang="en-GB" sz="2000" dirty="0">
                          <a:effectLst/>
                        </a:rPr>
                        <a:t>+</a:t>
                      </a:r>
                      <a:endParaRPr lang="en-US" sz="2000" dirty="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2000">
                          <a:effectLst/>
                        </a:rPr>
                        <a:t>65%</a:t>
                      </a:r>
                      <a:endParaRPr lang="en-US" sz="2000">
                        <a:effectLst/>
                        <a:latin typeface="Calibri"/>
                        <a:ea typeface="Times New Roman"/>
                        <a:cs typeface="Times New Roman"/>
                      </a:endParaRPr>
                    </a:p>
                  </a:txBody>
                  <a:tcPr marL="68580" marR="68580" marT="0" marB="0"/>
                </a:tc>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1000"/>
                        </a:spcAft>
                      </a:pPr>
                      <a:r>
                        <a:rPr lang="en-GB" sz="2000">
                          <a:effectLst/>
                        </a:rPr>
                        <a:t>81%</a:t>
                      </a:r>
                      <a:endParaRPr lang="en-US" sz="2000">
                        <a:effectLst/>
                        <a:latin typeface="Calibri"/>
                        <a:ea typeface="Times New Roman"/>
                        <a:cs typeface="Times New Roman"/>
                      </a:endParaRPr>
                    </a:p>
                  </a:txBody>
                  <a:tcPr marL="68580" marR="68580" marT="0" marB="0"/>
                </a:tc>
              </a:tr>
              <a:tr h="308610">
                <a:tc>
                  <a:txBody>
                    <a:bodyPr/>
                    <a:lstStyle/>
                    <a:p>
                      <a:pPr marL="0" marR="0" algn="just">
                        <a:lnSpc>
                          <a:spcPct val="115000"/>
                        </a:lnSpc>
                        <a:spcBef>
                          <a:spcPts val="0"/>
                        </a:spcBef>
                        <a:spcAft>
                          <a:spcPts val="1000"/>
                        </a:spcAft>
                      </a:pPr>
                      <a:r>
                        <a:rPr lang="en-GB" sz="2000" smtClean="0">
                          <a:effectLst/>
                        </a:rPr>
                        <a:t>123.00 </a:t>
                      </a:r>
                      <a:r>
                        <a:rPr lang="en-GB" sz="2000">
                          <a:effectLst/>
                        </a:rPr>
                        <a:t>+</a:t>
                      </a:r>
                      <a:endParaRPr lang="en-US" sz="2000" dirty="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2000">
                          <a:effectLst/>
                        </a:rPr>
                        <a:t>65%</a:t>
                      </a:r>
                      <a:endParaRPr lang="en-US" sz="2000">
                        <a:effectLst/>
                        <a:latin typeface="Calibri"/>
                        <a:ea typeface="Times New Roman"/>
                        <a:cs typeface="Times New Roman"/>
                      </a:endParaRPr>
                    </a:p>
                  </a:txBody>
                  <a:tcPr marL="68580" marR="68580" marT="0" marB="0"/>
                </a:tc>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1000"/>
                        </a:spcAft>
                      </a:pPr>
                      <a:r>
                        <a:rPr lang="en-GB" sz="2000" dirty="0">
                          <a:effectLst/>
                        </a:rPr>
                        <a:t>81%</a:t>
                      </a:r>
                      <a:endParaRPr lang="en-US" sz="2000" dirty="0">
                        <a:effectLst/>
                        <a:latin typeface="Calibri"/>
                        <a:ea typeface="Times New Roman"/>
                        <a:cs typeface="Times New Roman"/>
                      </a:endParaRPr>
                    </a:p>
                  </a:txBody>
                  <a:tcPr marL="68580" marR="68580" marT="0" marB="0"/>
                </a:tc>
              </a:tr>
            </a:tbl>
          </a:graphicData>
        </a:graphic>
      </p:graphicFrame>
      <p:sp>
        <p:nvSpPr>
          <p:cNvPr id="5" name="Rectangle 4"/>
          <p:cNvSpPr/>
          <p:nvPr/>
        </p:nvSpPr>
        <p:spPr>
          <a:xfrm>
            <a:off x="914400" y="1600200"/>
            <a:ext cx="6934200" cy="830997"/>
          </a:xfrm>
          <a:prstGeom prst="rect">
            <a:avLst/>
          </a:prstGeom>
        </p:spPr>
        <p:txBody>
          <a:bodyPr wrap="square">
            <a:spAutoFit/>
          </a:bodyPr>
          <a:lstStyle/>
          <a:p>
            <a:pPr algn="ctr"/>
            <a:r>
              <a:rPr lang="en-GB" sz="2400" b="1" dirty="0"/>
              <a:t>Present rates of VAT and SD on manufactured cigarette</a:t>
            </a:r>
            <a:endParaRPr lang="en-US" sz="2400" b="1" dirty="0"/>
          </a:p>
        </p:txBody>
      </p:sp>
    </p:spTree>
    <p:extLst>
      <p:ext uri="{BB962C8B-B14F-4D97-AF65-F5344CB8AC3E}">
        <p14:creationId xmlns:p14="http://schemas.microsoft.com/office/powerpoint/2010/main" val="348890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Tax structure : </a:t>
            </a:r>
            <a:r>
              <a:rPr lang="en-US" dirty="0" err="1" smtClean="0"/>
              <a:t>Biri</a:t>
            </a:r>
            <a:endParaRPr lang="en-US" dirty="0"/>
          </a:p>
        </p:txBody>
      </p:sp>
      <p:sp>
        <p:nvSpPr>
          <p:cNvPr id="3" name="Content Placeholder 2"/>
          <p:cNvSpPr>
            <a:spLocks noGrp="1"/>
          </p:cNvSpPr>
          <p:nvPr>
            <p:ph idx="1"/>
          </p:nvPr>
        </p:nvSpPr>
        <p:spPr/>
        <p:txBody>
          <a:bodyPr>
            <a:normAutofit/>
          </a:bodyPr>
          <a:lstStyle/>
          <a:p>
            <a:pPr marL="0" indent="0">
              <a:buNone/>
            </a:pPr>
            <a:r>
              <a:rPr lang="en-GB" b="1" dirty="0"/>
              <a:t>For Hand Rolled </a:t>
            </a:r>
            <a:r>
              <a:rPr lang="en-GB" b="1" dirty="0" err="1"/>
              <a:t>Biri</a:t>
            </a:r>
            <a:r>
              <a:rPr lang="en-GB" b="1" dirty="0"/>
              <a:t> (HS Code 2402.90.00):</a:t>
            </a:r>
            <a:endParaRPr lang="en-US" dirty="0"/>
          </a:p>
          <a:p>
            <a:r>
              <a:rPr lang="en-GB" dirty="0"/>
              <a:t>Previously tax base for </a:t>
            </a:r>
            <a:r>
              <a:rPr lang="en-GB" dirty="0" err="1"/>
              <a:t>biri</a:t>
            </a:r>
            <a:r>
              <a:rPr lang="en-GB" dirty="0"/>
              <a:t> was tariff value. The tariff value is fixed by the NBR considering market price and inflation. </a:t>
            </a:r>
            <a:endParaRPr lang="en-GB" dirty="0" smtClean="0"/>
          </a:p>
          <a:p>
            <a:r>
              <a:rPr lang="en-GB" dirty="0" smtClean="0"/>
              <a:t>Since </a:t>
            </a:r>
            <a:r>
              <a:rPr lang="en-GB" dirty="0"/>
              <a:t>2017-18 Fiscal Year NBR declared MRP as the tax base. </a:t>
            </a:r>
            <a:endParaRPr lang="en-US" dirty="0"/>
          </a:p>
        </p:txBody>
      </p:sp>
    </p:spTree>
    <p:extLst>
      <p:ext uri="{BB962C8B-B14F-4D97-AF65-F5344CB8AC3E}">
        <p14:creationId xmlns:p14="http://schemas.microsoft.com/office/powerpoint/2010/main" val="977053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a:t>Tax structure : </a:t>
            </a:r>
            <a:r>
              <a:rPr lang="en-US" dirty="0" err="1"/>
              <a:t>Biri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3347794"/>
              </p:ext>
            </p:extLst>
          </p:nvPr>
        </p:nvGraphicFramePr>
        <p:xfrm>
          <a:off x="457200" y="2819398"/>
          <a:ext cx="8305801" cy="2804160"/>
        </p:xfrm>
        <a:graphic>
          <a:graphicData uri="http://schemas.openxmlformats.org/drawingml/2006/table">
            <a:tbl>
              <a:tblPr firstRow="1" firstCol="1" bandRow="1">
                <a:tableStyleId>{5C22544A-7EE6-4342-B048-85BDC9FD1C3A}</a:tableStyleId>
              </a:tblPr>
              <a:tblGrid>
                <a:gridCol w="1186543"/>
                <a:gridCol w="1186543"/>
                <a:gridCol w="1186543"/>
                <a:gridCol w="1186543"/>
                <a:gridCol w="1186543"/>
                <a:gridCol w="1186543"/>
                <a:gridCol w="1186543"/>
              </a:tblGrid>
              <a:tr h="989561">
                <a:tc>
                  <a:txBody>
                    <a:bodyPr/>
                    <a:lstStyle/>
                    <a:p>
                      <a:pPr marL="0" marR="0">
                        <a:lnSpc>
                          <a:spcPct val="115000"/>
                        </a:lnSpc>
                        <a:spcBef>
                          <a:spcPts val="0"/>
                        </a:spcBef>
                        <a:spcAft>
                          <a:spcPts val="1000"/>
                        </a:spcAft>
                      </a:pPr>
                      <a:r>
                        <a:rPr lang="en-US" sz="2000" dirty="0">
                          <a:effectLst/>
                        </a:rPr>
                        <a:t>Tax base</a:t>
                      </a:r>
                    </a:p>
                    <a:p>
                      <a:pPr marL="0" marR="0" algn="just">
                        <a:lnSpc>
                          <a:spcPct val="115000"/>
                        </a:lnSpc>
                        <a:spcBef>
                          <a:spcPts val="0"/>
                        </a:spcBef>
                        <a:spcAft>
                          <a:spcPts val="1000"/>
                        </a:spcAft>
                      </a:pPr>
                      <a:r>
                        <a:rPr lang="en-US" sz="2000" dirty="0">
                          <a:effectLst/>
                        </a:rPr>
                        <a:t>MRP</a:t>
                      </a:r>
                      <a:endParaRPr lang="en-US" sz="2000" dirty="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2000">
                          <a:effectLst/>
                        </a:rPr>
                        <a:t>Stick per pack</a:t>
                      </a:r>
                      <a:endParaRPr lang="en-US" sz="20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2000">
                          <a:effectLst/>
                        </a:rPr>
                        <a:t>MRP per pack (BDT)</a:t>
                      </a:r>
                      <a:endParaRPr lang="en-US" sz="20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2000" dirty="0">
                          <a:effectLst/>
                        </a:rPr>
                        <a:t>SD (% of MRP)</a:t>
                      </a:r>
                      <a:endParaRPr lang="en-US" sz="2000" dirty="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2000">
                          <a:effectLst/>
                        </a:rPr>
                        <a:t>VAT (% of MRP)</a:t>
                      </a:r>
                      <a:endParaRPr lang="en-US" sz="20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2000">
                          <a:effectLst/>
                        </a:rPr>
                        <a:t>HDS (% of MRP)</a:t>
                      </a:r>
                      <a:endParaRPr lang="en-US" sz="20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2000">
                          <a:effectLst/>
                        </a:rPr>
                        <a:t>Total tax burden</a:t>
                      </a:r>
                      <a:endParaRPr lang="en-US" sz="2000">
                        <a:effectLst/>
                        <a:latin typeface="Calibri"/>
                        <a:ea typeface="Times New Roman"/>
                        <a:cs typeface="Times New Roman"/>
                      </a:endParaRPr>
                    </a:p>
                  </a:txBody>
                  <a:tcPr marL="68580" marR="68580" marT="0" marB="0"/>
                </a:tc>
              </a:tr>
              <a:tr h="335488">
                <a:tc rowSpan="3">
                  <a:txBody>
                    <a:bodyPr/>
                    <a:lstStyle/>
                    <a:p>
                      <a:pPr marL="0" marR="0" algn="just">
                        <a:lnSpc>
                          <a:spcPct val="115000"/>
                        </a:lnSpc>
                        <a:spcBef>
                          <a:spcPts val="0"/>
                        </a:spcBef>
                        <a:spcAft>
                          <a:spcPts val="1000"/>
                        </a:spcAft>
                      </a:pPr>
                      <a:r>
                        <a:rPr lang="en-GB" sz="2000">
                          <a:effectLst/>
                        </a:rPr>
                        <a:t>Biri without filter</a:t>
                      </a:r>
                      <a:endParaRPr lang="en-US" sz="20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2000">
                          <a:effectLst/>
                        </a:rPr>
                        <a:t>8</a:t>
                      </a:r>
                      <a:endParaRPr lang="en-US" sz="20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2000" dirty="0" smtClean="0">
                          <a:effectLst/>
                        </a:rPr>
                        <a:t>4.48</a:t>
                      </a:r>
                      <a:endParaRPr lang="en-US" sz="2000" dirty="0">
                        <a:effectLst/>
                        <a:latin typeface="Calibri"/>
                        <a:ea typeface="Times New Roman"/>
                        <a:cs typeface="Times New Roman"/>
                      </a:endParaRPr>
                    </a:p>
                  </a:txBody>
                  <a:tcPr marL="68580" marR="68580" marT="0" marB="0"/>
                </a:tc>
                <a:tc rowSpan="3">
                  <a:txBody>
                    <a:bodyPr/>
                    <a:lstStyle/>
                    <a:p>
                      <a:pPr marL="0" marR="0" algn="just">
                        <a:lnSpc>
                          <a:spcPct val="115000"/>
                        </a:lnSpc>
                        <a:spcBef>
                          <a:spcPts val="0"/>
                        </a:spcBef>
                        <a:spcAft>
                          <a:spcPts val="1000"/>
                        </a:spcAft>
                      </a:pPr>
                      <a:r>
                        <a:rPr lang="en-GB" sz="2000" dirty="0" smtClean="0">
                          <a:effectLst/>
                        </a:rPr>
                        <a:t>35%</a:t>
                      </a:r>
                      <a:endParaRPr lang="en-US" sz="2000" dirty="0">
                        <a:effectLst/>
                        <a:latin typeface="Calibri"/>
                        <a:ea typeface="Times New Roman"/>
                        <a:cs typeface="Times New Roman"/>
                      </a:endParaRPr>
                    </a:p>
                  </a:txBody>
                  <a:tcPr marL="68580" marR="68580" marT="0" marB="0" anchor="ctr"/>
                </a:tc>
                <a:tc rowSpan="5">
                  <a:txBody>
                    <a:bodyPr/>
                    <a:lstStyle/>
                    <a:p>
                      <a:pPr marL="0" marR="0" algn="just">
                        <a:lnSpc>
                          <a:spcPct val="115000"/>
                        </a:lnSpc>
                        <a:spcBef>
                          <a:spcPts val="0"/>
                        </a:spcBef>
                        <a:spcAft>
                          <a:spcPts val="1000"/>
                        </a:spcAft>
                      </a:pPr>
                      <a:r>
                        <a:rPr lang="en-GB" sz="2000">
                          <a:effectLst/>
                        </a:rPr>
                        <a:t>15%</a:t>
                      </a:r>
                      <a:endParaRPr lang="en-US" sz="2000">
                        <a:effectLst/>
                        <a:latin typeface="Calibri"/>
                        <a:ea typeface="Times New Roman"/>
                        <a:cs typeface="Times New Roman"/>
                      </a:endParaRPr>
                    </a:p>
                  </a:txBody>
                  <a:tcPr marL="68580" marR="68580" marT="0" marB="0" anchor="ctr"/>
                </a:tc>
                <a:tc rowSpan="5">
                  <a:txBody>
                    <a:bodyPr/>
                    <a:lstStyle/>
                    <a:p>
                      <a:pPr marL="0" marR="0" algn="just">
                        <a:lnSpc>
                          <a:spcPct val="115000"/>
                        </a:lnSpc>
                        <a:spcBef>
                          <a:spcPts val="0"/>
                        </a:spcBef>
                        <a:spcAft>
                          <a:spcPts val="1000"/>
                        </a:spcAft>
                      </a:pPr>
                      <a:r>
                        <a:rPr lang="en-GB" sz="2000">
                          <a:effectLst/>
                        </a:rPr>
                        <a:t>1%</a:t>
                      </a:r>
                      <a:endParaRPr lang="en-US" sz="2000">
                        <a:effectLst/>
                        <a:latin typeface="Calibri"/>
                        <a:ea typeface="Times New Roman"/>
                        <a:cs typeface="Times New Roman"/>
                      </a:endParaRPr>
                    </a:p>
                  </a:txBody>
                  <a:tcPr marL="68580" marR="68580" marT="0" marB="0" anchor="ctr"/>
                </a:tc>
                <a:tc rowSpan="3">
                  <a:txBody>
                    <a:bodyPr/>
                    <a:lstStyle/>
                    <a:p>
                      <a:pPr marL="0" marR="0" algn="just">
                        <a:lnSpc>
                          <a:spcPct val="115000"/>
                        </a:lnSpc>
                        <a:spcBef>
                          <a:spcPts val="0"/>
                        </a:spcBef>
                        <a:spcAft>
                          <a:spcPts val="1000"/>
                        </a:spcAft>
                      </a:pPr>
                      <a:r>
                        <a:rPr lang="en-GB" sz="2000" dirty="0" smtClean="0">
                          <a:effectLst/>
                        </a:rPr>
                        <a:t>51%</a:t>
                      </a:r>
                      <a:endParaRPr lang="en-US" sz="2000" dirty="0">
                        <a:effectLst/>
                        <a:latin typeface="Calibri"/>
                        <a:ea typeface="Times New Roman"/>
                        <a:cs typeface="Times New Roman"/>
                      </a:endParaRPr>
                    </a:p>
                  </a:txBody>
                  <a:tcPr marL="68580" marR="68580" marT="0" marB="0" anchor="ctr"/>
                </a:tc>
              </a:tr>
              <a:tr h="335488">
                <a:tc vMerge="1">
                  <a:txBody>
                    <a:bodyPr/>
                    <a:lstStyle/>
                    <a:p>
                      <a:endParaRPr lang="en-US"/>
                    </a:p>
                  </a:txBody>
                  <a:tcPr/>
                </a:tc>
                <a:tc>
                  <a:txBody>
                    <a:bodyPr/>
                    <a:lstStyle/>
                    <a:p>
                      <a:pPr marL="0" marR="0" algn="just">
                        <a:lnSpc>
                          <a:spcPct val="115000"/>
                        </a:lnSpc>
                        <a:spcBef>
                          <a:spcPts val="0"/>
                        </a:spcBef>
                        <a:spcAft>
                          <a:spcPts val="1000"/>
                        </a:spcAft>
                      </a:pPr>
                      <a:r>
                        <a:rPr lang="en-GB" sz="2000">
                          <a:effectLst/>
                        </a:rPr>
                        <a:t>12</a:t>
                      </a:r>
                      <a:endParaRPr lang="en-US" sz="20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2000" dirty="0" smtClean="0">
                          <a:effectLst/>
                        </a:rPr>
                        <a:t>6.72</a:t>
                      </a:r>
                      <a:endParaRPr lang="en-US" sz="2000" dirty="0">
                        <a:effectLst/>
                        <a:latin typeface="Calibri"/>
                        <a:ea typeface="Times New Roman"/>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35488">
                <a:tc vMerge="1">
                  <a:txBody>
                    <a:bodyPr/>
                    <a:lstStyle/>
                    <a:p>
                      <a:endParaRPr lang="en-US"/>
                    </a:p>
                  </a:txBody>
                  <a:tcPr/>
                </a:tc>
                <a:tc>
                  <a:txBody>
                    <a:bodyPr/>
                    <a:lstStyle/>
                    <a:p>
                      <a:pPr marL="0" marR="0" algn="just">
                        <a:lnSpc>
                          <a:spcPct val="115000"/>
                        </a:lnSpc>
                        <a:spcBef>
                          <a:spcPts val="0"/>
                        </a:spcBef>
                        <a:spcAft>
                          <a:spcPts val="1000"/>
                        </a:spcAft>
                      </a:pPr>
                      <a:r>
                        <a:rPr lang="en-GB" sz="2000">
                          <a:effectLst/>
                        </a:rPr>
                        <a:t>25</a:t>
                      </a:r>
                      <a:endParaRPr lang="en-US" sz="20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2000" dirty="0" smtClean="0">
                          <a:effectLst/>
                        </a:rPr>
                        <a:t>14.00</a:t>
                      </a:r>
                      <a:endParaRPr lang="en-US" sz="2000" dirty="0">
                        <a:effectLst/>
                        <a:latin typeface="Calibri"/>
                        <a:ea typeface="Times New Roman"/>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35488">
                <a:tc rowSpan="2">
                  <a:txBody>
                    <a:bodyPr/>
                    <a:lstStyle/>
                    <a:p>
                      <a:pPr marL="0" marR="0" algn="just">
                        <a:lnSpc>
                          <a:spcPct val="115000"/>
                        </a:lnSpc>
                        <a:spcBef>
                          <a:spcPts val="0"/>
                        </a:spcBef>
                        <a:spcAft>
                          <a:spcPts val="1000"/>
                        </a:spcAft>
                      </a:pPr>
                      <a:r>
                        <a:rPr lang="en-GB" sz="2000">
                          <a:effectLst/>
                        </a:rPr>
                        <a:t>Biri with filter</a:t>
                      </a:r>
                      <a:endParaRPr lang="en-US" sz="20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2000">
                          <a:effectLst/>
                        </a:rPr>
                        <a:t>10</a:t>
                      </a:r>
                      <a:endParaRPr lang="en-US" sz="20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2000" dirty="0">
                          <a:effectLst/>
                        </a:rPr>
                        <a:t>8</a:t>
                      </a:r>
                      <a:r>
                        <a:rPr lang="en-GB" sz="2000" dirty="0" smtClean="0">
                          <a:effectLst/>
                        </a:rPr>
                        <a:t>.50</a:t>
                      </a:r>
                      <a:endParaRPr lang="en-US" sz="2000" dirty="0">
                        <a:effectLst/>
                        <a:latin typeface="Calibri"/>
                        <a:ea typeface="Times New Roman"/>
                        <a:cs typeface="Times New Roman"/>
                      </a:endParaRPr>
                    </a:p>
                  </a:txBody>
                  <a:tcPr marL="68580" marR="68580" marT="0" marB="0"/>
                </a:tc>
                <a:tc rowSpan="2">
                  <a:txBody>
                    <a:bodyPr/>
                    <a:lstStyle/>
                    <a:p>
                      <a:pPr marL="0" marR="0" algn="just">
                        <a:lnSpc>
                          <a:spcPct val="115000"/>
                        </a:lnSpc>
                        <a:spcBef>
                          <a:spcPts val="0"/>
                        </a:spcBef>
                        <a:spcAft>
                          <a:spcPts val="1000"/>
                        </a:spcAft>
                      </a:pPr>
                      <a:r>
                        <a:rPr lang="en-GB" sz="2000" dirty="0" smtClean="0">
                          <a:effectLst/>
                        </a:rPr>
                        <a:t>40%</a:t>
                      </a:r>
                      <a:endParaRPr lang="en-US" sz="2000" dirty="0">
                        <a:effectLst/>
                        <a:latin typeface="Calibri"/>
                        <a:ea typeface="Times New Roman"/>
                        <a:cs typeface="Times New Roman"/>
                      </a:endParaRPr>
                    </a:p>
                  </a:txBody>
                  <a:tcPr marL="68580" marR="68580" marT="0" marB="0" anchor="ctr"/>
                </a:tc>
                <a:tc vMerge="1">
                  <a:txBody>
                    <a:bodyPr/>
                    <a:lstStyle/>
                    <a:p>
                      <a:endParaRPr lang="en-US"/>
                    </a:p>
                  </a:txBody>
                  <a:tcPr/>
                </a:tc>
                <a:tc vMerge="1">
                  <a:txBody>
                    <a:bodyPr/>
                    <a:lstStyle/>
                    <a:p>
                      <a:endParaRPr lang="en-US"/>
                    </a:p>
                  </a:txBody>
                  <a:tcPr/>
                </a:tc>
                <a:tc rowSpan="2">
                  <a:txBody>
                    <a:bodyPr/>
                    <a:lstStyle/>
                    <a:p>
                      <a:pPr marL="0" marR="0" algn="just">
                        <a:lnSpc>
                          <a:spcPct val="115000"/>
                        </a:lnSpc>
                        <a:spcBef>
                          <a:spcPts val="0"/>
                        </a:spcBef>
                        <a:spcAft>
                          <a:spcPts val="1000"/>
                        </a:spcAft>
                      </a:pPr>
                      <a:r>
                        <a:rPr lang="en-GB" sz="2000" dirty="0" smtClean="0">
                          <a:effectLst/>
                        </a:rPr>
                        <a:t>56%</a:t>
                      </a:r>
                      <a:endParaRPr lang="en-US" sz="2000" dirty="0">
                        <a:effectLst/>
                        <a:latin typeface="Calibri"/>
                        <a:ea typeface="Times New Roman"/>
                        <a:cs typeface="Times New Roman"/>
                      </a:endParaRPr>
                    </a:p>
                  </a:txBody>
                  <a:tcPr marL="68580" marR="68580" marT="0" marB="0" anchor="ctr"/>
                </a:tc>
              </a:tr>
              <a:tr h="335488">
                <a:tc vMerge="1">
                  <a:txBody>
                    <a:bodyPr/>
                    <a:lstStyle/>
                    <a:p>
                      <a:endParaRPr lang="en-US"/>
                    </a:p>
                  </a:txBody>
                  <a:tcPr/>
                </a:tc>
                <a:tc>
                  <a:txBody>
                    <a:bodyPr/>
                    <a:lstStyle/>
                    <a:p>
                      <a:pPr marL="0" marR="0" algn="just">
                        <a:lnSpc>
                          <a:spcPct val="115000"/>
                        </a:lnSpc>
                        <a:spcBef>
                          <a:spcPts val="0"/>
                        </a:spcBef>
                        <a:spcAft>
                          <a:spcPts val="1000"/>
                        </a:spcAft>
                      </a:pPr>
                      <a:r>
                        <a:rPr lang="en-GB" sz="2000">
                          <a:effectLst/>
                        </a:rPr>
                        <a:t>20</a:t>
                      </a:r>
                      <a:endParaRPr lang="en-US" sz="20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2000" dirty="0" smtClean="0">
                          <a:effectLst/>
                        </a:rPr>
                        <a:t>17.00</a:t>
                      </a:r>
                      <a:endParaRPr lang="en-US" sz="2000" dirty="0">
                        <a:effectLst/>
                        <a:latin typeface="Calibri"/>
                        <a:ea typeface="Times New Roman"/>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5" name="Rectangle 4"/>
          <p:cNvSpPr/>
          <p:nvPr/>
        </p:nvSpPr>
        <p:spPr>
          <a:xfrm>
            <a:off x="1981200" y="1752600"/>
            <a:ext cx="4787657" cy="461665"/>
          </a:xfrm>
          <a:prstGeom prst="rect">
            <a:avLst/>
          </a:prstGeom>
        </p:spPr>
        <p:txBody>
          <a:bodyPr wrap="none">
            <a:spAutoFit/>
          </a:bodyPr>
          <a:lstStyle/>
          <a:p>
            <a:r>
              <a:rPr lang="en-GB" sz="2400" b="1" dirty="0"/>
              <a:t>Present rates of VAT and SD on </a:t>
            </a:r>
            <a:r>
              <a:rPr lang="en-GB" sz="2400" b="1" dirty="0" err="1" smtClean="0"/>
              <a:t>biri</a:t>
            </a:r>
            <a:r>
              <a:rPr lang="en-GB" sz="2400" b="1" dirty="0" smtClean="0"/>
              <a:t> </a:t>
            </a:r>
            <a:endParaRPr lang="en-US" sz="2400" b="1" dirty="0"/>
          </a:p>
        </p:txBody>
      </p:sp>
    </p:spTree>
    <p:extLst>
      <p:ext uri="{BB962C8B-B14F-4D97-AF65-F5344CB8AC3E}">
        <p14:creationId xmlns:p14="http://schemas.microsoft.com/office/powerpoint/2010/main" val="355771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Tax Structure: SLT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GB" b="1" dirty="0"/>
              <a:t>For Smokeless Tobacco (HS Code 2403.91.00):</a:t>
            </a:r>
            <a:endParaRPr lang="en-US" dirty="0"/>
          </a:p>
          <a:p>
            <a:r>
              <a:rPr lang="en-GB" dirty="0"/>
              <a:t>For the smokeless tobacco products (SLT), previously the tax base was ex-factory price of the tobacco products. If the ex-factory price is “X” and the rate of SD is “Y%” and VAT rate is 15%, then the amount of SD is X*Y% and Amount of VAT is (X+SD)*15</a:t>
            </a:r>
            <a:r>
              <a:rPr lang="en-GB" dirty="0" smtClean="0"/>
              <a:t>%.</a:t>
            </a:r>
          </a:p>
          <a:p>
            <a:r>
              <a:rPr lang="en-GB" dirty="0"/>
              <a:t>F</a:t>
            </a:r>
            <a:r>
              <a:rPr lang="en-GB" dirty="0" smtClean="0"/>
              <a:t>rom </a:t>
            </a:r>
            <a:r>
              <a:rPr lang="en-GB" dirty="0"/>
              <a:t>Fiscal Year 2018-2019 NBR decided to set tariff values for smokeless tobacco products, namely </a:t>
            </a:r>
            <a:r>
              <a:rPr lang="en-GB" dirty="0" err="1"/>
              <a:t>zarda</a:t>
            </a:r>
            <a:r>
              <a:rPr lang="en-GB" dirty="0"/>
              <a:t> and </a:t>
            </a:r>
            <a:r>
              <a:rPr lang="en-GB" dirty="0" err="1"/>
              <a:t>gul</a:t>
            </a:r>
            <a:r>
              <a:rPr lang="en-GB" dirty="0"/>
              <a:t>. </a:t>
            </a:r>
            <a:endParaRPr lang="en-US" dirty="0"/>
          </a:p>
        </p:txBody>
      </p:sp>
    </p:spTree>
    <p:extLst>
      <p:ext uri="{BB962C8B-B14F-4D97-AF65-F5344CB8AC3E}">
        <p14:creationId xmlns:p14="http://schemas.microsoft.com/office/powerpoint/2010/main" val="1955355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a:t>Tax Structure: SLT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3618810"/>
              </p:ext>
            </p:extLst>
          </p:nvPr>
        </p:nvGraphicFramePr>
        <p:xfrm>
          <a:off x="457200" y="2590800"/>
          <a:ext cx="8229600" cy="3093212"/>
        </p:xfrm>
        <a:graphic>
          <a:graphicData uri="http://schemas.openxmlformats.org/drawingml/2006/table">
            <a:tbl>
              <a:tblPr firstRow="1" firstCol="1" bandRow="1">
                <a:tableStyleId>{5C22544A-7EE6-4342-B048-85BDC9FD1C3A}</a:tableStyleId>
              </a:tblPr>
              <a:tblGrid>
                <a:gridCol w="1645920"/>
                <a:gridCol w="1645920"/>
                <a:gridCol w="1645920"/>
                <a:gridCol w="1645920"/>
                <a:gridCol w="1645920"/>
              </a:tblGrid>
              <a:tr h="549275">
                <a:tc>
                  <a:txBody>
                    <a:bodyPr/>
                    <a:lstStyle/>
                    <a:p>
                      <a:pPr marL="0" marR="0" algn="just">
                        <a:lnSpc>
                          <a:spcPct val="115000"/>
                        </a:lnSpc>
                        <a:spcBef>
                          <a:spcPts val="0"/>
                        </a:spcBef>
                        <a:spcAft>
                          <a:spcPts val="1000"/>
                        </a:spcAft>
                      </a:pPr>
                      <a:r>
                        <a:rPr lang="en-GB" sz="1800" dirty="0">
                          <a:effectLst/>
                        </a:rPr>
                        <a:t>Tax base</a:t>
                      </a:r>
                      <a:endParaRPr lang="en-US" sz="1800" dirty="0">
                        <a:effectLst/>
                      </a:endParaRPr>
                    </a:p>
                    <a:p>
                      <a:pPr marL="0" marR="0" algn="just">
                        <a:lnSpc>
                          <a:spcPct val="115000"/>
                        </a:lnSpc>
                        <a:spcBef>
                          <a:spcPts val="0"/>
                        </a:spcBef>
                        <a:spcAft>
                          <a:spcPts val="1000"/>
                        </a:spcAft>
                      </a:pPr>
                      <a:r>
                        <a:rPr lang="en-GB" sz="1800" dirty="0" smtClean="0">
                          <a:effectLst/>
                        </a:rPr>
                        <a:t>MRP: </a:t>
                      </a:r>
                      <a:r>
                        <a:rPr lang="en-GB" sz="1800" dirty="0">
                          <a:effectLst/>
                        </a:rPr>
                        <a:t>BDT/ 10 gram</a:t>
                      </a:r>
                      <a:endParaRPr lang="en-US" sz="1800" dirty="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1800" dirty="0" smtClean="0">
                          <a:effectLst/>
                        </a:rPr>
                        <a:t>SD</a:t>
                      </a:r>
                      <a:endParaRPr lang="en-US" sz="1800" dirty="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1800" dirty="0">
                          <a:effectLst/>
                        </a:rPr>
                        <a:t>VAT </a:t>
                      </a:r>
                      <a:r>
                        <a:rPr lang="en-GB" sz="1800" dirty="0" smtClean="0">
                          <a:effectLst/>
                        </a:rPr>
                        <a:t>(%</a:t>
                      </a:r>
                      <a:endParaRPr lang="en-US" sz="1800" dirty="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1800">
                          <a:effectLst/>
                        </a:rPr>
                        <a:t>HDS (% of Tariff value)</a:t>
                      </a:r>
                      <a:endParaRPr lang="en-US" sz="180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1000"/>
                        </a:spcAft>
                      </a:pPr>
                      <a:r>
                        <a:rPr lang="en-GB" sz="1800">
                          <a:effectLst/>
                        </a:rPr>
                        <a:t>Total tax burden</a:t>
                      </a:r>
                      <a:endParaRPr lang="en-US" sz="1800">
                        <a:effectLst/>
                        <a:latin typeface="Calibri"/>
                        <a:ea typeface="Times New Roman"/>
                        <a:cs typeface="Times New Roman"/>
                      </a:endParaRPr>
                    </a:p>
                  </a:txBody>
                  <a:tcPr marL="68580" marR="68580" marT="0" marB="0"/>
                </a:tc>
              </a:tr>
              <a:tr h="457200">
                <a:tc>
                  <a:txBody>
                    <a:bodyPr/>
                    <a:lstStyle/>
                    <a:p>
                      <a:pPr marL="0" marR="0" algn="just">
                        <a:lnSpc>
                          <a:spcPct val="115000"/>
                        </a:lnSpc>
                        <a:spcBef>
                          <a:spcPts val="0"/>
                        </a:spcBef>
                        <a:spcAft>
                          <a:spcPts val="1000"/>
                        </a:spcAft>
                      </a:pPr>
                      <a:r>
                        <a:rPr lang="en-GB" sz="1800" dirty="0" err="1">
                          <a:effectLst/>
                        </a:rPr>
                        <a:t>Zarda</a:t>
                      </a:r>
                      <a:r>
                        <a:rPr lang="en-GB" sz="1800" dirty="0">
                          <a:effectLst/>
                        </a:rPr>
                        <a:t>: </a:t>
                      </a:r>
                      <a:r>
                        <a:rPr lang="en-GB" sz="1800" dirty="0" smtClean="0">
                          <a:effectLst/>
                        </a:rPr>
                        <a:t> MRP 30 </a:t>
                      </a:r>
                      <a:r>
                        <a:rPr lang="en-GB" sz="1800" dirty="0" err="1">
                          <a:effectLst/>
                        </a:rPr>
                        <a:t>Tk</a:t>
                      </a:r>
                      <a:r>
                        <a:rPr lang="en-GB" sz="1800" dirty="0">
                          <a:effectLst/>
                        </a:rPr>
                        <a:t> /10 gram</a:t>
                      </a:r>
                      <a:endParaRPr lang="en-US" sz="1800" dirty="0">
                        <a:effectLst/>
                        <a:latin typeface="Calibri"/>
                        <a:ea typeface="Times New Roman"/>
                        <a:cs typeface="Times New Roman"/>
                      </a:endParaRPr>
                    </a:p>
                  </a:txBody>
                  <a:tcPr marL="68580" marR="68580" marT="0" marB="0"/>
                </a:tc>
                <a:tc rowSpan="3">
                  <a:txBody>
                    <a:bodyPr/>
                    <a:lstStyle/>
                    <a:p>
                      <a:pPr marL="0" marR="0" algn="just">
                        <a:lnSpc>
                          <a:spcPct val="115000"/>
                        </a:lnSpc>
                        <a:spcBef>
                          <a:spcPts val="0"/>
                        </a:spcBef>
                        <a:spcAft>
                          <a:spcPts val="1000"/>
                        </a:spcAft>
                      </a:pPr>
                      <a:endParaRPr lang="en-GB" sz="1800" dirty="0" smtClean="0">
                        <a:effectLst/>
                      </a:endParaRPr>
                    </a:p>
                    <a:p>
                      <a:pPr marL="0" marR="0" algn="just">
                        <a:lnSpc>
                          <a:spcPct val="115000"/>
                        </a:lnSpc>
                        <a:spcBef>
                          <a:spcPts val="0"/>
                        </a:spcBef>
                        <a:spcAft>
                          <a:spcPts val="1000"/>
                        </a:spcAft>
                      </a:pPr>
                      <a:r>
                        <a:rPr lang="en-GB" sz="1800" dirty="0" smtClean="0">
                          <a:effectLst/>
                        </a:rPr>
                        <a:t>50%</a:t>
                      </a:r>
                      <a:endParaRPr lang="en-US" sz="1800" dirty="0">
                        <a:effectLst/>
                        <a:latin typeface="Calibri"/>
                        <a:ea typeface="Times New Roman"/>
                        <a:cs typeface="Times New Roman"/>
                      </a:endParaRPr>
                    </a:p>
                  </a:txBody>
                  <a:tcPr marL="68580" marR="68580" marT="0" marB="0"/>
                </a:tc>
                <a:tc rowSpan="3">
                  <a:txBody>
                    <a:bodyPr/>
                    <a:lstStyle/>
                    <a:p>
                      <a:pPr marL="0" marR="0" algn="just">
                        <a:lnSpc>
                          <a:spcPct val="115000"/>
                        </a:lnSpc>
                        <a:spcBef>
                          <a:spcPts val="0"/>
                        </a:spcBef>
                        <a:spcAft>
                          <a:spcPts val="1000"/>
                        </a:spcAft>
                      </a:pPr>
                      <a:endParaRPr lang="en-GB" sz="1800" dirty="0" smtClean="0">
                        <a:effectLst/>
                      </a:endParaRPr>
                    </a:p>
                    <a:p>
                      <a:pPr marL="0" marR="0" algn="just">
                        <a:lnSpc>
                          <a:spcPct val="115000"/>
                        </a:lnSpc>
                        <a:spcBef>
                          <a:spcPts val="0"/>
                        </a:spcBef>
                        <a:spcAft>
                          <a:spcPts val="1000"/>
                        </a:spcAft>
                      </a:pPr>
                      <a:r>
                        <a:rPr lang="en-GB" sz="1800" dirty="0" smtClean="0">
                          <a:effectLst/>
                        </a:rPr>
                        <a:t>15</a:t>
                      </a:r>
                      <a:r>
                        <a:rPr lang="en-GB" sz="1800" dirty="0">
                          <a:effectLst/>
                        </a:rPr>
                        <a:t>%</a:t>
                      </a:r>
                      <a:endParaRPr lang="en-US" sz="1800" dirty="0">
                        <a:effectLst/>
                        <a:latin typeface="Calibri"/>
                        <a:ea typeface="Times New Roman"/>
                        <a:cs typeface="Times New Roman"/>
                      </a:endParaRPr>
                    </a:p>
                  </a:txBody>
                  <a:tcPr marL="68580" marR="68580" marT="0" marB="0"/>
                </a:tc>
                <a:tc rowSpan="3">
                  <a:txBody>
                    <a:bodyPr/>
                    <a:lstStyle/>
                    <a:p>
                      <a:pPr marL="0" marR="0" algn="just">
                        <a:lnSpc>
                          <a:spcPct val="115000"/>
                        </a:lnSpc>
                        <a:spcBef>
                          <a:spcPts val="0"/>
                        </a:spcBef>
                        <a:spcAft>
                          <a:spcPts val="1000"/>
                        </a:spcAft>
                      </a:pPr>
                      <a:endParaRPr lang="en-GB" sz="1800" dirty="0" smtClean="0">
                        <a:effectLst/>
                      </a:endParaRPr>
                    </a:p>
                    <a:p>
                      <a:pPr marL="0" marR="0" algn="just">
                        <a:lnSpc>
                          <a:spcPct val="115000"/>
                        </a:lnSpc>
                        <a:spcBef>
                          <a:spcPts val="0"/>
                        </a:spcBef>
                        <a:spcAft>
                          <a:spcPts val="1000"/>
                        </a:spcAft>
                      </a:pPr>
                      <a:r>
                        <a:rPr lang="en-GB" sz="1800" dirty="0" smtClean="0">
                          <a:effectLst/>
                        </a:rPr>
                        <a:t>1</a:t>
                      </a:r>
                      <a:r>
                        <a:rPr lang="en-GB" sz="1800" dirty="0">
                          <a:effectLst/>
                        </a:rPr>
                        <a:t>%</a:t>
                      </a:r>
                      <a:endParaRPr lang="en-US" sz="1800" dirty="0">
                        <a:effectLst/>
                        <a:latin typeface="Calibri"/>
                        <a:ea typeface="Times New Roman"/>
                        <a:cs typeface="Times New Roman"/>
                      </a:endParaRPr>
                    </a:p>
                  </a:txBody>
                  <a:tcPr marL="68580" marR="68580" marT="0" marB="0"/>
                </a:tc>
                <a:tc rowSpan="3">
                  <a:txBody>
                    <a:bodyPr/>
                    <a:lstStyle/>
                    <a:p>
                      <a:pPr marL="0" marR="0" algn="just">
                        <a:lnSpc>
                          <a:spcPct val="115000"/>
                        </a:lnSpc>
                        <a:spcBef>
                          <a:spcPts val="0"/>
                        </a:spcBef>
                        <a:spcAft>
                          <a:spcPts val="1000"/>
                        </a:spcAft>
                      </a:pPr>
                      <a:endParaRPr lang="en-GB" sz="1800" dirty="0" smtClean="0">
                        <a:effectLst/>
                      </a:endParaRPr>
                    </a:p>
                    <a:p>
                      <a:pPr marL="0" marR="0" algn="just">
                        <a:lnSpc>
                          <a:spcPct val="115000"/>
                        </a:lnSpc>
                        <a:spcBef>
                          <a:spcPts val="0"/>
                        </a:spcBef>
                        <a:spcAft>
                          <a:spcPts val="1000"/>
                        </a:spcAft>
                      </a:pPr>
                      <a:r>
                        <a:rPr lang="en-GB" sz="1800" dirty="0" smtClean="0">
                          <a:effectLst/>
                        </a:rPr>
                        <a:t>66%</a:t>
                      </a:r>
                      <a:endParaRPr lang="en-US" sz="1800" dirty="0">
                        <a:effectLst/>
                        <a:latin typeface="Calibri"/>
                        <a:ea typeface="Times New Roman"/>
                        <a:cs typeface="Times New Roman"/>
                      </a:endParaRPr>
                    </a:p>
                  </a:txBody>
                  <a:tcPr marL="68580" marR="68580" marT="0" marB="0"/>
                </a:tc>
              </a:tr>
              <a:tr h="0">
                <a:tc>
                  <a:txBody>
                    <a:bodyPr/>
                    <a:lstStyle/>
                    <a:p>
                      <a:pPr marL="0" marR="0" algn="just">
                        <a:lnSpc>
                          <a:spcPct val="115000"/>
                        </a:lnSpc>
                        <a:spcBef>
                          <a:spcPts val="0"/>
                        </a:spcBef>
                        <a:spcAft>
                          <a:spcPts val="1000"/>
                        </a:spcAft>
                      </a:pPr>
                      <a:r>
                        <a:rPr lang="en-GB" sz="1800" dirty="0">
                          <a:effectLst/>
                        </a:rPr>
                        <a:t>Tax base</a:t>
                      </a:r>
                      <a:endParaRPr lang="en-US" sz="1800" dirty="0">
                        <a:effectLst/>
                      </a:endParaRPr>
                    </a:p>
                    <a:p>
                      <a:pPr marL="0" marR="0" algn="just">
                        <a:lnSpc>
                          <a:spcPct val="115000"/>
                        </a:lnSpc>
                        <a:spcBef>
                          <a:spcPts val="0"/>
                        </a:spcBef>
                        <a:spcAft>
                          <a:spcPts val="1000"/>
                        </a:spcAft>
                      </a:pPr>
                      <a:r>
                        <a:rPr lang="en-GB" sz="1800" dirty="0" smtClean="0">
                          <a:effectLst/>
                        </a:rPr>
                        <a:t>MRP: </a:t>
                      </a:r>
                      <a:r>
                        <a:rPr lang="en-GB" sz="1800" dirty="0">
                          <a:effectLst/>
                        </a:rPr>
                        <a:t>BDT/ 10 gram</a:t>
                      </a:r>
                      <a:endParaRPr lang="en-US" sz="1800" dirty="0">
                        <a:effectLst/>
                        <a:latin typeface="Calibri"/>
                        <a:ea typeface="Times New Roman"/>
                        <a:cs typeface="Times New Roman"/>
                      </a:endParaRPr>
                    </a:p>
                  </a:txBody>
                  <a:tcPr marL="68580" marR="68580" marT="0" marB="0"/>
                </a:tc>
                <a:tc vMerge="1">
                  <a:txBody>
                    <a:bodyPr/>
                    <a:lstStyle/>
                    <a:p>
                      <a:pPr marL="0" marR="0" algn="just">
                        <a:lnSpc>
                          <a:spcPct val="115000"/>
                        </a:lnSpc>
                        <a:spcBef>
                          <a:spcPts val="0"/>
                        </a:spcBef>
                        <a:spcAft>
                          <a:spcPts val="1000"/>
                        </a:spcAft>
                      </a:pPr>
                      <a:endParaRPr lang="en-US" sz="1800" dirty="0">
                        <a:effectLst/>
                        <a:latin typeface="Calibri"/>
                        <a:ea typeface="Times New Roman"/>
                        <a:cs typeface="Times New Roman"/>
                      </a:endParaRPr>
                    </a:p>
                  </a:txBody>
                  <a:tcPr marL="68580" marR="68580" marT="0" marB="0"/>
                </a:tc>
                <a:tc vMerge="1">
                  <a:txBody>
                    <a:bodyPr/>
                    <a:lstStyle/>
                    <a:p>
                      <a:pPr marL="0" marR="0" algn="just">
                        <a:lnSpc>
                          <a:spcPct val="115000"/>
                        </a:lnSpc>
                        <a:spcBef>
                          <a:spcPts val="0"/>
                        </a:spcBef>
                        <a:spcAft>
                          <a:spcPts val="1000"/>
                        </a:spcAft>
                      </a:pPr>
                      <a:endParaRPr lang="en-US" sz="1800" dirty="0">
                        <a:effectLst/>
                        <a:latin typeface="Calibri"/>
                        <a:ea typeface="Times New Roman"/>
                        <a:cs typeface="Times New Roman"/>
                      </a:endParaRPr>
                    </a:p>
                  </a:txBody>
                  <a:tcPr marL="68580" marR="68580" marT="0" marB="0"/>
                </a:tc>
                <a:tc vMerge="1">
                  <a:txBody>
                    <a:bodyPr/>
                    <a:lstStyle/>
                    <a:p>
                      <a:pPr marL="0" marR="0" algn="just">
                        <a:lnSpc>
                          <a:spcPct val="115000"/>
                        </a:lnSpc>
                        <a:spcBef>
                          <a:spcPts val="0"/>
                        </a:spcBef>
                        <a:spcAft>
                          <a:spcPts val="1000"/>
                        </a:spcAft>
                      </a:pPr>
                      <a:endParaRPr lang="en-US" sz="1800" dirty="0">
                        <a:effectLst/>
                        <a:latin typeface="Calibri"/>
                        <a:ea typeface="Times New Roman"/>
                        <a:cs typeface="Times New Roman"/>
                      </a:endParaRPr>
                    </a:p>
                  </a:txBody>
                  <a:tcPr marL="68580" marR="68580" marT="0" marB="0"/>
                </a:tc>
                <a:tc vMerge="1">
                  <a:txBody>
                    <a:bodyPr/>
                    <a:lstStyle/>
                    <a:p>
                      <a:pPr marL="0" marR="0" algn="just">
                        <a:lnSpc>
                          <a:spcPct val="115000"/>
                        </a:lnSpc>
                        <a:spcBef>
                          <a:spcPts val="0"/>
                        </a:spcBef>
                        <a:spcAft>
                          <a:spcPts val="1000"/>
                        </a:spcAft>
                      </a:pPr>
                      <a:endParaRPr lang="en-US" sz="1800" dirty="0">
                        <a:effectLst/>
                        <a:latin typeface="Calibri"/>
                        <a:ea typeface="Times New Roman"/>
                        <a:cs typeface="Times New Roman"/>
                      </a:endParaRPr>
                    </a:p>
                  </a:txBody>
                  <a:tcPr marL="68580" marR="68580" marT="0" marB="0"/>
                </a:tc>
              </a:tr>
              <a:tr h="0">
                <a:tc>
                  <a:txBody>
                    <a:bodyPr/>
                    <a:lstStyle/>
                    <a:p>
                      <a:pPr marL="0" marR="0" algn="just">
                        <a:lnSpc>
                          <a:spcPct val="115000"/>
                        </a:lnSpc>
                        <a:spcBef>
                          <a:spcPts val="0"/>
                        </a:spcBef>
                        <a:spcAft>
                          <a:spcPts val="1000"/>
                        </a:spcAft>
                      </a:pPr>
                      <a:endParaRPr lang="en-US" sz="1800" dirty="0">
                        <a:effectLst/>
                        <a:latin typeface="Calibri"/>
                        <a:ea typeface="Times New Roman"/>
                        <a:cs typeface="Times New Roman"/>
                      </a:endParaRPr>
                    </a:p>
                  </a:txBody>
                  <a:tcPr marL="68580" marR="68580" marT="0" marB="0"/>
                </a:tc>
                <a:tc vMerge="1">
                  <a:txBody>
                    <a:bodyPr/>
                    <a:lstStyle/>
                    <a:p>
                      <a:pPr marL="0" marR="0" algn="just">
                        <a:lnSpc>
                          <a:spcPct val="115000"/>
                        </a:lnSpc>
                        <a:spcBef>
                          <a:spcPts val="0"/>
                        </a:spcBef>
                        <a:spcAft>
                          <a:spcPts val="1000"/>
                        </a:spcAft>
                      </a:pPr>
                      <a:endParaRPr lang="en-US" sz="1800" dirty="0">
                        <a:effectLst/>
                        <a:latin typeface="Calibri"/>
                        <a:ea typeface="Times New Roman"/>
                        <a:cs typeface="Times New Roman"/>
                      </a:endParaRPr>
                    </a:p>
                  </a:txBody>
                  <a:tcPr marL="68580" marR="68580" marT="0" marB="0"/>
                </a:tc>
                <a:tc vMerge="1">
                  <a:txBody>
                    <a:bodyPr/>
                    <a:lstStyle/>
                    <a:p>
                      <a:pPr marL="0" marR="0" algn="just">
                        <a:lnSpc>
                          <a:spcPct val="115000"/>
                        </a:lnSpc>
                        <a:spcBef>
                          <a:spcPts val="0"/>
                        </a:spcBef>
                        <a:spcAft>
                          <a:spcPts val="1000"/>
                        </a:spcAft>
                      </a:pPr>
                      <a:endParaRPr lang="en-US" sz="1800" dirty="0">
                        <a:effectLst/>
                        <a:latin typeface="Calibri"/>
                        <a:ea typeface="Times New Roman"/>
                        <a:cs typeface="Times New Roman"/>
                      </a:endParaRPr>
                    </a:p>
                  </a:txBody>
                  <a:tcPr marL="68580" marR="68580" marT="0" marB="0"/>
                </a:tc>
                <a:tc vMerge="1">
                  <a:txBody>
                    <a:bodyPr/>
                    <a:lstStyle/>
                    <a:p>
                      <a:pPr marL="0" marR="0" algn="just">
                        <a:lnSpc>
                          <a:spcPct val="115000"/>
                        </a:lnSpc>
                        <a:spcBef>
                          <a:spcPts val="0"/>
                        </a:spcBef>
                        <a:spcAft>
                          <a:spcPts val="1000"/>
                        </a:spcAft>
                      </a:pPr>
                      <a:endParaRPr lang="en-US" sz="1800" dirty="0">
                        <a:effectLst/>
                        <a:latin typeface="Calibri"/>
                        <a:ea typeface="Times New Roman"/>
                        <a:cs typeface="Times New Roman"/>
                      </a:endParaRPr>
                    </a:p>
                  </a:txBody>
                  <a:tcPr marL="68580" marR="68580" marT="0" marB="0"/>
                </a:tc>
                <a:tc vMerge="1">
                  <a:txBody>
                    <a:bodyPr/>
                    <a:lstStyle/>
                    <a:p>
                      <a:pPr marL="0" marR="0" algn="just">
                        <a:lnSpc>
                          <a:spcPct val="115000"/>
                        </a:lnSpc>
                        <a:spcBef>
                          <a:spcPts val="0"/>
                        </a:spcBef>
                        <a:spcAft>
                          <a:spcPts val="1000"/>
                        </a:spcAft>
                      </a:pPr>
                      <a:endParaRPr lang="en-US" sz="1800" dirty="0">
                        <a:effectLst/>
                        <a:latin typeface="Calibri"/>
                        <a:ea typeface="Times New Roman"/>
                        <a:cs typeface="Times New Roman"/>
                      </a:endParaRPr>
                    </a:p>
                  </a:txBody>
                  <a:tcPr marL="68580" marR="68580" marT="0" marB="0"/>
                </a:tc>
              </a:tr>
            </a:tbl>
          </a:graphicData>
        </a:graphic>
      </p:graphicFrame>
      <p:sp>
        <p:nvSpPr>
          <p:cNvPr id="6" name="Rectangle 5"/>
          <p:cNvSpPr/>
          <p:nvPr/>
        </p:nvSpPr>
        <p:spPr>
          <a:xfrm>
            <a:off x="1371600" y="1676400"/>
            <a:ext cx="6172200" cy="461665"/>
          </a:xfrm>
          <a:prstGeom prst="rect">
            <a:avLst/>
          </a:prstGeom>
        </p:spPr>
        <p:txBody>
          <a:bodyPr wrap="square">
            <a:spAutoFit/>
          </a:bodyPr>
          <a:lstStyle/>
          <a:p>
            <a:pPr lvl="0"/>
            <a:r>
              <a:rPr lang="en-GB" sz="2400" b="1" dirty="0">
                <a:solidFill>
                  <a:prstClr val="black"/>
                </a:solidFill>
              </a:rPr>
              <a:t>current tariff value, rate of VAT and SD on SLTs </a:t>
            </a:r>
            <a:endParaRPr lang="en-US" sz="2400" b="1" dirty="0">
              <a:solidFill>
                <a:prstClr val="black"/>
              </a:solidFill>
            </a:endParaRPr>
          </a:p>
        </p:txBody>
      </p:sp>
    </p:spTree>
    <p:extLst>
      <p:ext uri="{BB962C8B-B14F-4D97-AF65-F5344CB8AC3E}">
        <p14:creationId xmlns:p14="http://schemas.microsoft.com/office/powerpoint/2010/main" val="2560894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C70F56-BA11-49C3-A381-2CBB05E51FF5}"/>
              </a:ext>
            </a:extLst>
          </p:cNvPr>
          <p:cNvSpPr>
            <a:spLocks noGrp="1"/>
          </p:cNvSpPr>
          <p:nvPr>
            <p:ph type="title"/>
          </p:nvPr>
        </p:nvSpPr>
        <p:spPr>
          <a:xfrm>
            <a:off x="467544" y="116632"/>
            <a:ext cx="8229600" cy="1143000"/>
          </a:xfrm>
          <a:solidFill>
            <a:schemeClr val="tx1">
              <a:lumMod val="40000"/>
              <a:lumOff val="60000"/>
            </a:schemeClr>
          </a:solidFill>
        </p:spPr>
        <p:txBody>
          <a:bodyPr>
            <a:normAutofit fontScale="90000"/>
          </a:bodyPr>
          <a:lstStyle/>
          <a:p>
            <a:r>
              <a:rPr lang="en-US" sz="4600" dirty="0">
                <a:solidFill>
                  <a:schemeClr val="bg1"/>
                </a:solidFill>
              </a:rPr>
              <a:t>Cigarette price </a:t>
            </a:r>
            <a:r>
              <a:rPr lang="en-US" sz="4600" dirty="0" smtClean="0">
                <a:solidFill>
                  <a:schemeClr val="bg1"/>
                </a:solidFill>
              </a:rPr>
              <a:t>increase </a:t>
            </a:r>
            <a:r>
              <a:rPr lang="en-US" sz="4600" dirty="0">
                <a:solidFill>
                  <a:schemeClr val="bg1"/>
                </a:solidFill>
              </a:rPr>
              <a:t>in Bangladesh</a:t>
            </a:r>
          </a:p>
        </p:txBody>
      </p:sp>
      <p:sp>
        <p:nvSpPr>
          <p:cNvPr id="4" name="Slide Number Placeholder 3">
            <a:extLst>
              <a:ext uri="{FF2B5EF4-FFF2-40B4-BE49-F238E27FC236}">
                <a16:creationId xmlns="" xmlns:a16="http://schemas.microsoft.com/office/drawing/2014/main" id="{7C58C2E1-1AA6-47F3-BF31-114C59A33BDF}"/>
              </a:ext>
            </a:extLst>
          </p:cNvPr>
          <p:cNvSpPr>
            <a:spLocks noGrp="1"/>
          </p:cNvSpPr>
          <p:nvPr>
            <p:ph type="sldNum" sz="quarter" idx="12"/>
          </p:nvPr>
        </p:nvSpPr>
        <p:spPr/>
        <p:txBody>
          <a:bodyPr/>
          <a:lstStyle/>
          <a:p>
            <a:pPr>
              <a:defRPr/>
            </a:pPr>
            <a:fld id="{AFBEA607-C712-4991-945F-5675674639E9}" type="slidenum">
              <a:rPr lang="en-US" smtClean="0"/>
              <a:pPr>
                <a:defRPr/>
              </a:pPr>
              <a:t>17</a:t>
            </a:fld>
            <a:endParaRPr lang="en-US" dirty="0"/>
          </a:p>
        </p:txBody>
      </p:sp>
      <p:pic>
        <p:nvPicPr>
          <p:cNvPr id="6" name="Content Placeholder 5">
            <a:extLst>
              <a:ext uri="{FF2B5EF4-FFF2-40B4-BE49-F238E27FC236}">
                <a16:creationId xmlns="" xmlns:a16="http://schemas.microsoft.com/office/drawing/2014/main" id="{441CC6AC-B4FF-4D4F-8A3C-2D84C43EC76E}"/>
              </a:ext>
            </a:extLst>
          </p:cNvPr>
          <p:cNvPicPr>
            <a:picLocks noGrp="1" noChangeAspect="1"/>
          </p:cNvPicPr>
          <p:nvPr>
            <p:ph idx="1"/>
          </p:nvPr>
        </p:nvPicPr>
        <p:blipFill>
          <a:blip r:embed="rId2"/>
          <a:stretch>
            <a:fillRect/>
          </a:stretch>
        </p:blipFill>
        <p:spPr>
          <a:xfrm>
            <a:off x="467544" y="1484784"/>
            <a:ext cx="8208912" cy="4927228"/>
          </a:xfrm>
          <a:prstGeom prst="rect">
            <a:avLst/>
          </a:prstGeom>
        </p:spPr>
      </p:pic>
      <p:sp>
        <p:nvSpPr>
          <p:cNvPr id="3" name="TextBox 2"/>
          <p:cNvSpPr txBox="1"/>
          <p:nvPr/>
        </p:nvSpPr>
        <p:spPr>
          <a:xfrm>
            <a:off x="395536" y="6452841"/>
            <a:ext cx="5027723" cy="369332"/>
          </a:xfrm>
          <a:prstGeom prst="rect">
            <a:avLst/>
          </a:prstGeom>
          <a:noFill/>
        </p:spPr>
        <p:txBody>
          <a:bodyPr wrap="none" rtlCol="0">
            <a:spAutoFit/>
          </a:bodyPr>
          <a:lstStyle/>
          <a:p>
            <a:r>
              <a:rPr lang="en-US" dirty="0" smtClean="0"/>
              <a:t>Courtesy: Dr Nigar Nargis, American Cancer Society </a:t>
            </a:r>
            <a:endParaRPr lang="en-GB" dirty="0"/>
          </a:p>
        </p:txBody>
      </p:sp>
    </p:spTree>
    <p:extLst>
      <p:ext uri="{BB962C8B-B14F-4D97-AF65-F5344CB8AC3E}">
        <p14:creationId xmlns:p14="http://schemas.microsoft.com/office/powerpoint/2010/main" val="3553187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62200" y="1388817"/>
          <a:ext cx="4343400" cy="4889213"/>
        </p:xfrm>
        <a:graphic>
          <a:graphicData uri="http://schemas.openxmlformats.org/drawingml/2006/table">
            <a:tbl>
              <a:tblPr/>
              <a:tblGrid>
                <a:gridCol w="898635"/>
                <a:gridCol w="2059372"/>
                <a:gridCol w="1385393"/>
              </a:tblGrid>
              <a:tr h="572655">
                <a:tc>
                  <a:txBody>
                    <a:bodyPr/>
                    <a:lstStyle/>
                    <a:p>
                      <a:pPr>
                        <a:spcAft>
                          <a:spcPts val="0"/>
                        </a:spcAft>
                      </a:pPr>
                      <a:r>
                        <a:rPr lang="en-US" sz="1800" dirty="0" smtClean="0">
                          <a:solidFill>
                            <a:srgbClr val="000000"/>
                          </a:solidFill>
                        </a:rPr>
                        <a:t>Year</a:t>
                      </a:r>
                      <a:endParaRPr lang="en-US" sz="1800" dirty="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spcAft>
                          <a:spcPts val="0"/>
                        </a:spcAft>
                      </a:pPr>
                      <a:r>
                        <a:rPr lang="en-US" sz="1800" dirty="0">
                          <a:solidFill>
                            <a:srgbClr val="000000"/>
                          </a:solidFill>
                        </a:rPr>
                        <a:t>Total Revenue in </a:t>
                      </a:r>
                      <a:r>
                        <a:rPr lang="en-US" sz="1800" dirty="0" err="1">
                          <a:solidFill>
                            <a:srgbClr val="000000"/>
                          </a:solidFill>
                        </a:rPr>
                        <a:t>Crore</a:t>
                      </a:r>
                      <a:r>
                        <a:rPr lang="en-US" sz="1800" dirty="0">
                          <a:solidFill>
                            <a:srgbClr val="000000"/>
                          </a:solidFill>
                        </a:rPr>
                        <a:t> </a:t>
                      </a:r>
                      <a:r>
                        <a:rPr lang="en-US" sz="1800" dirty="0" err="1">
                          <a:solidFill>
                            <a:srgbClr val="000000"/>
                          </a:solidFill>
                        </a:rPr>
                        <a:t>Tk</a:t>
                      </a:r>
                      <a:r>
                        <a:rPr lang="en-US" sz="1800" dirty="0">
                          <a:solidFill>
                            <a:srgbClr val="000000"/>
                          </a:solidFill>
                        </a:rPr>
                        <a:t>(VAT+SD)</a:t>
                      </a:r>
                      <a:endParaRPr lang="en-US" sz="1800" dirty="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spcAft>
                          <a:spcPts val="0"/>
                        </a:spcAft>
                      </a:pPr>
                      <a:r>
                        <a:rPr lang="en-US" sz="1800" dirty="0">
                          <a:solidFill>
                            <a:srgbClr val="000000"/>
                          </a:solidFill>
                        </a:rPr>
                        <a:t>Growth rate</a:t>
                      </a:r>
                      <a:endParaRPr lang="en-US" sz="1800" dirty="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314832">
                <a:tc>
                  <a:txBody>
                    <a:bodyPr/>
                    <a:lstStyle/>
                    <a:p>
                      <a:pPr>
                        <a:spcAft>
                          <a:spcPts val="0"/>
                        </a:spcAft>
                      </a:pPr>
                      <a:r>
                        <a:rPr lang="en-US" sz="1800" dirty="0">
                          <a:solidFill>
                            <a:srgbClr val="000000"/>
                          </a:solidFill>
                        </a:rPr>
                        <a:t>2006-07</a:t>
                      </a:r>
                      <a:endParaRPr lang="en-US" sz="1800" dirty="0"/>
                    </a:p>
                  </a:txBody>
                  <a:tcPr marL="45493" marR="45493" marT="30328" marB="30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800">
                          <a:solidFill>
                            <a:srgbClr val="000000"/>
                          </a:solidFill>
                        </a:rPr>
                        <a:t>3653</a:t>
                      </a:r>
                      <a:endParaRPr lang="en-US" sz="180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800">
                          <a:solidFill>
                            <a:srgbClr val="000000"/>
                          </a:solidFill>
                        </a:rPr>
                        <a:t> </a:t>
                      </a:r>
                      <a:endParaRPr lang="en-US" sz="180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4832">
                <a:tc>
                  <a:txBody>
                    <a:bodyPr/>
                    <a:lstStyle/>
                    <a:p>
                      <a:pPr>
                        <a:spcAft>
                          <a:spcPts val="0"/>
                        </a:spcAft>
                      </a:pPr>
                      <a:r>
                        <a:rPr lang="en-US" sz="1800" dirty="0">
                          <a:solidFill>
                            <a:srgbClr val="000000"/>
                          </a:solidFill>
                        </a:rPr>
                        <a:t>2007-08</a:t>
                      </a:r>
                      <a:endParaRPr lang="en-US" sz="1800" dirty="0"/>
                    </a:p>
                  </a:txBody>
                  <a:tcPr marL="45493" marR="45493" marT="30328" marB="30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800">
                          <a:solidFill>
                            <a:srgbClr val="000000"/>
                          </a:solidFill>
                        </a:rPr>
                        <a:t>4310</a:t>
                      </a:r>
                      <a:endParaRPr lang="en-US" sz="180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800">
                          <a:solidFill>
                            <a:srgbClr val="000000"/>
                          </a:solidFill>
                        </a:rPr>
                        <a:t>18%</a:t>
                      </a:r>
                      <a:endParaRPr lang="en-US" sz="180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4832">
                <a:tc>
                  <a:txBody>
                    <a:bodyPr/>
                    <a:lstStyle/>
                    <a:p>
                      <a:pPr>
                        <a:spcAft>
                          <a:spcPts val="0"/>
                        </a:spcAft>
                      </a:pPr>
                      <a:r>
                        <a:rPr lang="en-US" sz="1800" dirty="0">
                          <a:solidFill>
                            <a:srgbClr val="000000"/>
                          </a:solidFill>
                        </a:rPr>
                        <a:t>2008-09</a:t>
                      </a:r>
                      <a:endParaRPr lang="en-US" sz="1800" dirty="0"/>
                    </a:p>
                  </a:txBody>
                  <a:tcPr marL="45493" marR="45493" marT="30328" marB="30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800">
                          <a:solidFill>
                            <a:srgbClr val="000000"/>
                          </a:solidFill>
                        </a:rPr>
                        <a:t>5170</a:t>
                      </a:r>
                      <a:endParaRPr lang="en-US" sz="180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800">
                          <a:solidFill>
                            <a:srgbClr val="000000"/>
                          </a:solidFill>
                        </a:rPr>
                        <a:t>20%</a:t>
                      </a:r>
                      <a:endParaRPr lang="en-US" sz="180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4832">
                <a:tc>
                  <a:txBody>
                    <a:bodyPr/>
                    <a:lstStyle/>
                    <a:p>
                      <a:pPr>
                        <a:spcAft>
                          <a:spcPts val="0"/>
                        </a:spcAft>
                      </a:pPr>
                      <a:r>
                        <a:rPr lang="en-US" sz="1800" dirty="0">
                          <a:solidFill>
                            <a:srgbClr val="000000"/>
                          </a:solidFill>
                        </a:rPr>
                        <a:t>2009-10</a:t>
                      </a:r>
                      <a:endParaRPr lang="en-US" sz="1800" dirty="0"/>
                    </a:p>
                  </a:txBody>
                  <a:tcPr marL="45493" marR="45493" marT="30328" marB="30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800">
                          <a:solidFill>
                            <a:srgbClr val="000000"/>
                          </a:solidFill>
                        </a:rPr>
                        <a:t>6424</a:t>
                      </a:r>
                      <a:endParaRPr lang="en-US" sz="180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800">
                          <a:solidFill>
                            <a:srgbClr val="000000"/>
                          </a:solidFill>
                        </a:rPr>
                        <a:t>24%</a:t>
                      </a:r>
                      <a:endParaRPr lang="en-US" sz="180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4832">
                <a:tc>
                  <a:txBody>
                    <a:bodyPr/>
                    <a:lstStyle/>
                    <a:p>
                      <a:pPr>
                        <a:spcAft>
                          <a:spcPts val="0"/>
                        </a:spcAft>
                      </a:pPr>
                      <a:r>
                        <a:rPr lang="en-US" sz="1800" dirty="0">
                          <a:solidFill>
                            <a:srgbClr val="000000"/>
                          </a:solidFill>
                        </a:rPr>
                        <a:t>2010-11</a:t>
                      </a:r>
                      <a:endParaRPr lang="en-US" sz="1800" dirty="0"/>
                    </a:p>
                  </a:txBody>
                  <a:tcPr marL="45493" marR="45493" marT="30328" marB="30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800">
                          <a:solidFill>
                            <a:srgbClr val="000000"/>
                          </a:solidFill>
                        </a:rPr>
                        <a:t>7404</a:t>
                      </a:r>
                      <a:endParaRPr lang="en-US" sz="180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800">
                          <a:solidFill>
                            <a:srgbClr val="000000"/>
                          </a:solidFill>
                        </a:rPr>
                        <a:t>15%</a:t>
                      </a:r>
                      <a:endParaRPr lang="en-US" sz="180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4832">
                <a:tc>
                  <a:txBody>
                    <a:bodyPr/>
                    <a:lstStyle/>
                    <a:p>
                      <a:pPr>
                        <a:spcAft>
                          <a:spcPts val="0"/>
                        </a:spcAft>
                      </a:pPr>
                      <a:r>
                        <a:rPr lang="en-US" sz="1800" dirty="0">
                          <a:solidFill>
                            <a:srgbClr val="000000"/>
                          </a:solidFill>
                        </a:rPr>
                        <a:t>2011-12</a:t>
                      </a:r>
                      <a:endParaRPr lang="en-US" sz="1800" dirty="0"/>
                    </a:p>
                  </a:txBody>
                  <a:tcPr marL="45493" marR="45493" marT="30328" marB="30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800">
                          <a:solidFill>
                            <a:srgbClr val="000000"/>
                          </a:solidFill>
                        </a:rPr>
                        <a:t>10320</a:t>
                      </a:r>
                      <a:endParaRPr lang="en-US" sz="180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800">
                          <a:solidFill>
                            <a:srgbClr val="000000"/>
                          </a:solidFill>
                        </a:rPr>
                        <a:t>39%</a:t>
                      </a:r>
                      <a:endParaRPr lang="en-US" sz="180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4832">
                <a:tc>
                  <a:txBody>
                    <a:bodyPr/>
                    <a:lstStyle/>
                    <a:p>
                      <a:pPr>
                        <a:spcAft>
                          <a:spcPts val="0"/>
                        </a:spcAft>
                      </a:pPr>
                      <a:r>
                        <a:rPr lang="en-US" sz="1800" dirty="0">
                          <a:solidFill>
                            <a:srgbClr val="000000"/>
                          </a:solidFill>
                        </a:rPr>
                        <a:t>2012-13</a:t>
                      </a:r>
                      <a:endParaRPr lang="en-US" sz="1800" dirty="0"/>
                    </a:p>
                  </a:txBody>
                  <a:tcPr marL="45493" marR="45493" marT="30328" marB="30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800" dirty="0">
                          <a:solidFill>
                            <a:srgbClr val="000000"/>
                          </a:solidFill>
                        </a:rPr>
                        <a:t>9899</a:t>
                      </a:r>
                      <a:endParaRPr lang="en-US" sz="1800" dirty="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800">
                          <a:solidFill>
                            <a:srgbClr val="FF0000"/>
                          </a:solidFill>
                        </a:rPr>
                        <a:t>-4%</a:t>
                      </a:r>
                      <a:endParaRPr lang="en-US" sz="180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4832">
                <a:tc>
                  <a:txBody>
                    <a:bodyPr/>
                    <a:lstStyle/>
                    <a:p>
                      <a:pPr>
                        <a:spcAft>
                          <a:spcPts val="0"/>
                        </a:spcAft>
                      </a:pPr>
                      <a:r>
                        <a:rPr lang="en-US" sz="1800">
                          <a:solidFill>
                            <a:srgbClr val="000000"/>
                          </a:solidFill>
                        </a:rPr>
                        <a:t>2013-14</a:t>
                      </a:r>
                      <a:endParaRPr lang="en-US" sz="1800"/>
                    </a:p>
                  </a:txBody>
                  <a:tcPr marL="45493" marR="45493" marT="30328" marB="30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800" dirty="0">
                          <a:solidFill>
                            <a:srgbClr val="000000"/>
                          </a:solidFill>
                        </a:rPr>
                        <a:t>12424</a:t>
                      </a:r>
                      <a:endParaRPr lang="en-US" sz="1800" dirty="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800">
                          <a:solidFill>
                            <a:srgbClr val="000000"/>
                          </a:solidFill>
                        </a:rPr>
                        <a:t>26%</a:t>
                      </a:r>
                      <a:endParaRPr lang="en-US" sz="180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4832">
                <a:tc>
                  <a:txBody>
                    <a:bodyPr/>
                    <a:lstStyle/>
                    <a:p>
                      <a:pPr>
                        <a:spcAft>
                          <a:spcPts val="0"/>
                        </a:spcAft>
                      </a:pPr>
                      <a:r>
                        <a:rPr lang="en-US" sz="1800">
                          <a:solidFill>
                            <a:srgbClr val="000000"/>
                          </a:solidFill>
                        </a:rPr>
                        <a:t>2014-15</a:t>
                      </a:r>
                      <a:endParaRPr lang="en-US" sz="1800"/>
                    </a:p>
                  </a:txBody>
                  <a:tcPr marL="45493" marR="45493" marT="30328" marB="30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800" dirty="0">
                          <a:solidFill>
                            <a:srgbClr val="000000"/>
                          </a:solidFill>
                        </a:rPr>
                        <a:t>14503</a:t>
                      </a:r>
                      <a:endParaRPr lang="en-US" sz="1800" dirty="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800">
                          <a:solidFill>
                            <a:srgbClr val="000000"/>
                          </a:solidFill>
                        </a:rPr>
                        <a:t>17%</a:t>
                      </a:r>
                      <a:endParaRPr lang="en-US" sz="180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4832">
                <a:tc>
                  <a:txBody>
                    <a:bodyPr/>
                    <a:lstStyle/>
                    <a:p>
                      <a:pPr>
                        <a:spcAft>
                          <a:spcPts val="0"/>
                        </a:spcAft>
                      </a:pPr>
                      <a:r>
                        <a:rPr lang="en-US" sz="1800">
                          <a:solidFill>
                            <a:srgbClr val="000000"/>
                          </a:solidFill>
                        </a:rPr>
                        <a:t>2015-16</a:t>
                      </a:r>
                      <a:endParaRPr lang="en-US" sz="1800"/>
                    </a:p>
                  </a:txBody>
                  <a:tcPr marL="45493" marR="45493" marT="30328" marB="30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800" dirty="0">
                          <a:solidFill>
                            <a:srgbClr val="000000"/>
                          </a:solidFill>
                        </a:rPr>
                        <a:t>16361</a:t>
                      </a:r>
                      <a:endParaRPr lang="en-US" sz="1800" dirty="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800">
                          <a:solidFill>
                            <a:srgbClr val="000000"/>
                          </a:solidFill>
                        </a:rPr>
                        <a:t>13%</a:t>
                      </a:r>
                      <a:endParaRPr lang="en-US" sz="180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4832">
                <a:tc>
                  <a:txBody>
                    <a:bodyPr/>
                    <a:lstStyle/>
                    <a:p>
                      <a:pPr>
                        <a:spcAft>
                          <a:spcPts val="0"/>
                        </a:spcAft>
                      </a:pPr>
                      <a:r>
                        <a:rPr lang="en-US" sz="1800">
                          <a:solidFill>
                            <a:srgbClr val="000000"/>
                          </a:solidFill>
                        </a:rPr>
                        <a:t>2016-17</a:t>
                      </a:r>
                      <a:endParaRPr lang="en-US" sz="1800"/>
                    </a:p>
                  </a:txBody>
                  <a:tcPr marL="45493" marR="45493" marT="30328" marB="30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800" dirty="0">
                          <a:solidFill>
                            <a:srgbClr val="000000"/>
                          </a:solidFill>
                        </a:rPr>
                        <a:t>19225</a:t>
                      </a:r>
                      <a:endParaRPr lang="en-US" sz="1800" dirty="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800">
                          <a:solidFill>
                            <a:srgbClr val="000000"/>
                          </a:solidFill>
                        </a:rPr>
                        <a:t>18%</a:t>
                      </a:r>
                      <a:endParaRPr lang="en-US" sz="180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95181">
                <a:tc>
                  <a:txBody>
                    <a:bodyPr/>
                    <a:lstStyle/>
                    <a:p>
                      <a:pPr>
                        <a:spcAft>
                          <a:spcPts val="0"/>
                        </a:spcAft>
                      </a:pPr>
                      <a:r>
                        <a:rPr lang="en-US" sz="1800" dirty="0" smtClean="0"/>
                        <a:t>2017-18</a:t>
                      </a:r>
                      <a:endParaRPr lang="en-US" sz="1800" dirty="0"/>
                    </a:p>
                  </a:txBody>
                  <a:tcPr marL="45493" marR="45493" marT="30328" marB="30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dirty="0" smtClean="0"/>
                        <a:t>23000</a:t>
                      </a:r>
                      <a:endParaRPr lang="en-US" dirty="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dirty="0" smtClean="0"/>
                        <a:t>20%</a:t>
                      </a:r>
                      <a:endParaRPr lang="en-US" dirty="0"/>
                    </a:p>
                  </a:txBody>
                  <a:tcPr marL="45493" marR="45493" marT="30328" marB="3032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Table 2"/>
          <p:cNvGraphicFramePr>
            <a:graphicFrameLocks noGrp="1"/>
          </p:cNvGraphicFramePr>
          <p:nvPr/>
        </p:nvGraphicFramePr>
        <p:xfrm>
          <a:off x="381000" y="381000"/>
          <a:ext cx="8001000" cy="609600"/>
        </p:xfrm>
        <a:graphic>
          <a:graphicData uri="http://schemas.openxmlformats.org/drawingml/2006/table">
            <a:tbl>
              <a:tblPr/>
              <a:tblGrid>
                <a:gridCol w="8001000"/>
              </a:tblGrid>
              <a:tr h="609600">
                <a:tc>
                  <a:txBody>
                    <a:bodyPr/>
                    <a:lstStyle/>
                    <a:p>
                      <a:pPr algn="ctr" fontAlgn="ctr"/>
                      <a:r>
                        <a:rPr lang="en-US" sz="2400" b="1" i="0" u="none" strike="noStrike" kern="1200" dirty="0" smtClean="0">
                          <a:solidFill>
                            <a:srgbClr val="000000"/>
                          </a:solidFill>
                          <a:latin typeface="Calibri"/>
                          <a:ea typeface="+mn-ea"/>
                          <a:cs typeface="+mn-cs"/>
                        </a:rPr>
                        <a:t>Revenue Collection Figure </a:t>
                      </a:r>
                      <a:r>
                        <a:rPr lang="en-US" sz="2400" b="1" i="0" u="none" strike="noStrike" dirty="0" smtClean="0">
                          <a:solidFill>
                            <a:srgbClr val="000000"/>
                          </a:solidFill>
                          <a:latin typeface="Calibri"/>
                        </a:rPr>
                        <a:t>(Cigarette)</a:t>
                      </a:r>
                      <a:endParaRPr lang="en-US" sz="2400" b="1" i="0" u="none" strike="noStrike" dirty="0">
                        <a:solidFill>
                          <a:srgbClr val="000000"/>
                        </a:solidFill>
                        <a:latin typeface="Calibri"/>
                      </a:endParaRPr>
                    </a:p>
                  </a:txBody>
                  <a:tcPr marL="9525" marR="9525" marT="9525" marB="0" anchor="ctr">
                    <a:lnL>
                      <a:noFill/>
                    </a:lnL>
                    <a:lnR>
                      <a:noFill/>
                    </a:lnR>
                    <a:lnT>
                      <a:noFill/>
                    </a:lnT>
                    <a:lnB>
                      <a:noFill/>
                    </a:lnB>
                    <a:solidFill>
                      <a:srgbClr val="BFBFBF"/>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81000" y="381000"/>
          <a:ext cx="8001000" cy="609600"/>
        </p:xfrm>
        <a:graphic>
          <a:graphicData uri="http://schemas.openxmlformats.org/drawingml/2006/table">
            <a:tbl>
              <a:tblPr/>
              <a:tblGrid>
                <a:gridCol w="8001000"/>
              </a:tblGrid>
              <a:tr h="609600">
                <a:tc>
                  <a:txBody>
                    <a:bodyPr/>
                    <a:lstStyle/>
                    <a:p>
                      <a:pPr algn="ctr" fontAlgn="ctr"/>
                      <a:r>
                        <a:rPr lang="en-US" sz="2400" b="1" i="0" u="none" strike="noStrike" kern="1200" dirty="0" smtClean="0">
                          <a:solidFill>
                            <a:srgbClr val="000000"/>
                          </a:solidFill>
                          <a:latin typeface="Calibri"/>
                          <a:ea typeface="+mn-ea"/>
                          <a:cs typeface="+mn-cs"/>
                        </a:rPr>
                        <a:t>Revenue Collection Figure </a:t>
                      </a:r>
                      <a:r>
                        <a:rPr lang="en-US" sz="2400" b="1" i="0" u="none" strike="noStrike" dirty="0" smtClean="0">
                          <a:solidFill>
                            <a:srgbClr val="000000"/>
                          </a:solidFill>
                          <a:latin typeface="Calibri"/>
                        </a:rPr>
                        <a:t>(</a:t>
                      </a:r>
                      <a:r>
                        <a:rPr lang="en-US" sz="2400" b="1" i="0" u="none" strike="noStrike" dirty="0" err="1" smtClean="0">
                          <a:solidFill>
                            <a:srgbClr val="000000"/>
                          </a:solidFill>
                          <a:latin typeface="Calibri"/>
                        </a:rPr>
                        <a:t>Biri</a:t>
                      </a:r>
                      <a:r>
                        <a:rPr lang="en-US" sz="2400" b="1" i="0" u="none" strike="noStrike" dirty="0" smtClean="0">
                          <a:solidFill>
                            <a:srgbClr val="000000"/>
                          </a:solidFill>
                          <a:latin typeface="Calibri"/>
                        </a:rPr>
                        <a:t>)</a:t>
                      </a:r>
                      <a:endParaRPr lang="en-US" sz="2400" b="1" i="0" u="none" strike="noStrike" dirty="0">
                        <a:solidFill>
                          <a:srgbClr val="000000"/>
                        </a:solidFill>
                        <a:latin typeface="Calibri"/>
                      </a:endParaRPr>
                    </a:p>
                  </a:txBody>
                  <a:tcPr marL="9525" marR="9525" marT="9525" marB="0" anchor="ctr">
                    <a:lnL>
                      <a:noFill/>
                    </a:lnL>
                    <a:lnR>
                      <a:noFill/>
                    </a:lnR>
                    <a:lnT>
                      <a:noFill/>
                    </a:lnT>
                    <a:lnB>
                      <a:noFill/>
                    </a:lnB>
                    <a:solidFill>
                      <a:srgbClr val="BFBFBF"/>
                    </a:solidFill>
                  </a:tcPr>
                </a:tc>
              </a:tr>
            </a:tbl>
          </a:graphicData>
        </a:graphic>
      </p:graphicFrame>
      <p:graphicFrame>
        <p:nvGraphicFramePr>
          <p:cNvPr id="4" name="Table 3"/>
          <p:cNvGraphicFramePr>
            <a:graphicFrameLocks noGrp="1"/>
          </p:cNvGraphicFramePr>
          <p:nvPr/>
        </p:nvGraphicFramePr>
        <p:xfrm>
          <a:off x="1905000" y="1397000"/>
          <a:ext cx="5105400" cy="3339986"/>
        </p:xfrm>
        <a:graphic>
          <a:graphicData uri="http://schemas.openxmlformats.org/drawingml/2006/table">
            <a:tbl>
              <a:tblPr/>
              <a:tblGrid>
                <a:gridCol w="1317523"/>
                <a:gridCol w="2470354"/>
                <a:gridCol w="1317523"/>
              </a:tblGrid>
              <a:tr h="291986">
                <a:tc>
                  <a:txBody>
                    <a:bodyPr/>
                    <a:lstStyle/>
                    <a:p>
                      <a:pPr>
                        <a:spcAft>
                          <a:spcPts val="0"/>
                        </a:spcAft>
                      </a:pPr>
                      <a:r>
                        <a:rPr lang="en-US" sz="1800" b="1" dirty="0">
                          <a:solidFill>
                            <a:srgbClr val="000000"/>
                          </a:solidFill>
                        </a:rPr>
                        <a:t>Year</a:t>
                      </a:r>
                      <a:endParaRPr lang="en-US" sz="1800" b="1" dirty="0"/>
                    </a:p>
                  </a:txBody>
                  <a:tcPr marL="50800" marR="508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spcAft>
                          <a:spcPts val="0"/>
                        </a:spcAft>
                      </a:pPr>
                      <a:r>
                        <a:rPr lang="en-US" sz="1800" b="1" dirty="0" smtClean="0">
                          <a:solidFill>
                            <a:srgbClr val="000000"/>
                          </a:solidFill>
                        </a:rPr>
                        <a:t>Revenue ( </a:t>
                      </a:r>
                      <a:r>
                        <a:rPr lang="en-US" sz="1800" b="1" dirty="0" err="1" smtClean="0">
                          <a:solidFill>
                            <a:srgbClr val="000000"/>
                          </a:solidFill>
                        </a:rPr>
                        <a:t>Crore</a:t>
                      </a:r>
                      <a:r>
                        <a:rPr lang="en-US" sz="1800" b="1" dirty="0" smtClean="0">
                          <a:solidFill>
                            <a:srgbClr val="000000"/>
                          </a:solidFill>
                        </a:rPr>
                        <a:t> </a:t>
                      </a:r>
                      <a:r>
                        <a:rPr lang="en-US" sz="1800" b="1" dirty="0" err="1">
                          <a:solidFill>
                            <a:srgbClr val="000000"/>
                          </a:solidFill>
                        </a:rPr>
                        <a:t>Tk</a:t>
                      </a:r>
                      <a:r>
                        <a:rPr lang="en-US" sz="1800" b="1" dirty="0">
                          <a:solidFill>
                            <a:srgbClr val="000000"/>
                          </a:solidFill>
                        </a:rPr>
                        <a:t>)</a:t>
                      </a:r>
                      <a:endParaRPr lang="en-US" sz="1800" b="1" dirty="0"/>
                    </a:p>
                  </a:txBody>
                  <a:tcPr marL="50800" marR="50800" marT="0" marB="0" anchor="b">
                    <a:lnL w="12700" cap="flat" cmpd="sng" algn="ctr">
                      <a:solidFill>
                        <a:srgbClr val="000000"/>
                      </a:solidFill>
                      <a:prstDash val="solid"/>
                      <a:round/>
                      <a:headEnd type="none" w="med" len="med"/>
                      <a:tailEnd type="none" w="med" len="med"/>
                    </a:lnL>
                    <a:lnR w="12700" cap="flat" cmpd="sng" algn="ctr">
                      <a:solidFill>
                        <a:srgbClr val="E037A2"/>
                      </a:solidFill>
                      <a:prstDash val="solid"/>
                      <a:round/>
                      <a:headEnd type="none" w="med" len="med"/>
                      <a:tailEnd type="none" w="med" len="med"/>
                    </a:lnR>
                    <a:lnT w="12700" cap="flat" cmpd="sng" algn="ctr">
                      <a:solidFill>
                        <a:srgbClr val="E037A2"/>
                      </a:solidFill>
                      <a:prstDash val="solid"/>
                      <a:round/>
                      <a:headEnd type="none" w="med" len="med"/>
                      <a:tailEnd type="none" w="med" len="med"/>
                    </a:lnT>
                    <a:lnB w="12700" cap="flat" cmpd="sng" algn="ctr">
                      <a:solidFill>
                        <a:srgbClr val="E037A2"/>
                      </a:solidFill>
                      <a:prstDash val="solid"/>
                      <a:round/>
                      <a:headEnd type="none" w="med" len="med"/>
                      <a:tailEnd type="none" w="med" len="med"/>
                    </a:lnB>
                    <a:solidFill>
                      <a:schemeClr val="bg2">
                        <a:lumMod val="90000"/>
                      </a:schemeClr>
                    </a:solidFill>
                  </a:tcPr>
                </a:tc>
                <a:tc>
                  <a:txBody>
                    <a:bodyPr/>
                    <a:lstStyle/>
                    <a:p>
                      <a:pPr>
                        <a:spcAft>
                          <a:spcPts val="0"/>
                        </a:spcAft>
                      </a:pPr>
                      <a:r>
                        <a:rPr lang="en-US" sz="1800" b="1" dirty="0">
                          <a:solidFill>
                            <a:srgbClr val="000000"/>
                          </a:solidFill>
                        </a:rPr>
                        <a:t>Growth</a:t>
                      </a:r>
                      <a:endParaRPr lang="en-US" sz="1800" b="1" dirty="0"/>
                    </a:p>
                  </a:txBody>
                  <a:tcPr marL="50800" marR="50800" marT="0" marB="0" anchor="b">
                    <a:lnL w="12700" cap="flat" cmpd="sng" algn="ctr">
                      <a:solidFill>
                        <a:srgbClr val="E037A2"/>
                      </a:solidFill>
                      <a:prstDash val="solid"/>
                      <a:round/>
                      <a:headEnd type="none" w="med" len="med"/>
                      <a:tailEnd type="none" w="med" len="med"/>
                    </a:lnL>
                    <a:lnR w="12700" cap="flat" cmpd="sng" algn="ctr">
                      <a:solidFill>
                        <a:srgbClr val="30415A"/>
                      </a:solidFill>
                      <a:prstDash val="solid"/>
                      <a:round/>
                      <a:headEnd type="none" w="med" len="med"/>
                      <a:tailEnd type="none" w="med" len="med"/>
                    </a:lnR>
                    <a:lnT w="12700" cap="flat" cmpd="sng" algn="ctr">
                      <a:solidFill>
                        <a:srgbClr val="30415A"/>
                      </a:solidFill>
                      <a:prstDash val="solid"/>
                      <a:round/>
                      <a:headEnd type="none" w="med" len="med"/>
                      <a:tailEnd type="none" w="med" len="med"/>
                    </a:lnT>
                    <a:lnB w="12700" cap="flat" cmpd="sng" algn="ctr">
                      <a:solidFill>
                        <a:srgbClr val="30415A"/>
                      </a:solidFill>
                      <a:prstDash val="solid"/>
                      <a:round/>
                      <a:headEnd type="none" w="med" len="med"/>
                      <a:tailEnd type="none" w="med" len="med"/>
                    </a:lnB>
                    <a:solidFill>
                      <a:schemeClr val="bg2">
                        <a:lumMod val="90000"/>
                      </a:schemeClr>
                    </a:solidFill>
                  </a:tcPr>
                </a:tc>
              </a:tr>
              <a:tr h="318530">
                <a:tc>
                  <a:txBody>
                    <a:bodyPr/>
                    <a:lstStyle/>
                    <a:p>
                      <a:pPr>
                        <a:spcAft>
                          <a:spcPts val="0"/>
                        </a:spcAft>
                      </a:pPr>
                      <a:r>
                        <a:rPr lang="en-US" sz="2000" dirty="0">
                          <a:solidFill>
                            <a:srgbClr val="000000"/>
                          </a:solidFill>
                        </a:rPr>
                        <a:t>2009-10</a:t>
                      </a:r>
                      <a:endParaRPr lang="en-US" sz="2000" dirty="0"/>
                    </a:p>
                  </a:txBody>
                  <a:tcPr marL="50800" marR="50800" marT="0" marB="0" anchor="b">
                    <a:lnL w="12700" cap="flat" cmpd="sng" algn="ctr">
                      <a:solidFill>
                        <a:srgbClr val="602EE5"/>
                      </a:solidFill>
                      <a:prstDash val="solid"/>
                      <a:round/>
                      <a:headEnd type="none" w="med" len="med"/>
                      <a:tailEnd type="none" w="med" len="med"/>
                    </a:lnL>
                    <a:lnR w="12700" cap="flat" cmpd="sng" algn="ctr">
                      <a:solidFill>
                        <a:srgbClr val="602EE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02EE5"/>
                      </a:solidFill>
                      <a:prstDash val="solid"/>
                      <a:round/>
                      <a:headEnd type="none" w="med" len="med"/>
                      <a:tailEnd type="none" w="med" len="med"/>
                    </a:lnB>
                    <a:solidFill>
                      <a:srgbClr val="FFFFFF"/>
                    </a:solidFill>
                  </a:tcPr>
                </a:tc>
                <a:tc>
                  <a:txBody>
                    <a:bodyPr/>
                    <a:lstStyle/>
                    <a:p>
                      <a:pPr algn="r">
                        <a:spcAft>
                          <a:spcPts val="0"/>
                        </a:spcAft>
                      </a:pPr>
                      <a:r>
                        <a:rPr lang="en-US" sz="2000">
                          <a:solidFill>
                            <a:srgbClr val="000000"/>
                          </a:solidFill>
                        </a:rPr>
                        <a:t>251.62</a:t>
                      </a:r>
                      <a:endParaRPr lang="en-US" sz="2000"/>
                    </a:p>
                  </a:txBody>
                  <a:tcPr marL="50800" marR="50800" marT="0" marB="0" anchor="b">
                    <a:lnL w="12700" cap="flat" cmpd="sng" algn="ctr">
                      <a:solidFill>
                        <a:srgbClr val="602EE5"/>
                      </a:solidFill>
                      <a:prstDash val="solid"/>
                      <a:round/>
                      <a:headEnd type="none" w="med" len="med"/>
                      <a:tailEnd type="none" w="med" len="med"/>
                    </a:lnL>
                    <a:lnR w="12700" cap="flat" cmpd="sng" algn="ctr">
                      <a:solidFill>
                        <a:srgbClr val="E0A14A"/>
                      </a:solidFill>
                      <a:prstDash val="solid"/>
                      <a:round/>
                      <a:headEnd type="none" w="med" len="med"/>
                      <a:tailEnd type="none" w="med" len="med"/>
                    </a:lnR>
                    <a:lnT w="12700" cap="flat" cmpd="sng" algn="ctr">
                      <a:solidFill>
                        <a:srgbClr val="E037A2"/>
                      </a:solidFill>
                      <a:prstDash val="solid"/>
                      <a:round/>
                      <a:headEnd type="none" w="med" len="med"/>
                      <a:tailEnd type="none" w="med" len="med"/>
                    </a:lnT>
                    <a:lnB w="12700" cap="flat" cmpd="sng" algn="ctr">
                      <a:solidFill>
                        <a:srgbClr val="E0A14A"/>
                      </a:solidFill>
                      <a:prstDash val="solid"/>
                      <a:round/>
                      <a:headEnd type="none" w="med" len="med"/>
                      <a:tailEnd type="none" w="med" len="med"/>
                    </a:lnB>
                    <a:solidFill>
                      <a:srgbClr val="FFFFFF"/>
                    </a:solidFill>
                  </a:tcPr>
                </a:tc>
                <a:tc>
                  <a:txBody>
                    <a:bodyPr/>
                    <a:lstStyle/>
                    <a:p>
                      <a:r>
                        <a:rPr lang="en-US" sz="2000"/>
                        <a:t/>
                      </a:r>
                      <a:br>
                        <a:rPr lang="en-US" sz="2000"/>
                      </a:br>
                      <a:endParaRPr lang="en-US" sz="2000"/>
                    </a:p>
                  </a:txBody>
                  <a:tcPr marL="50800" marR="50800" marT="0" marB="0" anchor="b">
                    <a:lnL w="12700" cap="flat" cmpd="sng" algn="ctr">
                      <a:solidFill>
                        <a:srgbClr val="E0A14A"/>
                      </a:solidFill>
                      <a:prstDash val="solid"/>
                      <a:round/>
                      <a:headEnd type="none" w="med" len="med"/>
                      <a:tailEnd type="none" w="med" len="med"/>
                    </a:lnL>
                    <a:lnR w="12700" cap="flat" cmpd="sng" algn="ctr">
                      <a:solidFill>
                        <a:srgbClr val="E0A14A"/>
                      </a:solidFill>
                      <a:prstDash val="solid"/>
                      <a:round/>
                      <a:headEnd type="none" w="med" len="med"/>
                      <a:tailEnd type="none" w="med" len="med"/>
                    </a:lnR>
                    <a:lnT w="12700" cap="flat" cmpd="sng" algn="ctr">
                      <a:solidFill>
                        <a:srgbClr val="30415A"/>
                      </a:solidFill>
                      <a:prstDash val="solid"/>
                      <a:round/>
                      <a:headEnd type="none" w="med" len="med"/>
                      <a:tailEnd type="none" w="med" len="med"/>
                    </a:lnT>
                    <a:lnB w="12700" cap="flat" cmpd="sng" algn="ctr">
                      <a:solidFill>
                        <a:srgbClr val="E0A14A"/>
                      </a:solidFill>
                      <a:prstDash val="solid"/>
                      <a:round/>
                      <a:headEnd type="none" w="med" len="med"/>
                      <a:tailEnd type="none" w="med" len="med"/>
                    </a:lnB>
                    <a:solidFill>
                      <a:srgbClr val="FFFFFF"/>
                    </a:solidFill>
                  </a:tcPr>
                </a:tc>
              </a:tr>
              <a:tr h="291986">
                <a:tc>
                  <a:txBody>
                    <a:bodyPr/>
                    <a:lstStyle/>
                    <a:p>
                      <a:pPr>
                        <a:spcAft>
                          <a:spcPts val="0"/>
                        </a:spcAft>
                      </a:pPr>
                      <a:r>
                        <a:rPr lang="en-US" sz="2000" dirty="0">
                          <a:solidFill>
                            <a:srgbClr val="000000"/>
                          </a:solidFill>
                        </a:rPr>
                        <a:t>2010-11</a:t>
                      </a:r>
                      <a:endParaRPr lang="en-US" sz="2000" dirty="0"/>
                    </a:p>
                  </a:txBody>
                  <a:tcPr marL="50800" marR="50800" marT="0" marB="0" anchor="b">
                    <a:lnL w="12700" cap="flat" cmpd="sng" algn="ctr">
                      <a:solidFill>
                        <a:srgbClr val="602EE5"/>
                      </a:solidFill>
                      <a:prstDash val="solid"/>
                      <a:round/>
                      <a:headEnd type="none" w="med" len="med"/>
                      <a:tailEnd type="none" w="med" len="med"/>
                    </a:lnL>
                    <a:lnR w="12700" cap="flat" cmpd="sng" algn="ctr">
                      <a:solidFill>
                        <a:srgbClr val="602EE5"/>
                      </a:solidFill>
                      <a:prstDash val="solid"/>
                      <a:round/>
                      <a:headEnd type="none" w="med" len="med"/>
                      <a:tailEnd type="none" w="med" len="med"/>
                    </a:lnR>
                    <a:lnT w="12700" cap="flat" cmpd="sng" algn="ctr">
                      <a:solidFill>
                        <a:srgbClr val="602EE5"/>
                      </a:solidFill>
                      <a:prstDash val="solid"/>
                      <a:round/>
                      <a:headEnd type="none" w="med" len="med"/>
                      <a:tailEnd type="none" w="med" len="med"/>
                    </a:lnT>
                    <a:lnB w="12700" cap="flat" cmpd="sng" algn="ctr">
                      <a:solidFill>
                        <a:srgbClr val="602EE5"/>
                      </a:solidFill>
                      <a:prstDash val="solid"/>
                      <a:round/>
                      <a:headEnd type="none" w="med" len="med"/>
                      <a:tailEnd type="none" w="med" len="med"/>
                    </a:lnB>
                    <a:solidFill>
                      <a:srgbClr val="FFFFFF"/>
                    </a:solidFill>
                  </a:tcPr>
                </a:tc>
                <a:tc>
                  <a:txBody>
                    <a:bodyPr/>
                    <a:lstStyle/>
                    <a:p>
                      <a:pPr algn="r">
                        <a:spcAft>
                          <a:spcPts val="0"/>
                        </a:spcAft>
                      </a:pPr>
                      <a:r>
                        <a:rPr lang="en-US" sz="2000" dirty="0">
                          <a:solidFill>
                            <a:srgbClr val="000000"/>
                          </a:solidFill>
                        </a:rPr>
                        <a:t>237.66</a:t>
                      </a:r>
                      <a:endParaRPr lang="en-US" sz="2000" dirty="0"/>
                    </a:p>
                  </a:txBody>
                  <a:tcPr marL="50800" marR="50800" marT="0" marB="0" anchor="b">
                    <a:lnL w="12700" cap="flat" cmpd="sng" algn="ctr">
                      <a:solidFill>
                        <a:srgbClr val="602EE5"/>
                      </a:solidFill>
                      <a:prstDash val="solid"/>
                      <a:round/>
                      <a:headEnd type="none" w="med" len="med"/>
                      <a:tailEnd type="none" w="med" len="med"/>
                    </a:lnL>
                    <a:lnR w="12700" cap="flat" cmpd="sng" algn="ctr">
                      <a:solidFill>
                        <a:srgbClr val="6053F8"/>
                      </a:solidFill>
                      <a:prstDash val="solid"/>
                      <a:round/>
                      <a:headEnd type="none" w="med" len="med"/>
                      <a:tailEnd type="none" w="med" len="med"/>
                    </a:lnR>
                    <a:lnT w="12700" cap="flat" cmpd="sng" algn="ctr">
                      <a:solidFill>
                        <a:srgbClr val="E0A14A"/>
                      </a:solidFill>
                      <a:prstDash val="solid"/>
                      <a:round/>
                      <a:headEnd type="none" w="med" len="med"/>
                      <a:tailEnd type="none" w="med" len="med"/>
                    </a:lnT>
                    <a:lnB w="12700" cap="flat" cmpd="sng" algn="ctr">
                      <a:solidFill>
                        <a:srgbClr val="6053F8"/>
                      </a:solidFill>
                      <a:prstDash val="solid"/>
                      <a:round/>
                      <a:headEnd type="none" w="med" len="med"/>
                      <a:tailEnd type="none" w="med" len="med"/>
                    </a:lnB>
                    <a:solidFill>
                      <a:srgbClr val="FFFFFF"/>
                    </a:solidFill>
                  </a:tcPr>
                </a:tc>
                <a:tc>
                  <a:txBody>
                    <a:bodyPr/>
                    <a:lstStyle/>
                    <a:p>
                      <a:pPr algn="r">
                        <a:spcAft>
                          <a:spcPts val="0"/>
                        </a:spcAft>
                      </a:pPr>
                      <a:r>
                        <a:rPr lang="en-US" sz="2000">
                          <a:solidFill>
                            <a:srgbClr val="000000"/>
                          </a:solidFill>
                        </a:rPr>
                        <a:t>-6%</a:t>
                      </a:r>
                      <a:endParaRPr lang="en-US" sz="2000"/>
                    </a:p>
                  </a:txBody>
                  <a:tcPr marL="50800" marR="50800" marT="0" marB="0" anchor="b">
                    <a:lnL w="12700" cap="flat" cmpd="sng" algn="ctr">
                      <a:solidFill>
                        <a:srgbClr val="6053F8"/>
                      </a:solidFill>
                      <a:prstDash val="solid"/>
                      <a:round/>
                      <a:headEnd type="none" w="med" len="med"/>
                      <a:tailEnd type="none" w="med" len="med"/>
                    </a:lnL>
                    <a:lnR w="12700" cap="flat" cmpd="sng" algn="ctr">
                      <a:solidFill>
                        <a:srgbClr val="6053F8"/>
                      </a:solidFill>
                      <a:prstDash val="solid"/>
                      <a:round/>
                      <a:headEnd type="none" w="med" len="med"/>
                      <a:tailEnd type="none" w="med" len="med"/>
                    </a:lnR>
                    <a:lnT w="12700" cap="flat" cmpd="sng" algn="ctr">
                      <a:solidFill>
                        <a:srgbClr val="E0A14A"/>
                      </a:solidFill>
                      <a:prstDash val="solid"/>
                      <a:round/>
                      <a:headEnd type="none" w="med" len="med"/>
                      <a:tailEnd type="none" w="med" len="med"/>
                    </a:lnT>
                    <a:lnB w="12700" cap="flat" cmpd="sng" algn="ctr">
                      <a:solidFill>
                        <a:srgbClr val="6053F8"/>
                      </a:solidFill>
                      <a:prstDash val="solid"/>
                      <a:round/>
                      <a:headEnd type="none" w="med" len="med"/>
                      <a:tailEnd type="none" w="med" len="med"/>
                    </a:lnB>
                    <a:solidFill>
                      <a:srgbClr val="FFFFFF"/>
                    </a:solidFill>
                  </a:tcPr>
                </a:tc>
              </a:tr>
              <a:tr h="291986">
                <a:tc>
                  <a:txBody>
                    <a:bodyPr/>
                    <a:lstStyle/>
                    <a:p>
                      <a:pPr>
                        <a:spcAft>
                          <a:spcPts val="0"/>
                        </a:spcAft>
                      </a:pPr>
                      <a:r>
                        <a:rPr lang="en-US" sz="2000" dirty="0">
                          <a:solidFill>
                            <a:srgbClr val="000000"/>
                          </a:solidFill>
                        </a:rPr>
                        <a:t>2011-12</a:t>
                      </a:r>
                      <a:endParaRPr lang="en-US" sz="2000" dirty="0"/>
                    </a:p>
                  </a:txBody>
                  <a:tcPr marL="50800" marR="50800" marT="0" marB="0" anchor="b">
                    <a:lnL w="12700" cap="flat" cmpd="sng" algn="ctr">
                      <a:solidFill>
                        <a:srgbClr val="602EE5"/>
                      </a:solidFill>
                      <a:prstDash val="solid"/>
                      <a:round/>
                      <a:headEnd type="none" w="med" len="med"/>
                      <a:tailEnd type="none" w="med" len="med"/>
                    </a:lnL>
                    <a:lnR w="12700" cap="flat" cmpd="sng" algn="ctr">
                      <a:solidFill>
                        <a:srgbClr val="602EE5"/>
                      </a:solidFill>
                      <a:prstDash val="solid"/>
                      <a:round/>
                      <a:headEnd type="none" w="med" len="med"/>
                      <a:tailEnd type="none" w="med" len="med"/>
                    </a:lnR>
                    <a:lnT w="12700" cap="flat" cmpd="sng" algn="ctr">
                      <a:solidFill>
                        <a:srgbClr val="602EE5"/>
                      </a:solidFill>
                      <a:prstDash val="solid"/>
                      <a:round/>
                      <a:headEnd type="none" w="med" len="med"/>
                      <a:tailEnd type="none" w="med" len="med"/>
                    </a:lnT>
                    <a:lnB w="12700" cap="flat" cmpd="sng" algn="ctr">
                      <a:solidFill>
                        <a:srgbClr val="602EE5"/>
                      </a:solidFill>
                      <a:prstDash val="solid"/>
                      <a:round/>
                      <a:headEnd type="none" w="med" len="med"/>
                      <a:tailEnd type="none" w="med" len="med"/>
                    </a:lnB>
                    <a:solidFill>
                      <a:srgbClr val="FFFFFF"/>
                    </a:solidFill>
                  </a:tcPr>
                </a:tc>
                <a:tc>
                  <a:txBody>
                    <a:bodyPr/>
                    <a:lstStyle/>
                    <a:p>
                      <a:pPr algn="r">
                        <a:spcAft>
                          <a:spcPts val="0"/>
                        </a:spcAft>
                      </a:pPr>
                      <a:r>
                        <a:rPr lang="en-US" sz="2000">
                          <a:solidFill>
                            <a:srgbClr val="000000"/>
                          </a:solidFill>
                        </a:rPr>
                        <a:t>213.33</a:t>
                      </a:r>
                      <a:endParaRPr lang="en-US" sz="2000"/>
                    </a:p>
                  </a:txBody>
                  <a:tcPr marL="50800" marR="50800" marT="0" marB="0" anchor="b">
                    <a:lnL w="12700" cap="flat" cmpd="sng" algn="ctr">
                      <a:solidFill>
                        <a:srgbClr val="602EE5"/>
                      </a:solidFill>
                      <a:prstDash val="solid"/>
                      <a:round/>
                      <a:headEnd type="none" w="med" len="med"/>
                      <a:tailEnd type="none" w="med" len="med"/>
                    </a:lnL>
                    <a:lnR w="12700" cap="flat" cmpd="sng" algn="ctr">
                      <a:solidFill>
                        <a:srgbClr val="00F651"/>
                      </a:solidFill>
                      <a:prstDash val="solid"/>
                      <a:round/>
                      <a:headEnd type="none" w="med" len="med"/>
                      <a:tailEnd type="none" w="med" len="med"/>
                    </a:lnR>
                    <a:lnT w="12700" cap="flat" cmpd="sng" algn="ctr">
                      <a:solidFill>
                        <a:srgbClr val="6053F8"/>
                      </a:solidFill>
                      <a:prstDash val="solid"/>
                      <a:round/>
                      <a:headEnd type="none" w="med" len="med"/>
                      <a:tailEnd type="none" w="med" len="med"/>
                    </a:lnT>
                    <a:lnB w="12700" cap="flat" cmpd="sng" algn="ctr">
                      <a:solidFill>
                        <a:srgbClr val="00F651"/>
                      </a:solidFill>
                      <a:prstDash val="solid"/>
                      <a:round/>
                      <a:headEnd type="none" w="med" len="med"/>
                      <a:tailEnd type="none" w="med" len="med"/>
                    </a:lnB>
                    <a:solidFill>
                      <a:srgbClr val="FFFFFF"/>
                    </a:solidFill>
                  </a:tcPr>
                </a:tc>
                <a:tc>
                  <a:txBody>
                    <a:bodyPr/>
                    <a:lstStyle/>
                    <a:p>
                      <a:pPr algn="r">
                        <a:spcAft>
                          <a:spcPts val="0"/>
                        </a:spcAft>
                      </a:pPr>
                      <a:r>
                        <a:rPr lang="en-US" sz="2000">
                          <a:solidFill>
                            <a:srgbClr val="000000"/>
                          </a:solidFill>
                        </a:rPr>
                        <a:t>-10%</a:t>
                      </a:r>
                      <a:endParaRPr lang="en-US" sz="2000"/>
                    </a:p>
                  </a:txBody>
                  <a:tcPr marL="50800" marR="50800" marT="0" marB="0" anchor="b">
                    <a:lnL w="12700" cap="flat" cmpd="sng" algn="ctr">
                      <a:solidFill>
                        <a:srgbClr val="00F651"/>
                      </a:solidFill>
                      <a:prstDash val="solid"/>
                      <a:round/>
                      <a:headEnd type="none" w="med" len="med"/>
                      <a:tailEnd type="none" w="med" len="med"/>
                    </a:lnL>
                    <a:lnR w="12700" cap="flat" cmpd="sng" algn="ctr">
                      <a:solidFill>
                        <a:srgbClr val="00F651"/>
                      </a:solidFill>
                      <a:prstDash val="solid"/>
                      <a:round/>
                      <a:headEnd type="none" w="med" len="med"/>
                      <a:tailEnd type="none" w="med" len="med"/>
                    </a:lnR>
                    <a:lnT w="12700" cap="flat" cmpd="sng" algn="ctr">
                      <a:solidFill>
                        <a:srgbClr val="6053F8"/>
                      </a:solidFill>
                      <a:prstDash val="solid"/>
                      <a:round/>
                      <a:headEnd type="none" w="med" len="med"/>
                      <a:tailEnd type="none" w="med" len="med"/>
                    </a:lnT>
                    <a:lnB w="12700" cap="flat" cmpd="sng" algn="ctr">
                      <a:solidFill>
                        <a:srgbClr val="00F651"/>
                      </a:solidFill>
                      <a:prstDash val="solid"/>
                      <a:round/>
                      <a:headEnd type="none" w="med" len="med"/>
                      <a:tailEnd type="none" w="med" len="med"/>
                    </a:lnB>
                    <a:solidFill>
                      <a:srgbClr val="FFFFFF"/>
                    </a:solidFill>
                  </a:tcPr>
                </a:tc>
              </a:tr>
              <a:tr h="291986">
                <a:tc>
                  <a:txBody>
                    <a:bodyPr/>
                    <a:lstStyle/>
                    <a:p>
                      <a:pPr>
                        <a:spcAft>
                          <a:spcPts val="0"/>
                        </a:spcAft>
                      </a:pPr>
                      <a:r>
                        <a:rPr lang="en-US" sz="2000" dirty="0">
                          <a:solidFill>
                            <a:srgbClr val="000000"/>
                          </a:solidFill>
                        </a:rPr>
                        <a:t>2012-13</a:t>
                      </a:r>
                      <a:endParaRPr lang="en-US" sz="2000" dirty="0"/>
                    </a:p>
                  </a:txBody>
                  <a:tcPr marL="50800" marR="50800" marT="0" marB="0" anchor="b">
                    <a:lnL w="12700" cap="flat" cmpd="sng" algn="ctr">
                      <a:solidFill>
                        <a:srgbClr val="602EE5"/>
                      </a:solidFill>
                      <a:prstDash val="solid"/>
                      <a:round/>
                      <a:headEnd type="none" w="med" len="med"/>
                      <a:tailEnd type="none" w="med" len="med"/>
                    </a:lnL>
                    <a:lnR w="12700" cap="flat" cmpd="sng" algn="ctr">
                      <a:solidFill>
                        <a:srgbClr val="602EE5"/>
                      </a:solidFill>
                      <a:prstDash val="solid"/>
                      <a:round/>
                      <a:headEnd type="none" w="med" len="med"/>
                      <a:tailEnd type="none" w="med" len="med"/>
                    </a:lnR>
                    <a:lnT w="12700" cap="flat" cmpd="sng" algn="ctr">
                      <a:solidFill>
                        <a:srgbClr val="602EE5"/>
                      </a:solidFill>
                      <a:prstDash val="solid"/>
                      <a:round/>
                      <a:headEnd type="none" w="med" len="med"/>
                      <a:tailEnd type="none" w="med" len="med"/>
                    </a:lnT>
                    <a:lnB w="12700" cap="flat" cmpd="sng" algn="ctr">
                      <a:solidFill>
                        <a:srgbClr val="602EE5"/>
                      </a:solidFill>
                      <a:prstDash val="solid"/>
                      <a:round/>
                      <a:headEnd type="none" w="med" len="med"/>
                      <a:tailEnd type="none" w="med" len="med"/>
                    </a:lnB>
                    <a:solidFill>
                      <a:srgbClr val="FFFFFF"/>
                    </a:solidFill>
                  </a:tcPr>
                </a:tc>
                <a:tc>
                  <a:txBody>
                    <a:bodyPr/>
                    <a:lstStyle/>
                    <a:p>
                      <a:pPr algn="r">
                        <a:spcAft>
                          <a:spcPts val="0"/>
                        </a:spcAft>
                      </a:pPr>
                      <a:r>
                        <a:rPr lang="en-US" sz="2000">
                          <a:solidFill>
                            <a:srgbClr val="000000"/>
                          </a:solidFill>
                        </a:rPr>
                        <a:t>230.64</a:t>
                      </a:r>
                      <a:endParaRPr lang="en-US" sz="2000"/>
                    </a:p>
                  </a:txBody>
                  <a:tcPr marL="50800" marR="50800" marT="0" marB="0" anchor="b">
                    <a:lnL w="12700" cap="flat" cmpd="sng" algn="ctr">
                      <a:solidFill>
                        <a:srgbClr val="602EE5"/>
                      </a:solidFill>
                      <a:prstDash val="solid"/>
                      <a:round/>
                      <a:headEnd type="none" w="med" len="med"/>
                      <a:tailEnd type="none" w="med" len="med"/>
                    </a:lnL>
                    <a:lnR w="12700" cap="flat" cmpd="sng" algn="ctr">
                      <a:solidFill>
                        <a:srgbClr val="80A14A"/>
                      </a:solidFill>
                      <a:prstDash val="solid"/>
                      <a:round/>
                      <a:headEnd type="none" w="med" len="med"/>
                      <a:tailEnd type="none" w="med" len="med"/>
                    </a:lnR>
                    <a:lnT w="12700" cap="flat" cmpd="sng" algn="ctr">
                      <a:solidFill>
                        <a:srgbClr val="00F651"/>
                      </a:solidFill>
                      <a:prstDash val="solid"/>
                      <a:round/>
                      <a:headEnd type="none" w="med" len="med"/>
                      <a:tailEnd type="none" w="med" len="med"/>
                    </a:lnT>
                    <a:lnB w="12700" cap="flat" cmpd="sng" algn="ctr">
                      <a:solidFill>
                        <a:srgbClr val="80A14A"/>
                      </a:solidFill>
                      <a:prstDash val="solid"/>
                      <a:round/>
                      <a:headEnd type="none" w="med" len="med"/>
                      <a:tailEnd type="none" w="med" len="med"/>
                    </a:lnB>
                    <a:solidFill>
                      <a:srgbClr val="FFFFFF"/>
                    </a:solidFill>
                  </a:tcPr>
                </a:tc>
                <a:tc>
                  <a:txBody>
                    <a:bodyPr/>
                    <a:lstStyle/>
                    <a:p>
                      <a:pPr algn="r">
                        <a:spcAft>
                          <a:spcPts val="0"/>
                        </a:spcAft>
                      </a:pPr>
                      <a:r>
                        <a:rPr lang="en-US" sz="2000">
                          <a:solidFill>
                            <a:srgbClr val="000000"/>
                          </a:solidFill>
                        </a:rPr>
                        <a:t>8%</a:t>
                      </a:r>
                      <a:endParaRPr lang="en-US" sz="2000"/>
                    </a:p>
                  </a:txBody>
                  <a:tcPr marL="50800" marR="50800" marT="0" marB="0" anchor="b">
                    <a:lnL w="12700" cap="flat" cmpd="sng" algn="ctr">
                      <a:solidFill>
                        <a:srgbClr val="80A14A"/>
                      </a:solidFill>
                      <a:prstDash val="solid"/>
                      <a:round/>
                      <a:headEnd type="none" w="med" len="med"/>
                      <a:tailEnd type="none" w="med" len="med"/>
                    </a:lnL>
                    <a:lnR w="12700" cap="flat" cmpd="sng" algn="ctr">
                      <a:solidFill>
                        <a:srgbClr val="80A14A"/>
                      </a:solidFill>
                      <a:prstDash val="solid"/>
                      <a:round/>
                      <a:headEnd type="none" w="med" len="med"/>
                      <a:tailEnd type="none" w="med" len="med"/>
                    </a:lnR>
                    <a:lnT w="12700" cap="flat" cmpd="sng" algn="ctr">
                      <a:solidFill>
                        <a:srgbClr val="00F651"/>
                      </a:solidFill>
                      <a:prstDash val="solid"/>
                      <a:round/>
                      <a:headEnd type="none" w="med" len="med"/>
                      <a:tailEnd type="none" w="med" len="med"/>
                    </a:lnT>
                    <a:lnB w="12700" cap="flat" cmpd="sng" algn="ctr">
                      <a:solidFill>
                        <a:srgbClr val="80A14A"/>
                      </a:solidFill>
                      <a:prstDash val="solid"/>
                      <a:round/>
                      <a:headEnd type="none" w="med" len="med"/>
                      <a:tailEnd type="none" w="med" len="med"/>
                    </a:lnB>
                    <a:solidFill>
                      <a:srgbClr val="FFFFFF"/>
                    </a:solidFill>
                  </a:tcPr>
                </a:tc>
              </a:tr>
              <a:tr h="291986">
                <a:tc>
                  <a:txBody>
                    <a:bodyPr/>
                    <a:lstStyle/>
                    <a:p>
                      <a:pPr>
                        <a:spcAft>
                          <a:spcPts val="0"/>
                        </a:spcAft>
                      </a:pPr>
                      <a:r>
                        <a:rPr lang="en-US" sz="2000" dirty="0">
                          <a:solidFill>
                            <a:srgbClr val="000000"/>
                          </a:solidFill>
                        </a:rPr>
                        <a:t>2013-14</a:t>
                      </a:r>
                      <a:endParaRPr lang="en-US" sz="2000" dirty="0"/>
                    </a:p>
                  </a:txBody>
                  <a:tcPr marL="50800" marR="50800" marT="0" marB="0" anchor="b">
                    <a:lnL w="12700" cap="flat" cmpd="sng" algn="ctr">
                      <a:solidFill>
                        <a:srgbClr val="602EE5"/>
                      </a:solidFill>
                      <a:prstDash val="solid"/>
                      <a:round/>
                      <a:headEnd type="none" w="med" len="med"/>
                      <a:tailEnd type="none" w="med" len="med"/>
                    </a:lnL>
                    <a:lnR w="12700" cap="flat" cmpd="sng" algn="ctr">
                      <a:solidFill>
                        <a:srgbClr val="602EE5"/>
                      </a:solidFill>
                      <a:prstDash val="solid"/>
                      <a:round/>
                      <a:headEnd type="none" w="med" len="med"/>
                      <a:tailEnd type="none" w="med" len="med"/>
                    </a:lnR>
                    <a:lnT w="12700" cap="flat" cmpd="sng" algn="ctr">
                      <a:solidFill>
                        <a:srgbClr val="602EE5"/>
                      </a:solidFill>
                      <a:prstDash val="solid"/>
                      <a:round/>
                      <a:headEnd type="none" w="med" len="med"/>
                      <a:tailEnd type="none" w="med" len="med"/>
                    </a:lnT>
                    <a:lnB w="12700" cap="flat" cmpd="sng" algn="ctr">
                      <a:solidFill>
                        <a:srgbClr val="602EE5"/>
                      </a:solidFill>
                      <a:prstDash val="solid"/>
                      <a:round/>
                      <a:headEnd type="none" w="med" len="med"/>
                      <a:tailEnd type="none" w="med" len="med"/>
                    </a:lnB>
                    <a:solidFill>
                      <a:srgbClr val="FFFFFF"/>
                    </a:solidFill>
                  </a:tcPr>
                </a:tc>
                <a:tc>
                  <a:txBody>
                    <a:bodyPr/>
                    <a:lstStyle/>
                    <a:p>
                      <a:pPr algn="r">
                        <a:spcAft>
                          <a:spcPts val="0"/>
                        </a:spcAft>
                      </a:pPr>
                      <a:r>
                        <a:rPr lang="en-US" sz="2000" dirty="0">
                          <a:solidFill>
                            <a:srgbClr val="000000"/>
                          </a:solidFill>
                        </a:rPr>
                        <a:t>277.97</a:t>
                      </a:r>
                      <a:endParaRPr lang="en-US" sz="2000" dirty="0"/>
                    </a:p>
                  </a:txBody>
                  <a:tcPr marL="50800" marR="50800" marT="0" marB="0" anchor="b">
                    <a:lnL w="12700" cap="flat" cmpd="sng" algn="ctr">
                      <a:solidFill>
                        <a:srgbClr val="602EE5"/>
                      </a:solidFill>
                      <a:prstDash val="solid"/>
                      <a:round/>
                      <a:headEnd type="none" w="med" len="med"/>
                      <a:tailEnd type="none" w="med" len="med"/>
                    </a:lnL>
                    <a:lnR w="12700" cap="flat" cmpd="sng" algn="ctr">
                      <a:solidFill>
                        <a:srgbClr val="40984A"/>
                      </a:solidFill>
                      <a:prstDash val="solid"/>
                      <a:round/>
                      <a:headEnd type="none" w="med" len="med"/>
                      <a:tailEnd type="none" w="med" len="med"/>
                    </a:lnR>
                    <a:lnT w="12700" cap="flat" cmpd="sng" algn="ctr">
                      <a:solidFill>
                        <a:srgbClr val="80A14A"/>
                      </a:solidFill>
                      <a:prstDash val="solid"/>
                      <a:round/>
                      <a:headEnd type="none" w="med" len="med"/>
                      <a:tailEnd type="none" w="med" len="med"/>
                    </a:lnT>
                    <a:lnB w="12700" cap="flat" cmpd="sng" algn="ctr">
                      <a:solidFill>
                        <a:srgbClr val="40984A"/>
                      </a:solidFill>
                      <a:prstDash val="solid"/>
                      <a:round/>
                      <a:headEnd type="none" w="med" len="med"/>
                      <a:tailEnd type="none" w="med" len="med"/>
                    </a:lnB>
                    <a:solidFill>
                      <a:srgbClr val="FFFFFF"/>
                    </a:solidFill>
                  </a:tcPr>
                </a:tc>
                <a:tc>
                  <a:txBody>
                    <a:bodyPr/>
                    <a:lstStyle/>
                    <a:p>
                      <a:pPr algn="r">
                        <a:spcAft>
                          <a:spcPts val="0"/>
                        </a:spcAft>
                      </a:pPr>
                      <a:r>
                        <a:rPr lang="en-US" sz="2000">
                          <a:solidFill>
                            <a:srgbClr val="000000"/>
                          </a:solidFill>
                        </a:rPr>
                        <a:t>21%</a:t>
                      </a:r>
                      <a:endParaRPr lang="en-US" sz="2000"/>
                    </a:p>
                  </a:txBody>
                  <a:tcPr marL="50800" marR="50800" marT="0" marB="0" anchor="b">
                    <a:lnL w="12700" cap="flat" cmpd="sng" algn="ctr">
                      <a:solidFill>
                        <a:srgbClr val="40984A"/>
                      </a:solidFill>
                      <a:prstDash val="solid"/>
                      <a:round/>
                      <a:headEnd type="none" w="med" len="med"/>
                      <a:tailEnd type="none" w="med" len="med"/>
                    </a:lnL>
                    <a:lnR w="12700" cap="flat" cmpd="sng" algn="ctr">
                      <a:solidFill>
                        <a:srgbClr val="40984A"/>
                      </a:solidFill>
                      <a:prstDash val="solid"/>
                      <a:round/>
                      <a:headEnd type="none" w="med" len="med"/>
                      <a:tailEnd type="none" w="med" len="med"/>
                    </a:lnR>
                    <a:lnT w="12700" cap="flat" cmpd="sng" algn="ctr">
                      <a:solidFill>
                        <a:srgbClr val="80A14A"/>
                      </a:solidFill>
                      <a:prstDash val="solid"/>
                      <a:round/>
                      <a:headEnd type="none" w="med" len="med"/>
                      <a:tailEnd type="none" w="med" len="med"/>
                    </a:lnT>
                    <a:lnB w="12700" cap="flat" cmpd="sng" algn="ctr">
                      <a:solidFill>
                        <a:srgbClr val="40984A"/>
                      </a:solidFill>
                      <a:prstDash val="solid"/>
                      <a:round/>
                      <a:headEnd type="none" w="med" len="med"/>
                      <a:tailEnd type="none" w="med" len="med"/>
                    </a:lnB>
                    <a:solidFill>
                      <a:srgbClr val="FFFFFF"/>
                    </a:solidFill>
                  </a:tcPr>
                </a:tc>
              </a:tr>
              <a:tr h="291986">
                <a:tc>
                  <a:txBody>
                    <a:bodyPr/>
                    <a:lstStyle/>
                    <a:p>
                      <a:pPr>
                        <a:spcAft>
                          <a:spcPts val="0"/>
                        </a:spcAft>
                      </a:pPr>
                      <a:r>
                        <a:rPr lang="en-US" sz="2000">
                          <a:solidFill>
                            <a:srgbClr val="000000"/>
                          </a:solidFill>
                        </a:rPr>
                        <a:t>2014-15</a:t>
                      </a:r>
                      <a:endParaRPr lang="en-US" sz="2000"/>
                    </a:p>
                  </a:txBody>
                  <a:tcPr marL="50800" marR="50800" marT="0" marB="0" anchor="b">
                    <a:lnL w="12700" cap="flat" cmpd="sng" algn="ctr">
                      <a:solidFill>
                        <a:srgbClr val="602EE5"/>
                      </a:solidFill>
                      <a:prstDash val="solid"/>
                      <a:round/>
                      <a:headEnd type="none" w="med" len="med"/>
                      <a:tailEnd type="none" w="med" len="med"/>
                    </a:lnL>
                    <a:lnR w="12700" cap="flat" cmpd="sng" algn="ctr">
                      <a:solidFill>
                        <a:srgbClr val="602EE5"/>
                      </a:solidFill>
                      <a:prstDash val="solid"/>
                      <a:round/>
                      <a:headEnd type="none" w="med" len="med"/>
                      <a:tailEnd type="none" w="med" len="med"/>
                    </a:lnR>
                    <a:lnT w="12700" cap="flat" cmpd="sng" algn="ctr">
                      <a:solidFill>
                        <a:srgbClr val="602EE5"/>
                      </a:solidFill>
                      <a:prstDash val="solid"/>
                      <a:round/>
                      <a:headEnd type="none" w="med" len="med"/>
                      <a:tailEnd type="none" w="med" len="med"/>
                    </a:lnT>
                    <a:lnB w="12700" cap="flat" cmpd="sng" algn="ctr">
                      <a:solidFill>
                        <a:srgbClr val="602EE5"/>
                      </a:solidFill>
                      <a:prstDash val="solid"/>
                      <a:round/>
                      <a:headEnd type="none" w="med" len="med"/>
                      <a:tailEnd type="none" w="med" len="med"/>
                    </a:lnB>
                    <a:solidFill>
                      <a:srgbClr val="FFFFFF"/>
                    </a:solidFill>
                  </a:tcPr>
                </a:tc>
                <a:tc>
                  <a:txBody>
                    <a:bodyPr/>
                    <a:lstStyle/>
                    <a:p>
                      <a:pPr algn="r">
                        <a:spcAft>
                          <a:spcPts val="0"/>
                        </a:spcAft>
                      </a:pPr>
                      <a:r>
                        <a:rPr lang="en-US" sz="2000" dirty="0">
                          <a:solidFill>
                            <a:srgbClr val="000000"/>
                          </a:solidFill>
                        </a:rPr>
                        <a:t>329.32</a:t>
                      </a:r>
                      <a:endParaRPr lang="en-US" sz="2000" dirty="0"/>
                    </a:p>
                  </a:txBody>
                  <a:tcPr marL="50800" marR="50800" marT="0" marB="0" anchor="b">
                    <a:lnL w="12700" cap="flat" cmpd="sng" algn="ctr">
                      <a:solidFill>
                        <a:srgbClr val="602EE5"/>
                      </a:solidFill>
                      <a:prstDash val="solid"/>
                      <a:round/>
                      <a:headEnd type="none" w="med" len="med"/>
                      <a:tailEnd type="none" w="med" len="med"/>
                    </a:lnL>
                    <a:lnR w="12700" cap="flat" cmpd="sng" algn="ctr">
                      <a:solidFill>
                        <a:srgbClr val="40924A"/>
                      </a:solidFill>
                      <a:prstDash val="solid"/>
                      <a:round/>
                      <a:headEnd type="none" w="med" len="med"/>
                      <a:tailEnd type="none" w="med" len="med"/>
                    </a:lnR>
                    <a:lnT w="12700" cap="flat" cmpd="sng" algn="ctr">
                      <a:solidFill>
                        <a:srgbClr val="40984A"/>
                      </a:solidFill>
                      <a:prstDash val="solid"/>
                      <a:round/>
                      <a:headEnd type="none" w="med" len="med"/>
                      <a:tailEnd type="none" w="med" len="med"/>
                    </a:lnT>
                    <a:lnB w="12700" cap="flat" cmpd="sng" algn="ctr">
                      <a:solidFill>
                        <a:srgbClr val="40924A"/>
                      </a:solidFill>
                      <a:prstDash val="solid"/>
                      <a:round/>
                      <a:headEnd type="none" w="med" len="med"/>
                      <a:tailEnd type="none" w="med" len="med"/>
                    </a:lnB>
                    <a:solidFill>
                      <a:srgbClr val="FFFFFF"/>
                    </a:solidFill>
                  </a:tcPr>
                </a:tc>
                <a:tc>
                  <a:txBody>
                    <a:bodyPr/>
                    <a:lstStyle/>
                    <a:p>
                      <a:pPr algn="r">
                        <a:spcAft>
                          <a:spcPts val="0"/>
                        </a:spcAft>
                      </a:pPr>
                      <a:r>
                        <a:rPr lang="en-US" sz="2000">
                          <a:solidFill>
                            <a:srgbClr val="000000"/>
                          </a:solidFill>
                        </a:rPr>
                        <a:t>18%</a:t>
                      </a:r>
                      <a:endParaRPr lang="en-US" sz="2000"/>
                    </a:p>
                  </a:txBody>
                  <a:tcPr marL="50800" marR="50800" marT="0" marB="0" anchor="b">
                    <a:lnL w="12700" cap="flat" cmpd="sng" algn="ctr">
                      <a:solidFill>
                        <a:srgbClr val="40924A"/>
                      </a:solidFill>
                      <a:prstDash val="solid"/>
                      <a:round/>
                      <a:headEnd type="none" w="med" len="med"/>
                      <a:tailEnd type="none" w="med" len="med"/>
                    </a:lnL>
                    <a:lnR w="12700" cap="flat" cmpd="sng" algn="ctr">
                      <a:solidFill>
                        <a:srgbClr val="40924A"/>
                      </a:solidFill>
                      <a:prstDash val="solid"/>
                      <a:round/>
                      <a:headEnd type="none" w="med" len="med"/>
                      <a:tailEnd type="none" w="med" len="med"/>
                    </a:lnR>
                    <a:lnT w="12700" cap="flat" cmpd="sng" algn="ctr">
                      <a:solidFill>
                        <a:srgbClr val="40984A"/>
                      </a:solidFill>
                      <a:prstDash val="solid"/>
                      <a:round/>
                      <a:headEnd type="none" w="med" len="med"/>
                      <a:tailEnd type="none" w="med" len="med"/>
                    </a:lnT>
                    <a:lnB w="12700" cap="flat" cmpd="sng" algn="ctr">
                      <a:solidFill>
                        <a:srgbClr val="40924A"/>
                      </a:solidFill>
                      <a:prstDash val="solid"/>
                      <a:round/>
                      <a:headEnd type="none" w="med" len="med"/>
                      <a:tailEnd type="none" w="med" len="med"/>
                    </a:lnB>
                    <a:solidFill>
                      <a:srgbClr val="FFFFFF"/>
                    </a:solidFill>
                  </a:tcPr>
                </a:tc>
              </a:tr>
              <a:tr h="291986">
                <a:tc>
                  <a:txBody>
                    <a:bodyPr/>
                    <a:lstStyle/>
                    <a:p>
                      <a:pPr>
                        <a:spcAft>
                          <a:spcPts val="0"/>
                        </a:spcAft>
                      </a:pPr>
                      <a:r>
                        <a:rPr lang="en-US" sz="2000">
                          <a:solidFill>
                            <a:srgbClr val="000000"/>
                          </a:solidFill>
                        </a:rPr>
                        <a:t>2015-16</a:t>
                      </a:r>
                      <a:endParaRPr lang="en-US" sz="2000"/>
                    </a:p>
                  </a:txBody>
                  <a:tcPr marL="50800" marR="50800" marT="0" marB="0" anchor="b">
                    <a:lnL w="12700" cap="flat" cmpd="sng" algn="ctr">
                      <a:solidFill>
                        <a:srgbClr val="602EE5"/>
                      </a:solidFill>
                      <a:prstDash val="solid"/>
                      <a:round/>
                      <a:headEnd type="none" w="med" len="med"/>
                      <a:tailEnd type="none" w="med" len="med"/>
                    </a:lnL>
                    <a:lnR w="12700" cap="flat" cmpd="sng" algn="ctr">
                      <a:solidFill>
                        <a:srgbClr val="602EE5"/>
                      </a:solidFill>
                      <a:prstDash val="solid"/>
                      <a:round/>
                      <a:headEnd type="none" w="med" len="med"/>
                      <a:tailEnd type="none" w="med" len="med"/>
                    </a:lnR>
                    <a:lnT w="12700" cap="flat" cmpd="sng" algn="ctr">
                      <a:solidFill>
                        <a:srgbClr val="602EE5"/>
                      </a:solidFill>
                      <a:prstDash val="solid"/>
                      <a:round/>
                      <a:headEnd type="none" w="med" len="med"/>
                      <a:tailEnd type="none" w="med" len="med"/>
                    </a:lnT>
                    <a:lnB w="12700" cap="flat" cmpd="sng" algn="ctr">
                      <a:solidFill>
                        <a:srgbClr val="602EE5"/>
                      </a:solidFill>
                      <a:prstDash val="solid"/>
                      <a:round/>
                      <a:headEnd type="none" w="med" len="med"/>
                      <a:tailEnd type="none" w="med" len="med"/>
                    </a:lnB>
                    <a:solidFill>
                      <a:srgbClr val="FFFFFF"/>
                    </a:solidFill>
                  </a:tcPr>
                </a:tc>
                <a:tc>
                  <a:txBody>
                    <a:bodyPr/>
                    <a:lstStyle/>
                    <a:p>
                      <a:pPr algn="r">
                        <a:spcAft>
                          <a:spcPts val="0"/>
                        </a:spcAft>
                      </a:pPr>
                      <a:r>
                        <a:rPr lang="en-US" sz="2000" dirty="0">
                          <a:solidFill>
                            <a:srgbClr val="000000"/>
                          </a:solidFill>
                        </a:rPr>
                        <a:t>340.54</a:t>
                      </a:r>
                      <a:endParaRPr lang="en-US" sz="2000" dirty="0"/>
                    </a:p>
                  </a:txBody>
                  <a:tcPr marL="50800" marR="50800" marT="0" marB="0" anchor="b">
                    <a:lnL w="12700" cap="flat" cmpd="sng" algn="ctr">
                      <a:solidFill>
                        <a:srgbClr val="602EE5"/>
                      </a:solidFill>
                      <a:prstDash val="solid"/>
                      <a:round/>
                      <a:headEnd type="none" w="med" len="med"/>
                      <a:tailEnd type="none" w="med" len="med"/>
                    </a:lnL>
                    <a:lnR w="12700" cap="flat" cmpd="sng" algn="ctr">
                      <a:solidFill>
                        <a:srgbClr val="C05CF8"/>
                      </a:solidFill>
                      <a:prstDash val="solid"/>
                      <a:round/>
                      <a:headEnd type="none" w="med" len="med"/>
                      <a:tailEnd type="none" w="med" len="med"/>
                    </a:lnR>
                    <a:lnT w="12700" cap="flat" cmpd="sng" algn="ctr">
                      <a:solidFill>
                        <a:srgbClr val="40924A"/>
                      </a:solidFill>
                      <a:prstDash val="solid"/>
                      <a:round/>
                      <a:headEnd type="none" w="med" len="med"/>
                      <a:tailEnd type="none" w="med" len="med"/>
                    </a:lnT>
                    <a:lnB w="12700" cap="flat" cmpd="sng" algn="ctr">
                      <a:solidFill>
                        <a:srgbClr val="C05CF8"/>
                      </a:solidFill>
                      <a:prstDash val="solid"/>
                      <a:round/>
                      <a:headEnd type="none" w="med" len="med"/>
                      <a:tailEnd type="none" w="med" len="med"/>
                    </a:lnB>
                    <a:solidFill>
                      <a:srgbClr val="FFFFFF"/>
                    </a:solidFill>
                  </a:tcPr>
                </a:tc>
                <a:tc>
                  <a:txBody>
                    <a:bodyPr/>
                    <a:lstStyle/>
                    <a:p>
                      <a:pPr algn="r">
                        <a:spcAft>
                          <a:spcPts val="0"/>
                        </a:spcAft>
                      </a:pPr>
                      <a:r>
                        <a:rPr lang="en-US" sz="2000">
                          <a:solidFill>
                            <a:srgbClr val="000000"/>
                          </a:solidFill>
                        </a:rPr>
                        <a:t>3%</a:t>
                      </a:r>
                      <a:endParaRPr lang="en-US" sz="2000"/>
                    </a:p>
                  </a:txBody>
                  <a:tcPr marL="50800" marR="50800" marT="0" marB="0" anchor="b">
                    <a:lnL w="12700" cap="flat" cmpd="sng" algn="ctr">
                      <a:solidFill>
                        <a:srgbClr val="C05CF8"/>
                      </a:solidFill>
                      <a:prstDash val="solid"/>
                      <a:round/>
                      <a:headEnd type="none" w="med" len="med"/>
                      <a:tailEnd type="none" w="med" len="med"/>
                    </a:lnL>
                    <a:lnR w="12700" cap="flat" cmpd="sng" algn="ctr">
                      <a:solidFill>
                        <a:srgbClr val="C05CF8"/>
                      </a:solidFill>
                      <a:prstDash val="solid"/>
                      <a:round/>
                      <a:headEnd type="none" w="med" len="med"/>
                      <a:tailEnd type="none" w="med" len="med"/>
                    </a:lnR>
                    <a:lnT w="12700" cap="flat" cmpd="sng" algn="ctr">
                      <a:solidFill>
                        <a:srgbClr val="40924A"/>
                      </a:solidFill>
                      <a:prstDash val="solid"/>
                      <a:round/>
                      <a:headEnd type="none" w="med" len="med"/>
                      <a:tailEnd type="none" w="med" len="med"/>
                    </a:lnT>
                    <a:lnB w="12700" cap="flat" cmpd="sng" algn="ctr">
                      <a:solidFill>
                        <a:srgbClr val="C05CF8"/>
                      </a:solidFill>
                      <a:prstDash val="solid"/>
                      <a:round/>
                      <a:headEnd type="none" w="med" len="med"/>
                      <a:tailEnd type="none" w="med" len="med"/>
                    </a:lnB>
                    <a:solidFill>
                      <a:srgbClr val="FFFFFF"/>
                    </a:solidFill>
                  </a:tcPr>
                </a:tc>
              </a:tr>
              <a:tr h="291986">
                <a:tc>
                  <a:txBody>
                    <a:bodyPr/>
                    <a:lstStyle/>
                    <a:p>
                      <a:pPr>
                        <a:spcAft>
                          <a:spcPts val="0"/>
                        </a:spcAft>
                      </a:pPr>
                      <a:r>
                        <a:rPr lang="en-US" sz="2000">
                          <a:solidFill>
                            <a:srgbClr val="000000"/>
                          </a:solidFill>
                        </a:rPr>
                        <a:t>2016-17</a:t>
                      </a:r>
                      <a:endParaRPr lang="en-US" sz="2000"/>
                    </a:p>
                  </a:txBody>
                  <a:tcPr marL="50800" marR="50800" marT="0" marB="0" anchor="b">
                    <a:lnL w="12700" cap="flat" cmpd="sng" algn="ctr">
                      <a:solidFill>
                        <a:srgbClr val="602EE5"/>
                      </a:solidFill>
                      <a:prstDash val="solid"/>
                      <a:round/>
                      <a:headEnd type="none" w="med" len="med"/>
                      <a:tailEnd type="none" w="med" len="med"/>
                    </a:lnL>
                    <a:lnR w="12700" cap="flat" cmpd="sng" algn="ctr">
                      <a:solidFill>
                        <a:srgbClr val="602EE5"/>
                      </a:solidFill>
                      <a:prstDash val="solid"/>
                      <a:round/>
                      <a:headEnd type="none" w="med" len="med"/>
                      <a:tailEnd type="none" w="med" len="med"/>
                    </a:lnR>
                    <a:lnT w="12700" cap="flat" cmpd="sng" algn="ctr">
                      <a:solidFill>
                        <a:srgbClr val="602EE5"/>
                      </a:solidFill>
                      <a:prstDash val="solid"/>
                      <a:round/>
                      <a:headEnd type="none" w="med" len="med"/>
                      <a:tailEnd type="none" w="med" len="med"/>
                    </a:lnT>
                    <a:lnB w="12700" cap="flat" cmpd="sng" algn="ctr">
                      <a:solidFill>
                        <a:srgbClr val="602EE5"/>
                      </a:solidFill>
                      <a:prstDash val="solid"/>
                      <a:round/>
                      <a:headEnd type="none" w="med" len="med"/>
                      <a:tailEnd type="none" w="med" len="med"/>
                    </a:lnB>
                    <a:solidFill>
                      <a:srgbClr val="FFFFFF"/>
                    </a:solidFill>
                  </a:tcPr>
                </a:tc>
                <a:tc>
                  <a:txBody>
                    <a:bodyPr/>
                    <a:lstStyle/>
                    <a:p>
                      <a:pPr algn="r">
                        <a:spcAft>
                          <a:spcPts val="0"/>
                        </a:spcAft>
                      </a:pPr>
                      <a:r>
                        <a:rPr lang="en-US" sz="2000" dirty="0">
                          <a:solidFill>
                            <a:srgbClr val="000000"/>
                          </a:solidFill>
                        </a:rPr>
                        <a:t>364.61</a:t>
                      </a:r>
                      <a:endParaRPr lang="en-US" sz="2000" dirty="0"/>
                    </a:p>
                  </a:txBody>
                  <a:tcPr marL="50800" marR="50800" marT="0" marB="0" anchor="b">
                    <a:lnL w="12700" cap="flat" cmpd="sng" algn="ctr">
                      <a:solidFill>
                        <a:srgbClr val="602EE5"/>
                      </a:solidFill>
                      <a:prstDash val="solid"/>
                      <a:round/>
                      <a:headEnd type="none" w="med" len="med"/>
                      <a:tailEnd type="none" w="med" len="med"/>
                    </a:lnL>
                    <a:lnR w="12700" cap="flat" cmpd="sng" algn="ctr">
                      <a:solidFill>
                        <a:srgbClr val="201AC3"/>
                      </a:solidFill>
                      <a:prstDash val="solid"/>
                      <a:round/>
                      <a:headEnd type="none" w="med" len="med"/>
                      <a:tailEnd type="none" w="med" len="med"/>
                    </a:lnR>
                    <a:lnT w="12700" cap="flat" cmpd="sng" algn="ctr">
                      <a:solidFill>
                        <a:srgbClr val="C05CF8"/>
                      </a:solidFill>
                      <a:prstDash val="solid"/>
                      <a:round/>
                      <a:headEnd type="none" w="med" len="med"/>
                      <a:tailEnd type="none" w="med" len="med"/>
                    </a:lnT>
                    <a:lnB w="12700" cap="flat" cmpd="sng" algn="ctr">
                      <a:solidFill>
                        <a:srgbClr val="201AC3"/>
                      </a:solidFill>
                      <a:prstDash val="solid"/>
                      <a:round/>
                      <a:headEnd type="none" w="med" len="med"/>
                      <a:tailEnd type="none" w="med" len="med"/>
                    </a:lnB>
                    <a:solidFill>
                      <a:srgbClr val="FFFFFF"/>
                    </a:solidFill>
                  </a:tcPr>
                </a:tc>
                <a:tc>
                  <a:txBody>
                    <a:bodyPr/>
                    <a:lstStyle/>
                    <a:p>
                      <a:pPr algn="r">
                        <a:spcAft>
                          <a:spcPts val="0"/>
                        </a:spcAft>
                      </a:pPr>
                      <a:r>
                        <a:rPr lang="en-US" sz="2000" dirty="0">
                          <a:solidFill>
                            <a:srgbClr val="000000"/>
                          </a:solidFill>
                        </a:rPr>
                        <a:t>7%</a:t>
                      </a:r>
                      <a:endParaRPr lang="en-US" sz="2000" dirty="0"/>
                    </a:p>
                  </a:txBody>
                  <a:tcPr marL="50800" marR="50800" marT="0" marB="0" anchor="b">
                    <a:lnL w="12700" cap="flat" cmpd="sng" algn="ctr">
                      <a:solidFill>
                        <a:srgbClr val="201AC3"/>
                      </a:solidFill>
                      <a:prstDash val="solid"/>
                      <a:round/>
                      <a:headEnd type="none" w="med" len="med"/>
                      <a:tailEnd type="none" w="med" len="med"/>
                    </a:lnL>
                    <a:lnR w="12700" cap="flat" cmpd="sng" algn="ctr">
                      <a:solidFill>
                        <a:srgbClr val="201AC3"/>
                      </a:solidFill>
                      <a:prstDash val="solid"/>
                      <a:round/>
                      <a:headEnd type="none" w="med" len="med"/>
                      <a:tailEnd type="none" w="med" len="med"/>
                    </a:lnR>
                    <a:lnT w="12700" cap="flat" cmpd="sng" algn="ctr">
                      <a:solidFill>
                        <a:srgbClr val="C05CF8"/>
                      </a:solidFill>
                      <a:prstDash val="solid"/>
                      <a:round/>
                      <a:headEnd type="none" w="med" len="med"/>
                      <a:tailEnd type="none" w="med" len="med"/>
                    </a:lnT>
                    <a:lnB w="12700" cap="flat" cmpd="sng" algn="ctr">
                      <a:solidFill>
                        <a:srgbClr val="201AC3"/>
                      </a:solidFill>
                      <a:prstDash val="solid"/>
                      <a:round/>
                      <a:headEnd type="none" w="med" len="med"/>
                      <a:tailEnd type="none" w="med" len="med"/>
                    </a:lnB>
                    <a:solidFill>
                      <a:srgbClr val="FFFFFF"/>
                    </a:solidFill>
                  </a:tcPr>
                </a:tc>
              </a:tr>
              <a:tr h="291986">
                <a:tc>
                  <a:txBody>
                    <a:bodyPr/>
                    <a:lstStyle/>
                    <a:p>
                      <a:pPr>
                        <a:spcAft>
                          <a:spcPts val="0"/>
                        </a:spcAft>
                      </a:pPr>
                      <a:r>
                        <a:rPr lang="en-US" sz="2000">
                          <a:solidFill>
                            <a:srgbClr val="000000"/>
                          </a:solidFill>
                        </a:rPr>
                        <a:t>2017-18</a:t>
                      </a:r>
                      <a:endParaRPr lang="en-US" sz="2000"/>
                    </a:p>
                  </a:txBody>
                  <a:tcPr marL="50800" marR="50800" marT="0" marB="0" anchor="b">
                    <a:lnL w="12700" cap="flat" cmpd="sng" algn="ctr">
                      <a:solidFill>
                        <a:srgbClr val="602EE5"/>
                      </a:solidFill>
                      <a:prstDash val="solid"/>
                      <a:round/>
                      <a:headEnd type="none" w="med" len="med"/>
                      <a:tailEnd type="none" w="med" len="med"/>
                    </a:lnL>
                    <a:lnR w="12700" cap="flat" cmpd="sng" algn="ctr">
                      <a:solidFill>
                        <a:srgbClr val="602EE5"/>
                      </a:solidFill>
                      <a:prstDash val="solid"/>
                      <a:round/>
                      <a:headEnd type="none" w="med" len="med"/>
                      <a:tailEnd type="none" w="med" len="med"/>
                    </a:lnR>
                    <a:lnT w="12700" cap="flat" cmpd="sng" algn="ctr">
                      <a:solidFill>
                        <a:srgbClr val="602EE5"/>
                      </a:solidFill>
                      <a:prstDash val="solid"/>
                      <a:round/>
                      <a:headEnd type="none" w="med" len="med"/>
                      <a:tailEnd type="none" w="med" len="med"/>
                    </a:lnT>
                    <a:lnB w="12700" cap="flat" cmpd="sng" algn="ctr">
                      <a:solidFill>
                        <a:srgbClr val="602EE5"/>
                      </a:solidFill>
                      <a:prstDash val="solid"/>
                      <a:round/>
                      <a:headEnd type="none" w="med" len="med"/>
                      <a:tailEnd type="none" w="med" len="med"/>
                    </a:lnB>
                    <a:solidFill>
                      <a:srgbClr val="FFFFFF"/>
                    </a:solidFill>
                  </a:tcPr>
                </a:tc>
                <a:tc>
                  <a:txBody>
                    <a:bodyPr/>
                    <a:lstStyle/>
                    <a:p>
                      <a:pPr algn="r">
                        <a:spcAft>
                          <a:spcPts val="0"/>
                        </a:spcAft>
                      </a:pPr>
                      <a:r>
                        <a:rPr lang="en-US" sz="2000">
                          <a:solidFill>
                            <a:srgbClr val="000000"/>
                          </a:solidFill>
                        </a:rPr>
                        <a:t>809.96</a:t>
                      </a:r>
                      <a:endParaRPr lang="en-US" sz="2000"/>
                    </a:p>
                  </a:txBody>
                  <a:tcPr marL="50800" marR="50800" marT="0" marB="0" anchor="b">
                    <a:lnL w="12700" cap="flat" cmpd="sng" algn="ctr">
                      <a:solidFill>
                        <a:srgbClr val="602EE5"/>
                      </a:solidFill>
                      <a:prstDash val="solid"/>
                      <a:round/>
                      <a:headEnd type="none" w="med" len="med"/>
                      <a:tailEnd type="none" w="med" len="med"/>
                    </a:lnL>
                    <a:lnR w="12700" cap="flat" cmpd="sng" algn="ctr">
                      <a:solidFill>
                        <a:srgbClr val="A09BD9"/>
                      </a:solidFill>
                      <a:prstDash val="solid"/>
                      <a:round/>
                      <a:headEnd type="none" w="med" len="med"/>
                      <a:tailEnd type="none" w="med" len="med"/>
                    </a:lnR>
                    <a:lnT w="12700" cap="flat" cmpd="sng" algn="ctr">
                      <a:solidFill>
                        <a:srgbClr val="201AC3"/>
                      </a:solidFill>
                      <a:prstDash val="solid"/>
                      <a:round/>
                      <a:headEnd type="none" w="med" len="med"/>
                      <a:tailEnd type="none" w="med" len="med"/>
                    </a:lnT>
                    <a:lnB w="12700" cap="flat" cmpd="sng" algn="ctr">
                      <a:solidFill>
                        <a:srgbClr val="A09BD9"/>
                      </a:solidFill>
                      <a:prstDash val="solid"/>
                      <a:round/>
                      <a:headEnd type="none" w="med" len="med"/>
                      <a:tailEnd type="none" w="med" len="med"/>
                    </a:lnB>
                    <a:solidFill>
                      <a:srgbClr val="FFFFFF"/>
                    </a:solidFill>
                  </a:tcPr>
                </a:tc>
                <a:tc>
                  <a:txBody>
                    <a:bodyPr/>
                    <a:lstStyle/>
                    <a:p>
                      <a:pPr algn="r">
                        <a:spcAft>
                          <a:spcPts val="0"/>
                        </a:spcAft>
                      </a:pPr>
                      <a:r>
                        <a:rPr lang="en-US" sz="2000" dirty="0">
                          <a:solidFill>
                            <a:srgbClr val="000000"/>
                          </a:solidFill>
                        </a:rPr>
                        <a:t>122%</a:t>
                      </a:r>
                      <a:endParaRPr lang="en-US" sz="2000" dirty="0"/>
                    </a:p>
                  </a:txBody>
                  <a:tcPr marL="50800" marR="50800" marT="0" marB="0" anchor="b">
                    <a:lnL w="12700" cap="flat" cmpd="sng" algn="ctr">
                      <a:solidFill>
                        <a:srgbClr val="A09BD9"/>
                      </a:solidFill>
                      <a:prstDash val="solid"/>
                      <a:round/>
                      <a:headEnd type="none" w="med" len="med"/>
                      <a:tailEnd type="none" w="med" len="med"/>
                    </a:lnL>
                    <a:lnR w="12700" cap="flat" cmpd="sng" algn="ctr">
                      <a:solidFill>
                        <a:srgbClr val="A09BD9"/>
                      </a:solidFill>
                      <a:prstDash val="solid"/>
                      <a:round/>
                      <a:headEnd type="none" w="med" len="med"/>
                      <a:tailEnd type="none" w="med" len="med"/>
                    </a:lnR>
                    <a:lnT w="12700" cap="flat" cmpd="sng" algn="ctr">
                      <a:solidFill>
                        <a:srgbClr val="201AC3"/>
                      </a:solidFill>
                      <a:prstDash val="solid"/>
                      <a:round/>
                      <a:headEnd type="none" w="med" len="med"/>
                      <a:tailEnd type="none" w="med" len="med"/>
                    </a:lnT>
                    <a:lnB w="12700" cap="flat" cmpd="sng" algn="ctr">
                      <a:solidFill>
                        <a:srgbClr val="A09BD9"/>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0.png"/>
          <p:cNvPicPr>
            <a:picLocks noChangeAspect="1"/>
          </p:cNvPicPr>
          <p:nvPr/>
        </p:nvPicPr>
        <p:blipFill>
          <a:blip r:embed="rId3" cstate="print"/>
          <a:stretch>
            <a:fillRect/>
          </a:stretch>
        </p:blipFill>
        <p:spPr>
          <a:xfrm>
            <a:off x="838200" y="3605917"/>
            <a:ext cx="4114800" cy="3099683"/>
          </a:xfrm>
          <a:prstGeom prst="rect">
            <a:avLst/>
          </a:prstGeom>
        </p:spPr>
      </p:pic>
      <p:pic>
        <p:nvPicPr>
          <p:cNvPr id="3" name="Picture 2" descr="Picture11.jpg"/>
          <p:cNvPicPr>
            <a:picLocks noChangeAspect="1"/>
          </p:cNvPicPr>
          <p:nvPr/>
        </p:nvPicPr>
        <p:blipFill>
          <a:blip r:embed="rId4"/>
          <a:stretch>
            <a:fillRect/>
          </a:stretch>
        </p:blipFill>
        <p:spPr>
          <a:xfrm>
            <a:off x="5334000" y="3429000"/>
            <a:ext cx="3048000" cy="3183668"/>
          </a:xfrm>
          <a:prstGeom prst="rect">
            <a:avLst/>
          </a:prstGeom>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990600"/>
            <a:ext cx="3886200" cy="24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M Speech_RT Samakal.mp4">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6"/>
          <a:stretch>
            <a:fillRect/>
          </a:stretch>
        </p:blipFill>
        <p:spPr>
          <a:xfrm>
            <a:off x="5257800" y="1066800"/>
            <a:ext cx="3262381" cy="2209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1600204"/>
          <a:ext cx="8153400" cy="4420569"/>
        </p:xfrm>
        <a:graphic>
          <a:graphicData uri="http://schemas.openxmlformats.org/drawingml/2006/table">
            <a:tbl>
              <a:tblPr firstRow="1" bandRow="1">
                <a:tableStyleId>{5C22544A-7EE6-4342-B048-85BDC9FD1C3A}</a:tableStyleId>
              </a:tblPr>
              <a:tblGrid>
                <a:gridCol w="1358900"/>
                <a:gridCol w="1358900"/>
                <a:gridCol w="1358900"/>
                <a:gridCol w="1358900"/>
                <a:gridCol w="1358900"/>
                <a:gridCol w="1358900"/>
              </a:tblGrid>
              <a:tr h="295445">
                <a:tc rowSpan="2">
                  <a:txBody>
                    <a:bodyPr/>
                    <a:lstStyle/>
                    <a:p>
                      <a:pPr algn="ctr" fontAlgn="ctr"/>
                      <a:r>
                        <a:rPr lang="en-US" sz="1600" b="1" i="0" u="none" strike="noStrike" dirty="0">
                          <a:solidFill>
                            <a:srgbClr val="000000"/>
                          </a:solidFill>
                          <a:latin typeface="Calibri"/>
                        </a:rPr>
                        <a:t>Year</a:t>
                      </a:r>
                    </a:p>
                  </a:txBody>
                  <a:tcPr marL="9525" marR="9525" marT="9525" marB="0" anchor="ctr"/>
                </a:tc>
                <a:tc gridSpan="5">
                  <a:txBody>
                    <a:bodyPr/>
                    <a:lstStyle/>
                    <a:p>
                      <a:pPr algn="ctr" fontAlgn="ctr"/>
                      <a:r>
                        <a:rPr lang="en-US" sz="1600" b="1" i="0" u="none" strike="noStrike" dirty="0" smtClean="0">
                          <a:solidFill>
                            <a:srgbClr val="000000"/>
                          </a:solidFill>
                          <a:latin typeface="Calibri"/>
                        </a:rPr>
                        <a:t>Segment Wise </a:t>
                      </a:r>
                      <a:r>
                        <a:rPr lang="en-US" sz="1600" b="1" i="0" u="none" strike="noStrike" dirty="0">
                          <a:solidFill>
                            <a:srgbClr val="000000"/>
                          </a:solidFill>
                          <a:latin typeface="Calibri"/>
                        </a:rPr>
                        <a:t>Supply quantity (In </a:t>
                      </a:r>
                      <a:r>
                        <a:rPr lang="en-US" sz="1600" b="1" i="0" u="none" strike="noStrike" dirty="0" smtClean="0">
                          <a:solidFill>
                            <a:srgbClr val="000000"/>
                          </a:solidFill>
                          <a:latin typeface="Calibri"/>
                        </a:rPr>
                        <a:t>Volume Percentage) </a:t>
                      </a:r>
                      <a:endParaRPr lang="en-US" sz="1600" b="1" i="0" u="none" strike="noStrike" dirty="0">
                        <a:solidFill>
                          <a:srgbClr val="000000"/>
                        </a:solidFill>
                        <a:latin typeface="Calibri"/>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5445">
                <a:tc vMerge="1">
                  <a:txBody>
                    <a:bodyPr/>
                    <a:lstStyle/>
                    <a:p>
                      <a:endParaRPr lang="en-US"/>
                    </a:p>
                  </a:txBody>
                  <a:tcPr/>
                </a:tc>
                <a:tc>
                  <a:txBody>
                    <a:bodyPr/>
                    <a:lstStyle/>
                    <a:p>
                      <a:pPr algn="ctr" fontAlgn="ctr"/>
                      <a:r>
                        <a:rPr lang="en-US" sz="1600" b="1" i="0" u="none" strike="noStrike">
                          <a:solidFill>
                            <a:srgbClr val="000000"/>
                          </a:solidFill>
                          <a:latin typeface="Calibri"/>
                        </a:rPr>
                        <a:t> Premium  </a:t>
                      </a:r>
                    </a:p>
                  </a:txBody>
                  <a:tcPr marL="9525" marR="9525" marT="9525" marB="0" anchor="ctr"/>
                </a:tc>
                <a:tc>
                  <a:txBody>
                    <a:bodyPr/>
                    <a:lstStyle/>
                    <a:p>
                      <a:pPr algn="ctr" fontAlgn="ctr"/>
                      <a:r>
                        <a:rPr lang="en-US" sz="1600" b="1" i="0" u="none" strike="noStrike" dirty="0">
                          <a:solidFill>
                            <a:srgbClr val="000000"/>
                          </a:solidFill>
                          <a:latin typeface="Calibri"/>
                        </a:rPr>
                        <a:t> High </a:t>
                      </a:r>
                    </a:p>
                  </a:txBody>
                  <a:tcPr marL="9525" marR="9525" marT="9525" marB="0" anchor="ctr"/>
                </a:tc>
                <a:tc>
                  <a:txBody>
                    <a:bodyPr/>
                    <a:lstStyle/>
                    <a:p>
                      <a:pPr algn="ctr" fontAlgn="ctr"/>
                      <a:r>
                        <a:rPr lang="en-US" sz="1600" b="1" i="0" u="none" strike="noStrike">
                          <a:solidFill>
                            <a:srgbClr val="000000"/>
                          </a:solidFill>
                          <a:latin typeface="Calibri"/>
                        </a:rPr>
                        <a:t> Medium  </a:t>
                      </a:r>
                    </a:p>
                  </a:txBody>
                  <a:tcPr marL="9525" marR="9525" marT="9525" marB="0" anchor="ctr"/>
                </a:tc>
                <a:tc>
                  <a:txBody>
                    <a:bodyPr/>
                    <a:lstStyle/>
                    <a:p>
                      <a:pPr algn="ctr" fontAlgn="ctr"/>
                      <a:r>
                        <a:rPr lang="en-US" sz="1600" b="1" i="0" u="none" strike="noStrike">
                          <a:solidFill>
                            <a:srgbClr val="000000"/>
                          </a:solidFill>
                          <a:latin typeface="Calibri"/>
                        </a:rPr>
                        <a:t> Low </a:t>
                      </a:r>
                    </a:p>
                  </a:txBody>
                  <a:tcPr marL="9525" marR="9525" marT="9525" marB="0" anchor="ctr"/>
                </a:tc>
                <a:tc>
                  <a:txBody>
                    <a:bodyPr/>
                    <a:lstStyle/>
                    <a:p>
                      <a:pPr algn="ctr" fontAlgn="ctr"/>
                      <a:r>
                        <a:rPr lang="en-US" sz="1600" b="1" i="0" u="none" strike="noStrike">
                          <a:solidFill>
                            <a:srgbClr val="000000"/>
                          </a:solidFill>
                          <a:latin typeface="Calibri"/>
                        </a:rPr>
                        <a:t>Total</a:t>
                      </a:r>
                    </a:p>
                  </a:txBody>
                  <a:tcPr marL="9525" marR="9525" marT="9525" marB="0" anchor="ctr"/>
                </a:tc>
              </a:tr>
              <a:tr h="295445">
                <a:tc>
                  <a:txBody>
                    <a:bodyPr/>
                    <a:lstStyle/>
                    <a:p>
                      <a:pPr algn="l" fontAlgn="ctr"/>
                      <a:r>
                        <a:rPr lang="en-US" sz="1600" b="1" i="0" u="none" strike="noStrike" dirty="0">
                          <a:solidFill>
                            <a:srgbClr val="000000"/>
                          </a:solidFill>
                          <a:latin typeface="Calibri"/>
                        </a:rPr>
                        <a:t>2006-07</a:t>
                      </a:r>
                    </a:p>
                  </a:txBody>
                  <a:tcPr marL="9525" marR="9525" marT="9525" marB="0" anchor="ctr"/>
                </a:tc>
                <a:tc>
                  <a:txBody>
                    <a:bodyPr/>
                    <a:lstStyle/>
                    <a:p>
                      <a:pPr algn="r" fontAlgn="ctr"/>
                      <a:r>
                        <a:rPr lang="en-US" sz="1600" b="1" i="0" u="none" strike="noStrike">
                          <a:solidFill>
                            <a:srgbClr val="000000"/>
                          </a:solidFill>
                          <a:latin typeface="Calibri"/>
                        </a:rPr>
                        <a:t>5.22%</a:t>
                      </a:r>
                    </a:p>
                  </a:txBody>
                  <a:tcPr marL="9525" marR="9525" marT="9525" marB="0" anchor="ctr"/>
                </a:tc>
                <a:tc>
                  <a:txBody>
                    <a:bodyPr/>
                    <a:lstStyle/>
                    <a:p>
                      <a:pPr algn="r" fontAlgn="ctr"/>
                      <a:r>
                        <a:rPr lang="en-US" sz="1600" b="1" i="0" u="none" strike="noStrike">
                          <a:solidFill>
                            <a:srgbClr val="000000"/>
                          </a:solidFill>
                          <a:latin typeface="Calibri"/>
                        </a:rPr>
                        <a:t>16.80%</a:t>
                      </a:r>
                    </a:p>
                  </a:txBody>
                  <a:tcPr marL="9525" marR="9525" marT="9525" marB="0" anchor="ctr"/>
                </a:tc>
                <a:tc>
                  <a:txBody>
                    <a:bodyPr/>
                    <a:lstStyle/>
                    <a:p>
                      <a:pPr algn="r" fontAlgn="ctr"/>
                      <a:r>
                        <a:rPr lang="en-US" sz="1600" b="1" i="0" u="none" strike="noStrike">
                          <a:solidFill>
                            <a:srgbClr val="000000"/>
                          </a:solidFill>
                          <a:latin typeface="Calibri"/>
                        </a:rPr>
                        <a:t>52.51%</a:t>
                      </a:r>
                    </a:p>
                  </a:txBody>
                  <a:tcPr marL="9525" marR="9525" marT="9525" marB="0" anchor="ctr"/>
                </a:tc>
                <a:tc>
                  <a:txBody>
                    <a:bodyPr/>
                    <a:lstStyle/>
                    <a:p>
                      <a:pPr algn="r" fontAlgn="ctr"/>
                      <a:r>
                        <a:rPr lang="en-US" sz="1600" b="1" i="0" u="none" strike="noStrike">
                          <a:solidFill>
                            <a:srgbClr val="000000"/>
                          </a:solidFill>
                          <a:latin typeface="Calibri"/>
                        </a:rPr>
                        <a:t>25.46%</a:t>
                      </a:r>
                    </a:p>
                  </a:txBody>
                  <a:tcPr marL="9525" marR="9525" marT="9525" marB="0" anchor="ctr"/>
                </a:tc>
                <a:tc>
                  <a:txBody>
                    <a:bodyPr/>
                    <a:lstStyle/>
                    <a:p>
                      <a:pPr algn="r" fontAlgn="ctr"/>
                      <a:r>
                        <a:rPr lang="en-US" sz="1600" b="1" i="0" u="none" strike="noStrike">
                          <a:solidFill>
                            <a:srgbClr val="000000"/>
                          </a:solidFill>
                          <a:latin typeface="Calibri"/>
                        </a:rPr>
                        <a:t>100%</a:t>
                      </a:r>
                    </a:p>
                  </a:txBody>
                  <a:tcPr marL="9525" marR="9525" marT="9525" marB="0" anchor="ctr"/>
                </a:tc>
              </a:tr>
              <a:tr h="295445">
                <a:tc>
                  <a:txBody>
                    <a:bodyPr/>
                    <a:lstStyle/>
                    <a:p>
                      <a:pPr algn="l" fontAlgn="ctr"/>
                      <a:r>
                        <a:rPr lang="en-US" sz="1600" b="1" i="0" u="none" strike="noStrike">
                          <a:solidFill>
                            <a:srgbClr val="000000"/>
                          </a:solidFill>
                          <a:latin typeface="Calibri"/>
                        </a:rPr>
                        <a:t>2007-08</a:t>
                      </a:r>
                    </a:p>
                  </a:txBody>
                  <a:tcPr marL="9525" marR="9525" marT="9525" marB="0" anchor="ctr"/>
                </a:tc>
                <a:tc>
                  <a:txBody>
                    <a:bodyPr/>
                    <a:lstStyle/>
                    <a:p>
                      <a:pPr algn="r" fontAlgn="ctr"/>
                      <a:r>
                        <a:rPr lang="en-US" sz="1600" b="1" i="0" u="none" strike="noStrike">
                          <a:solidFill>
                            <a:srgbClr val="000000"/>
                          </a:solidFill>
                          <a:latin typeface="Calibri"/>
                        </a:rPr>
                        <a:t>5.78%</a:t>
                      </a:r>
                    </a:p>
                  </a:txBody>
                  <a:tcPr marL="9525" marR="9525" marT="9525" marB="0" anchor="ctr"/>
                </a:tc>
                <a:tc>
                  <a:txBody>
                    <a:bodyPr/>
                    <a:lstStyle/>
                    <a:p>
                      <a:pPr algn="r" fontAlgn="ctr"/>
                      <a:r>
                        <a:rPr lang="en-US" sz="1600" b="1" i="0" u="none" strike="noStrike">
                          <a:solidFill>
                            <a:srgbClr val="000000"/>
                          </a:solidFill>
                          <a:latin typeface="Calibri"/>
                        </a:rPr>
                        <a:t>16.77%</a:t>
                      </a:r>
                    </a:p>
                  </a:txBody>
                  <a:tcPr marL="9525" marR="9525" marT="9525" marB="0" anchor="ctr"/>
                </a:tc>
                <a:tc>
                  <a:txBody>
                    <a:bodyPr/>
                    <a:lstStyle/>
                    <a:p>
                      <a:pPr algn="r" fontAlgn="ctr"/>
                      <a:r>
                        <a:rPr lang="en-US" sz="1600" b="1" i="0" u="none" strike="noStrike">
                          <a:solidFill>
                            <a:srgbClr val="000000"/>
                          </a:solidFill>
                          <a:latin typeface="Calibri"/>
                        </a:rPr>
                        <a:t>36.20%</a:t>
                      </a:r>
                    </a:p>
                  </a:txBody>
                  <a:tcPr marL="9525" marR="9525" marT="9525" marB="0" anchor="ctr"/>
                </a:tc>
                <a:tc>
                  <a:txBody>
                    <a:bodyPr/>
                    <a:lstStyle/>
                    <a:p>
                      <a:pPr algn="r" fontAlgn="ctr"/>
                      <a:r>
                        <a:rPr lang="en-US" sz="1600" b="1" i="0" u="none" strike="noStrike">
                          <a:solidFill>
                            <a:srgbClr val="000000"/>
                          </a:solidFill>
                          <a:latin typeface="Calibri"/>
                        </a:rPr>
                        <a:t>41.25%</a:t>
                      </a:r>
                    </a:p>
                  </a:txBody>
                  <a:tcPr marL="9525" marR="9525" marT="9525" marB="0" anchor="ctr"/>
                </a:tc>
                <a:tc>
                  <a:txBody>
                    <a:bodyPr/>
                    <a:lstStyle/>
                    <a:p>
                      <a:pPr algn="r" fontAlgn="ctr"/>
                      <a:r>
                        <a:rPr lang="en-US" sz="1600" b="1" i="0" u="none" strike="noStrike">
                          <a:solidFill>
                            <a:srgbClr val="000000"/>
                          </a:solidFill>
                          <a:latin typeface="Calibri"/>
                        </a:rPr>
                        <a:t>100%</a:t>
                      </a:r>
                    </a:p>
                  </a:txBody>
                  <a:tcPr marL="9525" marR="9525" marT="9525" marB="0" anchor="ctr"/>
                </a:tc>
              </a:tr>
              <a:tr h="295445">
                <a:tc>
                  <a:txBody>
                    <a:bodyPr/>
                    <a:lstStyle/>
                    <a:p>
                      <a:pPr algn="l" fontAlgn="ctr"/>
                      <a:r>
                        <a:rPr lang="en-US" sz="1600" b="1" i="0" u="none" strike="noStrike">
                          <a:solidFill>
                            <a:srgbClr val="000000"/>
                          </a:solidFill>
                          <a:latin typeface="Calibri"/>
                        </a:rPr>
                        <a:t>2008-09</a:t>
                      </a:r>
                    </a:p>
                  </a:txBody>
                  <a:tcPr marL="9525" marR="9525" marT="9525" marB="0" anchor="ctr"/>
                </a:tc>
                <a:tc>
                  <a:txBody>
                    <a:bodyPr/>
                    <a:lstStyle/>
                    <a:p>
                      <a:pPr algn="r" fontAlgn="ctr"/>
                      <a:r>
                        <a:rPr lang="en-US" sz="1600" b="1" i="0" u="none" strike="noStrike">
                          <a:solidFill>
                            <a:srgbClr val="000000"/>
                          </a:solidFill>
                          <a:latin typeface="Calibri"/>
                        </a:rPr>
                        <a:t>5.52%</a:t>
                      </a:r>
                    </a:p>
                  </a:txBody>
                  <a:tcPr marL="9525" marR="9525" marT="9525" marB="0" anchor="ctr"/>
                </a:tc>
                <a:tc>
                  <a:txBody>
                    <a:bodyPr/>
                    <a:lstStyle/>
                    <a:p>
                      <a:pPr algn="r" fontAlgn="ctr"/>
                      <a:r>
                        <a:rPr lang="en-US" sz="1600" b="1" i="0" u="none" strike="noStrike">
                          <a:solidFill>
                            <a:srgbClr val="000000"/>
                          </a:solidFill>
                          <a:latin typeface="Calibri"/>
                        </a:rPr>
                        <a:t>11.93%</a:t>
                      </a:r>
                    </a:p>
                  </a:txBody>
                  <a:tcPr marL="9525" marR="9525" marT="9525" marB="0" anchor="ctr"/>
                </a:tc>
                <a:tc>
                  <a:txBody>
                    <a:bodyPr/>
                    <a:lstStyle/>
                    <a:p>
                      <a:pPr algn="r" fontAlgn="ctr"/>
                      <a:r>
                        <a:rPr lang="en-US" sz="1600" b="1" i="0" u="none" strike="noStrike">
                          <a:solidFill>
                            <a:srgbClr val="000000"/>
                          </a:solidFill>
                          <a:latin typeface="Calibri"/>
                        </a:rPr>
                        <a:t>38.47%</a:t>
                      </a:r>
                    </a:p>
                  </a:txBody>
                  <a:tcPr marL="9525" marR="9525" marT="9525" marB="0" anchor="ctr"/>
                </a:tc>
                <a:tc>
                  <a:txBody>
                    <a:bodyPr/>
                    <a:lstStyle/>
                    <a:p>
                      <a:pPr algn="r" fontAlgn="ctr"/>
                      <a:r>
                        <a:rPr lang="en-US" sz="1600" b="1" i="0" u="none" strike="noStrike">
                          <a:solidFill>
                            <a:srgbClr val="000000"/>
                          </a:solidFill>
                          <a:latin typeface="Calibri"/>
                        </a:rPr>
                        <a:t>44.07%</a:t>
                      </a:r>
                    </a:p>
                  </a:txBody>
                  <a:tcPr marL="9525" marR="9525" marT="9525" marB="0" anchor="ctr"/>
                </a:tc>
                <a:tc>
                  <a:txBody>
                    <a:bodyPr/>
                    <a:lstStyle/>
                    <a:p>
                      <a:pPr algn="r" fontAlgn="ctr"/>
                      <a:r>
                        <a:rPr lang="en-US" sz="1600" b="1" i="0" u="none" strike="noStrike">
                          <a:solidFill>
                            <a:srgbClr val="000000"/>
                          </a:solidFill>
                          <a:latin typeface="Calibri"/>
                        </a:rPr>
                        <a:t>100%</a:t>
                      </a:r>
                    </a:p>
                  </a:txBody>
                  <a:tcPr marL="9525" marR="9525" marT="9525" marB="0" anchor="ctr"/>
                </a:tc>
              </a:tr>
              <a:tr h="295445">
                <a:tc>
                  <a:txBody>
                    <a:bodyPr/>
                    <a:lstStyle/>
                    <a:p>
                      <a:pPr algn="l" fontAlgn="ctr"/>
                      <a:r>
                        <a:rPr lang="en-US" sz="1600" b="1" i="0" u="none" strike="noStrike">
                          <a:solidFill>
                            <a:srgbClr val="000000"/>
                          </a:solidFill>
                          <a:latin typeface="Calibri"/>
                        </a:rPr>
                        <a:t>2009-10</a:t>
                      </a:r>
                    </a:p>
                  </a:txBody>
                  <a:tcPr marL="9525" marR="9525" marT="9525" marB="0" anchor="ctr"/>
                </a:tc>
                <a:tc>
                  <a:txBody>
                    <a:bodyPr/>
                    <a:lstStyle/>
                    <a:p>
                      <a:pPr algn="r" fontAlgn="ctr"/>
                      <a:r>
                        <a:rPr lang="en-US" sz="1600" b="1" i="0" u="none" strike="noStrike">
                          <a:solidFill>
                            <a:srgbClr val="000000"/>
                          </a:solidFill>
                          <a:latin typeface="Calibri"/>
                        </a:rPr>
                        <a:t>6.17%</a:t>
                      </a:r>
                    </a:p>
                  </a:txBody>
                  <a:tcPr marL="9525" marR="9525" marT="9525" marB="0" anchor="ctr"/>
                </a:tc>
                <a:tc>
                  <a:txBody>
                    <a:bodyPr/>
                    <a:lstStyle/>
                    <a:p>
                      <a:pPr algn="r" fontAlgn="ctr"/>
                      <a:r>
                        <a:rPr lang="en-US" sz="1600" b="1" i="0" u="none" strike="noStrike">
                          <a:solidFill>
                            <a:srgbClr val="000000"/>
                          </a:solidFill>
                          <a:latin typeface="Calibri"/>
                        </a:rPr>
                        <a:t>13.86%</a:t>
                      </a:r>
                    </a:p>
                  </a:txBody>
                  <a:tcPr marL="9525" marR="9525" marT="9525" marB="0" anchor="ctr"/>
                </a:tc>
                <a:tc>
                  <a:txBody>
                    <a:bodyPr/>
                    <a:lstStyle/>
                    <a:p>
                      <a:pPr algn="r" fontAlgn="ctr"/>
                      <a:r>
                        <a:rPr lang="en-US" sz="1600" b="1" i="0" u="none" strike="noStrike">
                          <a:solidFill>
                            <a:srgbClr val="000000"/>
                          </a:solidFill>
                          <a:latin typeface="Calibri"/>
                        </a:rPr>
                        <a:t>29.08%</a:t>
                      </a:r>
                    </a:p>
                  </a:txBody>
                  <a:tcPr marL="9525" marR="9525" marT="9525" marB="0" anchor="ctr"/>
                </a:tc>
                <a:tc>
                  <a:txBody>
                    <a:bodyPr/>
                    <a:lstStyle/>
                    <a:p>
                      <a:pPr algn="r" fontAlgn="ctr"/>
                      <a:r>
                        <a:rPr lang="en-US" sz="1600" b="1" i="0" u="none" strike="noStrike">
                          <a:solidFill>
                            <a:srgbClr val="000000"/>
                          </a:solidFill>
                          <a:latin typeface="Calibri"/>
                        </a:rPr>
                        <a:t>50.89%</a:t>
                      </a:r>
                    </a:p>
                  </a:txBody>
                  <a:tcPr marL="9525" marR="9525" marT="9525" marB="0" anchor="ctr"/>
                </a:tc>
                <a:tc>
                  <a:txBody>
                    <a:bodyPr/>
                    <a:lstStyle/>
                    <a:p>
                      <a:pPr algn="r" fontAlgn="ctr"/>
                      <a:r>
                        <a:rPr lang="en-US" sz="1600" b="1" i="0" u="none" strike="noStrike">
                          <a:solidFill>
                            <a:srgbClr val="000000"/>
                          </a:solidFill>
                          <a:latin typeface="Calibri"/>
                        </a:rPr>
                        <a:t>100%</a:t>
                      </a:r>
                    </a:p>
                  </a:txBody>
                  <a:tcPr marL="9525" marR="9525" marT="9525" marB="0" anchor="ctr"/>
                </a:tc>
              </a:tr>
              <a:tr h="295445">
                <a:tc>
                  <a:txBody>
                    <a:bodyPr/>
                    <a:lstStyle/>
                    <a:p>
                      <a:pPr algn="l" fontAlgn="ctr"/>
                      <a:r>
                        <a:rPr lang="en-US" sz="1600" b="1" i="0" u="none" strike="noStrike">
                          <a:solidFill>
                            <a:srgbClr val="000000"/>
                          </a:solidFill>
                          <a:latin typeface="Calibri"/>
                        </a:rPr>
                        <a:t>2010-11</a:t>
                      </a:r>
                    </a:p>
                  </a:txBody>
                  <a:tcPr marL="9525" marR="9525" marT="9525" marB="0" anchor="ctr"/>
                </a:tc>
                <a:tc>
                  <a:txBody>
                    <a:bodyPr/>
                    <a:lstStyle/>
                    <a:p>
                      <a:pPr algn="r" fontAlgn="ctr"/>
                      <a:r>
                        <a:rPr lang="en-US" sz="1600" b="1" i="0" u="none" strike="noStrike">
                          <a:solidFill>
                            <a:srgbClr val="000000"/>
                          </a:solidFill>
                          <a:latin typeface="Calibri"/>
                        </a:rPr>
                        <a:t>6.03%</a:t>
                      </a:r>
                    </a:p>
                  </a:txBody>
                  <a:tcPr marL="9525" marR="9525" marT="9525" marB="0" anchor="ctr"/>
                </a:tc>
                <a:tc>
                  <a:txBody>
                    <a:bodyPr/>
                    <a:lstStyle/>
                    <a:p>
                      <a:pPr algn="r" fontAlgn="ctr"/>
                      <a:r>
                        <a:rPr lang="en-US" sz="1600" b="1" i="0" u="none" strike="noStrike">
                          <a:solidFill>
                            <a:srgbClr val="000000"/>
                          </a:solidFill>
                          <a:latin typeface="Calibri"/>
                        </a:rPr>
                        <a:t>9.67%</a:t>
                      </a:r>
                    </a:p>
                  </a:txBody>
                  <a:tcPr marL="9525" marR="9525" marT="9525" marB="0" anchor="ctr"/>
                </a:tc>
                <a:tc>
                  <a:txBody>
                    <a:bodyPr/>
                    <a:lstStyle/>
                    <a:p>
                      <a:pPr algn="r" fontAlgn="ctr"/>
                      <a:r>
                        <a:rPr lang="en-US" sz="1600" b="1" i="0" u="none" strike="noStrike">
                          <a:solidFill>
                            <a:srgbClr val="000000"/>
                          </a:solidFill>
                          <a:latin typeface="Calibri"/>
                        </a:rPr>
                        <a:t>27.32%</a:t>
                      </a:r>
                    </a:p>
                  </a:txBody>
                  <a:tcPr marL="9525" marR="9525" marT="9525" marB="0" anchor="ctr"/>
                </a:tc>
                <a:tc>
                  <a:txBody>
                    <a:bodyPr/>
                    <a:lstStyle/>
                    <a:p>
                      <a:pPr algn="r" fontAlgn="ctr"/>
                      <a:r>
                        <a:rPr lang="en-US" sz="1600" b="1" i="0" u="none" strike="noStrike">
                          <a:solidFill>
                            <a:srgbClr val="000000"/>
                          </a:solidFill>
                          <a:latin typeface="Calibri"/>
                        </a:rPr>
                        <a:t>56.99%</a:t>
                      </a:r>
                    </a:p>
                  </a:txBody>
                  <a:tcPr marL="9525" marR="9525" marT="9525" marB="0" anchor="ctr"/>
                </a:tc>
                <a:tc>
                  <a:txBody>
                    <a:bodyPr/>
                    <a:lstStyle/>
                    <a:p>
                      <a:pPr algn="r" fontAlgn="ctr"/>
                      <a:r>
                        <a:rPr lang="en-US" sz="1600" b="1" i="0" u="none" strike="noStrike">
                          <a:solidFill>
                            <a:srgbClr val="000000"/>
                          </a:solidFill>
                          <a:latin typeface="Calibri"/>
                        </a:rPr>
                        <a:t>100%</a:t>
                      </a:r>
                    </a:p>
                  </a:txBody>
                  <a:tcPr marL="9525" marR="9525" marT="9525" marB="0" anchor="ctr"/>
                </a:tc>
              </a:tr>
              <a:tr h="295445">
                <a:tc>
                  <a:txBody>
                    <a:bodyPr/>
                    <a:lstStyle/>
                    <a:p>
                      <a:pPr algn="l" fontAlgn="ctr"/>
                      <a:r>
                        <a:rPr lang="en-US" sz="1600" b="1" i="0" u="none" strike="noStrike">
                          <a:solidFill>
                            <a:srgbClr val="000000"/>
                          </a:solidFill>
                          <a:latin typeface="Calibri"/>
                        </a:rPr>
                        <a:t>2011-12</a:t>
                      </a:r>
                    </a:p>
                  </a:txBody>
                  <a:tcPr marL="9525" marR="9525" marT="9525" marB="0" anchor="ctr"/>
                </a:tc>
                <a:tc>
                  <a:txBody>
                    <a:bodyPr/>
                    <a:lstStyle/>
                    <a:p>
                      <a:pPr algn="r" fontAlgn="ctr"/>
                      <a:r>
                        <a:rPr lang="en-US" sz="1600" b="1" i="0" u="none" strike="noStrike">
                          <a:solidFill>
                            <a:srgbClr val="000000"/>
                          </a:solidFill>
                          <a:latin typeface="Calibri"/>
                        </a:rPr>
                        <a:t>6.26%</a:t>
                      </a:r>
                    </a:p>
                  </a:txBody>
                  <a:tcPr marL="9525" marR="9525" marT="9525" marB="0" anchor="ctr"/>
                </a:tc>
                <a:tc>
                  <a:txBody>
                    <a:bodyPr/>
                    <a:lstStyle/>
                    <a:p>
                      <a:pPr algn="r" fontAlgn="ctr"/>
                      <a:r>
                        <a:rPr lang="en-US" sz="1600" b="1" i="0" u="none" strike="noStrike">
                          <a:solidFill>
                            <a:srgbClr val="000000"/>
                          </a:solidFill>
                          <a:latin typeface="Calibri"/>
                        </a:rPr>
                        <a:t>9.80%</a:t>
                      </a:r>
                    </a:p>
                  </a:txBody>
                  <a:tcPr marL="9525" marR="9525" marT="9525" marB="0" anchor="ctr"/>
                </a:tc>
                <a:tc>
                  <a:txBody>
                    <a:bodyPr/>
                    <a:lstStyle/>
                    <a:p>
                      <a:pPr algn="r" fontAlgn="ctr"/>
                      <a:r>
                        <a:rPr lang="en-US" sz="1600" b="1" i="0" u="none" strike="noStrike">
                          <a:solidFill>
                            <a:srgbClr val="000000"/>
                          </a:solidFill>
                          <a:latin typeface="Calibri"/>
                        </a:rPr>
                        <a:t>24.04%</a:t>
                      </a:r>
                    </a:p>
                  </a:txBody>
                  <a:tcPr marL="9525" marR="9525" marT="9525" marB="0" anchor="ctr"/>
                </a:tc>
                <a:tc>
                  <a:txBody>
                    <a:bodyPr/>
                    <a:lstStyle/>
                    <a:p>
                      <a:pPr algn="r" fontAlgn="ctr"/>
                      <a:r>
                        <a:rPr lang="en-US" sz="1600" b="1" i="0" u="none" strike="noStrike">
                          <a:solidFill>
                            <a:srgbClr val="000000"/>
                          </a:solidFill>
                          <a:latin typeface="Calibri"/>
                        </a:rPr>
                        <a:t>59.91%</a:t>
                      </a:r>
                    </a:p>
                  </a:txBody>
                  <a:tcPr marL="9525" marR="9525" marT="9525" marB="0" anchor="ctr"/>
                </a:tc>
                <a:tc>
                  <a:txBody>
                    <a:bodyPr/>
                    <a:lstStyle/>
                    <a:p>
                      <a:pPr algn="r" fontAlgn="ctr"/>
                      <a:r>
                        <a:rPr lang="en-US" sz="1600" b="1" i="0" u="none" strike="noStrike">
                          <a:solidFill>
                            <a:srgbClr val="000000"/>
                          </a:solidFill>
                          <a:latin typeface="Calibri"/>
                        </a:rPr>
                        <a:t>100%</a:t>
                      </a:r>
                    </a:p>
                  </a:txBody>
                  <a:tcPr marL="9525" marR="9525" marT="9525" marB="0" anchor="ctr"/>
                </a:tc>
              </a:tr>
              <a:tr h="295445">
                <a:tc>
                  <a:txBody>
                    <a:bodyPr/>
                    <a:lstStyle/>
                    <a:p>
                      <a:pPr algn="l" fontAlgn="ctr"/>
                      <a:r>
                        <a:rPr lang="en-US" sz="1600" b="1" i="0" u="none" strike="noStrike">
                          <a:solidFill>
                            <a:srgbClr val="000000"/>
                          </a:solidFill>
                          <a:latin typeface="Calibri"/>
                        </a:rPr>
                        <a:t>2012-13</a:t>
                      </a:r>
                    </a:p>
                  </a:txBody>
                  <a:tcPr marL="9525" marR="9525" marT="9525" marB="0" anchor="ctr"/>
                </a:tc>
                <a:tc>
                  <a:txBody>
                    <a:bodyPr/>
                    <a:lstStyle/>
                    <a:p>
                      <a:pPr algn="r" fontAlgn="ctr"/>
                      <a:r>
                        <a:rPr lang="en-US" sz="1600" b="1" i="0" u="none" strike="noStrike">
                          <a:solidFill>
                            <a:srgbClr val="000000"/>
                          </a:solidFill>
                          <a:latin typeface="Calibri"/>
                        </a:rPr>
                        <a:t>6.24%</a:t>
                      </a:r>
                    </a:p>
                  </a:txBody>
                  <a:tcPr marL="9525" marR="9525" marT="9525" marB="0" anchor="ctr"/>
                </a:tc>
                <a:tc>
                  <a:txBody>
                    <a:bodyPr/>
                    <a:lstStyle/>
                    <a:p>
                      <a:pPr algn="r" fontAlgn="ctr"/>
                      <a:r>
                        <a:rPr lang="en-US" sz="1600" b="1" i="0" u="none" strike="noStrike">
                          <a:solidFill>
                            <a:srgbClr val="000000"/>
                          </a:solidFill>
                          <a:latin typeface="Calibri"/>
                        </a:rPr>
                        <a:t>12.11%</a:t>
                      </a:r>
                    </a:p>
                  </a:txBody>
                  <a:tcPr marL="9525" marR="9525" marT="9525" marB="0" anchor="ctr"/>
                </a:tc>
                <a:tc>
                  <a:txBody>
                    <a:bodyPr/>
                    <a:lstStyle/>
                    <a:p>
                      <a:pPr algn="r" fontAlgn="ctr"/>
                      <a:r>
                        <a:rPr lang="en-US" sz="1600" b="1" i="0" u="none" strike="noStrike">
                          <a:solidFill>
                            <a:srgbClr val="000000"/>
                          </a:solidFill>
                          <a:latin typeface="Calibri"/>
                        </a:rPr>
                        <a:t>21.85%</a:t>
                      </a:r>
                    </a:p>
                  </a:txBody>
                  <a:tcPr marL="9525" marR="9525" marT="9525" marB="0" anchor="ctr"/>
                </a:tc>
                <a:tc>
                  <a:txBody>
                    <a:bodyPr/>
                    <a:lstStyle/>
                    <a:p>
                      <a:pPr algn="r" fontAlgn="ctr"/>
                      <a:r>
                        <a:rPr lang="en-US" sz="1600" b="1" i="0" u="none" strike="noStrike" dirty="0">
                          <a:solidFill>
                            <a:srgbClr val="000000"/>
                          </a:solidFill>
                          <a:latin typeface="Calibri"/>
                        </a:rPr>
                        <a:t>59.80%</a:t>
                      </a:r>
                    </a:p>
                  </a:txBody>
                  <a:tcPr marL="9525" marR="9525" marT="9525" marB="0" anchor="ctr"/>
                </a:tc>
                <a:tc>
                  <a:txBody>
                    <a:bodyPr/>
                    <a:lstStyle/>
                    <a:p>
                      <a:pPr algn="r" fontAlgn="ctr"/>
                      <a:r>
                        <a:rPr lang="en-US" sz="1600" b="1" i="0" u="none" strike="noStrike">
                          <a:solidFill>
                            <a:srgbClr val="000000"/>
                          </a:solidFill>
                          <a:latin typeface="Calibri"/>
                        </a:rPr>
                        <a:t>100%</a:t>
                      </a:r>
                    </a:p>
                  </a:txBody>
                  <a:tcPr marL="9525" marR="9525" marT="9525" marB="0" anchor="ctr"/>
                </a:tc>
              </a:tr>
              <a:tr h="295445">
                <a:tc>
                  <a:txBody>
                    <a:bodyPr/>
                    <a:lstStyle/>
                    <a:p>
                      <a:pPr algn="l" fontAlgn="ctr"/>
                      <a:r>
                        <a:rPr lang="en-US" sz="1600" b="1" i="0" u="none" strike="noStrike">
                          <a:solidFill>
                            <a:srgbClr val="000000"/>
                          </a:solidFill>
                          <a:latin typeface="Calibri"/>
                        </a:rPr>
                        <a:t>2013-14</a:t>
                      </a:r>
                    </a:p>
                  </a:txBody>
                  <a:tcPr marL="9525" marR="9525" marT="9525" marB="0" anchor="ctr"/>
                </a:tc>
                <a:tc>
                  <a:txBody>
                    <a:bodyPr/>
                    <a:lstStyle/>
                    <a:p>
                      <a:pPr algn="r" fontAlgn="ctr"/>
                      <a:r>
                        <a:rPr lang="en-US" sz="1600" b="1" i="0" u="none" strike="noStrike">
                          <a:solidFill>
                            <a:srgbClr val="000000"/>
                          </a:solidFill>
                          <a:latin typeface="Calibri"/>
                        </a:rPr>
                        <a:t>4.80%</a:t>
                      </a:r>
                    </a:p>
                  </a:txBody>
                  <a:tcPr marL="9525" marR="9525" marT="9525" marB="0" anchor="ctr"/>
                </a:tc>
                <a:tc>
                  <a:txBody>
                    <a:bodyPr/>
                    <a:lstStyle/>
                    <a:p>
                      <a:pPr algn="r" fontAlgn="ctr"/>
                      <a:r>
                        <a:rPr lang="en-US" sz="1600" b="1" i="0" u="none" strike="noStrike">
                          <a:solidFill>
                            <a:srgbClr val="000000"/>
                          </a:solidFill>
                          <a:latin typeface="Calibri"/>
                        </a:rPr>
                        <a:t>11.03%</a:t>
                      </a:r>
                    </a:p>
                  </a:txBody>
                  <a:tcPr marL="9525" marR="9525" marT="9525" marB="0" anchor="ctr"/>
                </a:tc>
                <a:tc>
                  <a:txBody>
                    <a:bodyPr/>
                    <a:lstStyle/>
                    <a:p>
                      <a:pPr algn="r" fontAlgn="ctr"/>
                      <a:r>
                        <a:rPr lang="en-US" sz="1600" b="1" i="0" u="none" strike="noStrike">
                          <a:solidFill>
                            <a:srgbClr val="000000"/>
                          </a:solidFill>
                          <a:latin typeface="Calibri"/>
                        </a:rPr>
                        <a:t>21.03%</a:t>
                      </a:r>
                    </a:p>
                  </a:txBody>
                  <a:tcPr marL="9525" marR="9525" marT="9525" marB="0" anchor="ctr"/>
                </a:tc>
                <a:tc>
                  <a:txBody>
                    <a:bodyPr/>
                    <a:lstStyle/>
                    <a:p>
                      <a:pPr algn="r" fontAlgn="ctr"/>
                      <a:r>
                        <a:rPr lang="en-US" sz="1600" b="1" i="0" u="none" strike="noStrike">
                          <a:solidFill>
                            <a:srgbClr val="000000"/>
                          </a:solidFill>
                          <a:latin typeface="Calibri"/>
                        </a:rPr>
                        <a:t>63.14%</a:t>
                      </a:r>
                    </a:p>
                  </a:txBody>
                  <a:tcPr marL="9525" marR="9525" marT="9525" marB="0" anchor="ctr"/>
                </a:tc>
                <a:tc>
                  <a:txBody>
                    <a:bodyPr/>
                    <a:lstStyle/>
                    <a:p>
                      <a:pPr algn="r" fontAlgn="ctr"/>
                      <a:r>
                        <a:rPr lang="en-US" sz="1600" b="1" i="0" u="none" strike="noStrike">
                          <a:solidFill>
                            <a:srgbClr val="000000"/>
                          </a:solidFill>
                          <a:latin typeface="Calibri"/>
                        </a:rPr>
                        <a:t>100%</a:t>
                      </a:r>
                    </a:p>
                  </a:txBody>
                  <a:tcPr marL="9525" marR="9525" marT="9525" marB="0" anchor="ctr"/>
                </a:tc>
              </a:tr>
              <a:tr h="295445">
                <a:tc>
                  <a:txBody>
                    <a:bodyPr/>
                    <a:lstStyle/>
                    <a:p>
                      <a:pPr algn="l" fontAlgn="ctr"/>
                      <a:r>
                        <a:rPr lang="en-US" sz="1600" b="1" i="0" u="none" strike="noStrike">
                          <a:solidFill>
                            <a:srgbClr val="000000"/>
                          </a:solidFill>
                          <a:latin typeface="Calibri"/>
                        </a:rPr>
                        <a:t>2014-15</a:t>
                      </a:r>
                    </a:p>
                  </a:txBody>
                  <a:tcPr marL="9525" marR="9525" marT="9525" marB="0" anchor="ctr"/>
                </a:tc>
                <a:tc>
                  <a:txBody>
                    <a:bodyPr/>
                    <a:lstStyle/>
                    <a:p>
                      <a:pPr algn="r" fontAlgn="ctr"/>
                      <a:r>
                        <a:rPr lang="en-US" sz="1600" b="1" i="0" u="none" strike="noStrike">
                          <a:solidFill>
                            <a:srgbClr val="000000"/>
                          </a:solidFill>
                          <a:latin typeface="Calibri"/>
                        </a:rPr>
                        <a:t>4.92%</a:t>
                      </a:r>
                    </a:p>
                  </a:txBody>
                  <a:tcPr marL="9525" marR="9525" marT="9525" marB="0" anchor="ctr"/>
                </a:tc>
                <a:tc>
                  <a:txBody>
                    <a:bodyPr/>
                    <a:lstStyle/>
                    <a:p>
                      <a:pPr algn="r" fontAlgn="ctr"/>
                      <a:r>
                        <a:rPr lang="en-US" sz="1600" b="1" i="0" u="none" strike="noStrike">
                          <a:solidFill>
                            <a:srgbClr val="000000"/>
                          </a:solidFill>
                          <a:latin typeface="Calibri"/>
                        </a:rPr>
                        <a:t>9.71%</a:t>
                      </a:r>
                    </a:p>
                  </a:txBody>
                  <a:tcPr marL="9525" marR="9525" marT="9525" marB="0" anchor="ctr"/>
                </a:tc>
                <a:tc>
                  <a:txBody>
                    <a:bodyPr/>
                    <a:lstStyle/>
                    <a:p>
                      <a:pPr algn="r" fontAlgn="ctr"/>
                      <a:r>
                        <a:rPr lang="en-US" sz="1600" b="1" i="0" u="none" strike="noStrike">
                          <a:solidFill>
                            <a:srgbClr val="000000"/>
                          </a:solidFill>
                          <a:latin typeface="Calibri"/>
                        </a:rPr>
                        <a:t>15.02%</a:t>
                      </a:r>
                    </a:p>
                  </a:txBody>
                  <a:tcPr marL="9525" marR="9525" marT="9525" marB="0" anchor="ctr"/>
                </a:tc>
                <a:tc>
                  <a:txBody>
                    <a:bodyPr/>
                    <a:lstStyle/>
                    <a:p>
                      <a:pPr algn="r" fontAlgn="ctr"/>
                      <a:r>
                        <a:rPr lang="en-US" sz="1600" b="1" i="0" u="none" strike="noStrike">
                          <a:solidFill>
                            <a:srgbClr val="000000"/>
                          </a:solidFill>
                          <a:latin typeface="Calibri"/>
                        </a:rPr>
                        <a:t>70.36%</a:t>
                      </a:r>
                    </a:p>
                  </a:txBody>
                  <a:tcPr marL="9525" marR="9525" marT="9525" marB="0" anchor="ctr"/>
                </a:tc>
                <a:tc>
                  <a:txBody>
                    <a:bodyPr/>
                    <a:lstStyle/>
                    <a:p>
                      <a:pPr algn="r" fontAlgn="ctr"/>
                      <a:r>
                        <a:rPr lang="en-US" sz="1600" b="1" i="0" u="none" strike="noStrike">
                          <a:solidFill>
                            <a:srgbClr val="000000"/>
                          </a:solidFill>
                          <a:latin typeface="Calibri"/>
                        </a:rPr>
                        <a:t>100%</a:t>
                      </a:r>
                    </a:p>
                  </a:txBody>
                  <a:tcPr marL="9525" marR="9525" marT="9525" marB="0" anchor="ctr"/>
                </a:tc>
              </a:tr>
              <a:tr h="295445">
                <a:tc>
                  <a:txBody>
                    <a:bodyPr/>
                    <a:lstStyle/>
                    <a:p>
                      <a:pPr algn="l" fontAlgn="ctr"/>
                      <a:r>
                        <a:rPr lang="en-US" sz="1600" b="1" i="0" u="none" strike="noStrike">
                          <a:solidFill>
                            <a:srgbClr val="000000"/>
                          </a:solidFill>
                          <a:latin typeface="Calibri"/>
                        </a:rPr>
                        <a:t>2015-16</a:t>
                      </a:r>
                    </a:p>
                  </a:txBody>
                  <a:tcPr marL="9525" marR="9525" marT="9525" marB="0" anchor="ctr"/>
                </a:tc>
                <a:tc>
                  <a:txBody>
                    <a:bodyPr/>
                    <a:lstStyle/>
                    <a:p>
                      <a:pPr algn="r" fontAlgn="ctr"/>
                      <a:r>
                        <a:rPr lang="en-US" sz="1600" b="1" i="0" u="none" strike="noStrike">
                          <a:solidFill>
                            <a:srgbClr val="000000"/>
                          </a:solidFill>
                          <a:latin typeface="Calibri"/>
                        </a:rPr>
                        <a:t>4.73%</a:t>
                      </a:r>
                    </a:p>
                  </a:txBody>
                  <a:tcPr marL="9525" marR="9525" marT="9525" marB="0" anchor="ctr"/>
                </a:tc>
                <a:tc>
                  <a:txBody>
                    <a:bodyPr/>
                    <a:lstStyle/>
                    <a:p>
                      <a:pPr algn="r" fontAlgn="ctr"/>
                      <a:r>
                        <a:rPr lang="en-US" sz="1600" b="1" i="0" u="none" strike="noStrike">
                          <a:solidFill>
                            <a:srgbClr val="000000"/>
                          </a:solidFill>
                          <a:latin typeface="Calibri"/>
                        </a:rPr>
                        <a:t>5.46%</a:t>
                      </a:r>
                    </a:p>
                  </a:txBody>
                  <a:tcPr marL="9525" marR="9525" marT="9525" marB="0" anchor="ctr"/>
                </a:tc>
                <a:tc>
                  <a:txBody>
                    <a:bodyPr/>
                    <a:lstStyle/>
                    <a:p>
                      <a:pPr algn="r" fontAlgn="ctr"/>
                      <a:r>
                        <a:rPr lang="en-US" sz="1600" b="1" i="0" u="none" strike="noStrike">
                          <a:solidFill>
                            <a:srgbClr val="000000"/>
                          </a:solidFill>
                          <a:latin typeface="Calibri"/>
                        </a:rPr>
                        <a:t>11.11%</a:t>
                      </a:r>
                    </a:p>
                  </a:txBody>
                  <a:tcPr marL="9525" marR="9525" marT="9525" marB="0" anchor="ctr"/>
                </a:tc>
                <a:tc>
                  <a:txBody>
                    <a:bodyPr/>
                    <a:lstStyle/>
                    <a:p>
                      <a:pPr algn="r" fontAlgn="ctr"/>
                      <a:r>
                        <a:rPr lang="en-US" sz="1600" b="1" i="0" u="none" strike="noStrike">
                          <a:solidFill>
                            <a:srgbClr val="000000"/>
                          </a:solidFill>
                          <a:latin typeface="Calibri"/>
                        </a:rPr>
                        <a:t>78.70%</a:t>
                      </a:r>
                    </a:p>
                  </a:txBody>
                  <a:tcPr marL="9525" marR="9525" marT="9525" marB="0" anchor="ctr"/>
                </a:tc>
                <a:tc>
                  <a:txBody>
                    <a:bodyPr/>
                    <a:lstStyle/>
                    <a:p>
                      <a:pPr algn="r" fontAlgn="ctr"/>
                      <a:r>
                        <a:rPr lang="en-US" sz="1600" b="1" i="0" u="none" strike="noStrike">
                          <a:solidFill>
                            <a:srgbClr val="000000"/>
                          </a:solidFill>
                          <a:latin typeface="Calibri"/>
                        </a:rPr>
                        <a:t>100%</a:t>
                      </a:r>
                    </a:p>
                  </a:txBody>
                  <a:tcPr marL="9525" marR="9525" marT="9525" marB="0" anchor="ctr"/>
                </a:tc>
              </a:tr>
              <a:tr h="295445">
                <a:tc>
                  <a:txBody>
                    <a:bodyPr/>
                    <a:lstStyle/>
                    <a:p>
                      <a:pPr algn="l" fontAlgn="ctr"/>
                      <a:r>
                        <a:rPr lang="en-US" sz="1600" b="1" i="0" u="none" strike="noStrike">
                          <a:solidFill>
                            <a:srgbClr val="000000"/>
                          </a:solidFill>
                          <a:latin typeface="Calibri"/>
                        </a:rPr>
                        <a:t>2016-17</a:t>
                      </a:r>
                    </a:p>
                  </a:txBody>
                  <a:tcPr marL="9525" marR="9525" marT="9525" marB="0" anchor="ctr"/>
                </a:tc>
                <a:tc>
                  <a:txBody>
                    <a:bodyPr/>
                    <a:lstStyle/>
                    <a:p>
                      <a:pPr algn="r" fontAlgn="ctr"/>
                      <a:r>
                        <a:rPr lang="en-US" sz="1600" b="1" i="0" u="none" strike="noStrike">
                          <a:solidFill>
                            <a:srgbClr val="000000"/>
                          </a:solidFill>
                          <a:latin typeface="Calibri"/>
                        </a:rPr>
                        <a:t>5.24%</a:t>
                      </a:r>
                    </a:p>
                  </a:txBody>
                  <a:tcPr marL="9525" marR="9525" marT="9525" marB="0" anchor="ctr"/>
                </a:tc>
                <a:tc>
                  <a:txBody>
                    <a:bodyPr/>
                    <a:lstStyle/>
                    <a:p>
                      <a:pPr algn="r" fontAlgn="ctr"/>
                      <a:r>
                        <a:rPr lang="en-US" sz="1600" b="1" i="0" u="none" strike="noStrike">
                          <a:solidFill>
                            <a:srgbClr val="000000"/>
                          </a:solidFill>
                          <a:latin typeface="Calibri"/>
                        </a:rPr>
                        <a:t>5.26%</a:t>
                      </a:r>
                    </a:p>
                  </a:txBody>
                  <a:tcPr marL="9525" marR="9525" marT="9525" marB="0" anchor="ctr"/>
                </a:tc>
                <a:tc>
                  <a:txBody>
                    <a:bodyPr/>
                    <a:lstStyle/>
                    <a:p>
                      <a:pPr algn="r" fontAlgn="ctr"/>
                      <a:r>
                        <a:rPr lang="en-US" sz="1600" b="1" i="0" u="none" strike="noStrike">
                          <a:solidFill>
                            <a:srgbClr val="000000"/>
                          </a:solidFill>
                          <a:latin typeface="Calibri"/>
                        </a:rPr>
                        <a:t>10.30%</a:t>
                      </a:r>
                    </a:p>
                  </a:txBody>
                  <a:tcPr marL="9525" marR="9525" marT="9525" marB="0" anchor="ctr"/>
                </a:tc>
                <a:tc>
                  <a:txBody>
                    <a:bodyPr/>
                    <a:lstStyle/>
                    <a:p>
                      <a:pPr algn="r" fontAlgn="ctr"/>
                      <a:r>
                        <a:rPr lang="en-US" sz="1600" b="1" i="0" u="none" strike="noStrike">
                          <a:solidFill>
                            <a:srgbClr val="000000"/>
                          </a:solidFill>
                          <a:latin typeface="Calibri"/>
                        </a:rPr>
                        <a:t>79.19%</a:t>
                      </a:r>
                    </a:p>
                  </a:txBody>
                  <a:tcPr marL="9525" marR="9525" marT="9525" marB="0" anchor="ctr"/>
                </a:tc>
                <a:tc>
                  <a:txBody>
                    <a:bodyPr/>
                    <a:lstStyle/>
                    <a:p>
                      <a:pPr algn="r" fontAlgn="ctr"/>
                      <a:r>
                        <a:rPr lang="en-US" sz="1600" b="1" i="0" u="none" strike="noStrike">
                          <a:solidFill>
                            <a:srgbClr val="000000"/>
                          </a:solidFill>
                          <a:latin typeface="Calibri"/>
                        </a:rPr>
                        <a:t>100%</a:t>
                      </a:r>
                    </a:p>
                  </a:txBody>
                  <a:tcPr marL="9525" marR="9525" marT="9525" marB="0" anchor="ctr"/>
                </a:tc>
              </a:tr>
              <a:tr h="579784">
                <a:tc>
                  <a:txBody>
                    <a:bodyPr/>
                    <a:lstStyle/>
                    <a:p>
                      <a:pPr algn="l" fontAlgn="ctr"/>
                      <a:r>
                        <a:rPr lang="en-US" sz="1600" b="1" i="0" u="none" strike="noStrike" dirty="0" smtClean="0">
                          <a:solidFill>
                            <a:srgbClr val="000000"/>
                          </a:solidFill>
                          <a:latin typeface="Calibri"/>
                        </a:rPr>
                        <a:t>2017-18 ( Till March)</a:t>
                      </a:r>
                      <a:endParaRPr lang="en-US" sz="1600" b="1" i="0" u="none" strike="noStrike" dirty="0">
                        <a:solidFill>
                          <a:srgbClr val="000000"/>
                        </a:solidFill>
                        <a:latin typeface="Calibri"/>
                      </a:endParaRPr>
                    </a:p>
                  </a:txBody>
                  <a:tcPr marL="9525" marR="9525" marT="9525" marB="0" anchor="ctr"/>
                </a:tc>
                <a:tc>
                  <a:txBody>
                    <a:bodyPr/>
                    <a:lstStyle/>
                    <a:p>
                      <a:pPr algn="r" fontAlgn="ctr"/>
                      <a:r>
                        <a:rPr lang="en-US" sz="1600" b="1" i="0" u="none" strike="noStrike">
                          <a:solidFill>
                            <a:srgbClr val="000000"/>
                          </a:solidFill>
                          <a:latin typeface="Calibri"/>
                        </a:rPr>
                        <a:t>7.24%</a:t>
                      </a:r>
                    </a:p>
                  </a:txBody>
                  <a:tcPr marL="9525" marR="9525" marT="9525" marB="0" anchor="ctr"/>
                </a:tc>
                <a:tc>
                  <a:txBody>
                    <a:bodyPr/>
                    <a:lstStyle/>
                    <a:p>
                      <a:pPr algn="r" fontAlgn="ctr"/>
                      <a:r>
                        <a:rPr lang="en-US" sz="1600" b="1" i="0" u="none" strike="noStrike">
                          <a:solidFill>
                            <a:srgbClr val="000000"/>
                          </a:solidFill>
                          <a:latin typeface="Calibri"/>
                        </a:rPr>
                        <a:t>5.67%</a:t>
                      </a:r>
                    </a:p>
                  </a:txBody>
                  <a:tcPr marL="9525" marR="9525" marT="9525" marB="0" anchor="ctr"/>
                </a:tc>
                <a:tc>
                  <a:txBody>
                    <a:bodyPr/>
                    <a:lstStyle/>
                    <a:p>
                      <a:pPr algn="r" fontAlgn="ctr"/>
                      <a:r>
                        <a:rPr lang="en-US" sz="1600" b="1" i="0" u="none" strike="noStrike">
                          <a:solidFill>
                            <a:srgbClr val="000000"/>
                          </a:solidFill>
                          <a:latin typeface="Calibri"/>
                        </a:rPr>
                        <a:t>16.32%</a:t>
                      </a:r>
                    </a:p>
                  </a:txBody>
                  <a:tcPr marL="9525" marR="9525" marT="9525" marB="0" anchor="ctr"/>
                </a:tc>
                <a:tc>
                  <a:txBody>
                    <a:bodyPr/>
                    <a:lstStyle/>
                    <a:p>
                      <a:pPr algn="r" fontAlgn="ctr"/>
                      <a:r>
                        <a:rPr lang="en-US" sz="1600" b="1" i="0" u="none" strike="noStrike">
                          <a:solidFill>
                            <a:srgbClr val="000000"/>
                          </a:solidFill>
                          <a:latin typeface="Calibri"/>
                        </a:rPr>
                        <a:t>70.77%</a:t>
                      </a:r>
                    </a:p>
                  </a:txBody>
                  <a:tcPr marL="9525" marR="9525" marT="9525" marB="0" anchor="ctr"/>
                </a:tc>
                <a:tc>
                  <a:txBody>
                    <a:bodyPr/>
                    <a:lstStyle/>
                    <a:p>
                      <a:pPr algn="r" fontAlgn="ctr"/>
                      <a:r>
                        <a:rPr lang="en-US" sz="1600" b="1" i="0" u="none" strike="noStrike" dirty="0">
                          <a:solidFill>
                            <a:srgbClr val="000000"/>
                          </a:solidFill>
                          <a:latin typeface="Calibri"/>
                        </a:rPr>
                        <a:t>100%</a:t>
                      </a:r>
                    </a:p>
                  </a:txBody>
                  <a:tcPr marL="9525" marR="9525" marT="9525" marB="0" anchor="ctr"/>
                </a:tc>
              </a:tr>
            </a:tbl>
          </a:graphicData>
        </a:graphic>
      </p:graphicFrame>
      <p:graphicFrame>
        <p:nvGraphicFramePr>
          <p:cNvPr id="3" name="Table 2"/>
          <p:cNvGraphicFramePr>
            <a:graphicFrameLocks noGrp="1"/>
          </p:cNvGraphicFramePr>
          <p:nvPr/>
        </p:nvGraphicFramePr>
        <p:xfrm>
          <a:off x="381000" y="381000"/>
          <a:ext cx="8001000" cy="609600"/>
        </p:xfrm>
        <a:graphic>
          <a:graphicData uri="http://schemas.openxmlformats.org/drawingml/2006/table">
            <a:tbl>
              <a:tblPr/>
              <a:tblGrid>
                <a:gridCol w="8001000"/>
              </a:tblGrid>
              <a:tr h="609600">
                <a:tc>
                  <a:txBody>
                    <a:bodyPr/>
                    <a:lstStyle/>
                    <a:p>
                      <a:pPr algn="ctr" fontAlgn="ctr"/>
                      <a:r>
                        <a:rPr lang="en-US" sz="2400" b="1" i="0" u="none" strike="noStrike" kern="1200" dirty="0" smtClean="0">
                          <a:solidFill>
                            <a:srgbClr val="000000"/>
                          </a:solidFill>
                          <a:latin typeface="Calibri"/>
                          <a:ea typeface="+mn-ea"/>
                          <a:cs typeface="+mn-cs"/>
                        </a:rPr>
                        <a:t>Segment </a:t>
                      </a:r>
                      <a:r>
                        <a:rPr lang="en-US" sz="2400" b="1" i="0" u="none" strike="noStrike" dirty="0" smtClean="0">
                          <a:solidFill>
                            <a:srgbClr val="000000"/>
                          </a:solidFill>
                          <a:latin typeface="Calibri"/>
                        </a:rPr>
                        <a:t>Wise </a:t>
                      </a:r>
                      <a:r>
                        <a:rPr lang="en-US" sz="2400" b="1" i="0" u="none" strike="noStrike" dirty="0">
                          <a:solidFill>
                            <a:srgbClr val="000000"/>
                          </a:solidFill>
                          <a:latin typeface="Calibri"/>
                        </a:rPr>
                        <a:t>Total Contribution Percentage </a:t>
                      </a:r>
                      <a:r>
                        <a:rPr lang="en-US" sz="2400" b="1" i="0" u="none" strike="noStrike" dirty="0" smtClean="0">
                          <a:solidFill>
                            <a:srgbClr val="000000"/>
                          </a:solidFill>
                          <a:latin typeface="Calibri"/>
                        </a:rPr>
                        <a:t>(Cigarette)</a:t>
                      </a:r>
                      <a:endParaRPr lang="en-US" sz="2400" b="1" i="0" u="none" strike="noStrike" dirty="0">
                        <a:solidFill>
                          <a:srgbClr val="000000"/>
                        </a:solidFill>
                        <a:latin typeface="Calibri"/>
                      </a:endParaRPr>
                    </a:p>
                  </a:txBody>
                  <a:tcPr marL="9525" marR="9525" marT="9525" marB="0" anchor="ctr">
                    <a:lnL>
                      <a:noFill/>
                    </a:lnL>
                    <a:lnR>
                      <a:noFill/>
                    </a:lnR>
                    <a:lnT>
                      <a:noFill/>
                    </a:lnT>
                    <a:lnB>
                      <a:noFill/>
                    </a:lnB>
                    <a:solidFill>
                      <a:srgbClr val="BFBFBF"/>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19200" y="1371600"/>
          <a:ext cx="6934200" cy="4703617"/>
        </p:xfrm>
        <a:graphic>
          <a:graphicData uri="http://schemas.openxmlformats.org/drawingml/2006/table">
            <a:tbl>
              <a:tblPr firstRow="1" bandRow="1">
                <a:tableStyleId>{5C22544A-7EE6-4342-B048-85BDC9FD1C3A}</a:tableStyleId>
              </a:tblPr>
              <a:tblGrid>
                <a:gridCol w="1066800"/>
                <a:gridCol w="1706880"/>
                <a:gridCol w="1386840"/>
                <a:gridCol w="1386840"/>
                <a:gridCol w="1386840"/>
              </a:tblGrid>
              <a:tr h="517982">
                <a:tc rowSpan="2">
                  <a:txBody>
                    <a:bodyPr/>
                    <a:lstStyle/>
                    <a:p>
                      <a:pPr algn="ctr" fontAlgn="ctr"/>
                      <a:r>
                        <a:rPr lang="en-US" sz="1400" b="1" i="0" u="none" strike="noStrike" dirty="0">
                          <a:solidFill>
                            <a:srgbClr val="000000"/>
                          </a:solidFill>
                          <a:latin typeface="Calibri"/>
                        </a:rPr>
                        <a:t>Year</a:t>
                      </a:r>
                    </a:p>
                  </a:txBody>
                  <a:tcPr marL="9525" marR="9525" marT="9525" marB="0" anchor="ctr"/>
                </a:tc>
                <a:tc gridSpan="3">
                  <a:txBody>
                    <a:bodyPr/>
                    <a:lstStyle/>
                    <a:p>
                      <a:pPr algn="ctr" fontAlgn="ctr"/>
                      <a:r>
                        <a:rPr lang="en-US" sz="1400" b="1" i="0" u="none" strike="noStrike" dirty="0">
                          <a:solidFill>
                            <a:srgbClr val="000000"/>
                          </a:solidFill>
                          <a:latin typeface="Calibri"/>
                        </a:rPr>
                        <a:t> Supply quantity (In sticks) </a:t>
                      </a:r>
                    </a:p>
                    <a:p>
                      <a:pPr algn="ctr" fontAlgn="ctr"/>
                      <a:r>
                        <a:rPr lang="en-US" sz="1400" b="1" i="0" u="none" strike="noStrike" dirty="0">
                          <a:solidFill>
                            <a:srgbClr val="000000"/>
                          </a:solidFill>
                          <a:latin typeface="Calibri"/>
                        </a:rPr>
                        <a:t> </a:t>
                      </a:r>
                    </a:p>
                    <a:p>
                      <a:pPr algn="ctr" fontAlgn="ctr"/>
                      <a:r>
                        <a:rPr lang="en-US" sz="1400" b="1" i="0" u="none" strike="noStrike" dirty="0">
                          <a:solidFill>
                            <a:srgbClr val="000000"/>
                          </a:solidFill>
                          <a:latin typeface="Calibri"/>
                        </a:rPr>
                        <a:t> </a:t>
                      </a:r>
                    </a:p>
                  </a:txBody>
                  <a:tcPr marL="9525" marR="9525" marT="9525" marB="0" anchor="ctr"/>
                </a:tc>
                <a:tc hMerge="1">
                  <a:txBody>
                    <a:bodyPr/>
                    <a:lstStyle/>
                    <a:p>
                      <a:pPr algn="ctr" fontAlgn="ctr"/>
                      <a:endParaRPr lang="en-US" sz="1400" b="1" i="0" u="none" strike="noStrike" dirty="0">
                        <a:solidFill>
                          <a:srgbClr val="000000"/>
                        </a:solidFill>
                        <a:latin typeface="Calibri"/>
                      </a:endParaRPr>
                    </a:p>
                  </a:txBody>
                  <a:tcPr marL="9525" marR="9525" marT="9525" marB="0" anchor="ctr"/>
                </a:tc>
                <a:tc hMerge="1">
                  <a:txBody>
                    <a:bodyPr/>
                    <a:lstStyle/>
                    <a:p>
                      <a:pPr algn="ctr" fontAlgn="ctr"/>
                      <a:endParaRPr lang="en-US" sz="1400" b="1" i="0" u="none" strike="noStrike" dirty="0">
                        <a:solidFill>
                          <a:srgbClr val="000000"/>
                        </a:solidFill>
                        <a:latin typeface="Calibri"/>
                      </a:endParaRPr>
                    </a:p>
                  </a:txBody>
                  <a:tcPr marL="9525" marR="9525" marT="9525" marB="0" anchor="ctr"/>
                </a:tc>
                <a:tc rowSpan="2">
                  <a:txBody>
                    <a:bodyPr/>
                    <a:lstStyle/>
                    <a:p>
                      <a:pPr algn="ctr" fontAlgn="ctr"/>
                      <a:r>
                        <a:rPr lang="en-US" sz="1400" b="1" i="0" u="none" strike="noStrike">
                          <a:solidFill>
                            <a:srgbClr val="000000"/>
                          </a:solidFill>
                          <a:latin typeface="Calibri"/>
                        </a:rPr>
                        <a:t>Total</a:t>
                      </a:r>
                    </a:p>
                  </a:txBody>
                  <a:tcPr marL="9525" marR="9525" marT="9525" marB="0" anchor="ctr"/>
                </a:tc>
              </a:tr>
              <a:tr h="295701">
                <a:tc vMerge="1">
                  <a:txBody>
                    <a:bodyPr/>
                    <a:lstStyle/>
                    <a:p>
                      <a:endParaRPr lang="en-US"/>
                    </a:p>
                  </a:txBody>
                  <a:tcPr/>
                </a:tc>
                <a:tc>
                  <a:txBody>
                    <a:bodyPr/>
                    <a:lstStyle/>
                    <a:p>
                      <a:pPr algn="ctr" fontAlgn="ctr"/>
                      <a:r>
                        <a:rPr lang="en-US" sz="1400" b="1" i="0" u="none" strike="noStrike">
                          <a:solidFill>
                            <a:srgbClr val="000000"/>
                          </a:solidFill>
                          <a:latin typeface="Calibri"/>
                        </a:rPr>
                        <a:t> BATB </a:t>
                      </a:r>
                    </a:p>
                  </a:txBody>
                  <a:tcPr marL="9525" marR="9525" marT="9525" marB="0" anchor="ctr"/>
                </a:tc>
                <a:tc>
                  <a:txBody>
                    <a:bodyPr/>
                    <a:lstStyle/>
                    <a:p>
                      <a:pPr algn="ctr" fontAlgn="ctr"/>
                      <a:r>
                        <a:rPr lang="en-US" sz="1400" b="1" i="0" u="none" strike="noStrike">
                          <a:solidFill>
                            <a:srgbClr val="000000"/>
                          </a:solidFill>
                          <a:latin typeface="Calibri"/>
                        </a:rPr>
                        <a:t> Dhaka </a:t>
                      </a:r>
                    </a:p>
                  </a:txBody>
                  <a:tcPr marL="9525" marR="9525" marT="9525" marB="0" anchor="ctr"/>
                </a:tc>
                <a:tc>
                  <a:txBody>
                    <a:bodyPr/>
                    <a:lstStyle/>
                    <a:p>
                      <a:pPr algn="ctr" fontAlgn="ctr"/>
                      <a:r>
                        <a:rPr lang="en-US" sz="1400" b="1" i="0" u="none" strike="noStrike">
                          <a:solidFill>
                            <a:srgbClr val="000000"/>
                          </a:solidFill>
                          <a:latin typeface="Calibri"/>
                        </a:rPr>
                        <a:t> Abul Khair </a:t>
                      </a:r>
                    </a:p>
                  </a:txBody>
                  <a:tcPr marL="9525" marR="9525" marT="9525" marB="0" anchor="ctr"/>
                </a:tc>
                <a:tc vMerge="1">
                  <a:txBody>
                    <a:bodyPr/>
                    <a:lstStyle/>
                    <a:p>
                      <a:endParaRPr lang="en-US"/>
                    </a:p>
                  </a:txBody>
                  <a:tcPr/>
                </a:tc>
              </a:tr>
              <a:tr h="295701">
                <a:tc>
                  <a:txBody>
                    <a:bodyPr/>
                    <a:lstStyle/>
                    <a:p>
                      <a:pPr algn="l" fontAlgn="ctr"/>
                      <a:r>
                        <a:rPr lang="en-US" sz="1400" b="1" i="0" u="none" strike="noStrike" dirty="0">
                          <a:solidFill>
                            <a:srgbClr val="000000"/>
                          </a:solidFill>
                          <a:latin typeface="Calibri"/>
                        </a:rPr>
                        <a:t>2006-07</a:t>
                      </a:r>
                    </a:p>
                  </a:txBody>
                  <a:tcPr marL="9525" marR="9525" marT="9525" marB="0" anchor="ctr"/>
                </a:tc>
                <a:tc>
                  <a:txBody>
                    <a:bodyPr/>
                    <a:lstStyle/>
                    <a:p>
                      <a:pPr algn="r" fontAlgn="ctr"/>
                      <a:r>
                        <a:rPr lang="en-US" sz="1400" b="1" i="0" u="none" strike="noStrike" dirty="0">
                          <a:solidFill>
                            <a:srgbClr val="000000"/>
                          </a:solidFill>
                          <a:latin typeface="Calibri"/>
                        </a:rPr>
                        <a:t>49.08%</a:t>
                      </a:r>
                    </a:p>
                  </a:txBody>
                  <a:tcPr marL="9525" marR="9525" marT="9525" marB="0" anchor="ctr"/>
                </a:tc>
                <a:tc>
                  <a:txBody>
                    <a:bodyPr/>
                    <a:lstStyle/>
                    <a:p>
                      <a:pPr algn="r" fontAlgn="ctr"/>
                      <a:r>
                        <a:rPr lang="en-US" sz="1400" b="1" i="0" u="none" strike="noStrike">
                          <a:solidFill>
                            <a:srgbClr val="000000"/>
                          </a:solidFill>
                          <a:latin typeface="Calibri"/>
                        </a:rPr>
                        <a:t>46.72%</a:t>
                      </a:r>
                    </a:p>
                  </a:txBody>
                  <a:tcPr marL="9525" marR="9525" marT="9525" marB="0" anchor="ctr"/>
                </a:tc>
                <a:tc>
                  <a:txBody>
                    <a:bodyPr/>
                    <a:lstStyle/>
                    <a:p>
                      <a:pPr algn="r" fontAlgn="ctr"/>
                      <a:r>
                        <a:rPr lang="en-US" sz="1400" b="1" i="0" u="none" strike="noStrike">
                          <a:solidFill>
                            <a:srgbClr val="000000"/>
                          </a:solidFill>
                          <a:latin typeface="Calibri"/>
                        </a:rPr>
                        <a:t>4.20%</a:t>
                      </a:r>
                    </a:p>
                  </a:txBody>
                  <a:tcPr marL="9525" marR="9525" marT="9525" marB="0" anchor="ctr"/>
                </a:tc>
                <a:tc>
                  <a:txBody>
                    <a:bodyPr/>
                    <a:lstStyle/>
                    <a:p>
                      <a:pPr algn="r" fontAlgn="ctr"/>
                      <a:r>
                        <a:rPr lang="en-US" sz="1400" b="1" i="0" u="none" strike="noStrike">
                          <a:solidFill>
                            <a:srgbClr val="000000"/>
                          </a:solidFill>
                          <a:latin typeface="Calibri"/>
                        </a:rPr>
                        <a:t>100%</a:t>
                      </a:r>
                    </a:p>
                  </a:txBody>
                  <a:tcPr marL="9525" marR="9525" marT="9525" marB="0" anchor="ctr"/>
                </a:tc>
              </a:tr>
              <a:tr h="295701">
                <a:tc>
                  <a:txBody>
                    <a:bodyPr/>
                    <a:lstStyle/>
                    <a:p>
                      <a:pPr algn="l" fontAlgn="ctr"/>
                      <a:r>
                        <a:rPr lang="en-US" sz="1400" b="1" i="0" u="none" strike="noStrike" dirty="0">
                          <a:solidFill>
                            <a:srgbClr val="000000"/>
                          </a:solidFill>
                          <a:latin typeface="Calibri"/>
                        </a:rPr>
                        <a:t>2007-08</a:t>
                      </a:r>
                    </a:p>
                  </a:txBody>
                  <a:tcPr marL="9525" marR="9525" marT="9525" marB="0" anchor="ctr"/>
                </a:tc>
                <a:tc>
                  <a:txBody>
                    <a:bodyPr/>
                    <a:lstStyle/>
                    <a:p>
                      <a:pPr algn="r" fontAlgn="ctr"/>
                      <a:r>
                        <a:rPr lang="en-US" sz="1400" b="1" i="0" u="none" strike="noStrike">
                          <a:solidFill>
                            <a:srgbClr val="000000"/>
                          </a:solidFill>
                          <a:latin typeface="Calibri"/>
                        </a:rPr>
                        <a:t>43.91%</a:t>
                      </a:r>
                    </a:p>
                  </a:txBody>
                  <a:tcPr marL="9525" marR="9525" marT="9525" marB="0" anchor="ctr"/>
                </a:tc>
                <a:tc>
                  <a:txBody>
                    <a:bodyPr/>
                    <a:lstStyle/>
                    <a:p>
                      <a:pPr algn="r" fontAlgn="ctr"/>
                      <a:r>
                        <a:rPr lang="en-US" sz="1400" b="1" i="0" u="none" strike="noStrike">
                          <a:solidFill>
                            <a:srgbClr val="000000"/>
                          </a:solidFill>
                          <a:latin typeface="Calibri"/>
                        </a:rPr>
                        <a:t>48.45%</a:t>
                      </a:r>
                    </a:p>
                  </a:txBody>
                  <a:tcPr marL="9525" marR="9525" marT="9525" marB="0" anchor="ctr"/>
                </a:tc>
                <a:tc>
                  <a:txBody>
                    <a:bodyPr/>
                    <a:lstStyle/>
                    <a:p>
                      <a:pPr algn="r" fontAlgn="ctr"/>
                      <a:r>
                        <a:rPr lang="en-US" sz="1400" b="1" i="0" u="none" strike="noStrike">
                          <a:solidFill>
                            <a:srgbClr val="000000"/>
                          </a:solidFill>
                          <a:latin typeface="Calibri"/>
                        </a:rPr>
                        <a:t>7.63%</a:t>
                      </a:r>
                    </a:p>
                  </a:txBody>
                  <a:tcPr marL="9525" marR="9525" marT="9525" marB="0" anchor="ctr"/>
                </a:tc>
                <a:tc>
                  <a:txBody>
                    <a:bodyPr/>
                    <a:lstStyle/>
                    <a:p>
                      <a:pPr algn="r" fontAlgn="ctr"/>
                      <a:r>
                        <a:rPr lang="en-US" sz="1400" b="1" i="0" u="none" strike="noStrike">
                          <a:solidFill>
                            <a:srgbClr val="000000"/>
                          </a:solidFill>
                          <a:latin typeface="Calibri"/>
                        </a:rPr>
                        <a:t>100%</a:t>
                      </a:r>
                    </a:p>
                  </a:txBody>
                  <a:tcPr marL="9525" marR="9525" marT="9525" marB="0" anchor="ctr"/>
                </a:tc>
              </a:tr>
              <a:tr h="295701">
                <a:tc>
                  <a:txBody>
                    <a:bodyPr/>
                    <a:lstStyle/>
                    <a:p>
                      <a:pPr algn="l" fontAlgn="ctr"/>
                      <a:r>
                        <a:rPr lang="en-US" sz="1400" b="1" i="0" u="none" strike="noStrike" dirty="0">
                          <a:solidFill>
                            <a:srgbClr val="000000"/>
                          </a:solidFill>
                          <a:latin typeface="Calibri"/>
                        </a:rPr>
                        <a:t>2008-09</a:t>
                      </a:r>
                    </a:p>
                  </a:txBody>
                  <a:tcPr marL="9525" marR="9525" marT="9525" marB="0" anchor="ctr"/>
                </a:tc>
                <a:tc>
                  <a:txBody>
                    <a:bodyPr/>
                    <a:lstStyle/>
                    <a:p>
                      <a:pPr algn="r" fontAlgn="ctr"/>
                      <a:r>
                        <a:rPr lang="en-US" sz="1400" b="1" i="0" u="none" strike="noStrike">
                          <a:solidFill>
                            <a:srgbClr val="000000"/>
                          </a:solidFill>
                          <a:latin typeface="Calibri"/>
                        </a:rPr>
                        <a:t>39.76%</a:t>
                      </a:r>
                    </a:p>
                  </a:txBody>
                  <a:tcPr marL="9525" marR="9525" marT="9525" marB="0" anchor="ctr"/>
                </a:tc>
                <a:tc>
                  <a:txBody>
                    <a:bodyPr/>
                    <a:lstStyle/>
                    <a:p>
                      <a:pPr algn="r" fontAlgn="ctr"/>
                      <a:r>
                        <a:rPr lang="en-US" sz="1400" b="1" i="0" u="none" strike="noStrike">
                          <a:solidFill>
                            <a:srgbClr val="000000"/>
                          </a:solidFill>
                          <a:latin typeface="Calibri"/>
                        </a:rPr>
                        <a:t>47.29%</a:t>
                      </a:r>
                    </a:p>
                  </a:txBody>
                  <a:tcPr marL="9525" marR="9525" marT="9525" marB="0" anchor="ctr"/>
                </a:tc>
                <a:tc>
                  <a:txBody>
                    <a:bodyPr/>
                    <a:lstStyle/>
                    <a:p>
                      <a:pPr algn="r" fontAlgn="ctr"/>
                      <a:r>
                        <a:rPr lang="en-US" sz="1400" b="1" i="0" u="none" strike="noStrike">
                          <a:solidFill>
                            <a:srgbClr val="000000"/>
                          </a:solidFill>
                          <a:latin typeface="Calibri"/>
                        </a:rPr>
                        <a:t>12.95%</a:t>
                      </a:r>
                    </a:p>
                  </a:txBody>
                  <a:tcPr marL="9525" marR="9525" marT="9525" marB="0" anchor="ctr"/>
                </a:tc>
                <a:tc>
                  <a:txBody>
                    <a:bodyPr/>
                    <a:lstStyle/>
                    <a:p>
                      <a:pPr algn="r" fontAlgn="ctr"/>
                      <a:r>
                        <a:rPr lang="en-US" sz="1400" b="1" i="0" u="none" strike="noStrike">
                          <a:solidFill>
                            <a:srgbClr val="000000"/>
                          </a:solidFill>
                          <a:latin typeface="Calibri"/>
                        </a:rPr>
                        <a:t>100%</a:t>
                      </a:r>
                    </a:p>
                  </a:txBody>
                  <a:tcPr marL="9525" marR="9525" marT="9525" marB="0" anchor="ctr"/>
                </a:tc>
              </a:tr>
              <a:tr h="295701">
                <a:tc>
                  <a:txBody>
                    <a:bodyPr/>
                    <a:lstStyle/>
                    <a:p>
                      <a:pPr algn="l" fontAlgn="ctr"/>
                      <a:r>
                        <a:rPr lang="en-US" sz="1400" b="1" i="0" u="none" strike="noStrike" dirty="0">
                          <a:solidFill>
                            <a:srgbClr val="000000"/>
                          </a:solidFill>
                          <a:latin typeface="Calibri"/>
                        </a:rPr>
                        <a:t>2009-10</a:t>
                      </a:r>
                    </a:p>
                  </a:txBody>
                  <a:tcPr marL="9525" marR="9525" marT="9525" marB="0" anchor="ctr"/>
                </a:tc>
                <a:tc>
                  <a:txBody>
                    <a:bodyPr/>
                    <a:lstStyle/>
                    <a:p>
                      <a:pPr algn="r" fontAlgn="ctr"/>
                      <a:r>
                        <a:rPr lang="en-US" sz="1400" b="1" i="0" u="none" strike="noStrike">
                          <a:solidFill>
                            <a:srgbClr val="000000"/>
                          </a:solidFill>
                          <a:latin typeface="Calibri"/>
                        </a:rPr>
                        <a:t>40.96%</a:t>
                      </a:r>
                    </a:p>
                  </a:txBody>
                  <a:tcPr marL="9525" marR="9525" marT="9525" marB="0" anchor="ctr"/>
                </a:tc>
                <a:tc>
                  <a:txBody>
                    <a:bodyPr/>
                    <a:lstStyle/>
                    <a:p>
                      <a:pPr algn="r" fontAlgn="ctr"/>
                      <a:r>
                        <a:rPr lang="en-US" sz="1400" b="1" i="0" u="none" strike="noStrike">
                          <a:solidFill>
                            <a:srgbClr val="000000"/>
                          </a:solidFill>
                          <a:latin typeface="Calibri"/>
                        </a:rPr>
                        <a:t>40.88%</a:t>
                      </a:r>
                    </a:p>
                  </a:txBody>
                  <a:tcPr marL="9525" marR="9525" marT="9525" marB="0" anchor="ctr"/>
                </a:tc>
                <a:tc>
                  <a:txBody>
                    <a:bodyPr/>
                    <a:lstStyle/>
                    <a:p>
                      <a:pPr algn="r" fontAlgn="ctr"/>
                      <a:r>
                        <a:rPr lang="en-US" sz="1400" b="1" i="0" u="none" strike="noStrike">
                          <a:solidFill>
                            <a:srgbClr val="000000"/>
                          </a:solidFill>
                          <a:latin typeface="Calibri"/>
                        </a:rPr>
                        <a:t>18.15%</a:t>
                      </a:r>
                    </a:p>
                  </a:txBody>
                  <a:tcPr marL="9525" marR="9525" marT="9525" marB="0" anchor="ctr"/>
                </a:tc>
                <a:tc>
                  <a:txBody>
                    <a:bodyPr/>
                    <a:lstStyle/>
                    <a:p>
                      <a:pPr algn="r" fontAlgn="ctr"/>
                      <a:r>
                        <a:rPr lang="en-US" sz="1400" b="1" i="0" u="none" strike="noStrike">
                          <a:solidFill>
                            <a:srgbClr val="000000"/>
                          </a:solidFill>
                          <a:latin typeface="Calibri"/>
                        </a:rPr>
                        <a:t>100%</a:t>
                      </a:r>
                    </a:p>
                  </a:txBody>
                  <a:tcPr marL="9525" marR="9525" marT="9525" marB="0" anchor="ctr"/>
                </a:tc>
              </a:tr>
              <a:tr h="295701">
                <a:tc>
                  <a:txBody>
                    <a:bodyPr/>
                    <a:lstStyle/>
                    <a:p>
                      <a:pPr algn="l" fontAlgn="ctr"/>
                      <a:r>
                        <a:rPr lang="en-US" sz="1400" b="1" i="0" u="none" strike="noStrike" dirty="0">
                          <a:solidFill>
                            <a:srgbClr val="000000"/>
                          </a:solidFill>
                          <a:latin typeface="Calibri"/>
                        </a:rPr>
                        <a:t>2010-11</a:t>
                      </a:r>
                    </a:p>
                  </a:txBody>
                  <a:tcPr marL="9525" marR="9525" marT="9525" marB="0" anchor="ctr"/>
                </a:tc>
                <a:tc>
                  <a:txBody>
                    <a:bodyPr/>
                    <a:lstStyle/>
                    <a:p>
                      <a:pPr algn="r" fontAlgn="ctr"/>
                      <a:r>
                        <a:rPr lang="en-US" sz="1400" b="1" i="0" u="none" strike="noStrike">
                          <a:solidFill>
                            <a:srgbClr val="000000"/>
                          </a:solidFill>
                          <a:latin typeface="Calibri"/>
                        </a:rPr>
                        <a:t>34.88%</a:t>
                      </a:r>
                    </a:p>
                  </a:txBody>
                  <a:tcPr marL="9525" marR="9525" marT="9525" marB="0" anchor="ctr"/>
                </a:tc>
                <a:tc>
                  <a:txBody>
                    <a:bodyPr/>
                    <a:lstStyle/>
                    <a:p>
                      <a:pPr algn="r" fontAlgn="ctr"/>
                      <a:r>
                        <a:rPr lang="en-US" sz="1400" b="1" i="0" u="none" strike="noStrike">
                          <a:solidFill>
                            <a:srgbClr val="000000"/>
                          </a:solidFill>
                          <a:latin typeface="Calibri"/>
                        </a:rPr>
                        <a:t>44.38%</a:t>
                      </a:r>
                    </a:p>
                  </a:txBody>
                  <a:tcPr marL="9525" marR="9525" marT="9525" marB="0" anchor="ctr"/>
                </a:tc>
                <a:tc>
                  <a:txBody>
                    <a:bodyPr/>
                    <a:lstStyle/>
                    <a:p>
                      <a:pPr algn="r" fontAlgn="ctr"/>
                      <a:r>
                        <a:rPr lang="en-US" sz="1400" b="1" i="0" u="none" strike="noStrike">
                          <a:solidFill>
                            <a:srgbClr val="000000"/>
                          </a:solidFill>
                          <a:latin typeface="Calibri"/>
                        </a:rPr>
                        <a:t>20.74%</a:t>
                      </a:r>
                    </a:p>
                  </a:txBody>
                  <a:tcPr marL="9525" marR="9525" marT="9525" marB="0" anchor="ctr"/>
                </a:tc>
                <a:tc>
                  <a:txBody>
                    <a:bodyPr/>
                    <a:lstStyle/>
                    <a:p>
                      <a:pPr algn="r" fontAlgn="ctr"/>
                      <a:r>
                        <a:rPr lang="en-US" sz="1400" b="1" i="0" u="none" strike="noStrike">
                          <a:solidFill>
                            <a:srgbClr val="000000"/>
                          </a:solidFill>
                          <a:latin typeface="Calibri"/>
                        </a:rPr>
                        <a:t>100%</a:t>
                      </a:r>
                    </a:p>
                  </a:txBody>
                  <a:tcPr marL="9525" marR="9525" marT="9525" marB="0" anchor="ctr"/>
                </a:tc>
              </a:tr>
              <a:tr h="295701">
                <a:tc>
                  <a:txBody>
                    <a:bodyPr/>
                    <a:lstStyle/>
                    <a:p>
                      <a:pPr algn="l" fontAlgn="ctr"/>
                      <a:r>
                        <a:rPr lang="en-US" sz="1400" b="1" i="0" u="none" strike="noStrike" dirty="0">
                          <a:solidFill>
                            <a:srgbClr val="000000"/>
                          </a:solidFill>
                          <a:latin typeface="Calibri"/>
                        </a:rPr>
                        <a:t>2011-12</a:t>
                      </a:r>
                    </a:p>
                  </a:txBody>
                  <a:tcPr marL="9525" marR="9525" marT="9525" marB="0" anchor="ctr"/>
                </a:tc>
                <a:tc>
                  <a:txBody>
                    <a:bodyPr/>
                    <a:lstStyle/>
                    <a:p>
                      <a:pPr algn="r" fontAlgn="ctr"/>
                      <a:r>
                        <a:rPr lang="en-US" sz="1400" b="1" i="0" u="none" strike="noStrike">
                          <a:solidFill>
                            <a:srgbClr val="000000"/>
                          </a:solidFill>
                          <a:latin typeface="Calibri"/>
                        </a:rPr>
                        <a:t>35.97%</a:t>
                      </a:r>
                    </a:p>
                  </a:txBody>
                  <a:tcPr marL="9525" marR="9525" marT="9525" marB="0" anchor="ctr"/>
                </a:tc>
                <a:tc>
                  <a:txBody>
                    <a:bodyPr/>
                    <a:lstStyle/>
                    <a:p>
                      <a:pPr algn="r" fontAlgn="ctr"/>
                      <a:r>
                        <a:rPr lang="en-US" sz="1400" b="1" i="0" u="none" strike="noStrike">
                          <a:solidFill>
                            <a:srgbClr val="000000"/>
                          </a:solidFill>
                          <a:latin typeface="Calibri"/>
                        </a:rPr>
                        <a:t>39.07%</a:t>
                      </a:r>
                    </a:p>
                  </a:txBody>
                  <a:tcPr marL="9525" marR="9525" marT="9525" marB="0" anchor="ctr"/>
                </a:tc>
                <a:tc>
                  <a:txBody>
                    <a:bodyPr/>
                    <a:lstStyle/>
                    <a:p>
                      <a:pPr algn="r" fontAlgn="ctr"/>
                      <a:r>
                        <a:rPr lang="en-US" sz="1400" b="1" i="0" u="none" strike="noStrike">
                          <a:solidFill>
                            <a:srgbClr val="000000"/>
                          </a:solidFill>
                          <a:latin typeface="Calibri"/>
                        </a:rPr>
                        <a:t>24.96%</a:t>
                      </a:r>
                    </a:p>
                  </a:txBody>
                  <a:tcPr marL="9525" marR="9525" marT="9525" marB="0" anchor="ctr"/>
                </a:tc>
                <a:tc>
                  <a:txBody>
                    <a:bodyPr/>
                    <a:lstStyle/>
                    <a:p>
                      <a:pPr algn="r" fontAlgn="ctr"/>
                      <a:r>
                        <a:rPr lang="en-US" sz="1400" b="1" i="0" u="none" strike="noStrike">
                          <a:solidFill>
                            <a:srgbClr val="000000"/>
                          </a:solidFill>
                          <a:latin typeface="Calibri"/>
                        </a:rPr>
                        <a:t>100%</a:t>
                      </a:r>
                    </a:p>
                  </a:txBody>
                  <a:tcPr marL="9525" marR="9525" marT="9525" marB="0" anchor="ctr"/>
                </a:tc>
              </a:tr>
              <a:tr h="295701">
                <a:tc>
                  <a:txBody>
                    <a:bodyPr/>
                    <a:lstStyle/>
                    <a:p>
                      <a:pPr algn="l" fontAlgn="ctr"/>
                      <a:r>
                        <a:rPr lang="en-US" sz="1400" b="1" i="0" u="none" strike="noStrike" dirty="0">
                          <a:solidFill>
                            <a:srgbClr val="000000"/>
                          </a:solidFill>
                          <a:latin typeface="Calibri"/>
                        </a:rPr>
                        <a:t>2012-13</a:t>
                      </a:r>
                    </a:p>
                  </a:txBody>
                  <a:tcPr marL="9525" marR="9525" marT="9525" marB="0" anchor="ctr"/>
                </a:tc>
                <a:tc>
                  <a:txBody>
                    <a:bodyPr/>
                    <a:lstStyle/>
                    <a:p>
                      <a:pPr algn="r" fontAlgn="ctr"/>
                      <a:r>
                        <a:rPr lang="en-US" sz="1400" b="1" i="0" u="none" strike="noStrike">
                          <a:solidFill>
                            <a:srgbClr val="000000"/>
                          </a:solidFill>
                          <a:latin typeface="Calibri"/>
                        </a:rPr>
                        <a:t>46.55%</a:t>
                      </a:r>
                    </a:p>
                  </a:txBody>
                  <a:tcPr marL="9525" marR="9525" marT="9525" marB="0" anchor="ctr"/>
                </a:tc>
                <a:tc>
                  <a:txBody>
                    <a:bodyPr/>
                    <a:lstStyle/>
                    <a:p>
                      <a:pPr algn="r" fontAlgn="ctr"/>
                      <a:r>
                        <a:rPr lang="en-US" sz="1400" b="1" i="0" u="none" strike="noStrike">
                          <a:solidFill>
                            <a:srgbClr val="000000"/>
                          </a:solidFill>
                          <a:latin typeface="Calibri"/>
                        </a:rPr>
                        <a:t>36.53%</a:t>
                      </a:r>
                    </a:p>
                  </a:txBody>
                  <a:tcPr marL="9525" marR="9525" marT="9525" marB="0" anchor="ctr"/>
                </a:tc>
                <a:tc>
                  <a:txBody>
                    <a:bodyPr/>
                    <a:lstStyle/>
                    <a:p>
                      <a:pPr algn="r" fontAlgn="ctr"/>
                      <a:r>
                        <a:rPr lang="en-US" sz="1400" b="1" i="0" u="none" strike="noStrike">
                          <a:solidFill>
                            <a:srgbClr val="000000"/>
                          </a:solidFill>
                          <a:latin typeface="Calibri"/>
                        </a:rPr>
                        <a:t>16.92%</a:t>
                      </a:r>
                    </a:p>
                  </a:txBody>
                  <a:tcPr marL="9525" marR="9525" marT="9525" marB="0" anchor="ctr"/>
                </a:tc>
                <a:tc>
                  <a:txBody>
                    <a:bodyPr/>
                    <a:lstStyle/>
                    <a:p>
                      <a:pPr algn="r" fontAlgn="ctr"/>
                      <a:r>
                        <a:rPr lang="en-US" sz="1400" b="1" i="0" u="none" strike="noStrike">
                          <a:solidFill>
                            <a:srgbClr val="000000"/>
                          </a:solidFill>
                          <a:latin typeface="Calibri"/>
                        </a:rPr>
                        <a:t>100%</a:t>
                      </a:r>
                    </a:p>
                  </a:txBody>
                  <a:tcPr marL="9525" marR="9525" marT="9525" marB="0" anchor="ctr"/>
                </a:tc>
              </a:tr>
              <a:tr h="295701">
                <a:tc>
                  <a:txBody>
                    <a:bodyPr/>
                    <a:lstStyle/>
                    <a:p>
                      <a:pPr algn="l" fontAlgn="ctr"/>
                      <a:r>
                        <a:rPr lang="en-US" sz="1400" b="1" i="0" u="none" strike="noStrike" dirty="0">
                          <a:solidFill>
                            <a:srgbClr val="000000"/>
                          </a:solidFill>
                          <a:latin typeface="Calibri"/>
                        </a:rPr>
                        <a:t>2013-14</a:t>
                      </a:r>
                    </a:p>
                  </a:txBody>
                  <a:tcPr marL="9525" marR="9525" marT="9525" marB="0" anchor="ctr"/>
                </a:tc>
                <a:tc>
                  <a:txBody>
                    <a:bodyPr/>
                    <a:lstStyle/>
                    <a:p>
                      <a:pPr algn="r" fontAlgn="ctr"/>
                      <a:r>
                        <a:rPr lang="en-US" sz="1400" b="1" i="0" u="none" strike="noStrike">
                          <a:solidFill>
                            <a:srgbClr val="000000"/>
                          </a:solidFill>
                          <a:latin typeface="Calibri"/>
                        </a:rPr>
                        <a:t>47.05%</a:t>
                      </a:r>
                    </a:p>
                  </a:txBody>
                  <a:tcPr marL="9525" marR="9525" marT="9525" marB="0" anchor="ctr"/>
                </a:tc>
                <a:tc>
                  <a:txBody>
                    <a:bodyPr/>
                    <a:lstStyle/>
                    <a:p>
                      <a:pPr algn="r" fontAlgn="ctr"/>
                      <a:r>
                        <a:rPr lang="en-US" sz="1400" b="1" i="0" u="none" strike="noStrike">
                          <a:solidFill>
                            <a:srgbClr val="000000"/>
                          </a:solidFill>
                          <a:latin typeface="Calibri"/>
                        </a:rPr>
                        <a:t>35.44%</a:t>
                      </a:r>
                    </a:p>
                  </a:txBody>
                  <a:tcPr marL="9525" marR="9525" marT="9525" marB="0" anchor="ctr"/>
                </a:tc>
                <a:tc>
                  <a:txBody>
                    <a:bodyPr/>
                    <a:lstStyle/>
                    <a:p>
                      <a:pPr algn="r" fontAlgn="ctr"/>
                      <a:r>
                        <a:rPr lang="en-US" sz="1400" b="1" i="0" u="none" strike="noStrike">
                          <a:solidFill>
                            <a:srgbClr val="000000"/>
                          </a:solidFill>
                          <a:latin typeface="Calibri"/>
                        </a:rPr>
                        <a:t>17.52%</a:t>
                      </a:r>
                    </a:p>
                  </a:txBody>
                  <a:tcPr marL="9525" marR="9525" marT="9525" marB="0" anchor="ctr"/>
                </a:tc>
                <a:tc>
                  <a:txBody>
                    <a:bodyPr/>
                    <a:lstStyle/>
                    <a:p>
                      <a:pPr algn="r" fontAlgn="ctr"/>
                      <a:r>
                        <a:rPr lang="en-US" sz="1400" b="1" i="0" u="none" strike="noStrike">
                          <a:solidFill>
                            <a:srgbClr val="000000"/>
                          </a:solidFill>
                          <a:latin typeface="Calibri"/>
                        </a:rPr>
                        <a:t>100%</a:t>
                      </a:r>
                    </a:p>
                  </a:txBody>
                  <a:tcPr marL="9525" marR="9525" marT="9525" marB="0" anchor="ctr"/>
                </a:tc>
              </a:tr>
              <a:tr h="295701">
                <a:tc>
                  <a:txBody>
                    <a:bodyPr/>
                    <a:lstStyle/>
                    <a:p>
                      <a:pPr algn="l" fontAlgn="ctr"/>
                      <a:r>
                        <a:rPr lang="en-US" sz="1400" b="1" i="0" u="none" strike="noStrike" dirty="0">
                          <a:solidFill>
                            <a:srgbClr val="000000"/>
                          </a:solidFill>
                          <a:latin typeface="Calibri"/>
                        </a:rPr>
                        <a:t>2014-15</a:t>
                      </a:r>
                    </a:p>
                  </a:txBody>
                  <a:tcPr marL="9525" marR="9525" marT="9525" marB="0" anchor="ctr"/>
                </a:tc>
                <a:tc>
                  <a:txBody>
                    <a:bodyPr/>
                    <a:lstStyle/>
                    <a:p>
                      <a:pPr algn="r" fontAlgn="ctr"/>
                      <a:r>
                        <a:rPr lang="en-US" sz="1400" b="1" i="0" u="none" strike="noStrike">
                          <a:solidFill>
                            <a:srgbClr val="000000"/>
                          </a:solidFill>
                          <a:latin typeface="Calibri"/>
                        </a:rPr>
                        <a:t>49.79%</a:t>
                      </a:r>
                    </a:p>
                  </a:txBody>
                  <a:tcPr marL="9525" marR="9525" marT="9525" marB="0" anchor="ctr"/>
                </a:tc>
                <a:tc>
                  <a:txBody>
                    <a:bodyPr/>
                    <a:lstStyle/>
                    <a:p>
                      <a:pPr algn="r" fontAlgn="ctr"/>
                      <a:r>
                        <a:rPr lang="en-US" sz="1400" b="1" i="0" u="none" strike="noStrike">
                          <a:solidFill>
                            <a:srgbClr val="000000"/>
                          </a:solidFill>
                          <a:latin typeface="Calibri"/>
                        </a:rPr>
                        <a:t>31.98%</a:t>
                      </a:r>
                    </a:p>
                  </a:txBody>
                  <a:tcPr marL="9525" marR="9525" marT="9525" marB="0" anchor="ctr"/>
                </a:tc>
                <a:tc>
                  <a:txBody>
                    <a:bodyPr/>
                    <a:lstStyle/>
                    <a:p>
                      <a:pPr algn="r" fontAlgn="ctr"/>
                      <a:r>
                        <a:rPr lang="en-US" sz="1400" b="1" i="0" u="none" strike="noStrike">
                          <a:solidFill>
                            <a:srgbClr val="000000"/>
                          </a:solidFill>
                          <a:latin typeface="Calibri"/>
                        </a:rPr>
                        <a:t>18.24%</a:t>
                      </a:r>
                    </a:p>
                  </a:txBody>
                  <a:tcPr marL="9525" marR="9525" marT="9525" marB="0" anchor="ctr"/>
                </a:tc>
                <a:tc>
                  <a:txBody>
                    <a:bodyPr/>
                    <a:lstStyle/>
                    <a:p>
                      <a:pPr algn="r" fontAlgn="ctr"/>
                      <a:r>
                        <a:rPr lang="en-US" sz="1400" b="1" i="0" u="none" strike="noStrike">
                          <a:solidFill>
                            <a:srgbClr val="000000"/>
                          </a:solidFill>
                          <a:latin typeface="Calibri"/>
                        </a:rPr>
                        <a:t>100%</a:t>
                      </a:r>
                    </a:p>
                  </a:txBody>
                  <a:tcPr marL="9525" marR="9525" marT="9525" marB="0" anchor="ctr"/>
                </a:tc>
              </a:tr>
              <a:tr h="295701">
                <a:tc>
                  <a:txBody>
                    <a:bodyPr/>
                    <a:lstStyle/>
                    <a:p>
                      <a:pPr algn="l" fontAlgn="ctr"/>
                      <a:r>
                        <a:rPr lang="en-US" sz="1400" b="1" i="0" u="none" strike="noStrike" dirty="0">
                          <a:solidFill>
                            <a:srgbClr val="000000"/>
                          </a:solidFill>
                          <a:latin typeface="Calibri"/>
                        </a:rPr>
                        <a:t>2015-16</a:t>
                      </a:r>
                    </a:p>
                  </a:txBody>
                  <a:tcPr marL="9525" marR="9525" marT="9525" marB="0" anchor="ctr"/>
                </a:tc>
                <a:tc>
                  <a:txBody>
                    <a:bodyPr/>
                    <a:lstStyle/>
                    <a:p>
                      <a:pPr algn="r" fontAlgn="ctr"/>
                      <a:r>
                        <a:rPr lang="en-US" sz="1400" b="1" i="0" u="none" strike="noStrike">
                          <a:solidFill>
                            <a:srgbClr val="000000"/>
                          </a:solidFill>
                          <a:latin typeface="Calibri"/>
                        </a:rPr>
                        <a:t>54.96%</a:t>
                      </a:r>
                    </a:p>
                  </a:txBody>
                  <a:tcPr marL="9525" marR="9525" marT="9525" marB="0" anchor="ctr"/>
                </a:tc>
                <a:tc>
                  <a:txBody>
                    <a:bodyPr/>
                    <a:lstStyle/>
                    <a:p>
                      <a:pPr algn="r" fontAlgn="ctr"/>
                      <a:r>
                        <a:rPr lang="en-US" sz="1400" b="1" i="0" u="none" strike="noStrike">
                          <a:solidFill>
                            <a:srgbClr val="000000"/>
                          </a:solidFill>
                          <a:latin typeface="Calibri"/>
                        </a:rPr>
                        <a:t>26.23%</a:t>
                      </a:r>
                    </a:p>
                  </a:txBody>
                  <a:tcPr marL="9525" marR="9525" marT="9525" marB="0" anchor="ctr"/>
                </a:tc>
                <a:tc>
                  <a:txBody>
                    <a:bodyPr/>
                    <a:lstStyle/>
                    <a:p>
                      <a:pPr algn="r" fontAlgn="ctr"/>
                      <a:r>
                        <a:rPr lang="en-US" sz="1400" b="1" i="0" u="none" strike="noStrike">
                          <a:solidFill>
                            <a:srgbClr val="000000"/>
                          </a:solidFill>
                          <a:latin typeface="Calibri"/>
                        </a:rPr>
                        <a:t>18.80%</a:t>
                      </a:r>
                    </a:p>
                  </a:txBody>
                  <a:tcPr marL="9525" marR="9525" marT="9525" marB="0" anchor="ctr"/>
                </a:tc>
                <a:tc>
                  <a:txBody>
                    <a:bodyPr/>
                    <a:lstStyle/>
                    <a:p>
                      <a:pPr algn="r" fontAlgn="ctr"/>
                      <a:r>
                        <a:rPr lang="en-US" sz="1400" b="1" i="0" u="none" strike="noStrike">
                          <a:solidFill>
                            <a:srgbClr val="000000"/>
                          </a:solidFill>
                          <a:latin typeface="Calibri"/>
                        </a:rPr>
                        <a:t>100%</a:t>
                      </a:r>
                    </a:p>
                  </a:txBody>
                  <a:tcPr marL="9525" marR="9525" marT="9525" marB="0" anchor="ctr"/>
                </a:tc>
              </a:tr>
              <a:tr h="295701">
                <a:tc>
                  <a:txBody>
                    <a:bodyPr/>
                    <a:lstStyle/>
                    <a:p>
                      <a:pPr algn="l" fontAlgn="ctr"/>
                      <a:r>
                        <a:rPr lang="en-US" sz="1400" b="1" i="0" u="none" strike="noStrike" dirty="0">
                          <a:solidFill>
                            <a:srgbClr val="000000"/>
                          </a:solidFill>
                          <a:latin typeface="Calibri"/>
                        </a:rPr>
                        <a:t>2016-17</a:t>
                      </a:r>
                    </a:p>
                  </a:txBody>
                  <a:tcPr marL="9525" marR="9525" marT="9525" marB="0" anchor="ctr"/>
                </a:tc>
                <a:tc>
                  <a:txBody>
                    <a:bodyPr/>
                    <a:lstStyle/>
                    <a:p>
                      <a:pPr algn="r" fontAlgn="ctr"/>
                      <a:r>
                        <a:rPr lang="en-US" sz="1400" b="1" i="0" u="none" strike="noStrike">
                          <a:solidFill>
                            <a:srgbClr val="000000"/>
                          </a:solidFill>
                          <a:latin typeface="Calibri"/>
                        </a:rPr>
                        <a:t>62.94%</a:t>
                      </a:r>
                    </a:p>
                  </a:txBody>
                  <a:tcPr marL="9525" marR="9525" marT="9525" marB="0" anchor="ctr"/>
                </a:tc>
                <a:tc>
                  <a:txBody>
                    <a:bodyPr/>
                    <a:lstStyle/>
                    <a:p>
                      <a:pPr algn="r" fontAlgn="ctr"/>
                      <a:r>
                        <a:rPr lang="en-US" sz="1400" b="1" i="0" u="none" strike="noStrike">
                          <a:solidFill>
                            <a:srgbClr val="000000"/>
                          </a:solidFill>
                          <a:latin typeface="Calibri"/>
                        </a:rPr>
                        <a:t>20.67%</a:t>
                      </a:r>
                    </a:p>
                  </a:txBody>
                  <a:tcPr marL="9525" marR="9525" marT="9525" marB="0" anchor="ctr"/>
                </a:tc>
                <a:tc>
                  <a:txBody>
                    <a:bodyPr/>
                    <a:lstStyle/>
                    <a:p>
                      <a:pPr algn="r" fontAlgn="ctr"/>
                      <a:r>
                        <a:rPr lang="en-US" sz="1400" b="1" i="0" u="none" strike="noStrike">
                          <a:solidFill>
                            <a:srgbClr val="000000"/>
                          </a:solidFill>
                          <a:latin typeface="Calibri"/>
                        </a:rPr>
                        <a:t>16.39%</a:t>
                      </a:r>
                    </a:p>
                  </a:txBody>
                  <a:tcPr marL="9525" marR="9525" marT="9525" marB="0" anchor="ctr"/>
                </a:tc>
                <a:tc>
                  <a:txBody>
                    <a:bodyPr/>
                    <a:lstStyle/>
                    <a:p>
                      <a:pPr algn="r" fontAlgn="ctr"/>
                      <a:r>
                        <a:rPr lang="en-US" sz="1400" b="1" i="0" u="none" strike="noStrike">
                          <a:solidFill>
                            <a:srgbClr val="000000"/>
                          </a:solidFill>
                          <a:latin typeface="Calibri"/>
                        </a:rPr>
                        <a:t>100%</a:t>
                      </a:r>
                    </a:p>
                  </a:txBody>
                  <a:tcPr marL="9525" marR="9525" marT="9525" marB="0" anchor="ctr"/>
                </a:tc>
              </a:tr>
              <a:tr h="505600">
                <a:tc>
                  <a:txBody>
                    <a:bodyPr/>
                    <a:lstStyle/>
                    <a:p>
                      <a:pPr algn="l" fontAlgn="ctr"/>
                      <a:r>
                        <a:rPr lang="en-US" sz="1400" b="1" i="0" u="none" strike="noStrike" dirty="0" smtClean="0">
                          <a:solidFill>
                            <a:srgbClr val="000000"/>
                          </a:solidFill>
                          <a:latin typeface="Calibri"/>
                        </a:rPr>
                        <a:t>2017-18 (Till March)</a:t>
                      </a:r>
                      <a:endParaRPr lang="en-US" sz="1400" b="1" i="0" u="none" strike="noStrike" dirty="0">
                        <a:solidFill>
                          <a:srgbClr val="000000"/>
                        </a:solidFill>
                        <a:latin typeface="Calibri"/>
                      </a:endParaRPr>
                    </a:p>
                  </a:txBody>
                  <a:tcPr marL="9525" marR="9525" marT="9525" marB="0" anchor="ctr"/>
                </a:tc>
                <a:tc>
                  <a:txBody>
                    <a:bodyPr/>
                    <a:lstStyle/>
                    <a:p>
                      <a:pPr algn="r" fontAlgn="ctr"/>
                      <a:r>
                        <a:rPr lang="en-US" sz="1400" b="1" i="0" u="none" strike="noStrike">
                          <a:solidFill>
                            <a:srgbClr val="000000"/>
                          </a:solidFill>
                          <a:latin typeface="Calibri"/>
                        </a:rPr>
                        <a:t>69.27%</a:t>
                      </a:r>
                    </a:p>
                  </a:txBody>
                  <a:tcPr marL="9525" marR="9525" marT="9525" marB="0" anchor="ctr"/>
                </a:tc>
                <a:tc>
                  <a:txBody>
                    <a:bodyPr/>
                    <a:lstStyle/>
                    <a:p>
                      <a:pPr algn="r" fontAlgn="ctr"/>
                      <a:r>
                        <a:rPr lang="en-US" sz="1400" b="1" i="0" u="none" strike="noStrike">
                          <a:solidFill>
                            <a:srgbClr val="000000"/>
                          </a:solidFill>
                          <a:latin typeface="Calibri"/>
                        </a:rPr>
                        <a:t>19.63%</a:t>
                      </a:r>
                    </a:p>
                  </a:txBody>
                  <a:tcPr marL="9525" marR="9525" marT="9525" marB="0" anchor="ctr"/>
                </a:tc>
                <a:tc>
                  <a:txBody>
                    <a:bodyPr/>
                    <a:lstStyle/>
                    <a:p>
                      <a:pPr algn="r" fontAlgn="ctr"/>
                      <a:r>
                        <a:rPr lang="en-US" sz="1400" b="1" i="0" u="none" strike="noStrike">
                          <a:solidFill>
                            <a:srgbClr val="000000"/>
                          </a:solidFill>
                          <a:latin typeface="Calibri"/>
                        </a:rPr>
                        <a:t>11.10%</a:t>
                      </a:r>
                    </a:p>
                  </a:txBody>
                  <a:tcPr marL="9525" marR="9525" marT="9525" marB="0" anchor="ctr"/>
                </a:tc>
                <a:tc>
                  <a:txBody>
                    <a:bodyPr/>
                    <a:lstStyle/>
                    <a:p>
                      <a:pPr algn="r" fontAlgn="ctr"/>
                      <a:r>
                        <a:rPr lang="en-US" sz="1400" b="1" i="0" u="none" strike="noStrike" dirty="0">
                          <a:solidFill>
                            <a:srgbClr val="000000"/>
                          </a:solidFill>
                          <a:latin typeface="Calibri"/>
                        </a:rPr>
                        <a:t>100%</a:t>
                      </a:r>
                    </a:p>
                  </a:txBody>
                  <a:tcPr marL="9525" marR="9525" marT="9525" marB="0" anchor="ctr"/>
                </a:tc>
              </a:tr>
            </a:tbl>
          </a:graphicData>
        </a:graphic>
      </p:graphicFrame>
      <p:graphicFrame>
        <p:nvGraphicFramePr>
          <p:cNvPr id="3" name="Table 2"/>
          <p:cNvGraphicFramePr>
            <a:graphicFrameLocks noGrp="1"/>
          </p:cNvGraphicFramePr>
          <p:nvPr/>
        </p:nvGraphicFramePr>
        <p:xfrm>
          <a:off x="457200" y="838200"/>
          <a:ext cx="8001000" cy="375285"/>
        </p:xfrm>
        <a:graphic>
          <a:graphicData uri="http://schemas.openxmlformats.org/drawingml/2006/table">
            <a:tbl>
              <a:tblPr/>
              <a:tblGrid>
                <a:gridCol w="8001000"/>
              </a:tblGrid>
              <a:tr h="202565">
                <a:tc>
                  <a:txBody>
                    <a:bodyPr/>
                    <a:lstStyle/>
                    <a:p>
                      <a:pPr algn="ctr" fontAlgn="ctr"/>
                      <a:r>
                        <a:rPr lang="en-US" sz="1400" b="1" i="0" u="none" strike="noStrike" dirty="0">
                          <a:solidFill>
                            <a:srgbClr val="000000"/>
                          </a:solidFill>
                          <a:latin typeface="Calibri"/>
                        </a:rPr>
                        <a:t> </a:t>
                      </a:r>
                      <a:r>
                        <a:rPr lang="en-US" sz="2400" b="1" i="0" u="none" strike="noStrike" dirty="0">
                          <a:solidFill>
                            <a:srgbClr val="000000"/>
                          </a:solidFill>
                          <a:latin typeface="Calibri"/>
                        </a:rPr>
                        <a:t>Company Wise Total Contribution </a:t>
                      </a:r>
                      <a:r>
                        <a:rPr lang="en-US" sz="2400" b="1" i="0" u="none" strike="noStrike" dirty="0" smtClean="0">
                          <a:solidFill>
                            <a:srgbClr val="000000"/>
                          </a:solidFill>
                          <a:latin typeface="Calibri"/>
                        </a:rPr>
                        <a:t>Percentage (cigarette)</a:t>
                      </a:r>
                      <a:endParaRPr lang="en-US" sz="2400" b="1" i="0" u="none" strike="noStrike" dirty="0">
                        <a:solidFill>
                          <a:srgbClr val="000000"/>
                        </a:solidFill>
                        <a:latin typeface="Calibri"/>
                      </a:endParaRPr>
                    </a:p>
                  </a:txBody>
                  <a:tcPr marL="9525" marR="9525" marT="9525" marB="0" anchor="ctr">
                    <a:lnL>
                      <a:noFill/>
                    </a:lnL>
                    <a:lnR>
                      <a:noFill/>
                    </a:lnR>
                    <a:lnT>
                      <a:noFill/>
                    </a:lnT>
                    <a:lnB>
                      <a:noFill/>
                    </a:lnB>
                    <a:solidFill>
                      <a:srgbClr val="BFBFBF"/>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12236976"/>
              </p:ext>
            </p:extLst>
          </p:nvPr>
        </p:nvGraphicFramePr>
        <p:xfrm>
          <a:off x="762000" y="1143000"/>
          <a:ext cx="7543800" cy="5435790"/>
        </p:xfrm>
        <a:graphic>
          <a:graphicData uri="http://schemas.openxmlformats.org/drawingml/2006/table">
            <a:tbl>
              <a:tblPr firstRow="1" bandRow="1">
                <a:tableStyleId>{5C22544A-7EE6-4342-B048-85BDC9FD1C3A}</a:tableStyleId>
              </a:tblPr>
              <a:tblGrid>
                <a:gridCol w="1160584"/>
                <a:gridCol w="1856936"/>
                <a:gridCol w="1508760"/>
                <a:gridCol w="1508760"/>
                <a:gridCol w="1508760"/>
              </a:tblGrid>
              <a:tr h="762000">
                <a:tc>
                  <a:txBody>
                    <a:bodyPr/>
                    <a:lstStyle/>
                    <a:p>
                      <a:pPr algn="ctr" fontAlgn="ctr"/>
                      <a:r>
                        <a:rPr lang="en-US" sz="1400" b="1" i="0" u="none" strike="noStrike" dirty="0">
                          <a:solidFill>
                            <a:srgbClr val="000000"/>
                          </a:solidFill>
                          <a:effectLst/>
                          <a:latin typeface="Calibri"/>
                        </a:rPr>
                        <a:t>Year</a:t>
                      </a:r>
                    </a:p>
                  </a:txBody>
                  <a:tcPr marL="7620" marR="7620" marT="7620" marB="0" anchor="ctr"/>
                </a:tc>
                <a:tc gridSpan="3">
                  <a:txBody>
                    <a:bodyPr/>
                    <a:lstStyle/>
                    <a:p>
                      <a:pPr algn="ctr" fontAlgn="ctr"/>
                      <a:r>
                        <a:rPr lang="en-US" sz="1800" b="1" i="0" u="none" strike="noStrike" dirty="0">
                          <a:solidFill>
                            <a:srgbClr val="000000"/>
                          </a:solidFill>
                          <a:effectLst/>
                          <a:latin typeface="Calibri"/>
                        </a:rPr>
                        <a:t> </a:t>
                      </a:r>
                      <a:endParaRPr lang="en-US" sz="1800" b="1" i="0" u="none" strike="noStrike" dirty="0" smtClean="0">
                        <a:solidFill>
                          <a:srgbClr val="000000"/>
                        </a:solidFill>
                        <a:effectLst/>
                        <a:latin typeface="Calibri"/>
                      </a:endParaRPr>
                    </a:p>
                    <a:p>
                      <a:pPr algn="ctr" fontAlgn="ctr"/>
                      <a:r>
                        <a:rPr lang="en-US" sz="1800" b="1" i="0" u="none" strike="noStrike" dirty="0" smtClean="0">
                          <a:solidFill>
                            <a:srgbClr val="000000"/>
                          </a:solidFill>
                          <a:effectLst/>
                          <a:latin typeface="Calibri"/>
                        </a:rPr>
                        <a:t>Supply </a:t>
                      </a:r>
                      <a:r>
                        <a:rPr lang="en-US" sz="1800" b="1" i="0" u="none" strike="noStrike" dirty="0">
                          <a:solidFill>
                            <a:srgbClr val="000000"/>
                          </a:solidFill>
                          <a:effectLst/>
                          <a:latin typeface="Calibri"/>
                        </a:rPr>
                        <a:t>quantity (In </a:t>
                      </a:r>
                      <a:r>
                        <a:rPr lang="en-US" sz="1800" b="1" i="0" u="none" strike="noStrike" dirty="0" smtClean="0">
                          <a:solidFill>
                            <a:srgbClr val="000000"/>
                          </a:solidFill>
                          <a:effectLst/>
                          <a:latin typeface="Calibri"/>
                        </a:rPr>
                        <a:t>volume percentage) </a:t>
                      </a:r>
                      <a:endParaRPr lang="en-US" sz="1800" b="1" i="0" u="none" strike="noStrike" dirty="0">
                        <a:solidFill>
                          <a:srgbClr val="000000"/>
                        </a:solidFill>
                        <a:effectLst/>
                        <a:latin typeface="Calibri"/>
                      </a:endParaRPr>
                    </a:p>
                    <a:p>
                      <a:pPr algn="ctr" fontAlgn="ctr"/>
                      <a:r>
                        <a:rPr lang="en-US" sz="1800" b="1" i="0" u="none" strike="noStrike" dirty="0">
                          <a:solidFill>
                            <a:srgbClr val="000000"/>
                          </a:solidFill>
                          <a:effectLst/>
                          <a:latin typeface="Calibri"/>
                        </a:rPr>
                        <a:t> </a:t>
                      </a:r>
                    </a:p>
                    <a:p>
                      <a:pPr algn="ctr" fontAlgn="ctr"/>
                      <a:r>
                        <a:rPr lang="en-US" sz="1400" b="1" i="0" u="none" strike="noStrike" dirty="0">
                          <a:solidFill>
                            <a:srgbClr val="000000"/>
                          </a:solidFill>
                          <a:effectLst/>
                          <a:latin typeface="Calibri"/>
                        </a:rPr>
                        <a:t> </a:t>
                      </a:r>
                    </a:p>
                  </a:txBody>
                  <a:tcPr marL="7620" marR="7620" marT="7620" marB="0" anchor="ctr"/>
                </a:tc>
                <a:tc hMerge="1">
                  <a:txBody>
                    <a:bodyPr/>
                    <a:lstStyle/>
                    <a:p>
                      <a:pPr algn="ctr" fontAlgn="ctr"/>
                      <a:endParaRPr lang="en-US" sz="1400" b="1" i="0" u="none" strike="noStrike" dirty="0">
                        <a:solidFill>
                          <a:srgbClr val="000000"/>
                        </a:solidFill>
                        <a:effectLst/>
                        <a:latin typeface="Calibri"/>
                      </a:endParaRPr>
                    </a:p>
                  </a:txBody>
                  <a:tcPr marL="7620" marR="7620" marT="7620" marB="0" anchor="ctr"/>
                </a:tc>
                <a:tc hMerge="1">
                  <a:txBody>
                    <a:bodyPr/>
                    <a:lstStyle/>
                    <a:p>
                      <a:pPr algn="ctr" fontAlgn="ctr"/>
                      <a:endParaRPr lang="en-US" sz="1400" b="1" i="0" u="none" strike="noStrike" dirty="0">
                        <a:solidFill>
                          <a:srgbClr val="000000"/>
                        </a:solidFill>
                        <a:effectLst/>
                        <a:latin typeface="Calibri"/>
                      </a:endParaRPr>
                    </a:p>
                  </a:txBody>
                  <a:tcPr marL="7620" marR="7620" marT="7620" marB="0" anchor="ctr"/>
                </a:tc>
                <a:tc>
                  <a:txBody>
                    <a:bodyPr/>
                    <a:lstStyle/>
                    <a:p>
                      <a:pPr algn="ctr" fontAlgn="ctr"/>
                      <a:r>
                        <a:rPr lang="en-US" sz="1400" b="1" i="0" u="none" strike="noStrike">
                          <a:solidFill>
                            <a:srgbClr val="000000"/>
                          </a:solidFill>
                          <a:effectLst/>
                          <a:latin typeface="Calibri"/>
                        </a:rPr>
                        <a:t>Total</a:t>
                      </a:r>
                    </a:p>
                  </a:txBody>
                  <a:tcPr marL="7620" marR="7620" marT="7620" marB="0" anchor="ctr"/>
                </a:tc>
              </a:tr>
              <a:tr h="320343">
                <a:tc>
                  <a:txBody>
                    <a:bodyPr/>
                    <a:lstStyle/>
                    <a:p>
                      <a:pPr algn="ctr" fontAlgn="ctr"/>
                      <a:r>
                        <a:rPr lang="en-US" sz="1400" b="1" i="0" u="none" strike="noStrike" dirty="0">
                          <a:solidFill>
                            <a:srgbClr val="000000"/>
                          </a:solidFill>
                          <a:effectLst/>
                          <a:latin typeface="Calibri"/>
                        </a:rPr>
                        <a:t> </a:t>
                      </a:r>
                    </a:p>
                  </a:txBody>
                  <a:tcPr marL="7620" marR="7620" marT="7620" marB="0" anchor="ctr"/>
                </a:tc>
                <a:tc>
                  <a:txBody>
                    <a:bodyPr/>
                    <a:lstStyle/>
                    <a:p>
                      <a:pPr algn="ctr" fontAlgn="ctr"/>
                      <a:r>
                        <a:rPr lang="en-US" sz="1400" b="1" i="0" u="none" strike="noStrike">
                          <a:solidFill>
                            <a:srgbClr val="000000"/>
                          </a:solidFill>
                          <a:effectLst/>
                          <a:latin typeface="Calibri"/>
                        </a:rPr>
                        <a:t> BATB </a:t>
                      </a:r>
                    </a:p>
                  </a:txBody>
                  <a:tcPr marL="7620" marR="7620" marT="7620" marB="0" anchor="ctr"/>
                </a:tc>
                <a:tc>
                  <a:txBody>
                    <a:bodyPr/>
                    <a:lstStyle/>
                    <a:p>
                      <a:pPr algn="ctr" fontAlgn="ctr"/>
                      <a:r>
                        <a:rPr lang="en-US" sz="1400" b="1" i="0" u="none" strike="noStrike" dirty="0">
                          <a:solidFill>
                            <a:srgbClr val="000000"/>
                          </a:solidFill>
                          <a:effectLst/>
                          <a:latin typeface="Calibri"/>
                        </a:rPr>
                        <a:t> Dhaka </a:t>
                      </a:r>
                      <a:r>
                        <a:rPr lang="en-US" sz="1400" b="1" i="0" u="none" strike="noStrike" dirty="0" smtClean="0">
                          <a:solidFill>
                            <a:srgbClr val="000000"/>
                          </a:solidFill>
                          <a:effectLst/>
                          <a:latin typeface="Calibri"/>
                        </a:rPr>
                        <a:t>Tobacco</a:t>
                      </a:r>
                      <a:endParaRPr lang="en-US" sz="1400" b="1" i="0" u="none" strike="noStrike" dirty="0">
                        <a:solidFill>
                          <a:srgbClr val="000000"/>
                        </a:solidFill>
                        <a:effectLst/>
                        <a:latin typeface="Calibri"/>
                      </a:endParaRPr>
                    </a:p>
                  </a:txBody>
                  <a:tcPr marL="7620" marR="7620" marT="7620" marB="0" anchor="ctr"/>
                </a:tc>
                <a:tc>
                  <a:txBody>
                    <a:bodyPr/>
                    <a:lstStyle/>
                    <a:p>
                      <a:pPr algn="ctr" fontAlgn="ctr"/>
                      <a:r>
                        <a:rPr lang="en-US" sz="1400" b="1" i="0" u="none" strike="noStrike">
                          <a:solidFill>
                            <a:srgbClr val="000000"/>
                          </a:solidFill>
                          <a:effectLst/>
                          <a:latin typeface="Calibri"/>
                        </a:rPr>
                        <a:t> Abul Khair </a:t>
                      </a:r>
                    </a:p>
                  </a:txBody>
                  <a:tcPr marL="7620" marR="7620" marT="7620" marB="0" anchor="ctr"/>
                </a:tc>
                <a:tc>
                  <a:txBody>
                    <a:bodyPr/>
                    <a:lstStyle/>
                    <a:p>
                      <a:pPr algn="ctr" fontAlgn="ctr"/>
                      <a:r>
                        <a:rPr lang="en-US" sz="1400" b="1" i="0" u="none" strike="noStrike">
                          <a:solidFill>
                            <a:srgbClr val="000000"/>
                          </a:solidFill>
                          <a:effectLst/>
                          <a:latin typeface="Calibri"/>
                        </a:rPr>
                        <a:t> </a:t>
                      </a:r>
                    </a:p>
                  </a:txBody>
                  <a:tcPr marL="7620" marR="7620" marT="7620" marB="0" anchor="ctr"/>
                </a:tc>
              </a:tr>
              <a:tr h="320343">
                <a:tc>
                  <a:txBody>
                    <a:bodyPr/>
                    <a:lstStyle/>
                    <a:p>
                      <a:pPr algn="l" fontAlgn="ctr"/>
                      <a:r>
                        <a:rPr lang="en-US" sz="1400" b="1" i="0" u="none" strike="noStrike" dirty="0">
                          <a:solidFill>
                            <a:srgbClr val="000000"/>
                          </a:solidFill>
                          <a:latin typeface="Calibri"/>
                        </a:rPr>
                        <a:t>2006-07</a:t>
                      </a:r>
                    </a:p>
                  </a:txBody>
                  <a:tcPr marL="9525" marR="9525" marT="9525" marB="0" anchor="ctr"/>
                </a:tc>
                <a:tc>
                  <a:txBody>
                    <a:bodyPr/>
                    <a:lstStyle/>
                    <a:p>
                      <a:pPr algn="r" fontAlgn="ctr"/>
                      <a:r>
                        <a:rPr lang="en-US" sz="1400" b="1" i="0" u="none" strike="noStrike">
                          <a:solidFill>
                            <a:srgbClr val="000000"/>
                          </a:solidFill>
                          <a:effectLst/>
                          <a:latin typeface="Calibri"/>
                        </a:rPr>
                        <a:t>0.00%</a:t>
                      </a:r>
                    </a:p>
                  </a:txBody>
                  <a:tcPr marL="7620" marR="7620" marT="7620" marB="0" anchor="ctr"/>
                </a:tc>
                <a:tc>
                  <a:txBody>
                    <a:bodyPr/>
                    <a:lstStyle/>
                    <a:p>
                      <a:pPr algn="r" fontAlgn="ctr"/>
                      <a:r>
                        <a:rPr lang="en-US" sz="1400" b="1" i="0" u="none" strike="noStrike">
                          <a:solidFill>
                            <a:srgbClr val="000000"/>
                          </a:solidFill>
                          <a:effectLst/>
                          <a:latin typeface="Calibri"/>
                        </a:rPr>
                        <a:t>83.51%</a:t>
                      </a:r>
                    </a:p>
                  </a:txBody>
                  <a:tcPr marL="7620" marR="7620" marT="7620" marB="0" anchor="ctr"/>
                </a:tc>
                <a:tc>
                  <a:txBody>
                    <a:bodyPr/>
                    <a:lstStyle/>
                    <a:p>
                      <a:pPr algn="r" fontAlgn="ctr"/>
                      <a:r>
                        <a:rPr lang="en-US" sz="1400" b="1" i="0" u="none" strike="noStrike">
                          <a:solidFill>
                            <a:srgbClr val="000000"/>
                          </a:solidFill>
                          <a:effectLst/>
                          <a:latin typeface="Calibri"/>
                        </a:rPr>
                        <a:t>16.49%</a:t>
                      </a:r>
                    </a:p>
                  </a:txBody>
                  <a:tcPr marL="7620" marR="7620" marT="7620" marB="0" anchor="ctr"/>
                </a:tc>
                <a:tc>
                  <a:txBody>
                    <a:bodyPr/>
                    <a:lstStyle/>
                    <a:p>
                      <a:pPr algn="r" fontAlgn="ctr"/>
                      <a:r>
                        <a:rPr lang="en-US" sz="1400" b="1" i="0" u="none" strike="noStrike">
                          <a:solidFill>
                            <a:srgbClr val="000000"/>
                          </a:solidFill>
                          <a:effectLst/>
                          <a:latin typeface="Calibri"/>
                        </a:rPr>
                        <a:t>100%</a:t>
                      </a:r>
                    </a:p>
                  </a:txBody>
                  <a:tcPr marL="7620" marR="7620" marT="7620" marB="0" anchor="ctr"/>
                </a:tc>
              </a:tr>
              <a:tr h="320343">
                <a:tc>
                  <a:txBody>
                    <a:bodyPr/>
                    <a:lstStyle/>
                    <a:p>
                      <a:pPr algn="l" fontAlgn="ctr"/>
                      <a:r>
                        <a:rPr lang="en-US" sz="1400" b="1" i="0" u="none" strike="noStrike" dirty="0">
                          <a:solidFill>
                            <a:srgbClr val="000000"/>
                          </a:solidFill>
                          <a:latin typeface="Calibri"/>
                        </a:rPr>
                        <a:t>2007-08</a:t>
                      </a:r>
                    </a:p>
                  </a:txBody>
                  <a:tcPr marL="9525" marR="9525" marT="9525" marB="0" anchor="ctr"/>
                </a:tc>
                <a:tc>
                  <a:txBody>
                    <a:bodyPr/>
                    <a:lstStyle/>
                    <a:p>
                      <a:pPr algn="r" fontAlgn="ctr"/>
                      <a:r>
                        <a:rPr lang="en-US" sz="1400" b="1" i="0" u="none" strike="noStrike">
                          <a:solidFill>
                            <a:srgbClr val="000000"/>
                          </a:solidFill>
                          <a:effectLst/>
                          <a:latin typeface="Calibri"/>
                        </a:rPr>
                        <a:t>3.18%</a:t>
                      </a:r>
                    </a:p>
                  </a:txBody>
                  <a:tcPr marL="7620" marR="7620" marT="7620" marB="0" anchor="ctr"/>
                </a:tc>
                <a:tc>
                  <a:txBody>
                    <a:bodyPr/>
                    <a:lstStyle/>
                    <a:p>
                      <a:pPr algn="r" fontAlgn="ctr"/>
                      <a:r>
                        <a:rPr lang="en-US" sz="1400" b="1" i="0" u="none" strike="noStrike">
                          <a:solidFill>
                            <a:srgbClr val="000000"/>
                          </a:solidFill>
                          <a:effectLst/>
                          <a:latin typeface="Calibri"/>
                        </a:rPr>
                        <a:t>78.32%</a:t>
                      </a:r>
                    </a:p>
                  </a:txBody>
                  <a:tcPr marL="7620" marR="7620" marT="7620" marB="0" anchor="ctr"/>
                </a:tc>
                <a:tc>
                  <a:txBody>
                    <a:bodyPr/>
                    <a:lstStyle/>
                    <a:p>
                      <a:pPr algn="r" fontAlgn="ctr"/>
                      <a:r>
                        <a:rPr lang="en-US" sz="1400" b="1" i="0" u="none" strike="noStrike">
                          <a:solidFill>
                            <a:srgbClr val="000000"/>
                          </a:solidFill>
                          <a:effectLst/>
                          <a:latin typeface="Calibri"/>
                        </a:rPr>
                        <a:t>18.50%</a:t>
                      </a:r>
                    </a:p>
                  </a:txBody>
                  <a:tcPr marL="7620" marR="7620" marT="7620" marB="0" anchor="ctr"/>
                </a:tc>
                <a:tc>
                  <a:txBody>
                    <a:bodyPr/>
                    <a:lstStyle/>
                    <a:p>
                      <a:pPr algn="r" fontAlgn="ctr"/>
                      <a:r>
                        <a:rPr lang="en-US" sz="1400" b="1" i="0" u="none" strike="noStrike">
                          <a:solidFill>
                            <a:srgbClr val="000000"/>
                          </a:solidFill>
                          <a:effectLst/>
                          <a:latin typeface="Calibri"/>
                        </a:rPr>
                        <a:t>100%</a:t>
                      </a:r>
                    </a:p>
                  </a:txBody>
                  <a:tcPr marL="7620" marR="7620" marT="7620" marB="0" anchor="ctr"/>
                </a:tc>
              </a:tr>
              <a:tr h="320343">
                <a:tc>
                  <a:txBody>
                    <a:bodyPr/>
                    <a:lstStyle/>
                    <a:p>
                      <a:pPr algn="l" fontAlgn="ctr"/>
                      <a:r>
                        <a:rPr lang="en-US" sz="1400" b="1" i="0" u="none" strike="noStrike" dirty="0">
                          <a:solidFill>
                            <a:srgbClr val="000000"/>
                          </a:solidFill>
                          <a:latin typeface="Calibri"/>
                        </a:rPr>
                        <a:t>2008-09</a:t>
                      </a:r>
                    </a:p>
                  </a:txBody>
                  <a:tcPr marL="9525" marR="9525" marT="9525" marB="0" anchor="ctr"/>
                </a:tc>
                <a:tc>
                  <a:txBody>
                    <a:bodyPr/>
                    <a:lstStyle/>
                    <a:p>
                      <a:pPr algn="r" fontAlgn="ctr"/>
                      <a:r>
                        <a:rPr lang="en-US" sz="1400" b="1" i="0" u="none" strike="noStrike">
                          <a:solidFill>
                            <a:srgbClr val="000000"/>
                          </a:solidFill>
                          <a:effectLst/>
                          <a:latin typeface="Calibri"/>
                        </a:rPr>
                        <a:t>0.61%</a:t>
                      </a:r>
                    </a:p>
                  </a:txBody>
                  <a:tcPr marL="7620" marR="7620" marT="7620" marB="0" anchor="ctr"/>
                </a:tc>
                <a:tc>
                  <a:txBody>
                    <a:bodyPr/>
                    <a:lstStyle/>
                    <a:p>
                      <a:pPr algn="r" fontAlgn="ctr"/>
                      <a:r>
                        <a:rPr lang="en-US" sz="1400" b="1" i="0" u="none" strike="noStrike">
                          <a:solidFill>
                            <a:srgbClr val="000000"/>
                          </a:solidFill>
                          <a:effectLst/>
                          <a:latin typeface="Calibri"/>
                        </a:rPr>
                        <a:t>70.35%</a:t>
                      </a:r>
                    </a:p>
                  </a:txBody>
                  <a:tcPr marL="7620" marR="7620" marT="7620" marB="0" anchor="ctr"/>
                </a:tc>
                <a:tc>
                  <a:txBody>
                    <a:bodyPr/>
                    <a:lstStyle/>
                    <a:p>
                      <a:pPr algn="r" fontAlgn="ctr"/>
                      <a:r>
                        <a:rPr lang="en-US" sz="1400" b="1" i="0" u="none" strike="noStrike">
                          <a:solidFill>
                            <a:srgbClr val="000000"/>
                          </a:solidFill>
                          <a:effectLst/>
                          <a:latin typeface="Calibri"/>
                        </a:rPr>
                        <a:t>29.04%</a:t>
                      </a:r>
                    </a:p>
                  </a:txBody>
                  <a:tcPr marL="7620" marR="7620" marT="7620" marB="0" anchor="ctr"/>
                </a:tc>
                <a:tc>
                  <a:txBody>
                    <a:bodyPr/>
                    <a:lstStyle/>
                    <a:p>
                      <a:pPr algn="r" fontAlgn="ctr"/>
                      <a:r>
                        <a:rPr lang="en-US" sz="1400" b="1" i="0" u="none" strike="noStrike">
                          <a:solidFill>
                            <a:srgbClr val="000000"/>
                          </a:solidFill>
                          <a:effectLst/>
                          <a:latin typeface="Calibri"/>
                        </a:rPr>
                        <a:t>100%</a:t>
                      </a:r>
                    </a:p>
                  </a:txBody>
                  <a:tcPr marL="7620" marR="7620" marT="7620" marB="0" anchor="ctr"/>
                </a:tc>
              </a:tr>
              <a:tr h="320343">
                <a:tc>
                  <a:txBody>
                    <a:bodyPr/>
                    <a:lstStyle/>
                    <a:p>
                      <a:pPr algn="l" fontAlgn="ctr"/>
                      <a:r>
                        <a:rPr lang="en-US" sz="1400" b="1" i="0" u="none" strike="noStrike" dirty="0">
                          <a:solidFill>
                            <a:srgbClr val="000000"/>
                          </a:solidFill>
                          <a:latin typeface="Calibri"/>
                        </a:rPr>
                        <a:t>2009-10</a:t>
                      </a:r>
                    </a:p>
                  </a:txBody>
                  <a:tcPr marL="9525" marR="9525" marT="9525" marB="0" anchor="ctr"/>
                </a:tc>
                <a:tc>
                  <a:txBody>
                    <a:bodyPr/>
                    <a:lstStyle/>
                    <a:p>
                      <a:pPr algn="r" fontAlgn="ctr"/>
                      <a:r>
                        <a:rPr lang="en-US" sz="1400" b="1" i="0" u="none" strike="noStrike" dirty="0">
                          <a:solidFill>
                            <a:srgbClr val="000000"/>
                          </a:solidFill>
                          <a:effectLst/>
                          <a:latin typeface="Calibri"/>
                        </a:rPr>
                        <a:t>7.43%</a:t>
                      </a:r>
                    </a:p>
                  </a:txBody>
                  <a:tcPr marL="7620" marR="7620" marT="7620" marB="0" anchor="ctr"/>
                </a:tc>
                <a:tc>
                  <a:txBody>
                    <a:bodyPr/>
                    <a:lstStyle/>
                    <a:p>
                      <a:pPr algn="r" fontAlgn="ctr"/>
                      <a:r>
                        <a:rPr lang="en-US" sz="1400" b="1" i="0" u="none" strike="noStrike">
                          <a:solidFill>
                            <a:srgbClr val="000000"/>
                          </a:solidFill>
                          <a:effectLst/>
                          <a:latin typeface="Calibri"/>
                        </a:rPr>
                        <a:t>57.13%</a:t>
                      </a:r>
                    </a:p>
                  </a:txBody>
                  <a:tcPr marL="7620" marR="7620" marT="7620" marB="0" anchor="ctr"/>
                </a:tc>
                <a:tc>
                  <a:txBody>
                    <a:bodyPr/>
                    <a:lstStyle/>
                    <a:p>
                      <a:pPr algn="r" fontAlgn="ctr"/>
                      <a:r>
                        <a:rPr lang="en-US" sz="1400" b="1" i="0" u="none" strike="noStrike">
                          <a:solidFill>
                            <a:srgbClr val="000000"/>
                          </a:solidFill>
                          <a:effectLst/>
                          <a:latin typeface="Calibri"/>
                        </a:rPr>
                        <a:t>35.44%</a:t>
                      </a:r>
                    </a:p>
                  </a:txBody>
                  <a:tcPr marL="7620" marR="7620" marT="7620" marB="0" anchor="ctr"/>
                </a:tc>
                <a:tc>
                  <a:txBody>
                    <a:bodyPr/>
                    <a:lstStyle/>
                    <a:p>
                      <a:pPr algn="r" fontAlgn="ctr"/>
                      <a:r>
                        <a:rPr lang="en-US" sz="1400" b="1" i="0" u="none" strike="noStrike">
                          <a:solidFill>
                            <a:srgbClr val="000000"/>
                          </a:solidFill>
                          <a:effectLst/>
                          <a:latin typeface="Calibri"/>
                        </a:rPr>
                        <a:t>100%</a:t>
                      </a:r>
                    </a:p>
                  </a:txBody>
                  <a:tcPr marL="7620" marR="7620" marT="7620" marB="0" anchor="ctr"/>
                </a:tc>
              </a:tr>
              <a:tr h="320343">
                <a:tc>
                  <a:txBody>
                    <a:bodyPr/>
                    <a:lstStyle/>
                    <a:p>
                      <a:pPr algn="l" fontAlgn="ctr"/>
                      <a:r>
                        <a:rPr lang="en-US" sz="1400" b="1" i="0" u="none" strike="noStrike" dirty="0">
                          <a:solidFill>
                            <a:srgbClr val="000000"/>
                          </a:solidFill>
                          <a:latin typeface="Calibri"/>
                        </a:rPr>
                        <a:t>2010-11</a:t>
                      </a:r>
                    </a:p>
                  </a:txBody>
                  <a:tcPr marL="9525" marR="9525" marT="9525" marB="0" anchor="ctr"/>
                </a:tc>
                <a:tc>
                  <a:txBody>
                    <a:bodyPr/>
                    <a:lstStyle/>
                    <a:p>
                      <a:pPr algn="r" fontAlgn="ctr"/>
                      <a:r>
                        <a:rPr lang="en-US" sz="1400" b="1" i="0" u="none" strike="noStrike">
                          <a:solidFill>
                            <a:srgbClr val="000000"/>
                          </a:solidFill>
                          <a:effectLst/>
                          <a:latin typeface="Calibri"/>
                        </a:rPr>
                        <a:t>9.37%</a:t>
                      </a:r>
                    </a:p>
                  </a:txBody>
                  <a:tcPr marL="7620" marR="7620" marT="7620" marB="0" anchor="ctr"/>
                </a:tc>
                <a:tc>
                  <a:txBody>
                    <a:bodyPr/>
                    <a:lstStyle/>
                    <a:p>
                      <a:pPr algn="r" fontAlgn="ctr"/>
                      <a:r>
                        <a:rPr lang="en-US" sz="1400" b="1" i="0" u="none" strike="noStrike">
                          <a:solidFill>
                            <a:srgbClr val="000000"/>
                          </a:solidFill>
                          <a:effectLst/>
                          <a:latin typeface="Calibri"/>
                        </a:rPr>
                        <a:t>55.41%</a:t>
                      </a:r>
                    </a:p>
                  </a:txBody>
                  <a:tcPr marL="7620" marR="7620" marT="7620" marB="0" anchor="ctr"/>
                </a:tc>
                <a:tc>
                  <a:txBody>
                    <a:bodyPr/>
                    <a:lstStyle/>
                    <a:p>
                      <a:pPr algn="r" fontAlgn="ctr"/>
                      <a:r>
                        <a:rPr lang="en-US" sz="1400" b="1" i="0" u="none" strike="noStrike">
                          <a:solidFill>
                            <a:srgbClr val="000000"/>
                          </a:solidFill>
                          <a:effectLst/>
                          <a:latin typeface="Calibri"/>
                        </a:rPr>
                        <a:t>35.22%</a:t>
                      </a:r>
                    </a:p>
                  </a:txBody>
                  <a:tcPr marL="7620" marR="7620" marT="7620" marB="0" anchor="ctr"/>
                </a:tc>
                <a:tc>
                  <a:txBody>
                    <a:bodyPr/>
                    <a:lstStyle/>
                    <a:p>
                      <a:pPr algn="r" fontAlgn="ctr"/>
                      <a:r>
                        <a:rPr lang="en-US" sz="1400" b="1" i="0" u="none" strike="noStrike">
                          <a:solidFill>
                            <a:srgbClr val="000000"/>
                          </a:solidFill>
                          <a:effectLst/>
                          <a:latin typeface="Calibri"/>
                        </a:rPr>
                        <a:t>100%</a:t>
                      </a:r>
                    </a:p>
                  </a:txBody>
                  <a:tcPr marL="7620" marR="7620" marT="7620" marB="0" anchor="ctr"/>
                </a:tc>
              </a:tr>
              <a:tr h="320343">
                <a:tc>
                  <a:txBody>
                    <a:bodyPr/>
                    <a:lstStyle/>
                    <a:p>
                      <a:pPr algn="l" fontAlgn="ctr"/>
                      <a:r>
                        <a:rPr lang="en-US" sz="1400" b="1" i="0" u="none" strike="noStrike" dirty="0">
                          <a:solidFill>
                            <a:srgbClr val="000000"/>
                          </a:solidFill>
                          <a:latin typeface="Calibri"/>
                        </a:rPr>
                        <a:t>2011-12</a:t>
                      </a:r>
                    </a:p>
                  </a:txBody>
                  <a:tcPr marL="9525" marR="9525" marT="9525" marB="0" anchor="ctr"/>
                </a:tc>
                <a:tc>
                  <a:txBody>
                    <a:bodyPr/>
                    <a:lstStyle/>
                    <a:p>
                      <a:pPr algn="r" fontAlgn="ctr"/>
                      <a:r>
                        <a:rPr lang="en-US" sz="1400" b="1" i="0" u="none" strike="noStrike">
                          <a:solidFill>
                            <a:srgbClr val="000000"/>
                          </a:solidFill>
                          <a:effectLst/>
                          <a:latin typeface="Calibri"/>
                        </a:rPr>
                        <a:t>15.47%</a:t>
                      </a:r>
                    </a:p>
                  </a:txBody>
                  <a:tcPr marL="7620" marR="7620" marT="7620" marB="0" anchor="ctr"/>
                </a:tc>
                <a:tc>
                  <a:txBody>
                    <a:bodyPr/>
                    <a:lstStyle/>
                    <a:p>
                      <a:pPr algn="r" fontAlgn="ctr"/>
                      <a:r>
                        <a:rPr lang="en-US" sz="1400" b="1" i="0" u="none" strike="noStrike">
                          <a:solidFill>
                            <a:srgbClr val="000000"/>
                          </a:solidFill>
                          <a:effectLst/>
                          <a:latin typeface="Calibri"/>
                        </a:rPr>
                        <a:t>44.90%</a:t>
                      </a:r>
                    </a:p>
                  </a:txBody>
                  <a:tcPr marL="7620" marR="7620" marT="7620" marB="0" anchor="ctr"/>
                </a:tc>
                <a:tc>
                  <a:txBody>
                    <a:bodyPr/>
                    <a:lstStyle/>
                    <a:p>
                      <a:pPr algn="r" fontAlgn="ctr"/>
                      <a:r>
                        <a:rPr lang="en-US" sz="1400" b="1" i="0" u="none" strike="noStrike">
                          <a:solidFill>
                            <a:srgbClr val="000000"/>
                          </a:solidFill>
                          <a:effectLst/>
                          <a:latin typeface="Calibri"/>
                        </a:rPr>
                        <a:t>39.63%</a:t>
                      </a:r>
                    </a:p>
                  </a:txBody>
                  <a:tcPr marL="7620" marR="7620" marT="7620" marB="0" anchor="ctr"/>
                </a:tc>
                <a:tc>
                  <a:txBody>
                    <a:bodyPr/>
                    <a:lstStyle/>
                    <a:p>
                      <a:pPr algn="r" fontAlgn="ctr"/>
                      <a:r>
                        <a:rPr lang="en-US" sz="1400" b="1" i="0" u="none" strike="noStrike">
                          <a:solidFill>
                            <a:srgbClr val="000000"/>
                          </a:solidFill>
                          <a:effectLst/>
                          <a:latin typeface="Calibri"/>
                        </a:rPr>
                        <a:t>100%</a:t>
                      </a:r>
                    </a:p>
                  </a:txBody>
                  <a:tcPr marL="7620" marR="7620" marT="7620" marB="0" anchor="ctr"/>
                </a:tc>
              </a:tr>
              <a:tr h="320343">
                <a:tc>
                  <a:txBody>
                    <a:bodyPr/>
                    <a:lstStyle/>
                    <a:p>
                      <a:pPr algn="l" fontAlgn="ctr"/>
                      <a:r>
                        <a:rPr lang="en-US" sz="1400" b="1" i="0" u="none" strike="noStrike" dirty="0">
                          <a:solidFill>
                            <a:srgbClr val="000000"/>
                          </a:solidFill>
                          <a:latin typeface="Calibri"/>
                        </a:rPr>
                        <a:t>2012-13</a:t>
                      </a:r>
                    </a:p>
                  </a:txBody>
                  <a:tcPr marL="9525" marR="9525" marT="9525" marB="0" anchor="ctr"/>
                </a:tc>
                <a:tc>
                  <a:txBody>
                    <a:bodyPr/>
                    <a:lstStyle/>
                    <a:p>
                      <a:pPr algn="r" fontAlgn="ctr"/>
                      <a:r>
                        <a:rPr lang="en-US" sz="1400" b="1" i="0" u="none" strike="noStrike">
                          <a:solidFill>
                            <a:srgbClr val="000000"/>
                          </a:solidFill>
                          <a:effectLst/>
                          <a:latin typeface="Calibri"/>
                        </a:rPr>
                        <a:t>26.45%</a:t>
                      </a:r>
                    </a:p>
                  </a:txBody>
                  <a:tcPr marL="7620" marR="7620" marT="7620" marB="0" anchor="ctr"/>
                </a:tc>
                <a:tc>
                  <a:txBody>
                    <a:bodyPr/>
                    <a:lstStyle/>
                    <a:p>
                      <a:pPr algn="r" fontAlgn="ctr"/>
                      <a:r>
                        <a:rPr lang="en-US" sz="1400" b="1" i="0" u="none" strike="noStrike" dirty="0">
                          <a:solidFill>
                            <a:srgbClr val="000000"/>
                          </a:solidFill>
                          <a:effectLst/>
                          <a:latin typeface="Calibri"/>
                        </a:rPr>
                        <a:t>45.69%</a:t>
                      </a:r>
                    </a:p>
                  </a:txBody>
                  <a:tcPr marL="7620" marR="7620" marT="7620" marB="0" anchor="ctr"/>
                </a:tc>
                <a:tc>
                  <a:txBody>
                    <a:bodyPr/>
                    <a:lstStyle/>
                    <a:p>
                      <a:pPr algn="r" fontAlgn="ctr"/>
                      <a:r>
                        <a:rPr lang="en-US" sz="1400" b="1" i="0" u="none" strike="noStrike">
                          <a:solidFill>
                            <a:srgbClr val="000000"/>
                          </a:solidFill>
                          <a:effectLst/>
                          <a:latin typeface="Calibri"/>
                        </a:rPr>
                        <a:t>27.86%</a:t>
                      </a:r>
                    </a:p>
                  </a:txBody>
                  <a:tcPr marL="7620" marR="7620" marT="7620" marB="0" anchor="ctr"/>
                </a:tc>
                <a:tc>
                  <a:txBody>
                    <a:bodyPr/>
                    <a:lstStyle/>
                    <a:p>
                      <a:pPr algn="r" fontAlgn="ctr"/>
                      <a:r>
                        <a:rPr lang="en-US" sz="1400" b="1" i="0" u="none" strike="noStrike">
                          <a:solidFill>
                            <a:srgbClr val="000000"/>
                          </a:solidFill>
                          <a:effectLst/>
                          <a:latin typeface="Calibri"/>
                        </a:rPr>
                        <a:t>100%</a:t>
                      </a:r>
                    </a:p>
                  </a:txBody>
                  <a:tcPr marL="7620" marR="7620" marT="7620" marB="0" anchor="ctr"/>
                </a:tc>
              </a:tr>
              <a:tr h="320343">
                <a:tc>
                  <a:txBody>
                    <a:bodyPr/>
                    <a:lstStyle/>
                    <a:p>
                      <a:pPr algn="l" fontAlgn="ctr"/>
                      <a:r>
                        <a:rPr lang="en-US" sz="1400" b="1" i="0" u="none" strike="noStrike" dirty="0">
                          <a:solidFill>
                            <a:srgbClr val="000000"/>
                          </a:solidFill>
                          <a:latin typeface="Calibri"/>
                        </a:rPr>
                        <a:t>2013-14</a:t>
                      </a:r>
                    </a:p>
                  </a:txBody>
                  <a:tcPr marL="9525" marR="9525" marT="9525" marB="0" anchor="ctr"/>
                </a:tc>
                <a:tc>
                  <a:txBody>
                    <a:bodyPr/>
                    <a:lstStyle/>
                    <a:p>
                      <a:pPr algn="r" fontAlgn="ctr"/>
                      <a:r>
                        <a:rPr lang="en-US" sz="1400" b="1" i="0" u="none" strike="noStrike">
                          <a:solidFill>
                            <a:srgbClr val="000000"/>
                          </a:solidFill>
                          <a:effectLst/>
                          <a:latin typeface="Calibri"/>
                        </a:rPr>
                        <a:t>30.30%</a:t>
                      </a:r>
                    </a:p>
                  </a:txBody>
                  <a:tcPr marL="7620" marR="7620" marT="7620" marB="0" anchor="ctr"/>
                </a:tc>
                <a:tc>
                  <a:txBody>
                    <a:bodyPr/>
                    <a:lstStyle/>
                    <a:p>
                      <a:pPr algn="r" fontAlgn="ctr"/>
                      <a:r>
                        <a:rPr lang="en-US" sz="1400" b="1" i="0" u="none" strike="noStrike">
                          <a:solidFill>
                            <a:srgbClr val="000000"/>
                          </a:solidFill>
                          <a:effectLst/>
                          <a:latin typeface="Calibri"/>
                        </a:rPr>
                        <a:t>42.10%</a:t>
                      </a:r>
                    </a:p>
                  </a:txBody>
                  <a:tcPr marL="7620" marR="7620" marT="7620" marB="0" anchor="ctr"/>
                </a:tc>
                <a:tc>
                  <a:txBody>
                    <a:bodyPr/>
                    <a:lstStyle/>
                    <a:p>
                      <a:pPr algn="r" fontAlgn="ctr"/>
                      <a:r>
                        <a:rPr lang="en-US" sz="1400" b="1" i="0" u="none" strike="noStrike">
                          <a:solidFill>
                            <a:srgbClr val="000000"/>
                          </a:solidFill>
                          <a:effectLst/>
                          <a:latin typeface="Calibri"/>
                        </a:rPr>
                        <a:t>27.61%</a:t>
                      </a:r>
                    </a:p>
                  </a:txBody>
                  <a:tcPr marL="7620" marR="7620" marT="7620" marB="0" anchor="ctr"/>
                </a:tc>
                <a:tc>
                  <a:txBody>
                    <a:bodyPr/>
                    <a:lstStyle/>
                    <a:p>
                      <a:pPr algn="r" fontAlgn="ctr"/>
                      <a:r>
                        <a:rPr lang="en-US" sz="1400" b="1" i="0" u="none" strike="noStrike">
                          <a:solidFill>
                            <a:srgbClr val="000000"/>
                          </a:solidFill>
                          <a:effectLst/>
                          <a:latin typeface="Calibri"/>
                        </a:rPr>
                        <a:t>100%</a:t>
                      </a:r>
                    </a:p>
                  </a:txBody>
                  <a:tcPr marL="7620" marR="7620" marT="7620" marB="0" anchor="ctr"/>
                </a:tc>
              </a:tr>
              <a:tr h="320343">
                <a:tc>
                  <a:txBody>
                    <a:bodyPr/>
                    <a:lstStyle/>
                    <a:p>
                      <a:pPr algn="l" fontAlgn="ctr"/>
                      <a:r>
                        <a:rPr lang="en-US" sz="1400" b="1" i="0" u="none" strike="noStrike" dirty="0">
                          <a:solidFill>
                            <a:srgbClr val="000000"/>
                          </a:solidFill>
                          <a:latin typeface="Calibri"/>
                        </a:rPr>
                        <a:t>2014-15</a:t>
                      </a:r>
                    </a:p>
                  </a:txBody>
                  <a:tcPr marL="9525" marR="9525" marT="9525" marB="0" anchor="ctr"/>
                </a:tc>
                <a:tc>
                  <a:txBody>
                    <a:bodyPr/>
                    <a:lstStyle/>
                    <a:p>
                      <a:pPr algn="r" fontAlgn="ctr"/>
                      <a:r>
                        <a:rPr lang="en-US" sz="1400" b="1" i="0" u="none" strike="noStrike">
                          <a:solidFill>
                            <a:srgbClr val="000000"/>
                          </a:solidFill>
                          <a:effectLst/>
                          <a:latin typeface="Calibri"/>
                        </a:rPr>
                        <a:t>37.77%</a:t>
                      </a:r>
                    </a:p>
                  </a:txBody>
                  <a:tcPr marL="7620" marR="7620" marT="7620" marB="0" anchor="ctr"/>
                </a:tc>
                <a:tc>
                  <a:txBody>
                    <a:bodyPr/>
                    <a:lstStyle/>
                    <a:p>
                      <a:pPr algn="r" fontAlgn="ctr"/>
                      <a:r>
                        <a:rPr lang="en-US" sz="1400" b="1" i="0" u="none" strike="noStrike">
                          <a:solidFill>
                            <a:srgbClr val="000000"/>
                          </a:solidFill>
                          <a:effectLst/>
                          <a:latin typeface="Calibri"/>
                        </a:rPr>
                        <a:t>36.33%</a:t>
                      </a:r>
                    </a:p>
                  </a:txBody>
                  <a:tcPr marL="7620" marR="7620" marT="7620" marB="0" anchor="ctr"/>
                </a:tc>
                <a:tc>
                  <a:txBody>
                    <a:bodyPr/>
                    <a:lstStyle/>
                    <a:p>
                      <a:pPr algn="r" fontAlgn="ctr"/>
                      <a:r>
                        <a:rPr lang="en-US" sz="1400" b="1" i="0" u="none" strike="noStrike">
                          <a:solidFill>
                            <a:srgbClr val="000000"/>
                          </a:solidFill>
                          <a:effectLst/>
                          <a:latin typeface="Calibri"/>
                        </a:rPr>
                        <a:t>25.90%</a:t>
                      </a:r>
                    </a:p>
                  </a:txBody>
                  <a:tcPr marL="7620" marR="7620" marT="7620" marB="0" anchor="ctr"/>
                </a:tc>
                <a:tc>
                  <a:txBody>
                    <a:bodyPr/>
                    <a:lstStyle/>
                    <a:p>
                      <a:pPr algn="r" fontAlgn="ctr"/>
                      <a:r>
                        <a:rPr lang="en-US" sz="1400" b="1" i="0" u="none" strike="noStrike">
                          <a:solidFill>
                            <a:srgbClr val="000000"/>
                          </a:solidFill>
                          <a:effectLst/>
                          <a:latin typeface="Calibri"/>
                        </a:rPr>
                        <a:t>100%</a:t>
                      </a:r>
                    </a:p>
                  </a:txBody>
                  <a:tcPr marL="7620" marR="7620" marT="7620" marB="0" anchor="ctr"/>
                </a:tc>
              </a:tr>
              <a:tr h="320343">
                <a:tc>
                  <a:txBody>
                    <a:bodyPr/>
                    <a:lstStyle/>
                    <a:p>
                      <a:pPr algn="l" fontAlgn="ctr"/>
                      <a:r>
                        <a:rPr lang="en-US" sz="1400" b="1" i="0" u="none" strike="noStrike" dirty="0">
                          <a:solidFill>
                            <a:srgbClr val="000000"/>
                          </a:solidFill>
                          <a:latin typeface="Calibri"/>
                        </a:rPr>
                        <a:t>2015-16</a:t>
                      </a:r>
                    </a:p>
                  </a:txBody>
                  <a:tcPr marL="9525" marR="9525" marT="9525" marB="0" anchor="ctr"/>
                </a:tc>
                <a:tc>
                  <a:txBody>
                    <a:bodyPr/>
                    <a:lstStyle/>
                    <a:p>
                      <a:pPr algn="r" fontAlgn="ctr"/>
                      <a:r>
                        <a:rPr lang="en-US" sz="1400" b="1" i="0" u="none" strike="noStrike">
                          <a:solidFill>
                            <a:srgbClr val="000000"/>
                          </a:solidFill>
                          <a:effectLst/>
                          <a:latin typeface="Calibri"/>
                        </a:rPr>
                        <a:t>48.15%</a:t>
                      </a:r>
                    </a:p>
                  </a:txBody>
                  <a:tcPr marL="7620" marR="7620" marT="7620" marB="0" anchor="ctr"/>
                </a:tc>
                <a:tc>
                  <a:txBody>
                    <a:bodyPr/>
                    <a:lstStyle/>
                    <a:p>
                      <a:pPr algn="r" fontAlgn="ctr"/>
                      <a:r>
                        <a:rPr lang="en-US" sz="1400" b="1" i="0" u="none" strike="noStrike">
                          <a:solidFill>
                            <a:srgbClr val="000000"/>
                          </a:solidFill>
                          <a:effectLst/>
                          <a:latin typeface="Calibri"/>
                        </a:rPr>
                        <a:t>27.97%</a:t>
                      </a:r>
                    </a:p>
                  </a:txBody>
                  <a:tcPr marL="7620" marR="7620" marT="7620" marB="0" anchor="ctr"/>
                </a:tc>
                <a:tc>
                  <a:txBody>
                    <a:bodyPr/>
                    <a:lstStyle/>
                    <a:p>
                      <a:pPr algn="r" fontAlgn="ctr"/>
                      <a:r>
                        <a:rPr lang="en-US" sz="1400" b="1" i="0" u="none" strike="noStrike">
                          <a:solidFill>
                            <a:srgbClr val="000000"/>
                          </a:solidFill>
                          <a:effectLst/>
                          <a:latin typeface="Calibri"/>
                        </a:rPr>
                        <a:t>23.89%</a:t>
                      </a:r>
                    </a:p>
                  </a:txBody>
                  <a:tcPr marL="7620" marR="7620" marT="7620" marB="0" anchor="ctr"/>
                </a:tc>
                <a:tc>
                  <a:txBody>
                    <a:bodyPr/>
                    <a:lstStyle/>
                    <a:p>
                      <a:pPr algn="r" fontAlgn="ctr"/>
                      <a:r>
                        <a:rPr lang="en-US" sz="1400" b="1" i="0" u="none" strike="noStrike">
                          <a:solidFill>
                            <a:srgbClr val="000000"/>
                          </a:solidFill>
                          <a:effectLst/>
                          <a:latin typeface="Calibri"/>
                        </a:rPr>
                        <a:t>100%</a:t>
                      </a:r>
                    </a:p>
                  </a:txBody>
                  <a:tcPr marL="7620" marR="7620" marT="7620" marB="0" anchor="ctr"/>
                </a:tc>
              </a:tr>
              <a:tr h="320343">
                <a:tc>
                  <a:txBody>
                    <a:bodyPr/>
                    <a:lstStyle/>
                    <a:p>
                      <a:pPr algn="l" fontAlgn="ctr"/>
                      <a:r>
                        <a:rPr lang="en-US" sz="1400" b="1" i="0" u="none" strike="noStrike" dirty="0">
                          <a:solidFill>
                            <a:srgbClr val="000000"/>
                          </a:solidFill>
                          <a:latin typeface="Calibri"/>
                        </a:rPr>
                        <a:t>2016-17</a:t>
                      </a:r>
                    </a:p>
                  </a:txBody>
                  <a:tcPr marL="9525" marR="9525" marT="9525" marB="0" anchor="ctr"/>
                </a:tc>
                <a:tc>
                  <a:txBody>
                    <a:bodyPr/>
                    <a:lstStyle/>
                    <a:p>
                      <a:pPr algn="r" fontAlgn="ctr"/>
                      <a:r>
                        <a:rPr lang="en-US" sz="1400" b="1" i="0" u="none" strike="noStrike">
                          <a:solidFill>
                            <a:srgbClr val="000000"/>
                          </a:solidFill>
                          <a:effectLst/>
                          <a:latin typeface="Calibri"/>
                        </a:rPr>
                        <a:t>58.04%</a:t>
                      </a:r>
                    </a:p>
                  </a:txBody>
                  <a:tcPr marL="7620" marR="7620" marT="7620" marB="0" anchor="ctr"/>
                </a:tc>
                <a:tc>
                  <a:txBody>
                    <a:bodyPr/>
                    <a:lstStyle/>
                    <a:p>
                      <a:pPr algn="r" fontAlgn="ctr"/>
                      <a:r>
                        <a:rPr lang="en-US" sz="1400" b="1" i="0" u="none" strike="noStrike">
                          <a:solidFill>
                            <a:srgbClr val="000000"/>
                          </a:solidFill>
                          <a:effectLst/>
                          <a:latin typeface="Calibri"/>
                        </a:rPr>
                        <a:t>21.26%</a:t>
                      </a:r>
                    </a:p>
                  </a:txBody>
                  <a:tcPr marL="7620" marR="7620" marT="7620" marB="0" anchor="ctr"/>
                </a:tc>
                <a:tc>
                  <a:txBody>
                    <a:bodyPr/>
                    <a:lstStyle/>
                    <a:p>
                      <a:pPr algn="r" fontAlgn="ctr"/>
                      <a:r>
                        <a:rPr lang="en-US" sz="1400" b="1" i="0" u="none" strike="noStrike">
                          <a:solidFill>
                            <a:srgbClr val="000000"/>
                          </a:solidFill>
                          <a:effectLst/>
                          <a:latin typeface="Calibri"/>
                        </a:rPr>
                        <a:t>20.69%</a:t>
                      </a:r>
                    </a:p>
                  </a:txBody>
                  <a:tcPr marL="7620" marR="7620" marT="7620" marB="0" anchor="ctr"/>
                </a:tc>
                <a:tc>
                  <a:txBody>
                    <a:bodyPr/>
                    <a:lstStyle/>
                    <a:p>
                      <a:pPr algn="r" fontAlgn="ctr"/>
                      <a:r>
                        <a:rPr lang="en-US" sz="1400" b="1" i="0" u="none" strike="noStrike">
                          <a:solidFill>
                            <a:srgbClr val="000000"/>
                          </a:solidFill>
                          <a:effectLst/>
                          <a:latin typeface="Calibri"/>
                        </a:rPr>
                        <a:t>100%</a:t>
                      </a:r>
                    </a:p>
                  </a:txBody>
                  <a:tcPr marL="7620" marR="7620" marT="7620" marB="0" anchor="ctr"/>
                </a:tc>
              </a:tr>
              <a:tr h="547734">
                <a:tc>
                  <a:txBody>
                    <a:bodyPr/>
                    <a:lstStyle/>
                    <a:p>
                      <a:pPr algn="l" fontAlgn="ctr"/>
                      <a:r>
                        <a:rPr lang="en-US" sz="1400" b="1" i="0" u="none" strike="noStrike" dirty="0" smtClean="0">
                          <a:solidFill>
                            <a:srgbClr val="000000"/>
                          </a:solidFill>
                          <a:latin typeface="Calibri"/>
                        </a:rPr>
                        <a:t>2017-18 (Till March)</a:t>
                      </a:r>
                      <a:endParaRPr lang="en-US" sz="1400" b="1" i="0" u="none" strike="noStrike" dirty="0">
                        <a:solidFill>
                          <a:srgbClr val="000000"/>
                        </a:solidFill>
                        <a:latin typeface="Calibri"/>
                      </a:endParaRPr>
                    </a:p>
                  </a:txBody>
                  <a:tcPr marL="9525" marR="9525" marT="9525" marB="0" anchor="ctr"/>
                </a:tc>
                <a:tc>
                  <a:txBody>
                    <a:bodyPr/>
                    <a:lstStyle/>
                    <a:p>
                      <a:pPr algn="r" fontAlgn="ctr"/>
                      <a:r>
                        <a:rPr lang="en-US" sz="1400" b="1" i="0" u="none" strike="noStrike">
                          <a:solidFill>
                            <a:srgbClr val="000000"/>
                          </a:solidFill>
                          <a:effectLst/>
                          <a:latin typeface="Calibri"/>
                        </a:rPr>
                        <a:t>63.73%</a:t>
                      </a:r>
                    </a:p>
                  </a:txBody>
                  <a:tcPr marL="7620" marR="7620" marT="7620" marB="0" anchor="ctr"/>
                </a:tc>
                <a:tc>
                  <a:txBody>
                    <a:bodyPr/>
                    <a:lstStyle/>
                    <a:p>
                      <a:pPr algn="r" fontAlgn="ctr"/>
                      <a:r>
                        <a:rPr lang="en-US" sz="1400" b="1" i="0" u="none" strike="noStrike">
                          <a:solidFill>
                            <a:srgbClr val="000000"/>
                          </a:solidFill>
                          <a:effectLst/>
                          <a:latin typeface="Calibri"/>
                        </a:rPr>
                        <a:t>20.58%</a:t>
                      </a:r>
                    </a:p>
                  </a:txBody>
                  <a:tcPr marL="7620" marR="7620" marT="7620" marB="0" anchor="ctr"/>
                </a:tc>
                <a:tc>
                  <a:txBody>
                    <a:bodyPr/>
                    <a:lstStyle/>
                    <a:p>
                      <a:pPr algn="r" fontAlgn="ctr"/>
                      <a:r>
                        <a:rPr lang="en-US" sz="1400" b="1" i="0" u="none" strike="noStrike">
                          <a:solidFill>
                            <a:srgbClr val="000000"/>
                          </a:solidFill>
                          <a:effectLst/>
                          <a:latin typeface="Calibri"/>
                        </a:rPr>
                        <a:t>15.69%</a:t>
                      </a:r>
                    </a:p>
                  </a:txBody>
                  <a:tcPr marL="7620" marR="7620" marT="7620" marB="0" anchor="ctr"/>
                </a:tc>
                <a:tc>
                  <a:txBody>
                    <a:bodyPr/>
                    <a:lstStyle/>
                    <a:p>
                      <a:pPr algn="r" fontAlgn="ctr"/>
                      <a:r>
                        <a:rPr lang="en-US" sz="1400" b="1" i="0" u="none" strike="noStrike" dirty="0">
                          <a:solidFill>
                            <a:srgbClr val="000000"/>
                          </a:solidFill>
                          <a:effectLst/>
                          <a:latin typeface="Calibri"/>
                        </a:rPr>
                        <a:t>100%</a:t>
                      </a:r>
                    </a:p>
                  </a:txBody>
                  <a:tcPr marL="7620" marR="7620" marT="7620"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92002110"/>
              </p:ext>
            </p:extLst>
          </p:nvPr>
        </p:nvGraphicFramePr>
        <p:xfrm>
          <a:off x="762000" y="457200"/>
          <a:ext cx="7620000" cy="603885"/>
        </p:xfrm>
        <a:graphic>
          <a:graphicData uri="http://schemas.openxmlformats.org/drawingml/2006/table">
            <a:tbl>
              <a:tblPr/>
              <a:tblGrid>
                <a:gridCol w="7620000"/>
              </a:tblGrid>
              <a:tr h="603885">
                <a:tc>
                  <a:txBody>
                    <a:bodyPr/>
                    <a:lstStyle/>
                    <a:p>
                      <a:pPr algn="ctr" fontAlgn="ctr"/>
                      <a:r>
                        <a:rPr lang="en-US" sz="1400" b="1" i="0" u="none" strike="noStrike" dirty="0">
                          <a:solidFill>
                            <a:srgbClr val="000000"/>
                          </a:solidFill>
                          <a:latin typeface="Calibri"/>
                        </a:rPr>
                        <a:t> </a:t>
                      </a:r>
                      <a:r>
                        <a:rPr lang="en-US" sz="2400" b="1" i="0" u="none" strike="noStrike" dirty="0">
                          <a:solidFill>
                            <a:srgbClr val="000000"/>
                          </a:solidFill>
                          <a:latin typeface="Calibri"/>
                        </a:rPr>
                        <a:t>Company Wise </a:t>
                      </a:r>
                      <a:r>
                        <a:rPr lang="en-US" sz="2400" b="1" i="0" u="none" strike="noStrike" dirty="0" smtClean="0">
                          <a:solidFill>
                            <a:srgbClr val="000000"/>
                          </a:solidFill>
                          <a:latin typeface="Calibri"/>
                        </a:rPr>
                        <a:t>Contribution </a:t>
                      </a:r>
                      <a:r>
                        <a:rPr lang="en-US" sz="2400" b="1" i="0" u="none" strike="noStrike" dirty="0">
                          <a:solidFill>
                            <a:srgbClr val="000000"/>
                          </a:solidFill>
                          <a:latin typeface="Calibri"/>
                        </a:rPr>
                        <a:t>Percentage </a:t>
                      </a:r>
                      <a:r>
                        <a:rPr lang="en-US" sz="2400" b="1" i="0" u="none" strike="noStrike" dirty="0" smtClean="0">
                          <a:solidFill>
                            <a:srgbClr val="000000"/>
                          </a:solidFill>
                          <a:latin typeface="Calibri"/>
                        </a:rPr>
                        <a:t>in Low Segment</a:t>
                      </a:r>
                      <a:endParaRPr lang="en-US" sz="2400" b="1" i="0" u="none" strike="noStrike" dirty="0">
                        <a:solidFill>
                          <a:srgbClr val="000000"/>
                        </a:solidFill>
                        <a:latin typeface="Calibri"/>
                      </a:endParaRPr>
                    </a:p>
                  </a:txBody>
                  <a:tcPr marL="9525" marR="9525" marT="9525" marB="0" anchor="ctr">
                    <a:lnL>
                      <a:noFill/>
                    </a:lnL>
                    <a:lnR>
                      <a:noFill/>
                    </a:lnR>
                    <a:lnT>
                      <a:noFill/>
                    </a:lnT>
                    <a:lnB>
                      <a:noFill/>
                    </a:lnB>
                    <a:solidFill>
                      <a:srgbClr val="BFBFBF"/>
                    </a:solidFill>
                  </a:tcPr>
                </a:tc>
              </a:tr>
            </a:tbl>
          </a:graphicData>
        </a:graphic>
      </p:graphicFrame>
    </p:spTree>
    <p:extLst>
      <p:ext uri="{BB962C8B-B14F-4D97-AF65-F5344CB8AC3E}">
        <p14:creationId xmlns:p14="http://schemas.microsoft.com/office/powerpoint/2010/main" val="2605048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Untapped potential of generating more revenue from low segment</a:t>
            </a:r>
            <a:endParaRPr lang="en-US" sz="2400" b="1" dirty="0"/>
          </a:p>
        </p:txBody>
      </p:sp>
      <p:graphicFrame>
        <p:nvGraphicFramePr>
          <p:cNvPr id="3" name="Chart 2"/>
          <p:cNvGraphicFramePr/>
          <p:nvPr>
            <p:extLst>
              <p:ext uri="{D42A27DB-BD31-4B8C-83A1-F6EECF244321}">
                <p14:modId xmlns:p14="http://schemas.microsoft.com/office/powerpoint/2010/main" val="4215316621"/>
              </p:ext>
            </p:extLst>
          </p:nvPr>
        </p:nvGraphicFramePr>
        <p:xfrm>
          <a:off x="457200" y="1219200"/>
          <a:ext cx="83058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p:cNvSpPr/>
          <p:nvPr/>
        </p:nvSpPr>
        <p:spPr bwMode="auto">
          <a:xfrm>
            <a:off x="5867400" y="1447800"/>
            <a:ext cx="1828800" cy="2590800"/>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3200">
              <a:solidFill>
                <a:prstClr val="black"/>
              </a:solidFill>
              <a:latin typeface="Forte" pitchFamily="66" charset="0"/>
              <a:cs typeface="Arial" charset="0"/>
            </a:endParaRPr>
          </a:p>
        </p:txBody>
      </p:sp>
    </p:spTree>
    <p:extLst>
      <p:ext uri="{BB962C8B-B14F-4D97-AF65-F5344CB8AC3E}">
        <p14:creationId xmlns:p14="http://schemas.microsoft.com/office/powerpoint/2010/main" val="2976589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490066"/>
          </a:xfrm>
          <a:solidFill>
            <a:schemeClr val="tx2">
              <a:lumMod val="60000"/>
              <a:lumOff val="40000"/>
            </a:schemeClr>
          </a:solidFill>
          <a:ln>
            <a:solidFill>
              <a:schemeClr val="bg2">
                <a:lumMod val="25000"/>
              </a:schemeClr>
            </a:solidFill>
          </a:ln>
        </p:spPr>
        <p:txBody>
          <a:bodyPr>
            <a:noAutofit/>
          </a:bodyPr>
          <a:lstStyle/>
          <a:p>
            <a:r>
              <a:rPr lang="en-US" sz="2800" dirty="0" smtClean="0"/>
              <a:t>Tobacco Taxation Thumb Rules..</a:t>
            </a:r>
            <a:endParaRPr lang="en-US" sz="2800" dirty="0"/>
          </a:p>
        </p:txBody>
      </p:sp>
      <p:sp>
        <p:nvSpPr>
          <p:cNvPr id="3" name="Content Placeholder 2"/>
          <p:cNvSpPr>
            <a:spLocks noGrp="1"/>
          </p:cNvSpPr>
          <p:nvPr>
            <p:ph idx="1"/>
          </p:nvPr>
        </p:nvSpPr>
        <p:spPr>
          <a:xfrm>
            <a:off x="323528" y="836712"/>
            <a:ext cx="8496944" cy="5904656"/>
          </a:xfrm>
        </p:spPr>
        <p:txBody>
          <a:bodyPr>
            <a:normAutofit/>
          </a:bodyPr>
          <a:lstStyle/>
          <a:p>
            <a:pPr>
              <a:buFont typeface="Wingdings" panose="05000000000000000000" pitchFamily="2" charset="2"/>
              <a:buChar char="§"/>
            </a:pPr>
            <a:r>
              <a:rPr lang="en-US" sz="2800" dirty="0" smtClean="0"/>
              <a:t>Revenue Growth </a:t>
            </a:r>
          </a:p>
          <a:p>
            <a:pPr>
              <a:buFont typeface="Wingdings" panose="05000000000000000000" pitchFamily="2" charset="2"/>
              <a:buChar char="§"/>
            </a:pPr>
            <a:r>
              <a:rPr lang="en-US" sz="2800" dirty="0" smtClean="0"/>
              <a:t>Reduce overall consumption (Health Cost perspective)</a:t>
            </a:r>
          </a:p>
          <a:p>
            <a:pPr>
              <a:buFont typeface="Wingdings" panose="05000000000000000000" pitchFamily="2" charset="2"/>
              <a:buChar char="§"/>
            </a:pPr>
            <a:r>
              <a:rPr lang="en-US" sz="2800" dirty="0" smtClean="0"/>
              <a:t>Minimize indexing gap and consistency in indexing gap  for </a:t>
            </a:r>
            <a:r>
              <a:rPr lang="en-US" sz="2800" dirty="0" err="1" smtClean="0"/>
              <a:t>uptrading</a:t>
            </a:r>
            <a:r>
              <a:rPr lang="en-US" sz="2800" dirty="0" smtClean="0"/>
              <a:t> and value creation</a:t>
            </a:r>
          </a:p>
          <a:p>
            <a:pPr>
              <a:buFont typeface="Wingdings" panose="05000000000000000000" pitchFamily="2" charset="2"/>
              <a:buChar char="§"/>
            </a:pPr>
            <a:r>
              <a:rPr lang="en-US" sz="2800" dirty="0" smtClean="0"/>
              <a:t>To reduce price gap between cigarette segments  </a:t>
            </a:r>
          </a:p>
          <a:p>
            <a:pPr>
              <a:buFont typeface="Wingdings" panose="05000000000000000000" pitchFamily="2" charset="2"/>
              <a:buChar char="§"/>
            </a:pPr>
            <a:r>
              <a:rPr lang="en-US" sz="2800" dirty="0" smtClean="0"/>
              <a:t>Maintain balance in the market dynamics ( MNC and Local Companies)</a:t>
            </a:r>
          </a:p>
          <a:p>
            <a:pPr>
              <a:buFont typeface="Wingdings" panose="05000000000000000000" pitchFamily="2" charset="2"/>
              <a:buChar char="§"/>
            </a:pPr>
            <a:r>
              <a:rPr lang="en-US" sz="2800" dirty="0" smtClean="0"/>
              <a:t>Uniform tax base for all tobacco products ( Fix MRP for Cigarette, </a:t>
            </a:r>
            <a:r>
              <a:rPr lang="en-US" sz="2800" dirty="0" err="1" smtClean="0"/>
              <a:t>Biri</a:t>
            </a:r>
            <a:r>
              <a:rPr lang="en-US" sz="2800" dirty="0" smtClean="0"/>
              <a:t>, </a:t>
            </a:r>
            <a:r>
              <a:rPr lang="en-US" sz="2800" dirty="0" err="1" smtClean="0"/>
              <a:t>Zarda</a:t>
            </a:r>
            <a:r>
              <a:rPr lang="en-US" sz="2800" dirty="0" smtClean="0"/>
              <a:t>, </a:t>
            </a:r>
            <a:r>
              <a:rPr lang="en-US" sz="2800" dirty="0" err="1" smtClean="0"/>
              <a:t>Gul</a:t>
            </a:r>
            <a:r>
              <a:rPr lang="en-US" sz="2800" dirty="0" smtClean="0"/>
              <a:t>)</a:t>
            </a:r>
          </a:p>
          <a:p>
            <a:pPr>
              <a:buFont typeface="Wingdings" panose="05000000000000000000" pitchFamily="2" charset="2"/>
              <a:buChar char="§"/>
            </a:pPr>
            <a:r>
              <a:rPr lang="en-US" sz="2800" dirty="0" smtClean="0"/>
              <a:t>Increase tax rate and </a:t>
            </a:r>
            <a:r>
              <a:rPr lang="en-US" sz="2800" dirty="0"/>
              <a:t>prices of </a:t>
            </a:r>
            <a:r>
              <a:rPr lang="en-US" sz="2800" dirty="0" err="1"/>
              <a:t>biris</a:t>
            </a:r>
            <a:r>
              <a:rPr lang="en-US" sz="2800" dirty="0"/>
              <a:t> and smokeless </a:t>
            </a:r>
            <a:r>
              <a:rPr lang="en-US" sz="2800" dirty="0" smtClean="0"/>
              <a:t> tobacco proportionately to </a:t>
            </a:r>
            <a:r>
              <a:rPr lang="en-US" sz="2800" dirty="0"/>
              <a:t>avoid substitution and reduce consumption of those products</a:t>
            </a:r>
            <a:r>
              <a:rPr lang="en-US" sz="2800" dirty="0" smtClean="0"/>
              <a:t>.</a:t>
            </a:r>
          </a:p>
        </p:txBody>
      </p:sp>
    </p:spTree>
    <p:extLst>
      <p:ext uri="{BB962C8B-B14F-4D97-AF65-F5344CB8AC3E}">
        <p14:creationId xmlns:p14="http://schemas.microsoft.com/office/powerpoint/2010/main" val="3738198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Main Policy Challenges</a:t>
            </a:r>
            <a:endParaRPr lang="en-US" dirty="0"/>
          </a:p>
        </p:txBody>
      </p:sp>
      <p:sp>
        <p:nvSpPr>
          <p:cNvPr id="3" name="Content Placeholder 2"/>
          <p:cNvSpPr>
            <a:spLocks noGrp="1"/>
          </p:cNvSpPr>
          <p:nvPr>
            <p:ph idx="1"/>
          </p:nvPr>
        </p:nvSpPr>
        <p:spPr/>
        <p:txBody>
          <a:bodyPr>
            <a:normAutofit/>
          </a:bodyPr>
          <a:lstStyle/>
          <a:p>
            <a:r>
              <a:rPr lang="en-US" dirty="0" smtClean="0"/>
              <a:t>Tobacco </a:t>
            </a:r>
            <a:r>
              <a:rPr lang="en-US" dirty="0"/>
              <a:t>is an important sector for revenue earning by the Government. </a:t>
            </a:r>
            <a:endParaRPr lang="en-US" dirty="0" smtClean="0"/>
          </a:p>
          <a:p>
            <a:r>
              <a:rPr lang="en-US" dirty="0" smtClean="0"/>
              <a:t>At </a:t>
            </a:r>
            <a:r>
              <a:rPr lang="en-US" dirty="0"/>
              <a:t>the same time tobacco is a serious threat to public health. </a:t>
            </a:r>
            <a:endParaRPr lang="en-US" dirty="0" smtClean="0"/>
          </a:p>
          <a:p>
            <a:r>
              <a:rPr lang="en-US" dirty="0" smtClean="0"/>
              <a:t>The </a:t>
            </a:r>
            <a:r>
              <a:rPr lang="en-US" dirty="0"/>
              <a:t>challenge is to adopt a policy which will address both priority areas of the Government, and to bring a balance between the two. </a:t>
            </a:r>
          </a:p>
          <a:p>
            <a:pPr lvl="0"/>
            <a:endParaRPr lang="en-US" dirty="0"/>
          </a:p>
          <a:p>
            <a:endParaRPr lang="en-US" dirty="0"/>
          </a:p>
        </p:txBody>
      </p:sp>
    </p:spTree>
    <p:extLst>
      <p:ext uri="{BB962C8B-B14F-4D97-AF65-F5344CB8AC3E}">
        <p14:creationId xmlns:p14="http://schemas.microsoft.com/office/powerpoint/2010/main" val="3751330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752600"/>
            <a:ext cx="7696200" cy="3046988"/>
          </a:xfrm>
          <a:prstGeom prst="rect">
            <a:avLst/>
          </a:prstGeom>
        </p:spPr>
        <p:txBody>
          <a:bodyPr wrap="square">
            <a:spAutoFit/>
          </a:bodyPr>
          <a:lstStyle/>
          <a:p>
            <a:pPr algn="just">
              <a:buFont typeface="Arial" pitchFamily="34" charset="0"/>
              <a:buChar char="•"/>
            </a:pPr>
            <a:r>
              <a:rPr lang="en-US" sz="2400" dirty="0" smtClean="0"/>
              <a:t> There exists </a:t>
            </a:r>
            <a:r>
              <a:rPr lang="en-US" sz="2400" b="1" dirty="0" smtClean="0">
                <a:solidFill>
                  <a:srgbClr val="FF0000"/>
                </a:solidFill>
              </a:rPr>
              <a:t>conflict of interest </a:t>
            </a:r>
            <a:r>
              <a:rPr lang="en-US" sz="2400" dirty="0" smtClean="0"/>
              <a:t>among policymakers and stakeholders which seriously impedes sound tobacco tax policy. </a:t>
            </a:r>
          </a:p>
          <a:p>
            <a:pPr algn="just">
              <a:buFont typeface="Arial" pitchFamily="34" charset="0"/>
              <a:buChar char="•"/>
            </a:pPr>
            <a:r>
              <a:rPr lang="en-US" sz="2400" dirty="0" smtClean="0"/>
              <a:t> There are concerns about </a:t>
            </a:r>
            <a:r>
              <a:rPr lang="en-US" sz="2400" b="1" dirty="0" smtClean="0">
                <a:solidFill>
                  <a:srgbClr val="FF0000"/>
                </a:solidFill>
              </a:rPr>
              <a:t>unemployment</a:t>
            </a:r>
            <a:r>
              <a:rPr lang="en-US" sz="2400" dirty="0" smtClean="0"/>
              <a:t> and the opportunities of </a:t>
            </a:r>
            <a:r>
              <a:rPr lang="en-US" sz="2400" b="1" dirty="0" smtClean="0">
                <a:solidFill>
                  <a:srgbClr val="FF0000"/>
                </a:solidFill>
              </a:rPr>
              <a:t>alternative livelihoods </a:t>
            </a:r>
            <a:r>
              <a:rPr lang="en-US" sz="2400" dirty="0" smtClean="0"/>
              <a:t>for tobacco cultivators and workers representing the regions where tobacco cultivation and production is concentrated in Bangladesh.</a:t>
            </a:r>
          </a:p>
        </p:txBody>
      </p:sp>
      <p:sp>
        <p:nvSpPr>
          <p:cNvPr id="3" name="Title 1"/>
          <p:cNvSpPr txBox="1">
            <a:spLocks/>
          </p:cNvSpPr>
          <p:nvPr/>
        </p:nvSpPr>
        <p:spPr>
          <a:xfrm>
            <a:off x="457200" y="274638"/>
            <a:ext cx="8229600" cy="1143000"/>
          </a:xfrm>
          <a:prstGeom prst="rect">
            <a:avLst/>
          </a:prstGeom>
          <a:solidFill>
            <a:schemeClr val="accent1"/>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Main Policy Challenges…..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Problems of tobacco taxation</a:t>
            </a:r>
            <a:endParaRPr lang="en-US" dirty="0"/>
          </a:p>
        </p:txBody>
      </p:sp>
      <p:sp>
        <p:nvSpPr>
          <p:cNvPr id="3" name="Content Placeholder 2"/>
          <p:cNvSpPr>
            <a:spLocks noGrp="1"/>
          </p:cNvSpPr>
          <p:nvPr>
            <p:ph idx="1"/>
          </p:nvPr>
        </p:nvSpPr>
        <p:spPr/>
        <p:txBody>
          <a:bodyPr>
            <a:normAutofit fontScale="70000" lnSpcReduction="20000"/>
          </a:bodyPr>
          <a:lstStyle/>
          <a:p>
            <a:pPr lvl="1"/>
            <a:r>
              <a:rPr lang="en-US" dirty="0">
                <a:solidFill>
                  <a:srgbClr val="FF0000"/>
                </a:solidFill>
              </a:rPr>
              <a:t>The price of tobacco in Bangladesh is one of the lowest </a:t>
            </a:r>
            <a:r>
              <a:rPr lang="en-US" dirty="0"/>
              <a:t>in the world. As tax system is fundamentally ad-valorem, a low tax base yields low revenue. Moreover low price makes tobacco easily affordable to consumers.</a:t>
            </a:r>
          </a:p>
          <a:p>
            <a:pPr lvl="1"/>
            <a:r>
              <a:rPr lang="en-US" dirty="0"/>
              <a:t>Every year the tax base of cigarette (Maximum Retail Price - MRP) is increased. </a:t>
            </a:r>
            <a:r>
              <a:rPr lang="en-US" dirty="0">
                <a:solidFill>
                  <a:srgbClr val="FF0000"/>
                </a:solidFill>
              </a:rPr>
              <a:t>As the tax system is pure ad-valorem, the Government gets only a portion of increased price (for lowest tier 70% only as supplementary duty and VAT) – rest is enjoyed by the industry</a:t>
            </a:r>
            <a:r>
              <a:rPr lang="en-US" dirty="0"/>
              <a:t>. This encourages industry to expand their business further thereby increasing risk to public health. On the other hand the Government deprives itself from potential revenue.</a:t>
            </a:r>
          </a:p>
          <a:p>
            <a:pPr lvl="1"/>
            <a:r>
              <a:rPr lang="en-US" dirty="0"/>
              <a:t>Cigarette is taxed based on four tiers of MRP with wide gap between tiers. This has created opportunity for smokers to substitute with low priced brand. As a result </a:t>
            </a:r>
            <a:r>
              <a:rPr lang="en-US" dirty="0">
                <a:solidFill>
                  <a:srgbClr val="FF0000"/>
                </a:solidFill>
              </a:rPr>
              <a:t>smokers do not quit but substitute. </a:t>
            </a:r>
            <a:r>
              <a:rPr lang="en-US" dirty="0"/>
              <a:t>Government also loses revenue as low priced brands yield lower revenue. </a:t>
            </a:r>
          </a:p>
          <a:p>
            <a:endParaRPr lang="en-US" dirty="0"/>
          </a:p>
        </p:txBody>
      </p:sp>
    </p:spTree>
    <p:extLst>
      <p:ext uri="{BB962C8B-B14F-4D97-AF65-F5344CB8AC3E}">
        <p14:creationId xmlns:p14="http://schemas.microsoft.com/office/powerpoint/2010/main" val="93137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lstStyle/>
          <a:p>
            <a:r>
              <a:rPr lang="en-US" dirty="0"/>
              <a:t>Problems of tobacco taxation</a:t>
            </a:r>
          </a:p>
        </p:txBody>
      </p:sp>
      <p:sp>
        <p:nvSpPr>
          <p:cNvPr id="3" name="Content Placeholder 2"/>
          <p:cNvSpPr>
            <a:spLocks noGrp="1"/>
          </p:cNvSpPr>
          <p:nvPr>
            <p:ph idx="1"/>
          </p:nvPr>
        </p:nvSpPr>
        <p:spPr/>
        <p:txBody>
          <a:bodyPr>
            <a:normAutofit fontScale="85000" lnSpcReduction="20000"/>
          </a:bodyPr>
          <a:lstStyle/>
          <a:p>
            <a:pPr lvl="1"/>
            <a:r>
              <a:rPr lang="en-US" dirty="0" err="1" smtClean="0">
                <a:solidFill>
                  <a:srgbClr val="FF0000"/>
                </a:solidFill>
              </a:rPr>
              <a:t>Biri</a:t>
            </a:r>
            <a:r>
              <a:rPr lang="en-US" dirty="0" smtClean="0">
                <a:solidFill>
                  <a:srgbClr val="FF0000"/>
                </a:solidFill>
              </a:rPr>
              <a:t> is extremely cheap</a:t>
            </a:r>
            <a:r>
              <a:rPr lang="en-US" dirty="0" smtClean="0"/>
              <a:t>, making </a:t>
            </a:r>
            <a:r>
              <a:rPr lang="en-US" dirty="0"/>
              <a:t>it very much affordable in current per capita </a:t>
            </a:r>
            <a:r>
              <a:rPr lang="en-US" dirty="0" smtClean="0"/>
              <a:t>income </a:t>
            </a:r>
            <a:r>
              <a:rPr lang="en-US" dirty="0"/>
              <a:t>context in Bangladesh. Very low price of </a:t>
            </a:r>
            <a:r>
              <a:rPr lang="en-US" dirty="0" err="1"/>
              <a:t>biri</a:t>
            </a:r>
            <a:r>
              <a:rPr lang="en-US" dirty="0"/>
              <a:t> encourages substitution as well. Data indicates tax evasion by </a:t>
            </a:r>
            <a:r>
              <a:rPr lang="en-US" dirty="0" err="1"/>
              <a:t>biri</a:t>
            </a:r>
            <a:r>
              <a:rPr lang="en-US" dirty="0"/>
              <a:t> industry, particularly taking the advantage of low tech </a:t>
            </a:r>
            <a:r>
              <a:rPr lang="en-US" dirty="0" err="1" smtClean="0"/>
              <a:t>bandroll</a:t>
            </a:r>
            <a:r>
              <a:rPr lang="en-US" dirty="0"/>
              <a:t>.</a:t>
            </a:r>
          </a:p>
          <a:p>
            <a:pPr lvl="1"/>
            <a:r>
              <a:rPr lang="en-US" dirty="0"/>
              <a:t>Data indicates existence of </a:t>
            </a:r>
            <a:r>
              <a:rPr lang="en-US" dirty="0">
                <a:solidFill>
                  <a:srgbClr val="FF0000"/>
                </a:solidFill>
              </a:rPr>
              <a:t>informal manufacturing facilities for </a:t>
            </a:r>
            <a:r>
              <a:rPr lang="en-US" dirty="0" err="1">
                <a:solidFill>
                  <a:srgbClr val="FF0000"/>
                </a:solidFill>
              </a:rPr>
              <a:t>zarda</a:t>
            </a:r>
            <a:r>
              <a:rPr lang="en-US" dirty="0">
                <a:solidFill>
                  <a:srgbClr val="FF0000"/>
                </a:solidFill>
              </a:rPr>
              <a:t> and </a:t>
            </a:r>
            <a:r>
              <a:rPr lang="en-US" dirty="0" err="1">
                <a:solidFill>
                  <a:srgbClr val="FF0000"/>
                </a:solidFill>
              </a:rPr>
              <a:t>gul</a:t>
            </a:r>
            <a:r>
              <a:rPr lang="en-US" dirty="0">
                <a:solidFill>
                  <a:srgbClr val="FF0000"/>
                </a:solidFill>
              </a:rPr>
              <a:t>.</a:t>
            </a:r>
            <a:r>
              <a:rPr lang="en-US" dirty="0"/>
              <a:t> Thereby tax is evaded by </a:t>
            </a:r>
            <a:r>
              <a:rPr lang="en-US" dirty="0" err="1"/>
              <a:t>zarda</a:t>
            </a:r>
            <a:r>
              <a:rPr lang="en-US" dirty="0"/>
              <a:t> and </a:t>
            </a:r>
            <a:r>
              <a:rPr lang="en-US" dirty="0" err="1"/>
              <a:t>gul</a:t>
            </a:r>
            <a:r>
              <a:rPr lang="en-US" dirty="0"/>
              <a:t> industry at a large scale. </a:t>
            </a:r>
          </a:p>
          <a:p>
            <a:pPr lvl="1"/>
            <a:r>
              <a:rPr lang="en-US" dirty="0"/>
              <a:t>Tax base for cigarette, </a:t>
            </a:r>
            <a:r>
              <a:rPr lang="en-US" dirty="0" err="1"/>
              <a:t>biri</a:t>
            </a:r>
            <a:r>
              <a:rPr lang="en-US" dirty="0"/>
              <a:t> and smokeless tobacco (</a:t>
            </a:r>
            <a:r>
              <a:rPr lang="en-US" dirty="0" err="1"/>
              <a:t>zarda</a:t>
            </a:r>
            <a:r>
              <a:rPr lang="en-US" dirty="0"/>
              <a:t> and </a:t>
            </a:r>
            <a:r>
              <a:rPr lang="en-US" dirty="0" err="1"/>
              <a:t>gul</a:t>
            </a:r>
            <a:r>
              <a:rPr lang="en-US" dirty="0"/>
              <a:t>) are different thereby makes the system complicated and unjust. </a:t>
            </a:r>
          </a:p>
          <a:p>
            <a:pPr lvl="1"/>
            <a:r>
              <a:rPr lang="en-US" dirty="0">
                <a:solidFill>
                  <a:srgbClr val="FF0000"/>
                </a:solidFill>
              </a:rPr>
              <a:t>Capacity of NBR to administer tax on tobacco is low </a:t>
            </a:r>
            <a:r>
              <a:rPr lang="en-US" dirty="0"/>
              <a:t>due to shortage of trained manpower and modern equipment.</a:t>
            </a:r>
          </a:p>
          <a:p>
            <a:endParaRPr lang="en-US" dirty="0"/>
          </a:p>
        </p:txBody>
      </p:sp>
    </p:spTree>
    <p:extLst>
      <p:ext uri="{BB962C8B-B14F-4D97-AF65-F5344CB8AC3E}">
        <p14:creationId xmlns:p14="http://schemas.microsoft.com/office/powerpoint/2010/main" val="4205579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2209800" y="2590800"/>
            <a:ext cx="4138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336699"/>
              </a:buClr>
              <a:buFont typeface="Wingdings" pitchFamily="2" charset="2"/>
              <a:buChar char="q"/>
              <a:defRPr sz="2800">
                <a:solidFill>
                  <a:srgbClr val="000000"/>
                </a:solidFill>
                <a:latin typeface="Century Gothic" pitchFamily="34" charset="0"/>
                <a:cs typeface="Arial" charset="0"/>
              </a:defRPr>
            </a:lvl1pPr>
            <a:lvl2pPr marL="742950" indent="-285750" algn="l" eaLnBrk="0" hangingPunct="0">
              <a:spcBef>
                <a:spcPct val="20000"/>
              </a:spcBef>
              <a:buClr>
                <a:srgbClr val="336699"/>
              </a:buClr>
              <a:buFont typeface="Wingdings" pitchFamily="2" charset="2"/>
              <a:buChar char="§"/>
              <a:defRPr sz="2400">
                <a:solidFill>
                  <a:srgbClr val="000000"/>
                </a:solidFill>
                <a:latin typeface="Century Gothic" pitchFamily="34" charset="0"/>
                <a:cs typeface="Arial" charset="0"/>
              </a:defRPr>
            </a:lvl2pPr>
            <a:lvl3pPr marL="1143000" indent="-228600" algn="l" eaLnBrk="0" hangingPunct="0">
              <a:spcBef>
                <a:spcPct val="20000"/>
              </a:spcBef>
              <a:buClr>
                <a:srgbClr val="336699"/>
              </a:buClr>
              <a:buFont typeface="Century Gothic" pitchFamily="34" charset="0"/>
              <a:buChar char="―"/>
              <a:defRPr sz="2400">
                <a:solidFill>
                  <a:srgbClr val="000000"/>
                </a:solidFill>
                <a:latin typeface="Century Gothic" pitchFamily="34" charset="0"/>
                <a:cs typeface="Arial" charset="0"/>
              </a:defRPr>
            </a:lvl3pPr>
            <a:lvl4pPr marL="1600200" indent="-228600" algn="l" eaLnBrk="0" hangingPunct="0">
              <a:spcBef>
                <a:spcPct val="20000"/>
              </a:spcBef>
              <a:buChar char="–"/>
              <a:defRPr sz="2800">
                <a:solidFill>
                  <a:srgbClr val="000000"/>
                </a:solidFill>
                <a:latin typeface="Century Gothic" pitchFamily="34" charset="0"/>
                <a:cs typeface="Arial" charset="0"/>
              </a:defRPr>
            </a:lvl4pPr>
            <a:lvl5pPr marL="2057400" indent="-228600" algn="l" eaLnBrk="0" hangingPunct="0">
              <a:spcBef>
                <a:spcPct val="20000"/>
              </a:spcBef>
              <a:buChar char="»"/>
              <a:defRPr sz="2800">
                <a:solidFill>
                  <a:srgbClr val="000000"/>
                </a:solidFill>
                <a:latin typeface="Century Gothic" pitchFamily="34" charset="0"/>
                <a:cs typeface="Arial" charset="0"/>
              </a:defRPr>
            </a:lvl5pPr>
            <a:lvl6pPr marL="2514600" indent="-228600" eaLnBrk="0" fontAlgn="base" hangingPunct="0">
              <a:spcBef>
                <a:spcPct val="20000"/>
              </a:spcBef>
              <a:spcAft>
                <a:spcPct val="0"/>
              </a:spcAft>
              <a:buChar char="»"/>
              <a:defRPr sz="2800">
                <a:solidFill>
                  <a:srgbClr val="000000"/>
                </a:solidFill>
                <a:latin typeface="Century Gothic" pitchFamily="34" charset="0"/>
                <a:cs typeface="Arial" charset="0"/>
              </a:defRPr>
            </a:lvl6pPr>
            <a:lvl7pPr marL="2971800" indent="-228600" eaLnBrk="0" fontAlgn="base" hangingPunct="0">
              <a:spcBef>
                <a:spcPct val="20000"/>
              </a:spcBef>
              <a:spcAft>
                <a:spcPct val="0"/>
              </a:spcAft>
              <a:buChar char="»"/>
              <a:defRPr sz="2800">
                <a:solidFill>
                  <a:srgbClr val="000000"/>
                </a:solidFill>
                <a:latin typeface="Century Gothic" pitchFamily="34" charset="0"/>
                <a:cs typeface="Arial" charset="0"/>
              </a:defRPr>
            </a:lvl7pPr>
            <a:lvl8pPr marL="3429000" indent="-228600" eaLnBrk="0" fontAlgn="base" hangingPunct="0">
              <a:spcBef>
                <a:spcPct val="20000"/>
              </a:spcBef>
              <a:spcAft>
                <a:spcPct val="0"/>
              </a:spcAft>
              <a:buChar char="»"/>
              <a:defRPr sz="2800">
                <a:solidFill>
                  <a:srgbClr val="000000"/>
                </a:solidFill>
                <a:latin typeface="Century Gothic" pitchFamily="34" charset="0"/>
                <a:cs typeface="Arial" charset="0"/>
              </a:defRPr>
            </a:lvl8pPr>
            <a:lvl9pPr marL="3886200" indent="-228600" eaLnBrk="0" fontAlgn="base" hangingPunct="0">
              <a:spcBef>
                <a:spcPct val="20000"/>
              </a:spcBef>
              <a:spcAft>
                <a:spcPct val="0"/>
              </a:spcAft>
              <a:buChar char="»"/>
              <a:defRPr sz="2800">
                <a:solidFill>
                  <a:srgbClr val="000000"/>
                </a:solidFill>
                <a:latin typeface="Century Gothic" pitchFamily="34" charset="0"/>
                <a:cs typeface="Arial" charset="0"/>
              </a:defRPr>
            </a:lvl9pPr>
          </a:lstStyle>
          <a:p>
            <a:pPr algn="ctr" eaLnBrk="1" hangingPunct="1">
              <a:spcBef>
                <a:spcPct val="0"/>
              </a:spcBef>
              <a:buClrTx/>
              <a:buFontTx/>
              <a:buNone/>
            </a:pPr>
            <a:r>
              <a:rPr lang="en-US" altLang="en-US" sz="6000" dirty="0">
                <a:solidFill>
                  <a:srgbClr val="008000"/>
                </a:solidFill>
                <a:latin typeface="Forte" pitchFamily="66" charset="0"/>
              </a:rPr>
              <a:t>Thank You !</a:t>
            </a:r>
          </a:p>
        </p:txBody>
      </p:sp>
    </p:spTree>
    <p:extLst>
      <p:ext uri="{BB962C8B-B14F-4D97-AF65-F5344CB8AC3E}">
        <p14:creationId xmlns:p14="http://schemas.microsoft.com/office/powerpoint/2010/main" val="1125586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90600"/>
            <a:ext cx="4572000" cy="1200329"/>
          </a:xfrm>
          <a:prstGeom prst="rect">
            <a:avLst/>
          </a:prstGeom>
          <a:solidFill>
            <a:schemeClr val="bg2">
              <a:lumMod val="50000"/>
            </a:schemeClr>
          </a:solidFill>
        </p:spPr>
        <p:txBody>
          <a:bodyPr>
            <a:spAutoFit/>
          </a:bodyPr>
          <a:lstStyle/>
          <a:p>
            <a:pPr algn="just"/>
            <a:r>
              <a:rPr lang="en-US" dirty="0"/>
              <a:t>Bangladesh recorded remarkable reduction in adult smoking prevalence from 23% in 2009 to 18% in 2017 (Global Adult Tobacco Surveys, Bangladesh, 2009, 2017).</a:t>
            </a:r>
          </a:p>
        </p:txBody>
      </p:sp>
      <p:sp>
        <p:nvSpPr>
          <p:cNvPr id="3" name="TextBox 2"/>
          <p:cNvSpPr txBox="1"/>
          <p:nvPr/>
        </p:nvSpPr>
        <p:spPr>
          <a:xfrm>
            <a:off x="152400" y="152400"/>
            <a:ext cx="8839200" cy="646331"/>
          </a:xfrm>
          <a:prstGeom prst="rect">
            <a:avLst/>
          </a:prstGeom>
          <a:solidFill>
            <a:schemeClr val="accent1"/>
          </a:solidFill>
        </p:spPr>
        <p:txBody>
          <a:bodyPr wrap="square" rtlCol="0">
            <a:spAutoFit/>
          </a:bodyPr>
          <a:lstStyle/>
          <a:p>
            <a:pPr algn="ctr"/>
            <a:r>
              <a:rPr lang="en-US" sz="3600" b="1" dirty="0" smtClean="0"/>
              <a:t>Some Facts and Figures</a:t>
            </a:r>
            <a:endParaRPr lang="en-US" sz="3600" b="1" dirty="0"/>
          </a:p>
        </p:txBody>
      </p:sp>
      <p:sp>
        <p:nvSpPr>
          <p:cNvPr id="4" name="Content Placeholder 2"/>
          <p:cNvSpPr txBox="1">
            <a:spLocks/>
          </p:cNvSpPr>
          <p:nvPr/>
        </p:nvSpPr>
        <p:spPr>
          <a:xfrm>
            <a:off x="5105400" y="1066800"/>
            <a:ext cx="3619500" cy="5438775"/>
          </a:xfrm>
          <a:prstGeom prst="rect">
            <a:avLst/>
          </a:prstGeom>
          <a:solidFill>
            <a:schemeClr val="accent2">
              <a:lumMod val="60000"/>
              <a:lumOff val="40000"/>
            </a:schemeClr>
          </a:solidFill>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defRPr/>
            </a:pPr>
            <a:r>
              <a:rPr lang="en-US" dirty="0" smtClean="0">
                <a:latin typeface="Garamond" pitchFamily="18" charset="0"/>
              </a:rPr>
              <a:t>With 37.8 million adult tobacco users, Bangladesh is one of the largest tobacco consuming countries in the world:  </a:t>
            </a:r>
            <a:endParaRPr lang="en-US" sz="4000" dirty="0" smtClean="0">
              <a:latin typeface="Garamond" pitchFamily="18" charset="0"/>
            </a:endParaRPr>
          </a:p>
          <a:p>
            <a:pPr>
              <a:defRPr/>
            </a:pPr>
            <a:r>
              <a:rPr lang="en-US" dirty="0" smtClean="0">
                <a:latin typeface="Garamond" pitchFamily="18" charset="0"/>
              </a:rPr>
              <a:t>35.3% of all adults (age 15+) use any tobacco products</a:t>
            </a:r>
            <a:endParaRPr lang="en-US" sz="4000" dirty="0" smtClean="0">
              <a:latin typeface="Garamond" pitchFamily="18" charset="0"/>
            </a:endParaRPr>
          </a:p>
          <a:p>
            <a:pPr lvl="1">
              <a:defRPr/>
            </a:pPr>
            <a:r>
              <a:rPr lang="en-US" dirty="0" smtClean="0">
                <a:latin typeface="Garamond" pitchFamily="18" charset="0"/>
              </a:rPr>
              <a:t>46.0% of men, 25.2% of women</a:t>
            </a:r>
            <a:endParaRPr lang="en-US" sz="3600" dirty="0" smtClean="0">
              <a:latin typeface="Garamond" pitchFamily="18" charset="0"/>
            </a:endParaRPr>
          </a:p>
          <a:p>
            <a:pPr>
              <a:defRPr/>
            </a:pPr>
            <a:r>
              <a:rPr lang="en-US" dirty="0" smtClean="0">
                <a:latin typeface="Garamond" pitchFamily="18" charset="0"/>
              </a:rPr>
              <a:t>18.0% (19.2 million) adults use smoked tobacco</a:t>
            </a:r>
            <a:endParaRPr lang="en-US" sz="4000" dirty="0" smtClean="0">
              <a:latin typeface="Garamond" pitchFamily="18" charset="0"/>
            </a:endParaRPr>
          </a:p>
          <a:p>
            <a:pPr lvl="1">
              <a:defRPr/>
            </a:pPr>
            <a:r>
              <a:rPr lang="en-US" dirty="0" smtClean="0">
                <a:latin typeface="Garamond" pitchFamily="18" charset="0"/>
              </a:rPr>
              <a:t>36.2% of men, 0.8% of women</a:t>
            </a:r>
            <a:endParaRPr lang="en-US" sz="3600" dirty="0" smtClean="0">
              <a:latin typeface="Garamond" pitchFamily="18" charset="0"/>
            </a:endParaRPr>
          </a:p>
          <a:p>
            <a:pPr>
              <a:defRPr/>
            </a:pPr>
            <a:r>
              <a:rPr lang="en-US" dirty="0" smtClean="0">
                <a:latin typeface="Garamond" pitchFamily="18" charset="0"/>
              </a:rPr>
              <a:t>20.6% (22.0 million) adults use smokeless tobacco</a:t>
            </a:r>
            <a:endParaRPr lang="en-US" sz="4000" dirty="0" smtClean="0">
              <a:latin typeface="Garamond" pitchFamily="18" charset="0"/>
            </a:endParaRPr>
          </a:p>
          <a:p>
            <a:pPr lvl="1">
              <a:defRPr/>
            </a:pPr>
            <a:r>
              <a:rPr lang="en-US" dirty="0" smtClean="0">
                <a:latin typeface="Garamond" pitchFamily="18" charset="0"/>
              </a:rPr>
              <a:t>16.2% of men, 24.8% of women</a:t>
            </a:r>
            <a:endParaRPr lang="en-US" sz="3600" dirty="0">
              <a:latin typeface="Garamond" pitchFamily="18" charset="0"/>
            </a:endParaRPr>
          </a:p>
        </p:txBody>
      </p:sp>
      <p:pic>
        <p:nvPicPr>
          <p:cNvPr id="5" name="Picture 4" descr="Picture8.png"/>
          <p:cNvPicPr>
            <a:picLocks noChangeAspect="1"/>
          </p:cNvPicPr>
          <p:nvPr/>
        </p:nvPicPr>
        <p:blipFill>
          <a:blip r:embed="rId2"/>
          <a:stretch>
            <a:fillRect/>
          </a:stretch>
        </p:blipFill>
        <p:spPr>
          <a:xfrm>
            <a:off x="304800" y="2184470"/>
            <a:ext cx="4600413" cy="2402237"/>
          </a:xfrm>
          <a:prstGeom prst="rect">
            <a:avLst/>
          </a:prstGeom>
          <a:solidFill>
            <a:schemeClr val="accent3">
              <a:lumMod val="40000"/>
              <a:lumOff val="60000"/>
            </a:schemeClr>
          </a:solidFill>
        </p:spPr>
      </p:pic>
      <p:pic>
        <p:nvPicPr>
          <p:cNvPr id="6" name="Picture 5" descr="Picture9.png"/>
          <p:cNvPicPr>
            <a:picLocks noChangeAspect="1"/>
          </p:cNvPicPr>
          <p:nvPr/>
        </p:nvPicPr>
        <p:blipFill>
          <a:blip r:embed="rId3" cstate="print"/>
          <a:stretch>
            <a:fillRect/>
          </a:stretch>
        </p:blipFill>
        <p:spPr>
          <a:xfrm>
            <a:off x="533400" y="4495800"/>
            <a:ext cx="3446388" cy="2209800"/>
          </a:xfrm>
          <a:prstGeom prst="rect">
            <a:avLst/>
          </a:prstGeom>
        </p:spPr>
      </p:pic>
    </p:spTree>
    <p:extLst>
      <p:ext uri="{BB962C8B-B14F-4D97-AF65-F5344CB8AC3E}">
        <p14:creationId xmlns:p14="http://schemas.microsoft.com/office/powerpoint/2010/main" val="253951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200400"/>
            <a:ext cx="253635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25503" y="216770"/>
            <a:ext cx="8229600" cy="1143000"/>
          </a:xfrm>
          <a:ln>
            <a:solidFill>
              <a:schemeClr val="tx1"/>
            </a:solidFill>
          </a:ln>
        </p:spPr>
        <p:txBody>
          <a:bodyPr>
            <a:noAutofit/>
          </a:bodyPr>
          <a:lstStyle/>
          <a:p>
            <a:r>
              <a:rPr lang="en-US" sz="3200" b="1" dirty="0">
                <a:solidFill>
                  <a:schemeClr val="accent1"/>
                </a:solidFill>
              </a:rPr>
              <a:t>Tobacco Taxes: A Win-Win Measure for </a:t>
            </a:r>
            <a:r>
              <a:rPr lang="en-US" sz="3200" b="1" dirty="0" smtClean="0">
                <a:solidFill>
                  <a:schemeClr val="accent1"/>
                </a:solidFill>
              </a:rPr>
              <a:t>Revenue Collection and Reducing Health Cost</a:t>
            </a:r>
            <a:endParaRPr lang="en-US" sz="3200" b="1" dirty="0">
              <a:solidFill>
                <a:schemeClr val="accent1"/>
              </a:solidFill>
            </a:endParaRPr>
          </a:p>
        </p:txBody>
      </p:sp>
      <p:grpSp>
        <p:nvGrpSpPr>
          <p:cNvPr id="4" name="Group 3">
            <a:extLst>
              <a:ext uri="{FF2B5EF4-FFF2-40B4-BE49-F238E27FC236}">
                <a16:creationId xmlns="" xmlns:a16="http://schemas.microsoft.com/office/drawing/2014/main" id="{899701BC-DC51-4EA0-A746-2E0ACCB99AE1}"/>
              </a:ext>
            </a:extLst>
          </p:cNvPr>
          <p:cNvGrpSpPr/>
          <p:nvPr/>
        </p:nvGrpSpPr>
        <p:grpSpPr>
          <a:xfrm>
            <a:off x="228600" y="1752600"/>
            <a:ext cx="8305800" cy="1295400"/>
            <a:chOff x="1465613" y="1941895"/>
            <a:chExt cx="10366994" cy="1717816"/>
          </a:xfrm>
        </p:grpSpPr>
        <p:grpSp>
          <p:nvGrpSpPr>
            <p:cNvPr id="5" name="Group 48"/>
            <p:cNvGrpSpPr/>
            <p:nvPr/>
          </p:nvGrpSpPr>
          <p:grpSpPr>
            <a:xfrm>
              <a:off x="1465613" y="1941895"/>
              <a:ext cx="1604248" cy="1604248"/>
              <a:chOff x="4264" y="409403"/>
              <a:chExt cx="1604248" cy="1604248"/>
            </a:xfrm>
          </p:grpSpPr>
          <p:sp>
            <p:nvSpPr>
              <p:cNvPr id="18" name="Flowchart: Alternate Process 17"/>
              <p:cNvSpPr/>
              <p:nvPr/>
            </p:nvSpPr>
            <p:spPr>
              <a:xfrm>
                <a:off x="4264" y="409403"/>
                <a:ext cx="1604248" cy="1604248"/>
              </a:xfrm>
              <a:prstGeom prst="flowChartAlternateProcess">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9" name="Flowchart: Alternate Process 4"/>
              <p:cNvSpPr/>
              <p:nvPr/>
            </p:nvSpPr>
            <p:spPr>
              <a:xfrm>
                <a:off x="82575" y="487714"/>
                <a:ext cx="1447626" cy="1447626"/>
              </a:xfrm>
              <a:prstGeom prst="rect">
                <a:avLst/>
              </a:prstGeom>
              <a:noFill/>
              <a:ln>
                <a:noFill/>
              </a:ln>
              <a:effectLst/>
            </p:spPr>
            <p:txBody>
              <a:bodyPr spcFirstLastPara="0" vert="horz" wrap="square" lIns="50800" tIns="50800" rIns="50800" bIns="50800" numCol="1" spcCol="1270" anchor="ctr" anchorCtr="0">
                <a:noAutofit/>
              </a:bodyPr>
              <a:lstStyle/>
              <a:p>
                <a:pPr marL="0" marR="0" lvl="0" indent="0" algn="ctr" defTabSz="1778000" eaLnBrk="1" fontAlgn="auto" latinLnBrk="0" hangingPunct="1">
                  <a:lnSpc>
                    <a:spcPct val="90000"/>
                  </a:lnSpc>
                  <a:spcBef>
                    <a:spcPct val="0"/>
                  </a:spcBef>
                  <a:spcAft>
                    <a:spcPct val="35000"/>
                  </a:spcAft>
                  <a:buClrTx/>
                  <a:buSzTx/>
                  <a:buFontTx/>
                  <a:buNone/>
                  <a:tabLst/>
                  <a:defRPr/>
                </a:pPr>
                <a:r>
                  <a:rPr kumimoji="0" lang="en-US" sz="40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a:t>
                </a:r>
                <a:r>
                  <a:rPr kumimoji="0" lang="en-US" sz="21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 </a:t>
                </a:r>
              </a:p>
              <a:p>
                <a:pPr marL="0" marR="0" lvl="0" indent="0" algn="ctr" defTabSz="177800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ysClr val="window" lastClr="FFFFFF"/>
                    </a:solidFill>
                    <a:effectLst/>
                    <a:uLnTx/>
                    <a:uFillTx/>
                    <a:latin typeface="Calibri"/>
                    <a:ea typeface="+mn-ea"/>
                    <a:cs typeface="+mn-cs"/>
                  </a:rPr>
                  <a:t>taxes</a:t>
                </a:r>
                <a:endParaRPr kumimoji="0" lang="en-US" sz="21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6" name="Group 50"/>
            <p:cNvGrpSpPr/>
            <p:nvPr/>
          </p:nvGrpSpPr>
          <p:grpSpPr>
            <a:xfrm>
              <a:off x="4084930" y="1941895"/>
              <a:ext cx="1604248" cy="1604248"/>
              <a:chOff x="2799507" y="409403"/>
              <a:chExt cx="1604248" cy="1604248"/>
            </a:xfrm>
          </p:grpSpPr>
          <p:sp>
            <p:nvSpPr>
              <p:cNvPr id="16" name="Flowchart: Alternate Process 15"/>
              <p:cNvSpPr/>
              <p:nvPr/>
            </p:nvSpPr>
            <p:spPr>
              <a:xfrm>
                <a:off x="2799507" y="409403"/>
                <a:ext cx="1604248" cy="1604248"/>
              </a:xfrm>
              <a:prstGeom prst="flowChartAlternateProcess">
                <a:avLst/>
              </a:prstGeom>
              <a:solidFill>
                <a:srgbClr val="C0504D">
                  <a:hueOff val="1560506"/>
                  <a:satOff val="-1946"/>
                  <a:lumOff val="458"/>
                  <a:alphaOff val="0"/>
                </a:srgbClr>
              </a:solidFill>
              <a:ln w="25400" cap="flat" cmpd="sng" algn="ctr">
                <a:solidFill>
                  <a:sysClr val="window" lastClr="FFFFFF">
                    <a:hueOff val="0"/>
                    <a:satOff val="0"/>
                    <a:lumOff val="0"/>
                    <a:alphaOff val="0"/>
                  </a:sysClr>
                </a:solidFill>
                <a:prstDash val="solid"/>
              </a:ln>
              <a:effectLst/>
            </p:spPr>
          </p:sp>
          <p:sp>
            <p:nvSpPr>
              <p:cNvPr id="17" name="Flowchart: Alternate Process 8"/>
              <p:cNvSpPr/>
              <p:nvPr/>
            </p:nvSpPr>
            <p:spPr>
              <a:xfrm>
                <a:off x="2877818" y="487714"/>
                <a:ext cx="1447626" cy="1447626"/>
              </a:xfrm>
              <a:prstGeom prst="rect">
                <a:avLst/>
              </a:prstGeom>
              <a:noFill/>
              <a:ln>
                <a:noFill/>
              </a:ln>
              <a:effectLst/>
            </p:spPr>
            <p:txBody>
              <a:bodyPr spcFirstLastPara="0" vert="horz" wrap="square" lIns="50800" tIns="50800" rIns="50800" bIns="50800" numCol="1" spcCol="1270" anchor="ctr" anchorCtr="0">
                <a:noAutofit/>
              </a:bodyPr>
              <a:lstStyle/>
              <a:p>
                <a:pPr marL="0" marR="0" lvl="0" indent="0" algn="ctr" defTabSz="1778000" eaLnBrk="1" fontAlgn="auto" latinLnBrk="0" hangingPunct="1">
                  <a:lnSpc>
                    <a:spcPct val="90000"/>
                  </a:lnSpc>
                  <a:spcBef>
                    <a:spcPct val="0"/>
                  </a:spcBef>
                  <a:spcAft>
                    <a:spcPct val="35000"/>
                  </a:spcAft>
                  <a:buClrTx/>
                  <a:buSzTx/>
                  <a:buFontTx/>
                  <a:buNone/>
                  <a:tabLst/>
                  <a:defRPr/>
                </a:pPr>
                <a:r>
                  <a:rPr kumimoji="0" lang="en-US" sz="40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a:t>
                </a:r>
              </a:p>
              <a:p>
                <a:pPr marL="0" marR="0" lvl="0" indent="0" algn="ctr" defTabSz="177800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ysClr val="window" lastClr="FFFFFF"/>
                    </a:solidFill>
                    <a:effectLst/>
                    <a:uLnTx/>
                    <a:uFillTx/>
                    <a:latin typeface="Calibri"/>
                    <a:ea typeface="+mn-ea"/>
                    <a:cs typeface="+mn-cs"/>
                  </a:rPr>
                  <a:t>prices</a:t>
                </a:r>
                <a:endParaRPr kumimoji="0" lang="en-US" sz="21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7" name="Group 52"/>
            <p:cNvGrpSpPr/>
            <p:nvPr/>
          </p:nvGrpSpPr>
          <p:grpSpPr>
            <a:xfrm>
              <a:off x="6649110" y="2055463"/>
              <a:ext cx="2142378" cy="1604248"/>
              <a:chOff x="5594750" y="409403"/>
              <a:chExt cx="2142378" cy="1604248"/>
            </a:xfrm>
          </p:grpSpPr>
          <p:sp>
            <p:nvSpPr>
              <p:cNvPr id="14" name="Flowchart: Alternate Process 13"/>
              <p:cNvSpPr/>
              <p:nvPr/>
            </p:nvSpPr>
            <p:spPr>
              <a:xfrm>
                <a:off x="5594750" y="409403"/>
                <a:ext cx="2142378" cy="1604248"/>
              </a:xfrm>
              <a:prstGeom prst="flowChartAlternateProcess">
                <a:avLst/>
              </a:prstGeom>
              <a:solidFill>
                <a:srgbClr val="C0504D">
                  <a:hueOff val="3121013"/>
                  <a:satOff val="-3893"/>
                  <a:lumOff val="915"/>
                  <a:alphaOff val="0"/>
                </a:srgbClr>
              </a:solidFill>
              <a:ln w="25400" cap="flat" cmpd="sng" algn="ctr">
                <a:solidFill>
                  <a:sysClr val="window" lastClr="FFFFFF">
                    <a:hueOff val="0"/>
                    <a:satOff val="0"/>
                    <a:lumOff val="0"/>
                    <a:alphaOff val="0"/>
                  </a:sysClr>
                </a:solidFill>
                <a:prstDash val="solid"/>
              </a:ln>
              <a:effectLst/>
            </p:spPr>
          </p:sp>
          <p:sp>
            <p:nvSpPr>
              <p:cNvPr id="15" name="Flowchart: Alternate Process 12"/>
              <p:cNvSpPr/>
              <p:nvPr/>
            </p:nvSpPr>
            <p:spPr>
              <a:xfrm>
                <a:off x="5673061" y="487714"/>
                <a:ext cx="1985756" cy="1447626"/>
              </a:xfrm>
              <a:prstGeom prst="rect">
                <a:avLst/>
              </a:prstGeom>
              <a:noFill/>
              <a:ln>
                <a:noFill/>
              </a:ln>
              <a:effectLst/>
            </p:spPr>
            <p:txBody>
              <a:bodyPr spcFirstLastPara="0" vert="horz" wrap="square" lIns="50800" tIns="50800" rIns="50800" bIns="50800" numCol="1" spcCol="1270" anchor="ctr" anchorCtr="0">
                <a:noAutofit/>
              </a:bodyPr>
              <a:lstStyle/>
              <a:p>
                <a:pPr marL="0" marR="0" lvl="0" indent="0" algn="ctr" defTabSz="1778000" eaLnBrk="1" fontAlgn="auto" latinLnBrk="0" hangingPunct="1">
                  <a:lnSpc>
                    <a:spcPct val="90000"/>
                  </a:lnSpc>
                  <a:spcBef>
                    <a:spcPct val="0"/>
                  </a:spcBef>
                  <a:spcAft>
                    <a:spcPct val="35000"/>
                  </a:spcAft>
                  <a:buClrTx/>
                  <a:buSzTx/>
                  <a:buFontTx/>
                  <a:buNone/>
                  <a:tabLst/>
                  <a:defRPr/>
                </a:pPr>
                <a:r>
                  <a:rPr kumimoji="0" lang="en-US" sz="4000" b="0" i="0" u="none" strike="noStrike" kern="1200" cap="none" spc="0" normalizeH="0" baseline="0" noProof="0" dirty="0">
                    <a:ln>
                      <a:noFill/>
                    </a:ln>
                    <a:solidFill>
                      <a:sysClr val="window" lastClr="FFFFFF"/>
                    </a:solidFill>
                    <a:effectLst/>
                    <a:uLnTx/>
                    <a:uFillTx/>
                    <a:latin typeface="Calibri"/>
                    <a:ea typeface="+mn-ea"/>
                    <a:cs typeface="+mn-cs"/>
                  </a:rPr>
                  <a:t>↓ </a:t>
                </a:r>
                <a:r>
                  <a:rPr kumimoji="0" lang="en-US" sz="2700" b="0" i="0" u="none" strike="noStrike" kern="1200" cap="none" spc="0" normalizeH="0" baseline="0" noProof="0" dirty="0">
                    <a:ln>
                      <a:noFill/>
                    </a:ln>
                    <a:solidFill>
                      <a:sysClr val="window" lastClr="FFFFFF"/>
                    </a:solidFill>
                    <a:effectLst/>
                    <a:uLnTx/>
                    <a:uFillTx/>
                    <a:latin typeface="Calibri"/>
                    <a:ea typeface="+mn-ea"/>
                    <a:cs typeface="+mn-cs"/>
                  </a:rPr>
                  <a:t>affordability</a:t>
                </a:r>
              </a:p>
            </p:txBody>
          </p:sp>
        </p:grpSp>
        <p:grpSp>
          <p:nvGrpSpPr>
            <p:cNvPr id="8" name="Group 54"/>
            <p:cNvGrpSpPr/>
            <p:nvPr/>
          </p:nvGrpSpPr>
          <p:grpSpPr>
            <a:xfrm>
              <a:off x="9764767" y="1941895"/>
              <a:ext cx="2067840" cy="1604248"/>
              <a:chOff x="8928123" y="409403"/>
              <a:chExt cx="2242788" cy="1604248"/>
            </a:xfrm>
          </p:grpSpPr>
          <p:sp>
            <p:nvSpPr>
              <p:cNvPr id="12" name="Flowchart: Alternate Process 11"/>
              <p:cNvSpPr/>
              <p:nvPr/>
            </p:nvSpPr>
            <p:spPr>
              <a:xfrm>
                <a:off x="8928123" y="409403"/>
                <a:ext cx="2242788" cy="1604248"/>
              </a:xfrm>
              <a:prstGeom prst="flowChartAlternateProcess">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p:spPr>
          </p:sp>
          <p:sp>
            <p:nvSpPr>
              <p:cNvPr id="13" name="Flowchart: Alternate Process 16"/>
              <p:cNvSpPr/>
              <p:nvPr/>
            </p:nvSpPr>
            <p:spPr>
              <a:xfrm>
                <a:off x="9006434" y="487714"/>
                <a:ext cx="2086166" cy="1447626"/>
              </a:xfrm>
              <a:prstGeom prst="rect">
                <a:avLst/>
              </a:prstGeom>
              <a:noFill/>
              <a:ln>
                <a:noFill/>
              </a:ln>
              <a:effectLst/>
            </p:spPr>
            <p:txBody>
              <a:bodyPr spcFirstLastPara="0" vert="horz" wrap="square" lIns="40640" tIns="40640" rIns="40640" bIns="40640" numCol="1" spcCol="1270" anchor="ctr"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dirty="0">
                    <a:ln>
                      <a:noFill/>
                    </a:ln>
                    <a:solidFill>
                      <a:sysClr val="window" lastClr="FFFFFF"/>
                    </a:solidFill>
                    <a:effectLst/>
                    <a:uLnTx/>
                    <a:uFillTx/>
                    <a:latin typeface="Calibri"/>
                    <a:ea typeface="+mn-ea"/>
                    <a:cs typeface="+mn-cs"/>
                  </a:rPr>
                  <a:t>↓ </a:t>
                </a:r>
                <a:r>
                  <a:rPr kumimoji="0" lang="en-US" sz="2700" b="0" i="0" u="none" strike="noStrike" kern="1200" cap="none" spc="0" normalizeH="0" baseline="0" noProof="0" dirty="0">
                    <a:ln>
                      <a:noFill/>
                    </a:ln>
                    <a:solidFill>
                      <a:sysClr val="window" lastClr="FFFFFF"/>
                    </a:solidFill>
                    <a:effectLst/>
                    <a:uLnTx/>
                    <a:uFillTx/>
                    <a:latin typeface="Calibri"/>
                    <a:ea typeface="+mn-ea"/>
                    <a:cs typeface="+mn-cs"/>
                  </a:rPr>
                  <a:t>consumption</a:t>
                </a:r>
              </a:p>
            </p:txBody>
          </p:sp>
        </p:grpSp>
        <p:sp>
          <p:nvSpPr>
            <p:cNvPr id="9" name="Arrow: Right 5">
              <a:extLst>
                <a:ext uri="{FF2B5EF4-FFF2-40B4-BE49-F238E27FC236}">
                  <a16:creationId xmlns="" xmlns:a16="http://schemas.microsoft.com/office/drawing/2014/main" id="{FBF0162A-7D19-4F01-B17D-8C59DE3C8CD3}"/>
                </a:ext>
              </a:extLst>
            </p:cNvPr>
            <p:cNvSpPr/>
            <p:nvPr/>
          </p:nvSpPr>
          <p:spPr>
            <a:xfrm>
              <a:off x="3109087" y="250170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rrow: Right 28">
              <a:extLst>
                <a:ext uri="{FF2B5EF4-FFF2-40B4-BE49-F238E27FC236}">
                  <a16:creationId xmlns="" xmlns:a16="http://schemas.microsoft.com/office/drawing/2014/main" id="{B72ACB45-0A37-4C3F-AB56-7015DDB102FA}"/>
                </a:ext>
              </a:extLst>
            </p:cNvPr>
            <p:cNvSpPr/>
            <p:nvPr/>
          </p:nvSpPr>
          <p:spPr>
            <a:xfrm>
              <a:off x="5706198" y="2547482"/>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29">
              <a:extLst>
                <a:ext uri="{FF2B5EF4-FFF2-40B4-BE49-F238E27FC236}">
                  <a16:creationId xmlns="" xmlns:a16="http://schemas.microsoft.com/office/drawing/2014/main" id="{A3BC54B2-F2D6-4796-9847-604E90A570F9}"/>
                </a:ext>
              </a:extLst>
            </p:cNvPr>
            <p:cNvSpPr/>
            <p:nvPr/>
          </p:nvSpPr>
          <p:spPr>
            <a:xfrm>
              <a:off x="8834303" y="2611801"/>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5139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7544" y="260648"/>
            <a:ext cx="8229600" cy="1143000"/>
          </a:xfrm>
          <a:solidFill>
            <a:schemeClr val="bg2">
              <a:lumMod val="75000"/>
            </a:schemeClr>
          </a:solidFill>
          <a:ln>
            <a:solidFill>
              <a:schemeClr val="accent1"/>
            </a:solidFill>
          </a:ln>
        </p:spPr>
        <p:txBody>
          <a:bodyPr>
            <a:normAutofit fontScale="90000"/>
          </a:bodyPr>
          <a:lstStyle/>
          <a:p>
            <a:pPr eaLnBrk="1" hangingPunct="1"/>
            <a:r>
              <a:rPr lang="en-US" altLang="en-US" sz="2800" dirty="0" smtClean="0"/>
              <a:t/>
            </a:r>
            <a:br>
              <a:rPr lang="en-US" altLang="en-US" sz="2800" dirty="0" smtClean="0"/>
            </a:br>
            <a:r>
              <a:rPr lang="en-US" altLang="en-US" sz="2800" dirty="0" smtClean="0"/>
              <a:t/>
            </a:r>
            <a:br>
              <a:rPr lang="en-US" altLang="en-US" sz="2800" dirty="0" smtClean="0"/>
            </a:br>
            <a:r>
              <a:rPr lang="en-US" altLang="en-US" sz="2800" b="1" dirty="0" smtClean="0"/>
              <a:t>Rationale for pragmatic tobacco tax policy</a:t>
            </a:r>
            <a:br>
              <a:rPr lang="en-US" altLang="en-US" sz="2800" b="1" dirty="0" smtClean="0"/>
            </a:br>
            <a:r>
              <a:rPr lang="en-US" altLang="en-US" sz="2800" b="1" dirty="0" smtClean="0"/>
              <a:t>and</a:t>
            </a:r>
            <a:br>
              <a:rPr lang="en-US" altLang="en-US" sz="2800" b="1" dirty="0" smtClean="0"/>
            </a:br>
            <a:r>
              <a:rPr lang="en-US" altLang="en-US" sz="2800" b="1" dirty="0" smtClean="0"/>
              <a:t>higher taxes on tobacco products</a:t>
            </a:r>
            <a:br>
              <a:rPr lang="en-US" altLang="en-US" sz="2800" b="1" dirty="0" smtClean="0"/>
            </a:br>
            <a:r>
              <a:rPr lang="en-US" altLang="en-US" sz="2800" dirty="0" smtClean="0"/>
              <a:t/>
            </a:r>
            <a:br>
              <a:rPr lang="en-US" altLang="en-US" sz="2800" dirty="0" smtClean="0"/>
            </a:br>
            <a:endParaRPr lang="en-US" altLang="en-US" sz="2800" dirty="0" smtClean="0"/>
          </a:p>
        </p:txBody>
      </p:sp>
      <p:sp>
        <p:nvSpPr>
          <p:cNvPr id="22531" name="Rectangle 4"/>
          <p:cNvSpPr>
            <a:spLocks noGrp="1" noChangeArrowheads="1"/>
          </p:cNvSpPr>
          <p:nvPr>
            <p:ph type="body" idx="1"/>
          </p:nvPr>
        </p:nvSpPr>
        <p:spPr>
          <a:xfrm>
            <a:off x="381000" y="1676400"/>
            <a:ext cx="2881064" cy="44272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a:bodyPr>
          <a:lstStyle/>
          <a:p>
            <a:pPr lvl="1"/>
            <a:r>
              <a:rPr lang="en-US" altLang="en-US" dirty="0" smtClean="0"/>
              <a:t>international commitments</a:t>
            </a:r>
          </a:p>
          <a:p>
            <a:pPr lvl="1"/>
            <a:endParaRPr lang="en-US" altLang="en-US" dirty="0" smtClean="0"/>
          </a:p>
          <a:p>
            <a:pPr marL="914400" lvl="2" indent="0">
              <a:buNone/>
            </a:pPr>
            <a:endParaRPr lang="en-US" altLang="en-US" dirty="0" smtClean="0"/>
          </a:p>
          <a:p>
            <a:pPr lvl="1">
              <a:buNone/>
            </a:pPr>
            <a:endParaRPr lang="en-US" altLang="en-US" dirty="0" smtClean="0"/>
          </a:p>
        </p:txBody>
      </p:sp>
      <p:pic>
        <p:nvPicPr>
          <p:cNvPr id="4" name="Picture 3" descr="Picture1.png"/>
          <p:cNvPicPr>
            <a:picLocks noChangeAspect="1"/>
          </p:cNvPicPr>
          <p:nvPr/>
        </p:nvPicPr>
        <p:blipFill>
          <a:blip r:embed="rId2" cstate="print"/>
          <a:stretch>
            <a:fillRect/>
          </a:stretch>
        </p:blipFill>
        <p:spPr>
          <a:xfrm>
            <a:off x="381000" y="3505200"/>
            <a:ext cx="3025347" cy="2819400"/>
          </a:xfrm>
          <a:prstGeom prst="rect">
            <a:avLst/>
          </a:prstGeom>
        </p:spPr>
      </p:pic>
      <p:sp>
        <p:nvSpPr>
          <p:cNvPr id="5" name="Rectangle 4"/>
          <p:cNvSpPr txBox="1">
            <a:spLocks noChangeArrowheads="1"/>
          </p:cNvSpPr>
          <p:nvPr/>
        </p:nvSpPr>
        <p:spPr>
          <a:xfrm>
            <a:off x="3352800" y="1828800"/>
            <a:ext cx="2881064" cy="44272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smtClean="0">
                <a:ln>
                  <a:noFill/>
                </a:ln>
                <a:solidFill>
                  <a:schemeClr val="tx1"/>
                </a:solidFill>
                <a:effectLst/>
                <a:uLnTx/>
                <a:uFillTx/>
                <a:latin typeface="+mn-lt"/>
                <a:ea typeface="+mn-ea"/>
                <a:cs typeface="+mn-cs"/>
              </a:rPr>
              <a:t>Economic  Rationale (Money matters)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4"/>
          <p:cNvSpPr txBox="1">
            <a:spLocks noChangeArrowheads="1"/>
          </p:cNvSpPr>
          <p:nvPr/>
        </p:nvSpPr>
        <p:spPr>
          <a:xfrm>
            <a:off x="5867400" y="1905000"/>
            <a:ext cx="2881064" cy="44272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schemeClr val="tx1"/>
                </a:solidFill>
                <a:effectLst/>
                <a:uLnTx/>
                <a:uFillTx/>
                <a:latin typeface="+mn-lt"/>
                <a:ea typeface="+mn-ea"/>
                <a:cs typeface="+mn-cs"/>
              </a:rPr>
              <a:t>Moral Arguments (Life matters)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4095" y="3048000"/>
            <a:ext cx="135090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Picture6.png"/>
          <p:cNvPicPr>
            <a:picLocks noChangeAspect="1"/>
          </p:cNvPicPr>
          <p:nvPr/>
        </p:nvPicPr>
        <p:blipFill>
          <a:blip r:embed="rId4"/>
          <a:stretch>
            <a:fillRect/>
          </a:stretch>
        </p:blipFill>
        <p:spPr>
          <a:xfrm>
            <a:off x="3581400" y="4038600"/>
            <a:ext cx="3200400" cy="2324046"/>
          </a:xfrm>
          <a:prstGeom prst="rect">
            <a:avLst/>
          </a:prstGeom>
        </p:spPr>
      </p:pic>
      <p:pic>
        <p:nvPicPr>
          <p:cNvPr id="11" name="Picture 10" descr="Picture7.png"/>
          <p:cNvPicPr>
            <a:picLocks noChangeAspect="1"/>
          </p:cNvPicPr>
          <p:nvPr/>
        </p:nvPicPr>
        <p:blipFill>
          <a:blip r:embed="rId5" cstate="print"/>
          <a:stretch>
            <a:fillRect/>
          </a:stretch>
        </p:blipFill>
        <p:spPr>
          <a:xfrm>
            <a:off x="6651913" y="3657600"/>
            <a:ext cx="2415887" cy="1828800"/>
          </a:xfrm>
          <a:prstGeom prst="rect">
            <a:avLst/>
          </a:prstGeom>
        </p:spPr>
      </p:pic>
    </p:spTree>
    <p:extLst>
      <p:ext uri="{BB962C8B-B14F-4D97-AF65-F5344CB8AC3E}">
        <p14:creationId xmlns:p14="http://schemas.microsoft.com/office/powerpoint/2010/main" val="642470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7620000" y="22860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3200">
              <a:solidFill>
                <a:prstClr val="black"/>
              </a:solidFill>
              <a:latin typeface="Forte" pitchFamily="66" charset="0"/>
              <a:cs typeface="Arial" charset="0"/>
            </a:endParaRPr>
          </a:p>
        </p:txBody>
      </p:sp>
      <p:sp>
        <p:nvSpPr>
          <p:cNvPr id="5" name="Title 4"/>
          <p:cNvSpPr>
            <a:spLocks noGrp="1"/>
          </p:cNvSpPr>
          <p:nvPr>
            <p:ph type="title"/>
          </p:nvPr>
        </p:nvSpPr>
        <p:spPr/>
        <p:txBody>
          <a:bodyPr/>
          <a:lstStyle/>
          <a:p>
            <a:r>
              <a:rPr lang="en-US" sz="2000" b="1" dirty="0" smtClean="0"/>
              <a:t>Various types of excise tax imposed on tobacco by 187 countries</a:t>
            </a:r>
            <a:endParaRPr lang="en-US" sz="2000" b="1" dirty="0"/>
          </a:p>
        </p:txBody>
      </p:sp>
      <p:graphicFrame>
        <p:nvGraphicFramePr>
          <p:cNvPr id="6" name="Table 5"/>
          <p:cNvGraphicFramePr>
            <a:graphicFrameLocks noGrp="1"/>
          </p:cNvGraphicFramePr>
          <p:nvPr>
            <p:extLst>
              <p:ext uri="{D42A27DB-BD31-4B8C-83A1-F6EECF244321}">
                <p14:modId xmlns:p14="http://schemas.microsoft.com/office/powerpoint/2010/main" val="3642359731"/>
              </p:ext>
            </p:extLst>
          </p:nvPr>
        </p:nvGraphicFramePr>
        <p:xfrm>
          <a:off x="469900" y="1295405"/>
          <a:ext cx="8229600" cy="4500252"/>
        </p:xfrm>
        <a:graphic>
          <a:graphicData uri="http://schemas.openxmlformats.org/drawingml/2006/table">
            <a:tbl>
              <a:tblPr firstRow="1" firstCol="1" bandRow="1"/>
              <a:tblGrid>
                <a:gridCol w="722559"/>
                <a:gridCol w="3629254"/>
                <a:gridCol w="2154509"/>
                <a:gridCol w="1723278"/>
              </a:tblGrid>
              <a:tr h="339969">
                <a:tc gridSpan="2">
                  <a:txBody>
                    <a:bodyPr/>
                    <a:lstStyle/>
                    <a:p>
                      <a:pPr marL="0" marR="0">
                        <a:lnSpc>
                          <a:spcPct val="115000"/>
                        </a:lnSpc>
                        <a:spcBef>
                          <a:spcPts val="0"/>
                        </a:spcBef>
                        <a:spcAft>
                          <a:spcPts val="0"/>
                        </a:spcAft>
                      </a:pPr>
                      <a:r>
                        <a:rPr lang="en-US" sz="1800" b="1" dirty="0">
                          <a:solidFill>
                            <a:srgbClr val="FFFFFF"/>
                          </a:solidFill>
                          <a:effectLst/>
                          <a:latin typeface="Calibri"/>
                          <a:ea typeface="Calibri"/>
                          <a:cs typeface="Times New Roman"/>
                        </a:rPr>
                        <a:t>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800" b="1" dirty="0">
                          <a:solidFill>
                            <a:srgbClr val="FFFFFF"/>
                          </a:solidFill>
                          <a:effectLst/>
                          <a:latin typeface="Calibri"/>
                          <a:ea typeface="Calibri"/>
                          <a:cs typeface="Times New Roman"/>
                        </a:rPr>
                        <a:t>Number of countries</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c hMerge="1">
                  <a:txBody>
                    <a:bodyPr/>
                    <a:lstStyle/>
                    <a:p>
                      <a:endParaRPr lang="en-US"/>
                    </a:p>
                  </a:txBody>
                  <a:tcPr/>
                </a:tc>
              </a:tr>
              <a:tr h="339969">
                <a:tc gridSpan="2">
                  <a:txBody>
                    <a:bodyPr/>
                    <a:lstStyle/>
                    <a:p>
                      <a:pPr marL="0" marR="0">
                        <a:lnSpc>
                          <a:spcPct val="115000"/>
                        </a:lnSpc>
                        <a:spcBef>
                          <a:spcPts val="0"/>
                        </a:spcBef>
                        <a:spcAft>
                          <a:spcPts val="0"/>
                        </a:spcAft>
                      </a:pPr>
                      <a:r>
                        <a:rPr lang="en-US" sz="1800" b="1">
                          <a:solidFill>
                            <a:srgbClr val="FFFFFF"/>
                          </a:solidFill>
                          <a:effectLst/>
                          <a:latin typeface="Calibri"/>
                          <a:ea typeface="Calibri"/>
                          <a:cs typeface="Times New Roman"/>
                        </a:rPr>
                        <a:t>Ad-valorem excise only</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C0504D"/>
                    </a:solidFill>
                  </a:tcPr>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Calibri"/>
                          <a:ea typeface="Calibri"/>
                          <a:cs typeface="Times New Roman"/>
                        </a:rPr>
                        <a:t>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8D8D8"/>
                    </a:solidFill>
                  </a:tcPr>
                </a:tc>
              </a:tr>
              <a:tr h="339969">
                <a:tc>
                  <a:txBody>
                    <a:bodyPr/>
                    <a:lstStyle/>
                    <a:p>
                      <a:pPr marL="0" marR="0">
                        <a:lnSpc>
                          <a:spcPct val="115000"/>
                        </a:lnSpc>
                        <a:spcBef>
                          <a:spcPts val="0"/>
                        </a:spcBef>
                        <a:spcAft>
                          <a:spcPts val="0"/>
                        </a:spcAft>
                      </a:pPr>
                      <a:r>
                        <a:rPr lang="en-US" sz="1800" b="1">
                          <a:solidFill>
                            <a:srgbClr val="FFFFFF"/>
                          </a:solidFill>
                          <a:effectLst/>
                          <a:latin typeface="Calibri"/>
                          <a:ea typeface="Calibri"/>
                          <a:cs typeface="Times New Roman"/>
                        </a:rPr>
                        <a:t>1.</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504D"/>
                    </a:solidFill>
                  </a:tcPr>
                </a:tc>
                <a:tc>
                  <a:txBody>
                    <a:bodyPr/>
                    <a:lstStyle/>
                    <a:p>
                      <a:pPr marL="0" marR="0">
                        <a:lnSpc>
                          <a:spcPct val="115000"/>
                        </a:lnSpc>
                        <a:spcBef>
                          <a:spcPts val="0"/>
                        </a:spcBef>
                        <a:spcAft>
                          <a:spcPts val="0"/>
                        </a:spcAft>
                      </a:pPr>
                      <a:r>
                        <a:rPr lang="en-US" sz="1800">
                          <a:effectLst/>
                          <a:latin typeface="Calibri"/>
                          <a:ea typeface="Calibri"/>
                          <a:cs typeface="Times New Roman"/>
                        </a:rPr>
                        <a:t>Uniform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9969">
                <a:tc>
                  <a:txBody>
                    <a:bodyPr/>
                    <a:lstStyle/>
                    <a:p>
                      <a:pPr marL="0" marR="0">
                        <a:lnSpc>
                          <a:spcPct val="115000"/>
                        </a:lnSpc>
                        <a:spcBef>
                          <a:spcPts val="0"/>
                        </a:spcBef>
                        <a:spcAft>
                          <a:spcPts val="0"/>
                        </a:spcAft>
                      </a:pPr>
                      <a:r>
                        <a:rPr lang="en-US" sz="1800" b="1">
                          <a:solidFill>
                            <a:srgbClr val="FFFFFF"/>
                          </a:solidFill>
                          <a:effectLst/>
                          <a:latin typeface="Calibri"/>
                          <a:ea typeface="Calibri"/>
                          <a:cs typeface="Times New Roman"/>
                        </a:rPr>
                        <a:t>2.</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504D"/>
                    </a:solidFill>
                  </a:tcPr>
                </a:tc>
                <a:tc>
                  <a:txBody>
                    <a:bodyPr/>
                    <a:lstStyle/>
                    <a:p>
                      <a:pPr marL="0" marR="0">
                        <a:lnSpc>
                          <a:spcPct val="115000"/>
                        </a:lnSpc>
                        <a:spcBef>
                          <a:spcPts val="0"/>
                        </a:spcBef>
                        <a:spcAft>
                          <a:spcPts val="0"/>
                        </a:spcAft>
                      </a:pPr>
                      <a:r>
                        <a:rPr lang="en-US" sz="1800" dirty="0">
                          <a:effectLst/>
                          <a:latin typeface="Calibri"/>
                          <a:ea typeface="Calibri"/>
                          <a:cs typeface="Times New Roman"/>
                        </a:rPr>
                        <a:t>Different rate (</a:t>
                      </a:r>
                      <a:r>
                        <a:rPr lang="en-US" sz="1800" dirty="0" smtClean="0">
                          <a:effectLst/>
                          <a:latin typeface="Calibri"/>
                          <a:ea typeface="Calibri"/>
                          <a:cs typeface="Times New Roman"/>
                        </a:rPr>
                        <a:t>tier)</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0"/>
                        </a:spcAft>
                      </a:pPr>
                      <a:r>
                        <a:rPr lang="en-US" sz="2400" b="1" dirty="0">
                          <a:solidFill>
                            <a:srgbClr val="FF0000"/>
                          </a:solidFill>
                          <a:effectLst/>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r>
              <a:tr h="339969">
                <a:tc>
                  <a:txBody>
                    <a:bodyPr/>
                    <a:lstStyle/>
                    <a:p>
                      <a:pPr marL="0" marR="0">
                        <a:lnSpc>
                          <a:spcPct val="115000"/>
                        </a:lnSpc>
                        <a:spcBef>
                          <a:spcPts val="0"/>
                        </a:spcBef>
                        <a:spcAft>
                          <a:spcPts val="0"/>
                        </a:spcAft>
                      </a:pPr>
                      <a:r>
                        <a:rPr lang="en-US" sz="1800" b="1">
                          <a:solidFill>
                            <a:srgbClr val="FFFFFF"/>
                          </a:solidFill>
                          <a:effectLst/>
                          <a:latin typeface="Calibri"/>
                          <a:ea typeface="Calibri"/>
                          <a:cs typeface="Times New Roman"/>
                        </a:rPr>
                        <a:t> </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504D"/>
                    </a:solidFill>
                  </a:tcPr>
                </a:tc>
                <a:tc>
                  <a:txBody>
                    <a:bodyPr/>
                    <a:lstStyle/>
                    <a:p>
                      <a:pPr marL="0" marR="0">
                        <a:lnSpc>
                          <a:spcPct val="115000"/>
                        </a:lnSpc>
                        <a:spcBef>
                          <a:spcPts val="0"/>
                        </a:spcBef>
                        <a:spcAft>
                          <a:spcPts val="0"/>
                        </a:spcAft>
                      </a:pPr>
                      <a:r>
                        <a:rPr lang="en-US" sz="1800">
                          <a:effectLst/>
                          <a:latin typeface="Calibri"/>
                          <a:ea typeface="Calibri"/>
                          <a:cs typeface="Times New Roman"/>
                        </a:rPr>
                        <a:t>Data not available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9969">
                <a:tc gridSpan="2">
                  <a:txBody>
                    <a:bodyPr/>
                    <a:lstStyle/>
                    <a:p>
                      <a:pPr marL="0" marR="0">
                        <a:lnSpc>
                          <a:spcPct val="115000"/>
                        </a:lnSpc>
                        <a:spcBef>
                          <a:spcPts val="0"/>
                        </a:spcBef>
                        <a:spcAft>
                          <a:spcPts val="0"/>
                        </a:spcAft>
                      </a:pPr>
                      <a:r>
                        <a:rPr lang="en-US" sz="1800" b="1">
                          <a:solidFill>
                            <a:srgbClr val="FFFFFF"/>
                          </a:solidFill>
                          <a:effectLst/>
                          <a:latin typeface="Calibri"/>
                          <a:ea typeface="Calibri"/>
                          <a:cs typeface="Times New Roman"/>
                        </a:rPr>
                        <a:t>Specific excise only</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504D"/>
                    </a:solidFill>
                  </a:tcPr>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Calibri"/>
                          <a:ea typeface="Calibri"/>
                          <a:cs typeface="Times New Roman"/>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r>
              <a:tr h="339969">
                <a:tc>
                  <a:txBody>
                    <a:bodyPr/>
                    <a:lstStyle/>
                    <a:p>
                      <a:pPr marL="0" marR="0">
                        <a:lnSpc>
                          <a:spcPct val="115000"/>
                        </a:lnSpc>
                        <a:spcBef>
                          <a:spcPts val="0"/>
                        </a:spcBef>
                        <a:spcAft>
                          <a:spcPts val="0"/>
                        </a:spcAft>
                      </a:pPr>
                      <a:r>
                        <a:rPr lang="en-US" sz="1800" b="1">
                          <a:solidFill>
                            <a:srgbClr val="FFFFFF"/>
                          </a:solidFill>
                          <a:effectLst/>
                          <a:latin typeface="Calibri"/>
                          <a:ea typeface="Calibri"/>
                          <a:cs typeface="Times New Roman"/>
                        </a:rPr>
                        <a:t>1.</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504D"/>
                    </a:solidFill>
                  </a:tcPr>
                </a:tc>
                <a:tc>
                  <a:txBody>
                    <a:bodyPr/>
                    <a:lstStyle/>
                    <a:p>
                      <a:pPr marL="0" marR="0">
                        <a:lnSpc>
                          <a:spcPct val="115000"/>
                        </a:lnSpc>
                        <a:spcBef>
                          <a:spcPts val="0"/>
                        </a:spcBef>
                        <a:spcAft>
                          <a:spcPts val="0"/>
                        </a:spcAft>
                      </a:pPr>
                      <a:r>
                        <a:rPr lang="en-US" sz="1800">
                          <a:effectLst/>
                          <a:latin typeface="Calibri"/>
                          <a:ea typeface="Calibri"/>
                          <a:cs typeface="Times New Roman"/>
                        </a:rPr>
                        <a:t>Uniform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9969">
                <a:tc>
                  <a:txBody>
                    <a:bodyPr/>
                    <a:lstStyle/>
                    <a:p>
                      <a:pPr marL="0" marR="0">
                        <a:lnSpc>
                          <a:spcPct val="115000"/>
                        </a:lnSpc>
                        <a:spcBef>
                          <a:spcPts val="0"/>
                        </a:spcBef>
                        <a:spcAft>
                          <a:spcPts val="0"/>
                        </a:spcAft>
                      </a:pPr>
                      <a:r>
                        <a:rPr lang="en-US" sz="1800" b="1">
                          <a:solidFill>
                            <a:srgbClr val="FFFFFF"/>
                          </a:solidFill>
                          <a:effectLst/>
                          <a:latin typeface="Calibri"/>
                          <a:ea typeface="Calibri"/>
                          <a:cs typeface="Times New Roman"/>
                        </a:rPr>
                        <a:t>2.</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504D"/>
                    </a:solidFill>
                  </a:tcPr>
                </a:tc>
                <a:tc>
                  <a:txBody>
                    <a:bodyPr/>
                    <a:lstStyle/>
                    <a:p>
                      <a:pPr marL="0" marR="0">
                        <a:lnSpc>
                          <a:spcPct val="115000"/>
                        </a:lnSpc>
                        <a:spcBef>
                          <a:spcPts val="0"/>
                        </a:spcBef>
                        <a:spcAft>
                          <a:spcPts val="0"/>
                        </a:spcAft>
                      </a:pPr>
                      <a:r>
                        <a:rPr lang="en-US" sz="1800" dirty="0">
                          <a:effectLst/>
                          <a:latin typeface="Calibri"/>
                          <a:ea typeface="Calibri"/>
                          <a:cs typeface="Times New Roman"/>
                        </a:rPr>
                        <a:t>Different rate (</a:t>
                      </a:r>
                      <a:r>
                        <a:rPr lang="en-US" sz="1800" dirty="0" smtClean="0">
                          <a:effectLst/>
                          <a:latin typeface="Calibri"/>
                          <a:ea typeface="Calibri"/>
                          <a:cs typeface="Times New Roman"/>
                        </a:rPr>
                        <a:t>tier)</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r>
              <a:tr h="339969">
                <a:tc>
                  <a:txBody>
                    <a:bodyPr/>
                    <a:lstStyle/>
                    <a:p>
                      <a:pPr marL="0" marR="0">
                        <a:lnSpc>
                          <a:spcPct val="115000"/>
                        </a:lnSpc>
                        <a:spcBef>
                          <a:spcPts val="0"/>
                        </a:spcBef>
                        <a:spcAft>
                          <a:spcPts val="0"/>
                        </a:spcAft>
                      </a:pPr>
                      <a:r>
                        <a:rPr lang="en-US" sz="1800" b="1">
                          <a:solidFill>
                            <a:srgbClr val="FFFFFF"/>
                          </a:solidFill>
                          <a:effectLst/>
                          <a:latin typeface="Calibri"/>
                          <a:ea typeface="Calibri"/>
                          <a:cs typeface="Times New Roman"/>
                        </a:rPr>
                        <a:t> </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504D"/>
                    </a:solidFill>
                  </a:tcPr>
                </a:tc>
                <a:tc>
                  <a:txBody>
                    <a:bodyPr/>
                    <a:lstStyle/>
                    <a:p>
                      <a:pPr marL="0" marR="0">
                        <a:lnSpc>
                          <a:spcPct val="115000"/>
                        </a:lnSpc>
                        <a:spcBef>
                          <a:spcPts val="0"/>
                        </a:spcBef>
                        <a:spcAft>
                          <a:spcPts val="0"/>
                        </a:spcAft>
                      </a:pPr>
                      <a:r>
                        <a:rPr lang="en-US" sz="1800">
                          <a:effectLst/>
                          <a:latin typeface="Calibri"/>
                          <a:ea typeface="Calibri"/>
                          <a:cs typeface="Times New Roman"/>
                        </a:rPr>
                        <a:t>Data not available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9969">
                <a:tc gridSpan="2">
                  <a:txBody>
                    <a:bodyPr/>
                    <a:lstStyle/>
                    <a:p>
                      <a:pPr marL="0" marR="0">
                        <a:lnSpc>
                          <a:spcPct val="115000"/>
                        </a:lnSpc>
                        <a:spcBef>
                          <a:spcPts val="0"/>
                        </a:spcBef>
                        <a:spcAft>
                          <a:spcPts val="0"/>
                        </a:spcAft>
                      </a:pPr>
                      <a:r>
                        <a:rPr lang="en-US" sz="1800" b="1">
                          <a:solidFill>
                            <a:srgbClr val="FFFFFF"/>
                          </a:solidFill>
                          <a:effectLst/>
                          <a:latin typeface="Calibri"/>
                          <a:ea typeface="Calibri"/>
                          <a:cs typeface="Times New Roman"/>
                        </a:rPr>
                        <a:t>Mixed system (Specific + Ad-valorem)</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504D"/>
                    </a:solidFill>
                  </a:tcPr>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Calibri"/>
                          <a:ea typeface="Calibri"/>
                          <a:cs typeface="Times New Roman"/>
                        </a:rPr>
                        <a:t>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r>
              <a:tr h="339969">
                <a:tc>
                  <a:txBody>
                    <a:bodyPr/>
                    <a:lstStyle/>
                    <a:p>
                      <a:pPr marL="0" marR="0">
                        <a:lnSpc>
                          <a:spcPct val="115000"/>
                        </a:lnSpc>
                        <a:spcBef>
                          <a:spcPts val="0"/>
                        </a:spcBef>
                        <a:spcAft>
                          <a:spcPts val="0"/>
                        </a:spcAft>
                      </a:pPr>
                      <a:r>
                        <a:rPr lang="en-US" sz="1800" b="1">
                          <a:solidFill>
                            <a:srgbClr val="FFFFFF"/>
                          </a:solidFill>
                          <a:effectLst/>
                          <a:latin typeface="Calibri"/>
                          <a:ea typeface="Calibri"/>
                          <a:cs typeface="Times New Roman"/>
                        </a:rPr>
                        <a:t>1.</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504D"/>
                    </a:solidFill>
                  </a:tcPr>
                </a:tc>
                <a:tc>
                  <a:txBody>
                    <a:bodyPr/>
                    <a:lstStyle/>
                    <a:p>
                      <a:pPr marL="0" marR="0">
                        <a:lnSpc>
                          <a:spcPct val="115000"/>
                        </a:lnSpc>
                        <a:spcBef>
                          <a:spcPts val="0"/>
                        </a:spcBef>
                        <a:spcAft>
                          <a:spcPts val="0"/>
                        </a:spcAft>
                      </a:pPr>
                      <a:r>
                        <a:rPr lang="en-US" sz="1800">
                          <a:effectLst/>
                          <a:latin typeface="Calibri"/>
                          <a:ea typeface="Calibri"/>
                          <a:cs typeface="Times New Roman"/>
                        </a:rPr>
                        <a:t>Uniform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9969">
                <a:tc>
                  <a:txBody>
                    <a:bodyPr/>
                    <a:lstStyle/>
                    <a:p>
                      <a:pPr marL="0" marR="0">
                        <a:lnSpc>
                          <a:spcPct val="115000"/>
                        </a:lnSpc>
                        <a:spcBef>
                          <a:spcPts val="0"/>
                        </a:spcBef>
                        <a:spcAft>
                          <a:spcPts val="0"/>
                        </a:spcAft>
                      </a:pPr>
                      <a:r>
                        <a:rPr lang="en-US" sz="1800" b="1">
                          <a:solidFill>
                            <a:srgbClr val="FFFFFF"/>
                          </a:solidFill>
                          <a:effectLst/>
                          <a:latin typeface="Calibri"/>
                          <a:ea typeface="Calibri"/>
                          <a:cs typeface="Times New Roman"/>
                        </a:rPr>
                        <a:t>2.</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504D"/>
                    </a:solidFill>
                  </a:tcPr>
                </a:tc>
                <a:tc>
                  <a:txBody>
                    <a:bodyPr/>
                    <a:lstStyle/>
                    <a:p>
                      <a:pPr marL="0" marR="0">
                        <a:lnSpc>
                          <a:spcPct val="115000"/>
                        </a:lnSpc>
                        <a:spcBef>
                          <a:spcPts val="0"/>
                        </a:spcBef>
                        <a:spcAft>
                          <a:spcPts val="0"/>
                        </a:spcAft>
                      </a:pPr>
                      <a:r>
                        <a:rPr lang="en-US" sz="1800" dirty="0">
                          <a:effectLst/>
                          <a:latin typeface="Calibri"/>
                          <a:ea typeface="Calibri"/>
                          <a:cs typeface="Times New Roman"/>
                        </a:rPr>
                        <a:t>Different rate (</a:t>
                      </a:r>
                      <a:r>
                        <a:rPr lang="en-US" sz="1800" dirty="0" smtClean="0">
                          <a:effectLst/>
                          <a:latin typeface="Calibri"/>
                          <a:ea typeface="Calibri"/>
                          <a:cs typeface="Times New Roman"/>
                        </a:rPr>
                        <a:t>tier)</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0"/>
                        </a:spcAft>
                      </a:pPr>
                      <a:r>
                        <a:rPr lang="en-US" sz="18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8D8D8"/>
                    </a:solidFill>
                  </a:tcPr>
                </a:tc>
              </a:tr>
              <a:tr h="339969">
                <a:tc gridSpan="2">
                  <a:txBody>
                    <a:bodyPr/>
                    <a:lstStyle/>
                    <a:p>
                      <a:pPr marL="0" marR="0">
                        <a:lnSpc>
                          <a:spcPct val="115000"/>
                        </a:lnSpc>
                        <a:spcBef>
                          <a:spcPts val="0"/>
                        </a:spcBef>
                        <a:spcAft>
                          <a:spcPts val="0"/>
                        </a:spcAft>
                      </a:pPr>
                      <a:r>
                        <a:rPr lang="en-US" sz="1800" b="1">
                          <a:solidFill>
                            <a:srgbClr val="FFFFFF"/>
                          </a:solidFill>
                          <a:effectLst/>
                          <a:latin typeface="Calibri"/>
                          <a:ea typeface="Calibri"/>
                          <a:cs typeface="Times New Roman"/>
                        </a:rPr>
                        <a:t>No excise tax</a:t>
                      </a:r>
                      <a:endParaRPr lang="en-U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504D"/>
                    </a:solidFill>
                  </a:tcPr>
                </a:tc>
                <a:tc h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Calibri"/>
                          <a:ea typeface="Calibri"/>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533400" y="5835134"/>
            <a:ext cx="5416868" cy="307777"/>
          </a:xfrm>
          <a:prstGeom prst="rect">
            <a:avLst/>
          </a:prstGeom>
          <a:noFill/>
        </p:spPr>
        <p:txBody>
          <a:bodyPr wrap="none" rtlCol="0">
            <a:spAutoFit/>
          </a:bodyPr>
          <a:lstStyle/>
          <a:p>
            <a:r>
              <a:rPr lang="en-US" sz="1400" dirty="0">
                <a:solidFill>
                  <a:prstClr val="black"/>
                </a:solidFill>
              </a:rPr>
              <a:t>Source: WHO Report on the Global Tobacco Epidemic, 2013</a:t>
            </a:r>
          </a:p>
        </p:txBody>
      </p:sp>
    </p:spTree>
    <p:extLst>
      <p:ext uri="{BB962C8B-B14F-4D97-AF65-F5344CB8AC3E}">
        <p14:creationId xmlns:p14="http://schemas.microsoft.com/office/powerpoint/2010/main" val="196282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rmAutofit/>
          </a:bodyPr>
          <a:lstStyle/>
          <a:p>
            <a:r>
              <a:rPr lang="en-US" dirty="0" smtClean="0"/>
              <a:t>Background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Tobacco contributes </a:t>
            </a:r>
            <a:r>
              <a:rPr lang="en-US" dirty="0"/>
              <a:t>to around 10% of total revenue earned by NBR. </a:t>
            </a:r>
            <a:endParaRPr lang="en-US" dirty="0" smtClean="0"/>
          </a:p>
          <a:p>
            <a:r>
              <a:rPr lang="en-US" dirty="0" smtClean="0"/>
              <a:t>On </a:t>
            </a:r>
            <a:r>
              <a:rPr lang="en-US" dirty="0"/>
              <a:t>the other hand tobacco has emerged as a major killer being a common risk factor to number of non-communicable diseases including cancer, stroke and heart disease. </a:t>
            </a:r>
            <a:endParaRPr lang="en-US" dirty="0" smtClean="0"/>
          </a:p>
          <a:p>
            <a:r>
              <a:rPr lang="en-US" dirty="0" smtClean="0"/>
              <a:t>Amidst </a:t>
            </a:r>
            <a:r>
              <a:rPr lang="en-US" dirty="0"/>
              <a:t>this serious dilemma, NBR do not have a written policy on taxing tobacco. Rather, every year NBR proposes change in tax rates on an ad-hoc basis during preparation of national budget. </a:t>
            </a:r>
          </a:p>
          <a:p>
            <a:pPr marL="0" indent="0">
              <a:buNone/>
            </a:pPr>
            <a:endParaRPr lang="en-US" dirty="0"/>
          </a:p>
        </p:txBody>
      </p:sp>
    </p:spTree>
    <p:extLst>
      <p:ext uri="{BB962C8B-B14F-4D97-AF65-F5344CB8AC3E}">
        <p14:creationId xmlns:p14="http://schemas.microsoft.com/office/powerpoint/2010/main" val="3049430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Current Tobacco Tax Structure</a:t>
            </a:r>
            <a:endParaRPr lang="en-US" dirty="0"/>
          </a:p>
        </p:txBody>
      </p:sp>
      <p:sp>
        <p:nvSpPr>
          <p:cNvPr id="3" name="Content Placeholder 2"/>
          <p:cNvSpPr>
            <a:spLocks noGrp="1"/>
          </p:cNvSpPr>
          <p:nvPr>
            <p:ph idx="1"/>
          </p:nvPr>
        </p:nvSpPr>
        <p:spPr>
          <a:solidFill>
            <a:schemeClr val="accent1">
              <a:lumMod val="40000"/>
              <a:lumOff val="60000"/>
            </a:schemeClr>
          </a:solidFill>
        </p:spPr>
        <p:txBody>
          <a:bodyPr>
            <a:normAutofit fontScale="85000" lnSpcReduction="10000"/>
          </a:bodyPr>
          <a:lstStyle/>
          <a:p>
            <a:pPr marL="0" indent="0">
              <a:buNone/>
            </a:pPr>
            <a:r>
              <a:rPr lang="en-GB" b="1" dirty="0"/>
              <a:t>Value Added Tax (VAT)</a:t>
            </a:r>
            <a:endParaRPr lang="en-US" dirty="0"/>
          </a:p>
          <a:p>
            <a:r>
              <a:rPr lang="en-GB" dirty="0"/>
              <a:t>Before 1991 only excise tax was there in Bangladesh and for tobacco products excise was collected according to the Excise and Salt Act 1944. </a:t>
            </a:r>
          </a:p>
          <a:p>
            <a:r>
              <a:rPr lang="en-GB" dirty="0" smtClean="0"/>
              <a:t>After the </a:t>
            </a:r>
            <a:r>
              <a:rPr lang="en-GB" dirty="0"/>
              <a:t>introduction of Value Added Tax (VAT) in 1991, on domestically produced tobacco products, basically two types of tax are realized by VAT wing of NBR.  One is VAT and other is Supplementary Duty (SD). </a:t>
            </a:r>
            <a:endParaRPr lang="en-GB" dirty="0" smtClean="0"/>
          </a:p>
          <a:p>
            <a:r>
              <a:rPr lang="en-GB" dirty="0" smtClean="0"/>
              <a:t>At </a:t>
            </a:r>
            <a:r>
              <a:rPr lang="en-GB" dirty="0"/>
              <a:t>present, 15 % VAT is applicable on all kind of tobacco products.</a:t>
            </a:r>
            <a:endParaRPr lang="en-US" dirty="0"/>
          </a:p>
          <a:p>
            <a:endParaRPr lang="en-US" dirty="0"/>
          </a:p>
        </p:txBody>
      </p:sp>
    </p:spTree>
    <p:extLst>
      <p:ext uri="{BB962C8B-B14F-4D97-AF65-F5344CB8AC3E}">
        <p14:creationId xmlns:p14="http://schemas.microsoft.com/office/powerpoint/2010/main" val="373892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lstStyle/>
          <a:p>
            <a:r>
              <a:rPr lang="en-US" dirty="0"/>
              <a:t>Current Tobacco Tax Structure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4987369"/>
              </p:ext>
            </p:extLst>
          </p:nvPr>
        </p:nvGraphicFramePr>
        <p:xfrm>
          <a:off x="1143000" y="2438400"/>
          <a:ext cx="7238997" cy="3918262"/>
        </p:xfrm>
        <a:graphic>
          <a:graphicData uri="http://schemas.openxmlformats.org/drawingml/2006/table">
            <a:tbl>
              <a:tblPr firstRow="1" firstCol="1" bandRow="1">
                <a:tableStyleId>{5C22544A-7EE6-4342-B048-85BDC9FD1C3A}</a:tableStyleId>
              </a:tblPr>
              <a:tblGrid>
                <a:gridCol w="2412999"/>
                <a:gridCol w="2412999"/>
                <a:gridCol w="2412999"/>
              </a:tblGrid>
              <a:tr h="732986">
                <a:tc>
                  <a:txBody>
                    <a:bodyPr/>
                    <a:lstStyle/>
                    <a:p>
                      <a:pPr marL="0" marR="0" algn="just">
                        <a:lnSpc>
                          <a:spcPct val="115000"/>
                        </a:lnSpc>
                        <a:spcBef>
                          <a:spcPts val="0"/>
                        </a:spcBef>
                        <a:spcAft>
                          <a:spcPts val="0"/>
                        </a:spcAft>
                      </a:pPr>
                      <a:r>
                        <a:rPr lang="en-GB" sz="2400" dirty="0">
                          <a:effectLst/>
                        </a:rPr>
                        <a:t>HS Code</a:t>
                      </a:r>
                      <a:endParaRPr lang="en-US" sz="2400" dirty="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GB" sz="2400" dirty="0">
                          <a:effectLst/>
                        </a:rPr>
                        <a:t>Product</a:t>
                      </a:r>
                      <a:endParaRPr lang="en-US" sz="2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2400">
                          <a:effectLst/>
                        </a:rPr>
                        <a:t>Supplementary duty (%)</a:t>
                      </a:r>
                      <a:endParaRPr lang="en-US" sz="2400">
                        <a:effectLst/>
                        <a:latin typeface="Calibri"/>
                        <a:ea typeface="Times New Roman"/>
                        <a:cs typeface="Times New Roman"/>
                      </a:endParaRPr>
                    </a:p>
                  </a:txBody>
                  <a:tcPr marL="68580" marR="68580" marT="0" marB="0"/>
                </a:tc>
              </a:tr>
              <a:tr h="1110566">
                <a:tc>
                  <a:txBody>
                    <a:bodyPr/>
                    <a:lstStyle/>
                    <a:p>
                      <a:pPr marL="0" marR="0" algn="just">
                        <a:lnSpc>
                          <a:spcPct val="115000"/>
                        </a:lnSpc>
                        <a:spcBef>
                          <a:spcPts val="0"/>
                        </a:spcBef>
                        <a:spcAft>
                          <a:spcPts val="0"/>
                        </a:spcAft>
                      </a:pPr>
                      <a:r>
                        <a:rPr lang="en-GB" sz="2400" dirty="0">
                          <a:effectLst/>
                        </a:rPr>
                        <a:t>2402.10.00</a:t>
                      </a:r>
                      <a:endParaRPr lang="en-US" sz="2400" dirty="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GB" sz="2400">
                          <a:effectLst/>
                        </a:rPr>
                        <a:t>Cigars, Cheroots and Cigarillos</a:t>
                      </a:r>
                      <a:endParaRPr lang="en-US" sz="2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2400" dirty="0">
                          <a:effectLst/>
                        </a:rPr>
                        <a:t>100</a:t>
                      </a:r>
                      <a:endParaRPr lang="en-US" sz="2400" dirty="0">
                        <a:effectLst/>
                        <a:latin typeface="Calibri"/>
                        <a:ea typeface="Times New Roman"/>
                        <a:cs typeface="Times New Roman"/>
                      </a:endParaRPr>
                    </a:p>
                  </a:txBody>
                  <a:tcPr marL="68580" marR="68580" marT="0" marB="0"/>
                </a:tc>
              </a:tr>
              <a:tr h="427941">
                <a:tc>
                  <a:txBody>
                    <a:bodyPr/>
                    <a:lstStyle/>
                    <a:p>
                      <a:pPr marL="0" marR="0" algn="just">
                        <a:lnSpc>
                          <a:spcPct val="115000"/>
                        </a:lnSpc>
                        <a:spcBef>
                          <a:spcPts val="0"/>
                        </a:spcBef>
                        <a:spcAft>
                          <a:spcPts val="0"/>
                        </a:spcAft>
                      </a:pPr>
                      <a:r>
                        <a:rPr lang="en-GB" sz="2400" dirty="0">
                          <a:effectLst/>
                        </a:rPr>
                        <a:t>2402.20.00</a:t>
                      </a:r>
                      <a:endParaRPr lang="en-US" sz="2400" dirty="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GB" sz="2400">
                          <a:effectLst/>
                        </a:rPr>
                        <a:t>Cigarette</a:t>
                      </a:r>
                      <a:endParaRPr lang="en-US" sz="2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2400">
                          <a:effectLst/>
                        </a:rPr>
                        <a:t>350</a:t>
                      </a:r>
                      <a:endParaRPr lang="en-US" sz="2400">
                        <a:effectLst/>
                        <a:latin typeface="Calibri"/>
                        <a:ea typeface="Times New Roman"/>
                        <a:cs typeface="Times New Roman"/>
                      </a:endParaRPr>
                    </a:p>
                  </a:txBody>
                  <a:tcPr marL="68580" marR="68580" marT="0" marB="0"/>
                </a:tc>
              </a:tr>
              <a:tr h="427941">
                <a:tc>
                  <a:txBody>
                    <a:bodyPr/>
                    <a:lstStyle/>
                    <a:p>
                      <a:pPr marL="0" marR="0" algn="just">
                        <a:lnSpc>
                          <a:spcPct val="115000"/>
                        </a:lnSpc>
                        <a:spcBef>
                          <a:spcPts val="0"/>
                        </a:spcBef>
                        <a:spcAft>
                          <a:spcPts val="0"/>
                        </a:spcAft>
                      </a:pPr>
                      <a:r>
                        <a:rPr lang="en-GB" sz="2400" dirty="0">
                          <a:effectLst/>
                        </a:rPr>
                        <a:t>2402.90.00</a:t>
                      </a:r>
                      <a:endParaRPr lang="en-US" sz="2400" dirty="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GB" sz="2400">
                          <a:effectLst/>
                        </a:rPr>
                        <a:t>Hand rolled biri</a:t>
                      </a:r>
                      <a:endParaRPr lang="en-US" sz="2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2400">
                          <a:effectLst/>
                        </a:rPr>
                        <a:t>100</a:t>
                      </a:r>
                      <a:endParaRPr lang="en-US" sz="2400">
                        <a:effectLst/>
                        <a:latin typeface="Calibri"/>
                        <a:ea typeface="Times New Roman"/>
                        <a:cs typeface="Times New Roman"/>
                      </a:endParaRPr>
                    </a:p>
                  </a:txBody>
                  <a:tcPr marL="68580" marR="68580" marT="0" marB="0"/>
                </a:tc>
              </a:tr>
              <a:tr h="1110566">
                <a:tc>
                  <a:txBody>
                    <a:bodyPr/>
                    <a:lstStyle/>
                    <a:p>
                      <a:pPr marL="0" marR="0" algn="just">
                        <a:lnSpc>
                          <a:spcPct val="115000"/>
                        </a:lnSpc>
                        <a:spcBef>
                          <a:spcPts val="0"/>
                        </a:spcBef>
                        <a:spcAft>
                          <a:spcPts val="0"/>
                        </a:spcAft>
                      </a:pPr>
                      <a:r>
                        <a:rPr lang="en-GB" sz="2400" dirty="0">
                          <a:effectLst/>
                        </a:rPr>
                        <a:t>2403.91.00</a:t>
                      </a:r>
                      <a:endParaRPr lang="en-US" sz="2400" dirty="0">
                        <a:effectLst/>
                        <a:latin typeface="Calibri"/>
                        <a:ea typeface="Times New Roman"/>
                        <a:cs typeface="Times New Roman"/>
                      </a:endParaRPr>
                    </a:p>
                  </a:txBody>
                  <a:tcPr marL="68580" marR="68580" marT="0" marB="0"/>
                </a:tc>
                <a:tc>
                  <a:txBody>
                    <a:bodyPr/>
                    <a:lstStyle/>
                    <a:p>
                      <a:pPr marL="0" marR="0" algn="just">
                        <a:lnSpc>
                          <a:spcPct val="115000"/>
                        </a:lnSpc>
                        <a:spcBef>
                          <a:spcPts val="0"/>
                        </a:spcBef>
                        <a:spcAft>
                          <a:spcPts val="0"/>
                        </a:spcAft>
                      </a:pPr>
                      <a:r>
                        <a:rPr lang="en-GB" sz="2400">
                          <a:effectLst/>
                        </a:rPr>
                        <a:t>Smokeless tobacco product</a:t>
                      </a:r>
                      <a:endParaRPr lang="en-US" sz="2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GB" sz="2400" dirty="0">
                          <a:effectLst/>
                        </a:rPr>
                        <a:t>100</a:t>
                      </a:r>
                      <a:endParaRPr lang="en-US" sz="2400" dirty="0">
                        <a:effectLst/>
                        <a:latin typeface="Calibri"/>
                        <a:ea typeface="Times New Roman"/>
                        <a:cs typeface="Times New Roman"/>
                      </a:endParaRPr>
                    </a:p>
                  </a:txBody>
                  <a:tcPr marL="68580" marR="68580" marT="0" marB="0"/>
                </a:tc>
              </a:tr>
            </a:tbl>
          </a:graphicData>
        </a:graphic>
      </p:graphicFrame>
      <p:sp>
        <p:nvSpPr>
          <p:cNvPr id="5" name="Rectangle 4"/>
          <p:cNvSpPr/>
          <p:nvPr/>
        </p:nvSpPr>
        <p:spPr>
          <a:xfrm>
            <a:off x="838200" y="1600200"/>
            <a:ext cx="7620000" cy="830997"/>
          </a:xfrm>
          <a:prstGeom prst="rect">
            <a:avLst/>
          </a:prstGeom>
        </p:spPr>
        <p:txBody>
          <a:bodyPr wrap="square">
            <a:spAutoFit/>
          </a:bodyPr>
          <a:lstStyle/>
          <a:p>
            <a:r>
              <a:rPr lang="en-GB" sz="2400" b="1" dirty="0"/>
              <a:t>Rate of supplementary duty on tobacco products as per the 3</a:t>
            </a:r>
            <a:r>
              <a:rPr lang="en-GB" sz="2400" b="1" baseline="30000" dirty="0"/>
              <a:t>rd</a:t>
            </a:r>
            <a:r>
              <a:rPr lang="en-GB" sz="2400" b="1" dirty="0"/>
              <a:t> schedule</a:t>
            </a:r>
            <a:endParaRPr lang="en-US" sz="2400" b="1" dirty="0"/>
          </a:p>
        </p:txBody>
      </p:sp>
    </p:spTree>
    <p:extLst>
      <p:ext uri="{BB962C8B-B14F-4D97-AF65-F5344CB8AC3E}">
        <p14:creationId xmlns:p14="http://schemas.microsoft.com/office/powerpoint/2010/main" val="3908207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3187</TotalTime>
  <Words>2020</Words>
  <Application>Microsoft Office PowerPoint</Application>
  <PresentationFormat>On-screen Show (4:3)</PresentationFormat>
  <Paragraphs>509</Paragraphs>
  <Slides>29</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Forte</vt:lpstr>
      <vt:lpstr>Garamond</vt:lpstr>
      <vt:lpstr>Times New Roman</vt:lpstr>
      <vt:lpstr>Wingdings</vt:lpstr>
      <vt:lpstr>Office Theme</vt:lpstr>
      <vt:lpstr>1_Office Theme</vt:lpstr>
      <vt:lpstr>Taxing Tobacco:   Collecting Revenue and Reducing Health Cost</vt:lpstr>
      <vt:lpstr>PowerPoint Presentation</vt:lpstr>
      <vt:lpstr>PowerPoint Presentation</vt:lpstr>
      <vt:lpstr>Tobacco Taxes: A Win-Win Measure for Revenue Collection and Reducing Health Cost</vt:lpstr>
      <vt:lpstr>  Rationale for pragmatic tobacco tax policy and higher taxes on tobacco products  </vt:lpstr>
      <vt:lpstr>Various types of excise tax imposed on tobacco by 187 countries</vt:lpstr>
      <vt:lpstr>Background</vt:lpstr>
      <vt:lpstr>Current Tobacco Tax Structure</vt:lpstr>
      <vt:lpstr>Current Tobacco Tax Structure</vt:lpstr>
      <vt:lpstr>Current Tobacco Tax Structure</vt:lpstr>
      <vt:lpstr>Tax Structure: Cigarette</vt:lpstr>
      <vt:lpstr>Tax Structure: Cigarette</vt:lpstr>
      <vt:lpstr>Tax structure : Biri</vt:lpstr>
      <vt:lpstr>Tax structure : Biri</vt:lpstr>
      <vt:lpstr>Tax Structure: SLT</vt:lpstr>
      <vt:lpstr>Tax Structure: SLT</vt:lpstr>
      <vt:lpstr>Cigarette price increase in Bangladesh</vt:lpstr>
      <vt:lpstr>PowerPoint Presentation</vt:lpstr>
      <vt:lpstr>PowerPoint Presentation</vt:lpstr>
      <vt:lpstr>PowerPoint Presentation</vt:lpstr>
      <vt:lpstr>PowerPoint Presentation</vt:lpstr>
      <vt:lpstr>PowerPoint Presentation</vt:lpstr>
      <vt:lpstr>Untapped potential of generating more revenue from low segment</vt:lpstr>
      <vt:lpstr>Tobacco Taxation Thumb Rules..</vt:lpstr>
      <vt:lpstr>Main Policy Challenges</vt:lpstr>
      <vt:lpstr>PowerPoint Presentation</vt:lpstr>
      <vt:lpstr>Problems of tobacco taxation</vt:lpstr>
      <vt:lpstr>Problems of tobacco taxation</vt:lpstr>
      <vt:lpstr>PowerPoint Presentation</vt:lpstr>
    </vt:vector>
  </TitlesOfParts>
  <Company>WHO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HUQ, Syed Mahfuzul</dc:creator>
  <cp:lastModifiedBy>Windows User</cp:lastModifiedBy>
  <cp:revision>167</cp:revision>
  <dcterms:created xsi:type="dcterms:W3CDTF">2018-02-25T15:31:01Z</dcterms:created>
  <dcterms:modified xsi:type="dcterms:W3CDTF">2019-07-03T05:50:52Z</dcterms:modified>
</cp:coreProperties>
</file>