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300" r:id="rId2"/>
    <p:sldId id="303" r:id="rId3"/>
    <p:sldId id="301" r:id="rId4"/>
    <p:sldId id="256" r:id="rId5"/>
    <p:sldId id="260" r:id="rId6"/>
    <p:sldId id="263" r:id="rId7"/>
    <p:sldId id="264" r:id="rId8"/>
    <p:sldId id="310" r:id="rId9"/>
    <p:sldId id="265" r:id="rId10"/>
    <p:sldId id="268" r:id="rId11"/>
    <p:sldId id="269" r:id="rId12"/>
    <p:sldId id="306" r:id="rId13"/>
    <p:sldId id="271" r:id="rId14"/>
    <p:sldId id="273" r:id="rId15"/>
    <p:sldId id="275" r:id="rId16"/>
    <p:sldId id="276" r:id="rId17"/>
    <p:sldId id="277" r:id="rId18"/>
    <p:sldId id="281" r:id="rId19"/>
    <p:sldId id="309" r:id="rId20"/>
    <p:sldId id="280" r:id="rId21"/>
    <p:sldId id="283" r:id="rId22"/>
    <p:sldId id="284" r:id="rId23"/>
    <p:sldId id="285" r:id="rId24"/>
    <p:sldId id="286" r:id="rId25"/>
    <p:sldId id="287" r:id="rId26"/>
    <p:sldId id="290" r:id="rId27"/>
    <p:sldId id="289" r:id="rId28"/>
    <p:sldId id="291" r:id="rId29"/>
    <p:sldId id="292" r:id="rId30"/>
    <p:sldId id="293" r:id="rId31"/>
    <p:sldId id="294" r:id="rId32"/>
    <p:sldId id="295" r:id="rId33"/>
    <p:sldId id="296" r:id="rId34"/>
    <p:sldId id="297" r:id="rId35"/>
    <p:sldId id="298" r:id="rId36"/>
    <p:sldId id="29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4" autoAdjust="0"/>
    <p:restoredTop sz="85824" autoAdjust="0"/>
  </p:normalViewPr>
  <p:slideViewPr>
    <p:cSldViewPr>
      <p:cViewPr varScale="1">
        <p:scale>
          <a:sx n="60" d="100"/>
          <a:sy n="60" d="100"/>
        </p:scale>
        <p:origin x="1276" y="48"/>
      </p:cViewPr>
      <p:guideLst>
        <p:guide orient="horz" pos="2160"/>
        <p:guide pos="2880"/>
      </p:guideLst>
    </p:cSldViewPr>
  </p:slideViewPr>
  <p:outlineViewPr>
    <p:cViewPr>
      <p:scale>
        <a:sx n="33" d="100"/>
        <a:sy n="33" d="100"/>
      </p:scale>
      <p:origin x="0" y="7326"/>
    </p:cViewPr>
  </p:outlineViewPr>
  <p:notesTextViewPr>
    <p:cViewPr>
      <p:scale>
        <a:sx n="100" d="100"/>
        <a:sy n="100" d="100"/>
      </p:scale>
      <p:origin x="0" y="0"/>
    </p:cViewPr>
  </p:notesTextViewPr>
  <p:sorterViewPr>
    <p:cViewPr>
      <p:scale>
        <a:sx n="100" d="100"/>
        <a:sy n="100" d="100"/>
      </p:scale>
      <p:origin x="0" y="3312"/>
    </p:cViewPr>
  </p:sorterViewPr>
  <p:notesViewPr>
    <p:cSldViewPr>
      <p:cViewPr varScale="1">
        <p:scale>
          <a:sx n="50" d="100"/>
          <a:sy n="50" d="100"/>
        </p:scale>
        <p:origin x="-233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Tapan\Personal\Research\Seminars\Brand%20switching.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Low</c:v>
                </c:pt>
              </c:strCache>
            </c:strRef>
          </c:tx>
          <c:spPr>
            <a:ln w="38100"/>
          </c:spPr>
          <c:marker>
            <c:symbol val="none"/>
          </c:marker>
          <c:dLbls>
            <c:dLbl>
              <c:idx val="1"/>
              <c:delete val="1"/>
              <c:extLst xmlns:c16r2="http://schemas.microsoft.com/office/drawing/2015/06/chart">
                <c:ext xmlns:c16="http://schemas.microsoft.com/office/drawing/2014/chart" uri="{C3380CC4-5D6E-409C-BE32-E72D297353CC}">
                  <c16:uniqueId val="{00000000-4FB9-41DF-9399-7A81EC892C5C}"/>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1-4FB9-41DF-9399-7A81EC892C5C}"/>
                </c:ext>
                <c:ext xmlns:c15="http://schemas.microsoft.com/office/drawing/2012/chart" uri="{CE6537A1-D6FC-4f65-9D91-7224C49458BB}"/>
              </c:extLst>
            </c:dLbl>
            <c:spPr>
              <a:noFill/>
              <a:ln>
                <a:noFill/>
              </a:ln>
              <a:effectLst/>
            </c:spPr>
            <c:txPr>
              <a:bodyPr/>
              <a:lstStyle/>
              <a:p>
                <a:pPr>
                  <a:defRPr lang="en-US"/>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2009</c:v>
                </c:pt>
                <c:pt idx="1">
                  <c:v>2010</c:v>
                </c:pt>
                <c:pt idx="2">
                  <c:v>2011-12</c:v>
                </c:pt>
                <c:pt idx="3">
                  <c:v>2014-15</c:v>
                </c:pt>
              </c:strCache>
            </c:strRef>
          </c:cat>
          <c:val>
            <c:numRef>
              <c:f>Sheet1!$B$2:$B$5</c:f>
              <c:numCache>
                <c:formatCode>General</c:formatCode>
                <c:ptCount val="4"/>
                <c:pt idx="0">
                  <c:v>7.0000000000000021E-2</c:v>
                </c:pt>
                <c:pt idx="1">
                  <c:v>6.0000000000000032E-2</c:v>
                </c:pt>
                <c:pt idx="2">
                  <c:v>8.0000000000000043E-2</c:v>
                </c:pt>
                <c:pt idx="3">
                  <c:v>7.0000000000000021E-2</c:v>
                </c:pt>
              </c:numCache>
            </c:numRef>
          </c:val>
          <c:smooth val="0"/>
          <c:extLst xmlns:c16r2="http://schemas.microsoft.com/office/drawing/2015/06/chart">
            <c:ext xmlns:c16="http://schemas.microsoft.com/office/drawing/2014/chart" uri="{C3380CC4-5D6E-409C-BE32-E72D297353CC}">
              <c16:uniqueId val="{00000002-4FB9-41DF-9399-7A81EC892C5C}"/>
            </c:ext>
          </c:extLst>
        </c:ser>
        <c:ser>
          <c:idx val="1"/>
          <c:order val="1"/>
          <c:tx>
            <c:strRef>
              <c:f>Sheet1!$C$1</c:f>
              <c:strCache>
                <c:ptCount val="1"/>
                <c:pt idx="0">
                  <c:v>Medium</c:v>
                </c:pt>
              </c:strCache>
            </c:strRef>
          </c:tx>
          <c:spPr>
            <a:ln w="38100"/>
          </c:spPr>
          <c:marker>
            <c:symbol val="none"/>
          </c:marker>
          <c:dLbls>
            <c:dLbl>
              <c:idx val="1"/>
              <c:delete val="1"/>
              <c:extLst xmlns:c16r2="http://schemas.microsoft.com/office/drawing/2015/06/chart">
                <c:ext xmlns:c16="http://schemas.microsoft.com/office/drawing/2014/chart" uri="{C3380CC4-5D6E-409C-BE32-E72D297353CC}">
                  <c16:uniqueId val="{00000003-4FB9-41DF-9399-7A81EC892C5C}"/>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4-4FB9-41DF-9399-7A81EC892C5C}"/>
                </c:ext>
                <c:ext xmlns:c15="http://schemas.microsoft.com/office/drawing/2012/chart" uri="{CE6537A1-D6FC-4f65-9D91-7224C49458BB}"/>
              </c:extLst>
            </c:dLbl>
            <c:spPr>
              <a:noFill/>
              <a:ln>
                <a:noFill/>
              </a:ln>
              <a:effectLst/>
            </c:spPr>
            <c:txPr>
              <a:bodyPr/>
              <a:lstStyle/>
              <a:p>
                <a:pPr>
                  <a:defRPr lang="en-US"/>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2009</c:v>
                </c:pt>
                <c:pt idx="1">
                  <c:v>2010</c:v>
                </c:pt>
                <c:pt idx="2">
                  <c:v>2011-12</c:v>
                </c:pt>
                <c:pt idx="3">
                  <c:v>2014-15</c:v>
                </c:pt>
              </c:strCache>
            </c:strRef>
          </c:cat>
          <c:val>
            <c:numRef>
              <c:f>Sheet1!$C$2:$C$5</c:f>
              <c:numCache>
                <c:formatCode>General</c:formatCode>
                <c:ptCount val="4"/>
                <c:pt idx="0">
                  <c:v>0.15000000000000024</c:v>
                </c:pt>
                <c:pt idx="1">
                  <c:v>0.15000000000000024</c:v>
                </c:pt>
                <c:pt idx="2">
                  <c:v>0.13</c:v>
                </c:pt>
                <c:pt idx="3">
                  <c:v>0.11</c:v>
                </c:pt>
              </c:numCache>
            </c:numRef>
          </c:val>
          <c:smooth val="0"/>
          <c:extLst xmlns:c16r2="http://schemas.microsoft.com/office/drawing/2015/06/chart">
            <c:ext xmlns:c16="http://schemas.microsoft.com/office/drawing/2014/chart" uri="{C3380CC4-5D6E-409C-BE32-E72D297353CC}">
              <c16:uniqueId val="{00000005-4FB9-41DF-9399-7A81EC892C5C}"/>
            </c:ext>
          </c:extLst>
        </c:ser>
        <c:ser>
          <c:idx val="2"/>
          <c:order val="2"/>
          <c:tx>
            <c:strRef>
              <c:f>Sheet1!$D$1</c:f>
              <c:strCache>
                <c:ptCount val="1"/>
                <c:pt idx="0">
                  <c:v>High</c:v>
                </c:pt>
              </c:strCache>
            </c:strRef>
          </c:tx>
          <c:spPr>
            <a:ln w="38100"/>
          </c:spPr>
          <c:marker>
            <c:symbol val="none"/>
          </c:marker>
          <c:dLbls>
            <c:dLbl>
              <c:idx val="1"/>
              <c:delete val="1"/>
              <c:extLst xmlns:c16r2="http://schemas.microsoft.com/office/drawing/2015/06/chart">
                <c:ext xmlns:c16="http://schemas.microsoft.com/office/drawing/2014/chart" uri="{C3380CC4-5D6E-409C-BE32-E72D297353CC}">
                  <c16:uniqueId val="{00000006-4FB9-41DF-9399-7A81EC892C5C}"/>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7-4FB9-41DF-9399-7A81EC892C5C}"/>
                </c:ext>
                <c:ext xmlns:c15="http://schemas.microsoft.com/office/drawing/2012/chart" uri="{CE6537A1-D6FC-4f65-9D91-7224C49458BB}"/>
              </c:extLst>
            </c:dLbl>
            <c:spPr>
              <a:noFill/>
              <a:ln>
                <a:noFill/>
              </a:ln>
              <a:effectLst/>
            </c:spPr>
            <c:txPr>
              <a:bodyPr/>
              <a:lstStyle/>
              <a:p>
                <a:pPr>
                  <a:defRPr lang="en-US"/>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2009</c:v>
                </c:pt>
                <c:pt idx="1">
                  <c:v>2010</c:v>
                </c:pt>
                <c:pt idx="2">
                  <c:v>2011-12</c:v>
                </c:pt>
                <c:pt idx="3">
                  <c:v>2014-15</c:v>
                </c:pt>
              </c:strCache>
            </c:strRef>
          </c:cat>
          <c:val>
            <c:numRef>
              <c:f>Sheet1!$D$2:$D$5</c:f>
              <c:numCache>
                <c:formatCode>General</c:formatCode>
                <c:ptCount val="4"/>
                <c:pt idx="0">
                  <c:v>0.26</c:v>
                </c:pt>
                <c:pt idx="1">
                  <c:v>0.21000000000000021</c:v>
                </c:pt>
                <c:pt idx="2">
                  <c:v>0.19</c:v>
                </c:pt>
                <c:pt idx="3">
                  <c:v>0.17</c:v>
                </c:pt>
              </c:numCache>
            </c:numRef>
          </c:val>
          <c:smooth val="0"/>
          <c:extLst xmlns:c16r2="http://schemas.microsoft.com/office/drawing/2015/06/chart">
            <c:ext xmlns:c16="http://schemas.microsoft.com/office/drawing/2014/chart" uri="{C3380CC4-5D6E-409C-BE32-E72D297353CC}">
              <c16:uniqueId val="{00000008-4FB9-41DF-9399-7A81EC892C5C}"/>
            </c:ext>
          </c:extLst>
        </c:ser>
        <c:ser>
          <c:idx val="3"/>
          <c:order val="3"/>
          <c:tx>
            <c:strRef>
              <c:f>Sheet1!$E$1</c:f>
              <c:strCache>
                <c:ptCount val="1"/>
                <c:pt idx="0">
                  <c:v>Premium</c:v>
                </c:pt>
              </c:strCache>
            </c:strRef>
          </c:tx>
          <c:spPr>
            <a:ln w="38100"/>
          </c:spPr>
          <c:marker>
            <c:symbol val="none"/>
          </c:marker>
          <c:dLbls>
            <c:dLbl>
              <c:idx val="1"/>
              <c:delete val="1"/>
              <c:extLst xmlns:c16r2="http://schemas.microsoft.com/office/drawing/2015/06/chart">
                <c:ext xmlns:c16="http://schemas.microsoft.com/office/drawing/2014/chart" uri="{C3380CC4-5D6E-409C-BE32-E72D297353CC}">
                  <c16:uniqueId val="{00000009-4FB9-41DF-9399-7A81EC892C5C}"/>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A-4FB9-41DF-9399-7A81EC892C5C}"/>
                </c:ext>
                <c:ext xmlns:c15="http://schemas.microsoft.com/office/drawing/2012/chart" uri="{CE6537A1-D6FC-4f65-9D91-7224C49458BB}"/>
              </c:extLst>
            </c:dLbl>
            <c:spPr>
              <a:noFill/>
              <a:ln>
                <a:noFill/>
              </a:ln>
              <a:effectLst/>
            </c:spPr>
            <c:txPr>
              <a:bodyPr/>
              <a:lstStyle/>
              <a:p>
                <a:pPr>
                  <a:defRPr lang="en-US"/>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2009</c:v>
                </c:pt>
                <c:pt idx="1">
                  <c:v>2010</c:v>
                </c:pt>
                <c:pt idx="2">
                  <c:v>2011-12</c:v>
                </c:pt>
                <c:pt idx="3">
                  <c:v>2014-15</c:v>
                </c:pt>
              </c:strCache>
            </c:strRef>
          </c:cat>
          <c:val>
            <c:numRef>
              <c:f>Sheet1!$E$2:$E$5</c:f>
              <c:numCache>
                <c:formatCode>General</c:formatCode>
                <c:ptCount val="4"/>
                <c:pt idx="0">
                  <c:v>0.29000000000000031</c:v>
                </c:pt>
                <c:pt idx="1">
                  <c:v>0.27</c:v>
                </c:pt>
                <c:pt idx="2">
                  <c:v>0.26</c:v>
                </c:pt>
                <c:pt idx="3">
                  <c:v>0.2</c:v>
                </c:pt>
              </c:numCache>
            </c:numRef>
          </c:val>
          <c:smooth val="0"/>
          <c:extLst xmlns:c16r2="http://schemas.microsoft.com/office/drawing/2015/06/chart">
            <c:ext xmlns:c16="http://schemas.microsoft.com/office/drawing/2014/chart" uri="{C3380CC4-5D6E-409C-BE32-E72D297353CC}">
              <c16:uniqueId val="{0000000B-4FB9-41DF-9399-7A81EC892C5C}"/>
            </c:ext>
          </c:extLst>
        </c:ser>
        <c:dLbls>
          <c:showLegendKey val="0"/>
          <c:showVal val="0"/>
          <c:showCatName val="0"/>
          <c:showSerName val="0"/>
          <c:showPercent val="0"/>
          <c:showBubbleSize val="0"/>
        </c:dLbls>
        <c:smooth val="0"/>
        <c:axId val="-905811136"/>
        <c:axId val="-905810048"/>
      </c:lineChart>
      <c:catAx>
        <c:axId val="-905811136"/>
        <c:scaling>
          <c:orientation val="minMax"/>
        </c:scaling>
        <c:delete val="0"/>
        <c:axPos val="b"/>
        <c:numFmt formatCode="General" sourceLinked="0"/>
        <c:majorTickMark val="out"/>
        <c:minorTickMark val="none"/>
        <c:tickLblPos val="nextTo"/>
        <c:txPr>
          <a:bodyPr/>
          <a:lstStyle/>
          <a:p>
            <a:pPr>
              <a:defRPr lang="en-US"/>
            </a:pPr>
            <a:endParaRPr lang="en-US"/>
          </a:p>
        </c:txPr>
        <c:crossAx val="-905810048"/>
        <c:crosses val="autoZero"/>
        <c:auto val="1"/>
        <c:lblAlgn val="ctr"/>
        <c:lblOffset val="100"/>
        <c:noMultiLvlLbl val="0"/>
      </c:catAx>
      <c:valAx>
        <c:axId val="-905810048"/>
        <c:scaling>
          <c:orientation val="minMax"/>
        </c:scaling>
        <c:delete val="0"/>
        <c:axPos val="l"/>
        <c:majorGridlines/>
        <c:numFmt formatCode="General" sourceLinked="1"/>
        <c:majorTickMark val="out"/>
        <c:minorTickMark val="none"/>
        <c:tickLblPos val="nextTo"/>
        <c:txPr>
          <a:bodyPr/>
          <a:lstStyle/>
          <a:p>
            <a:pPr>
              <a:defRPr lang="en-US"/>
            </a:pPr>
            <a:endParaRPr lang="en-US"/>
          </a:p>
        </c:txPr>
        <c:crossAx val="-905811136"/>
        <c:crosses val="autoZero"/>
        <c:crossBetween val="between"/>
      </c:valAx>
    </c:plotArea>
    <c:legend>
      <c:legendPos val="r"/>
      <c:layout>
        <c:manualLayout>
          <c:xMode val="edge"/>
          <c:yMode val="edge"/>
          <c:x val="0.80456597222222226"/>
          <c:y val="0.36234238544112551"/>
          <c:w val="0.18501736111111214"/>
          <c:h val="0.28275458748065796"/>
        </c:manualLayout>
      </c:layout>
      <c:overlay val="0"/>
      <c:txPr>
        <a:bodyPr/>
        <a:lstStyle/>
        <a:p>
          <a:pPr>
            <a:defRPr lang="en-US"/>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19685039370079"/>
          <c:y val="3.6614905467876907E-2"/>
          <c:w val="0.69342512587012162"/>
          <c:h val="0.87053002919253308"/>
        </c:manualLayout>
      </c:layout>
      <c:areaChart>
        <c:grouping val="percentStacked"/>
        <c:varyColors val="0"/>
        <c:ser>
          <c:idx val="0"/>
          <c:order val="0"/>
          <c:tx>
            <c:strRef>
              <c:f>'income mobility'!$B$3</c:f>
              <c:strCache>
                <c:ptCount val="1"/>
                <c:pt idx="0">
                  <c:v>0-5000</c:v>
                </c:pt>
              </c:strCache>
            </c:strRef>
          </c:tx>
          <c:spPr>
            <a:solidFill>
              <a:srgbClr val="C00000"/>
            </a:solidFill>
          </c:spPr>
          <c:dLbls>
            <c:dLbl>
              <c:idx val="0"/>
              <c:layout>
                <c:manualLayout>
                  <c:x val="5.0847457627118856E-2"/>
                  <c:y val="0"/>
                </c:manualLayout>
              </c:layout>
              <c:tx>
                <c:rich>
                  <a:bodyPr/>
                  <a:lstStyle/>
                  <a:p>
                    <a:pPr>
                      <a:defRPr lang="en-US" sz="2400" b="1"/>
                    </a:pPr>
                    <a:r>
                      <a:rPr lang="en-US"/>
                      <a:t>21%</a:t>
                    </a:r>
                  </a:p>
                </c:rich>
              </c:tx>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15E6-41C7-A818-72FBABB96858}"/>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1-15E6-41C7-A818-72FBABB96858}"/>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2-15E6-41C7-A818-72FBABB96858}"/>
                </c:ext>
                <c:ext xmlns:c15="http://schemas.microsoft.com/office/drawing/2012/chart" uri="{CE6537A1-D6FC-4f65-9D91-7224C49458BB}"/>
              </c:extLst>
            </c:dLbl>
            <c:dLbl>
              <c:idx val="3"/>
              <c:layout>
                <c:manualLayout>
                  <c:x val="-6.2146892655367304E-2"/>
                  <c:y val="-6.8997240110395888E-3"/>
                </c:manualLayout>
              </c:layout>
              <c:tx>
                <c:rich>
                  <a:bodyPr/>
                  <a:lstStyle/>
                  <a:p>
                    <a:pPr>
                      <a:defRPr lang="en-US" sz="2400" b="1">
                        <a:solidFill>
                          <a:srgbClr val="002060"/>
                        </a:solidFill>
                      </a:defRPr>
                    </a:pPr>
                    <a:r>
                      <a:rPr lang="en-US"/>
                      <a:t>5%</a:t>
                    </a:r>
                  </a:p>
                </c:rich>
              </c:tx>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15E6-41C7-A818-72FBABB96858}"/>
                </c:ext>
                <c:ext xmlns:c15="http://schemas.microsoft.com/office/drawing/2012/chart" uri="{CE6537A1-D6FC-4f65-9D91-7224C49458BB}"/>
              </c:extLst>
            </c:dLbl>
            <c:spPr>
              <a:noFill/>
              <a:ln>
                <a:noFill/>
              </a:ln>
              <a:effectLst/>
            </c:spPr>
            <c:txPr>
              <a:bodyPr/>
              <a:lstStyle/>
              <a:p>
                <a:pPr>
                  <a:defRPr lang="en-US"/>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'income mobility'!$C$2:$F$2</c:f>
              <c:strCache>
                <c:ptCount val="4"/>
                <c:pt idx="0">
                  <c:v>Wave 1 (2009)</c:v>
                </c:pt>
                <c:pt idx="1">
                  <c:v>Wave 2 (2010) </c:v>
                </c:pt>
                <c:pt idx="2">
                  <c:v>Wave 3 (2012) </c:v>
                </c:pt>
                <c:pt idx="3">
                  <c:v>Wave 4 (2015) </c:v>
                </c:pt>
              </c:strCache>
            </c:strRef>
          </c:cat>
          <c:val>
            <c:numRef>
              <c:f>'income mobility'!$C$3:$F$3</c:f>
              <c:numCache>
                <c:formatCode>General</c:formatCode>
                <c:ptCount val="4"/>
                <c:pt idx="0">
                  <c:v>0.21000000000000021</c:v>
                </c:pt>
                <c:pt idx="1">
                  <c:v>0.19000000000000034</c:v>
                </c:pt>
                <c:pt idx="2">
                  <c:v>0.13</c:v>
                </c:pt>
                <c:pt idx="3">
                  <c:v>5.0000000000000114E-2</c:v>
                </c:pt>
              </c:numCache>
            </c:numRef>
          </c:val>
          <c:extLst xmlns:c16r2="http://schemas.microsoft.com/office/drawing/2015/06/chart">
            <c:ext xmlns:c16="http://schemas.microsoft.com/office/drawing/2014/chart" uri="{C3380CC4-5D6E-409C-BE32-E72D297353CC}">
              <c16:uniqueId val="{00000004-15E6-41C7-A818-72FBABB96858}"/>
            </c:ext>
          </c:extLst>
        </c:ser>
        <c:ser>
          <c:idx val="1"/>
          <c:order val="1"/>
          <c:tx>
            <c:strRef>
              <c:f>'income mobility'!$B$4</c:f>
              <c:strCache>
                <c:ptCount val="1"/>
                <c:pt idx="0">
                  <c:v>5001-10000 </c:v>
                </c:pt>
              </c:strCache>
            </c:strRef>
          </c:tx>
          <c:dLbls>
            <c:dLbl>
              <c:idx val="0"/>
              <c:layout>
                <c:manualLayout>
                  <c:x val="4.9435028248587594E-2"/>
                  <c:y val="9.1996320147194853E-3"/>
                </c:manualLayout>
              </c:layout>
              <c:tx>
                <c:rich>
                  <a:bodyPr/>
                  <a:lstStyle/>
                  <a:p>
                    <a:pPr>
                      <a:defRPr lang="en-US" sz="2400" b="1"/>
                    </a:pPr>
                    <a:r>
                      <a:rPr lang="en-US"/>
                      <a:t>53%</a:t>
                    </a:r>
                  </a:p>
                </c:rich>
              </c:tx>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15E6-41C7-A818-72FBABB96858}"/>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6-15E6-41C7-A818-72FBABB96858}"/>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7-15E6-41C7-A818-72FBABB96858}"/>
                </c:ext>
                <c:ext xmlns:c15="http://schemas.microsoft.com/office/drawing/2012/chart" uri="{CE6537A1-D6FC-4f65-9D91-7224C49458BB}"/>
              </c:extLst>
            </c:dLbl>
            <c:dLbl>
              <c:idx val="3"/>
              <c:layout>
                <c:manualLayout>
                  <c:x val="-5.9322033898305593E-2"/>
                  <c:y val="0"/>
                </c:manualLayout>
              </c:layout>
              <c:tx>
                <c:rich>
                  <a:bodyPr/>
                  <a:lstStyle/>
                  <a:p>
                    <a:pPr>
                      <a:defRPr lang="en-US" sz="2400" b="1"/>
                    </a:pPr>
                    <a:r>
                      <a:rPr lang="en-US"/>
                      <a:t>32%</a:t>
                    </a:r>
                  </a:p>
                </c:rich>
              </c:tx>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15E6-41C7-A818-72FBABB96858}"/>
                </c:ext>
                <c:ext xmlns:c15="http://schemas.microsoft.com/office/drawing/2012/chart" uri="{CE6537A1-D6FC-4f65-9D91-7224C49458BB}"/>
              </c:extLst>
            </c:dLbl>
            <c:spPr>
              <a:noFill/>
              <a:ln>
                <a:noFill/>
              </a:ln>
              <a:effectLst/>
            </c:spPr>
            <c:txPr>
              <a:bodyPr/>
              <a:lstStyle/>
              <a:p>
                <a:pPr>
                  <a:defRPr lang="en-US"/>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'income mobility'!$C$2:$F$2</c:f>
              <c:strCache>
                <c:ptCount val="4"/>
                <c:pt idx="0">
                  <c:v>Wave 1 (2009)</c:v>
                </c:pt>
                <c:pt idx="1">
                  <c:v>Wave 2 (2010) </c:v>
                </c:pt>
                <c:pt idx="2">
                  <c:v>Wave 3 (2012) </c:v>
                </c:pt>
                <c:pt idx="3">
                  <c:v>Wave 4 (2015) </c:v>
                </c:pt>
              </c:strCache>
            </c:strRef>
          </c:cat>
          <c:val>
            <c:numRef>
              <c:f>'income mobility'!$C$4:$F$4</c:f>
              <c:numCache>
                <c:formatCode>General</c:formatCode>
                <c:ptCount val="4"/>
                <c:pt idx="0">
                  <c:v>0.53</c:v>
                </c:pt>
                <c:pt idx="1">
                  <c:v>0.51</c:v>
                </c:pt>
                <c:pt idx="2">
                  <c:v>0.43000000000000038</c:v>
                </c:pt>
                <c:pt idx="3">
                  <c:v>0.32000000000000117</c:v>
                </c:pt>
              </c:numCache>
            </c:numRef>
          </c:val>
          <c:extLst xmlns:c16r2="http://schemas.microsoft.com/office/drawing/2015/06/chart">
            <c:ext xmlns:c16="http://schemas.microsoft.com/office/drawing/2014/chart" uri="{C3380CC4-5D6E-409C-BE32-E72D297353CC}">
              <c16:uniqueId val="{00000009-15E6-41C7-A818-72FBABB96858}"/>
            </c:ext>
          </c:extLst>
        </c:ser>
        <c:ser>
          <c:idx val="2"/>
          <c:order val="2"/>
          <c:tx>
            <c:strRef>
              <c:f>'income mobility'!$B$5</c:f>
              <c:strCache>
                <c:ptCount val="1"/>
                <c:pt idx="0">
                  <c:v>10001-15000 </c:v>
                </c:pt>
              </c:strCache>
            </c:strRef>
          </c:tx>
          <c:spPr>
            <a:solidFill>
              <a:srgbClr val="FFFF00"/>
            </a:solidFill>
          </c:spPr>
          <c:dLbls>
            <c:dLbl>
              <c:idx val="0"/>
              <c:layout>
                <c:manualLayout>
                  <c:x val="4.3785310734463304E-2"/>
                  <c:y val="0"/>
                </c:manualLayout>
              </c:layout>
              <c:tx>
                <c:rich>
                  <a:bodyPr/>
                  <a:lstStyle/>
                  <a:p>
                    <a:pPr>
                      <a:defRPr lang="en-US" sz="2000" b="1"/>
                    </a:pPr>
                    <a:r>
                      <a:rPr lang="en-US"/>
                      <a:t>16%</a:t>
                    </a:r>
                  </a:p>
                </c:rich>
              </c:tx>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15E6-41C7-A818-72FBABB96858}"/>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B-15E6-41C7-A818-72FBABB96858}"/>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C-15E6-41C7-A818-72FBABB96858}"/>
                </c:ext>
                <c:ext xmlns:c15="http://schemas.microsoft.com/office/drawing/2012/chart" uri="{CE6537A1-D6FC-4f65-9D91-7224C49458BB}"/>
              </c:extLst>
            </c:dLbl>
            <c:dLbl>
              <c:idx val="3"/>
              <c:layout>
                <c:manualLayout>
                  <c:x val="-6.3559322033898302E-2"/>
                  <c:y val="-3.679852805887765E-2"/>
                </c:manualLayout>
              </c:layout>
              <c:tx>
                <c:rich>
                  <a:bodyPr/>
                  <a:lstStyle/>
                  <a:p>
                    <a:pPr>
                      <a:defRPr lang="en-US" sz="2000" b="1"/>
                    </a:pPr>
                    <a:r>
                      <a:rPr lang="en-US"/>
                      <a:t>25%</a:t>
                    </a:r>
                  </a:p>
                </c:rich>
              </c:tx>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15E6-41C7-A818-72FBABB96858}"/>
                </c:ext>
                <c:ext xmlns:c15="http://schemas.microsoft.com/office/drawing/2012/chart" uri="{CE6537A1-D6FC-4f65-9D91-7224C49458BB}"/>
              </c:extLst>
            </c:dLbl>
            <c:spPr>
              <a:noFill/>
              <a:ln>
                <a:noFill/>
              </a:ln>
              <a:effectLst/>
            </c:spPr>
            <c:txPr>
              <a:bodyPr/>
              <a:lstStyle/>
              <a:p>
                <a:pPr>
                  <a:defRPr lang="en-US"/>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'income mobility'!$C$2:$F$2</c:f>
              <c:strCache>
                <c:ptCount val="4"/>
                <c:pt idx="0">
                  <c:v>Wave 1 (2009)</c:v>
                </c:pt>
                <c:pt idx="1">
                  <c:v>Wave 2 (2010) </c:v>
                </c:pt>
                <c:pt idx="2">
                  <c:v>Wave 3 (2012) </c:v>
                </c:pt>
                <c:pt idx="3">
                  <c:v>Wave 4 (2015) </c:v>
                </c:pt>
              </c:strCache>
            </c:strRef>
          </c:cat>
          <c:val>
            <c:numRef>
              <c:f>'income mobility'!$C$5:$F$5</c:f>
              <c:numCache>
                <c:formatCode>General</c:formatCode>
                <c:ptCount val="4"/>
                <c:pt idx="0">
                  <c:v>0.16000000000000034</c:v>
                </c:pt>
                <c:pt idx="1">
                  <c:v>0.17</c:v>
                </c:pt>
                <c:pt idx="2">
                  <c:v>0.25</c:v>
                </c:pt>
                <c:pt idx="3">
                  <c:v>0.25</c:v>
                </c:pt>
              </c:numCache>
            </c:numRef>
          </c:val>
          <c:extLst xmlns:c16r2="http://schemas.microsoft.com/office/drawing/2015/06/chart">
            <c:ext xmlns:c16="http://schemas.microsoft.com/office/drawing/2014/chart" uri="{C3380CC4-5D6E-409C-BE32-E72D297353CC}">
              <c16:uniqueId val="{0000000E-15E6-41C7-A818-72FBABB96858}"/>
            </c:ext>
          </c:extLst>
        </c:ser>
        <c:ser>
          <c:idx val="3"/>
          <c:order val="3"/>
          <c:tx>
            <c:strRef>
              <c:f>'income mobility'!$B$6</c:f>
              <c:strCache>
                <c:ptCount val="1"/>
                <c:pt idx="0">
                  <c:v>15001-20000 </c:v>
                </c:pt>
              </c:strCache>
            </c:strRef>
          </c:tx>
          <c:dLbls>
            <c:dLbl>
              <c:idx val="0"/>
              <c:layout>
                <c:manualLayout>
                  <c:x val="4.3785310734463304E-2"/>
                  <c:y val="2.2999080036798635E-3"/>
                </c:manualLayout>
              </c:layout>
              <c:tx>
                <c:rich>
                  <a:bodyPr/>
                  <a:lstStyle/>
                  <a:p>
                    <a:pPr>
                      <a:defRPr lang="en-US" sz="2000" b="1"/>
                    </a:pPr>
                    <a:r>
                      <a:rPr lang="en-US"/>
                      <a:t>4%</a:t>
                    </a:r>
                  </a:p>
                </c:rich>
              </c:tx>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15E6-41C7-A818-72FBABB96858}"/>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10-15E6-41C7-A818-72FBABB96858}"/>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11-15E6-41C7-A818-72FBABB96858}"/>
                </c:ext>
                <c:ext xmlns:c15="http://schemas.microsoft.com/office/drawing/2012/chart" uri="{CE6537A1-D6FC-4f65-9D91-7224C49458BB}"/>
              </c:extLst>
            </c:dLbl>
            <c:dLbl>
              <c:idx val="3"/>
              <c:layout>
                <c:manualLayout>
                  <c:x val="-7.3446327683615822E-2"/>
                  <c:y val="-4.5998160073597062E-2"/>
                </c:manualLayout>
              </c:layout>
              <c:tx>
                <c:rich>
                  <a:bodyPr/>
                  <a:lstStyle/>
                  <a:p>
                    <a:pPr>
                      <a:defRPr lang="en-US" sz="2000" b="1"/>
                    </a:pPr>
                    <a:r>
                      <a:rPr lang="en-US"/>
                      <a:t>14%</a:t>
                    </a:r>
                  </a:p>
                </c:rich>
              </c:tx>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15E6-41C7-A818-72FBABB96858}"/>
                </c:ext>
                <c:ext xmlns:c15="http://schemas.microsoft.com/office/drawing/2012/chart" uri="{CE6537A1-D6FC-4f65-9D91-7224C49458BB}"/>
              </c:extLst>
            </c:dLbl>
            <c:spPr>
              <a:noFill/>
              <a:ln>
                <a:noFill/>
              </a:ln>
              <a:effectLst/>
            </c:spPr>
            <c:txPr>
              <a:bodyPr/>
              <a:lstStyle/>
              <a:p>
                <a:pPr>
                  <a:defRPr lang="en-US"/>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'income mobility'!$C$2:$F$2</c:f>
              <c:strCache>
                <c:ptCount val="4"/>
                <c:pt idx="0">
                  <c:v>Wave 1 (2009)</c:v>
                </c:pt>
                <c:pt idx="1">
                  <c:v>Wave 2 (2010) </c:v>
                </c:pt>
                <c:pt idx="2">
                  <c:v>Wave 3 (2012) </c:v>
                </c:pt>
                <c:pt idx="3">
                  <c:v>Wave 4 (2015) </c:v>
                </c:pt>
              </c:strCache>
            </c:strRef>
          </c:cat>
          <c:val>
            <c:numRef>
              <c:f>'income mobility'!$C$6:$F$6</c:f>
              <c:numCache>
                <c:formatCode>General</c:formatCode>
                <c:ptCount val="4"/>
                <c:pt idx="0">
                  <c:v>4.0000000000000112E-2</c:v>
                </c:pt>
                <c:pt idx="1">
                  <c:v>8.0000000000000224E-2</c:v>
                </c:pt>
                <c:pt idx="2">
                  <c:v>0.1</c:v>
                </c:pt>
                <c:pt idx="3">
                  <c:v>0.14000000000000001</c:v>
                </c:pt>
              </c:numCache>
            </c:numRef>
          </c:val>
          <c:extLst xmlns:c16r2="http://schemas.microsoft.com/office/drawing/2015/06/chart">
            <c:ext xmlns:c16="http://schemas.microsoft.com/office/drawing/2014/chart" uri="{C3380CC4-5D6E-409C-BE32-E72D297353CC}">
              <c16:uniqueId val="{00000013-15E6-41C7-A818-72FBABB96858}"/>
            </c:ext>
          </c:extLst>
        </c:ser>
        <c:ser>
          <c:idx val="4"/>
          <c:order val="4"/>
          <c:tx>
            <c:strRef>
              <c:f>'income mobility'!$B$7</c:f>
              <c:strCache>
                <c:ptCount val="1"/>
                <c:pt idx="0">
                  <c:v>20001+ </c:v>
                </c:pt>
              </c:strCache>
            </c:strRef>
          </c:tx>
          <c:spPr>
            <a:solidFill>
              <a:srgbClr val="FFC000"/>
            </a:solidFill>
            <a:ln w="25400">
              <a:noFill/>
            </a:ln>
          </c:spPr>
          <c:dLbls>
            <c:dLbl>
              <c:idx val="0"/>
              <c:layout>
                <c:manualLayout>
                  <c:x val="3.9548022598870206E-2"/>
                  <c:y val="-4.5998160073597054E-3"/>
                </c:manualLayout>
              </c:layout>
              <c:tx>
                <c:rich>
                  <a:bodyPr/>
                  <a:lstStyle/>
                  <a:p>
                    <a:pPr>
                      <a:defRPr lang="en-US" sz="2000" b="1"/>
                    </a:pPr>
                    <a:r>
                      <a:rPr lang="en-US"/>
                      <a:t>5%</a:t>
                    </a:r>
                  </a:p>
                </c:rich>
              </c:tx>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4-15E6-41C7-A818-72FBABB96858}"/>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15-15E6-41C7-A818-72FBABB96858}"/>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16-15E6-41C7-A818-72FBABB96858}"/>
                </c:ext>
                <c:ext xmlns:c15="http://schemas.microsoft.com/office/drawing/2012/chart" uri="{CE6537A1-D6FC-4f65-9D91-7224C49458BB}"/>
              </c:extLst>
            </c:dLbl>
            <c:dLbl>
              <c:idx val="3"/>
              <c:layout>
                <c:manualLayout>
                  <c:x val="-7.7683615819209517E-2"/>
                  <c:y val="-3.679852805887765E-2"/>
                </c:manualLayout>
              </c:layout>
              <c:tx>
                <c:rich>
                  <a:bodyPr/>
                  <a:lstStyle/>
                  <a:p>
                    <a:pPr>
                      <a:defRPr lang="en-US" sz="2000" b="1"/>
                    </a:pPr>
                    <a:r>
                      <a:rPr lang="en-US"/>
                      <a:t>24%</a:t>
                    </a:r>
                  </a:p>
                </c:rich>
              </c:tx>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7-15E6-41C7-A818-72FBABB96858}"/>
                </c:ext>
                <c:ext xmlns:c15="http://schemas.microsoft.com/office/drawing/2012/chart" uri="{CE6537A1-D6FC-4f65-9D91-7224C49458BB}"/>
              </c:extLst>
            </c:dLbl>
            <c:spPr>
              <a:noFill/>
              <a:ln>
                <a:noFill/>
              </a:ln>
              <a:effectLst/>
            </c:spPr>
            <c:txPr>
              <a:bodyPr/>
              <a:lstStyle/>
              <a:p>
                <a:pPr>
                  <a:defRPr lang="en-US"/>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'income mobility'!$C$2:$F$2</c:f>
              <c:strCache>
                <c:ptCount val="4"/>
                <c:pt idx="0">
                  <c:v>Wave 1 (2009)</c:v>
                </c:pt>
                <c:pt idx="1">
                  <c:v>Wave 2 (2010) </c:v>
                </c:pt>
                <c:pt idx="2">
                  <c:v>Wave 3 (2012) </c:v>
                </c:pt>
                <c:pt idx="3">
                  <c:v>Wave 4 (2015) </c:v>
                </c:pt>
              </c:strCache>
            </c:strRef>
          </c:cat>
          <c:val>
            <c:numRef>
              <c:f>'income mobility'!$C$7:$F$7</c:f>
              <c:numCache>
                <c:formatCode>General</c:formatCode>
                <c:ptCount val="4"/>
                <c:pt idx="0">
                  <c:v>5.0000000000000114E-2</c:v>
                </c:pt>
                <c:pt idx="1">
                  <c:v>5.0000000000000114E-2</c:v>
                </c:pt>
                <c:pt idx="2">
                  <c:v>9.0000000000000066E-2</c:v>
                </c:pt>
                <c:pt idx="3">
                  <c:v>0.24000000000000021</c:v>
                </c:pt>
              </c:numCache>
            </c:numRef>
          </c:val>
          <c:extLst xmlns:c16r2="http://schemas.microsoft.com/office/drawing/2015/06/chart">
            <c:ext xmlns:c16="http://schemas.microsoft.com/office/drawing/2014/chart" uri="{C3380CC4-5D6E-409C-BE32-E72D297353CC}">
              <c16:uniqueId val="{00000018-15E6-41C7-A818-72FBABB96858}"/>
            </c:ext>
          </c:extLst>
        </c:ser>
        <c:dLbls>
          <c:showLegendKey val="0"/>
          <c:showVal val="0"/>
          <c:showCatName val="0"/>
          <c:showSerName val="0"/>
          <c:showPercent val="0"/>
          <c:showBubbleSize val="0"/>
        </c:dLbls>
        <c:axId val="-905809504"/>
        <c:axId val="-905803520"/>
      </c:areaChart>
      <c:catAx>
        <c:axId val="-905809504"/>
        <c:scaling>
          <c:orientation val="minMax"/>
        </c:scaling>
        <c:delete val="0"/>
        <c:axPos val="b"/>
        <c:numFmt formatCode="General" sourceLinked="0"/>
        <c:majorTickMark val="out"/>
        <c:minorTickMark val="none"/>
        <c:tickLblPos val="nextTo"/>
        <c:txPr>
          <a:bodyPr/>
          <a:lstStyle/>
          <a:p>
            <a:pPr>
              <a:defRPr lang="en-US" sz="1600" b="1"/>
            </a:pPr>
            <a:endParaRPr lang="en-US"/>
          </a:p>
        </c:txPr>
        <c:crossAx val="-905803520"/>
        <c:crosses val="autoZero"/>
        <c:auto val="1"/>
        <c:lblAlgn val="ctr"/>
        <c:lblOffset val="100"/>
        <c:noMultiLvlLbl val="0"/>
      </c:catAx>
      <c:valAx>
        <c:axId val="-905803520"/>
        <c:scaling>
          <c:orientation val="minMax"/>
        </c:scaling>
        <c:delete val="0"/>
        <c:axPos val="l"/>
        <c:majorGridlines/>
        <c:numFmt formatCode="0%" sourceLinked="1"/>
        <c:majorTickMark val="out"/>
        <c:minorTickMark val="none"/>
        <c:tickLblPos val="nextTo"/>
        <c:txPr>
          <a:bodyPr/>
          <a:lstStyle/>
          <a:p>
            <a:pPr>
              <a:defRPr lang="en-US" sz="1600" b="1"/>
            </a:pPr>
            <a:endParaRPr lang="en-US"/>
          </a:p>
        </c:txPr>
        <c:crossAx val="-905809504"/>
        <c:crosses val="autoZero"/>
        <c:crossBetween val="midCat"/>
      </c:valAx>
    </c:plotArea>
    <c:legend>
      <c:legendPos val="r"/>
      <c:overlay val="0"/>
      <c:txPr>
        <a:bodyPr/>
        <a:lstStyle/>
        <a:p>
          <a:pPr>
            <a:defRPr lang="en-US" sz="1600" b="1"/>
          </a:pPr>
          <a:endParaRPr lang="en-US"/>
        </a:p>
      </c:txPr>
    </c:legend>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Sheet1!$B$2</c:f>
              <c:strCache>
                <c:ptCount val="1"/>
                <c:pt idx="0">
                  <c:v>Low</c:v>
                </c:pt>
              </c:strCache>
            </c:strRef>
          </c:tx>
          <c:invertIfNegative val="0"/>
          <c:cat>
            <c:strRef>
              <c:f>Sheet1!$A$3:$A$6</c:f>
              <c:strCache>
                <c:ptCount val="4"/>
                <c:pt idx="0">
                  <c:v>2009</c:v>
                </c:pt>
                <c:pt idx="1">
                  <c:v>2010</c:v>
                </c:pt>
                <c:pt idx="2">
                  <c:v>2011-12</c:v>
                </c:pt>
                <c:pt idx="3">
                  <c:v>2014-15</c:v>
                </c:pt>
              </c:strCache>
            </c:strRef>
          </c:cat>
          <c:val>
            <c:numRef>
              <c:f>Sheet1!$B$3:$B$6</c:f>
              <c:numCache>
                <c:formatCode>0.00</c:formatCode>
                <c:ptCount val="4"/>
                <c:pt idx="0">
                  <c:v>20.056190000000001</c:v>
                </c:pt>
                <c:pt idx="1">
                  <c:v>20.062319999999911</c:v>
                </c:pt>
                <c:pt idx="2">
                  <c:v>24.172539999999934</c:v>
                </c:pt>
                <c:pt idx="3">
                  <c:v>31.199259999999999</c:v>
                </c:pt>
              </c:numCache>
            </c:numRef>
          </c:val>
          <c:extLst xmlns:c16r2="http://schemas.microsoft.com/office/drawing/2015/06/chart">
            <c:ext xmlns:c16="http://schemas.microsoft.com/office/drawing/2014/chart" uri="{C3380CC4-5D6E-409C-BE32-E72D297353CC}">
              <c16:uniqueId val="{00000000-1D12-4146-8257-E5CF034D625E}"/>
            </c:ext>
          </c:extLst>
        </c:ser>
        <c:ser>
          <c:idx val="1"/>
          <c:order val="1"/>
          <c:tx>
            <c:strRef>
              <c:f>Sheet1!$C$2</c:f>
              <c:strCache>
                <c:ptCount val="1"/>
                <c:pt idx="0">
                  <c:v>Medium</c:v>
                </c:pt>
              </c:strCache>
            </c:strRef>
          </c:tx>
          <c:invertIfNegative val="0"/>
          <c:cat>
            <c:strRef>
              <c:f>Sheet1!$A$3:$A$6</c:f>
              <c:strCache>
                <c:ptCount val="4"/>
                <c:pt idx="0">
                  <c:v>2009</c:v>
                </c:pt>
                <c:pt idx="1">
                  <c:v>2010</c:v>
                </c:pt>
                <c:pt idx="2">
                  <c:v>2011-12</c:v>
                </c:pt>
                <c:pt idx="3">
                  <c:v>2014-15</c:v>
                </c:pt>
              </c:strCache>
            </c:strRef>
          </c:cat>
          <c:val>
            <c:numRef>
              <c:f>Sheet1!$C$3:$C$6</c:f>
              <c:numCache>
                <c:formatCode>0.00</c:formatCode>
                <c:ptCount val="4"/>
                <c:pt idx="0">
                  <c:v>40.1372</c:v>
                </c:pt>
                <c:pt idx="1">
                  <c:v>43.064880000000002</c:v>
                </c:pt>
                <c:pt idx="2">
                  <c:v>53.064</c:v>
                </c:pt>
                <c:pt idx="3">
                  <c:v>53.065540000000013</c:v>
                </c:pt>
              </c:numCache>
            </c:numRef>
          </c:val>
          <c:extLst xmlns:c16r2="http://schemas.microsoft.com/office/drawing/2015/06/chart">
            <c:ext xmlns:c16="http://schemas.microsoft.com/office/drawing/2014/chart" uri="{C3380CC4-5D6E-409C-BE32-E72D297353CC}">
              <c16:uniqueId val="{00000001-1D12-4146-8257-E5CF034D625E}"/>
            </c:ext>
          </c:extLst>
        </c:ser>
        <c:ser>
          <c:idx val="2"/>
          <c:order val="2"/>
          <c:tx>
            <c:strRef>
              <c:f>Sheet1!$D$2</c:f>
              <c:strCache>
                <c:ptCount val="1"/>
                <c:pt idx="0">
                  <c:v>High</c:v>
                </c:pt>
              </c:strCache>
            </c:strRef>
          </c:tx>
          <c:invertIfNegative val="0"/>
          <c:cat>
            <c:strRef>
              <c:f>Sheet1!$A$3:$A$6</c:f>
              <c:strCache>
                <c:ptCount val="4"/>
                <c:pt idx="0">
                  <c:v>2009</c:v>
                </c:pt>
                <c:pt idx="1">
                  <c:v>2010</c:v>
                </c:pt>
                <c:pt idx="2">
                  <c:v>2011-12</c:v>
                </c:pt>
                <c:pt idx="3">
                  <c:v>2014-15</c:v>
                </c:pt>
              </c:strCache>
            </c:strRef>
          </c:cat>
          <c:val>
            <c:numRef>
              <c:f>Sheet1!$D$3:$D$6</c:f>
              <c:numCache>
                <c:formatCode>0.00</c:formatCode>
                <c:ptCount val="4"/>
                <c:pt idx="0">
                  <c:v>88.710910000000027</c:v>
                </c:pt>
                <c:pt idx="1">
                  <c:v>90.061570000000003</c:v>
                </c:pt>
                <c:pt idx="2">
                  <c:v>99.551130000000001</c:v>
                </c:pt>
                <c:pt idx="3">
                  <c:v>119.03410000000002</c:v>
                </c:pt>
              </c:numCache>
            </c:numRef>
          </c:val>
          <c:extLst xmlns:c16r2="http://schemas.microsoft.com/office/drawing/2015/06/chart">
            <c:ext xmlns:c16="http://schemas.microsoft.com/office/drawing/2014/chart" uri="{C3380CC4-5D6E-409C-BE32-E72D297353CC}">
              <c16:uniqueId val="{00000002-1D12-4146-8257-E5CF034D625E}"/>
            </c:ext>
          </c:extLst>
        </c:ser>
        <c:ser>
          <c:idx val="3"/>
          <c:order val="3"/>
          <c:tx>
            <c:strRef>
              <c:f>Sheet1!$E$2</c:f>
              <c:strCache>
                <c:ptCount val="1"/>
                <c:pt idx="0">
                  <c:v>Premium</c:v>
                </c:pt>
              </c:strCache>
            </c:strRef>
          </c:tx>
          <c:invertIfNegative val="0"/>
          <c:cat>
            <c:strRef>
              <c:f>Sheet1!$A$3:$A$6</c:f>
              <c:strCache>
                <c:ptCount val="4"/>
                <c:pt idx="0">
                  <c:v>2009</c:v>
                </c:pt>
                <c:pt idx="1">
                  <c:v>2010</c:v>
                </c:pt>
                <c:pt idx="2">
                  <c:v>2011-12</c:v>
                </c:pt>
                <c:pt idx="3">
                  <c:v>2014-15</c:v>
                </c:pt>
              </c:strCache>
            </c:strRef>
          </c:cat>
          <c:val>
            <c:numRef>
              <c:f>Sheet1!$E$3:$E$6</c:f>
              <c:numCache>
                <c:formatCode>0.00</c:formatCode>
                <c:ptCount val="4"/>
                <c:pt idx="0">
                  <c:v>152.94959999999998</c:v>
                </c:pt>
                <c:pt idx="1">
                  <c:v>155.9057</c:v>
                </c:pt>
                <c:pt idx="2">
                  <c:v>184.8793</c:v>
                </c:pt>
                <c:pt idx="3">
                  <c:v>204.88410000000007</c:v>
                </c:pt>
              </c:numCache>
            </c:numRef>
          </c:val>
          <c:extLst xmlns:c16r2="http://schemas.microsoft.com/office/drawing/2015/06/chart">
            <c:ext xmlns:c16="http://schemas.microsoft.com/office/drawing/2014/chart" uri="{C3380CC4-5D6E-409C-BE32-E72D297353CC}">
              <c16:uniqueId val="{00000003-1D12-4146-8257-E5CF034D625E}"/>
            </c:ext>
          </c:extLst>
        </c:ser>
        <c:dLbls>
          <c:showLegendKey val="0"/>
          <c:showVal val="0"/>
          <c:showCatName val="0"/>
          <c:showSerName val="0"/>
          <c:showPercent val="0"/>
          <c:showBubbleSize val="0"/>
        </c:dLbls>
        <c:gapWidth val="150"/>
        <c:axId val="-905807872"/>
        <c:axId val="-905804608"/>
      </c:barChart>
      <c:catAx>
        <c:axId val="-905807872"/>
        <c:scaling>
          <c:orientation val="minMax"/>
        </c:scaling>
        <c:delete val="0"/>
        <c:axPos val="b"/>
        <c:numFmt formatCode="General" sourceLinked="0"/>
        <c:majorTickMark val="out"/>
        <c:minorTickMark val="none"/>
        <c:tickLblPos val="nextTo"/>
        <c:txPr>
          <a:bodyPr/>
          <a:lstStyle/>
          <a:p>
            <a:pPr>
              <a:defRPr lang="en-US"/>
            </a:pPr>
            <a:endParaRPr lang="en-US"/>
          </a:p>
        </c:txPr>
        <c:crossAx val="-905804608"/>
        <c:crosses val="autoZero"/>
        <c:auto val="1"/>
        <c:lblAlgn val="ctr"/>
        <c:lblOffset val="100"/>
        <c:noMultiLvlLbl val="0"/>
      </c:catAx>
      <c:valAx>
        <c:axId val="-905804608"/>
        <c:scaling>
          <c:orientation val="minMax"/>
        </c:scaling>
        <c:delete val="0"/>
        <c:axPos val="l"/>
        <c:majorGridlines/>
        <c:numFmt formatCode="0" sourceLinked="0"/>
        <c:majorTickMark val="out"/>
        <c:minorTickMark val="none"/>
        <c:tickLblPos val="nextTo"/>
        <c:txPr>
          <a:bodyPr/>
          <a:lstStyle/>
          <a:p>
            <a:pPr>
              <a:defRPr lang="en-US"/>
            </a:pPr>
            <a:endParaRPr lang="en-US"/>
          </a:p>
        </c:txPr>
        <c:crossAx val="-905807872"/>
        <c:crosses val="autoZero"/>
        <c:crossBetween val="between"/>
      </c:valAx>
    </c:plotArea>
    <c:legend>
      <c:legendPos val="r"/>
      <c:overlay val="0"/>
      <c:txPr>
        <a:bodyPr/>
        <a:lstStyle/>
        <a:p>
          <a:pPr>
            <a:defRPr lang="en-US"/>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286251340633244"/>
          <c:y val="8.8108939134791647E-2"/>
          <c:w val="0.7327433112162528"/>
          <c:h val="0.66140183185632662"/>
        </c:manualLayout>
      </c:layout>
      <c:barChart>
        <c:barDir val="col"/>
        <c:grouping val="clustered"/>
        <c:varyColors val="0"/>
        <c:ser>
          <c:idx val="0"/>
          <c:order val="0"/>
          <c:tx>
            <c:strRef>
              <c:f>Sheet1!$B$1</c:f>
              <c:strCache>
                <c:ptCount val="1"/>
                <c:pt idx="0">
                  <c:v>Low</c:v>
                </c:pt>
              </c:strCache>
            </c:strRef>
          </c:tx>
          <c:invertIfNegative val="0"/>
          <c:cat>
            <c:strRef>
              <c:f>Sheet1!$A$2:$A$5</c:f>
              <c:strCache>
                <c:ptCount val="4"/>
                <c:pt idx="0">
                  <c:v>2009</c:v>
                </c:pt>
                <c:pt idx="1">
                  <c:v>2010</c:v>
                </c:pt>
                <c:pt idx="2">
                  <c:v>2011-12</c:v>
                </c:pt>
                <c:pt idx="3">
                  <c:v>2014-15</c:v>
                </c:pt>
              </c:strCache>
            </c:strRef>
          </c:cat>
          <c:val>
            <c:numRef>
              <c:f>Sheet1!$B$2:$B$5</c:f>
              <c:numCache>
                <c:formatCode>General</c:formatCode>
                <c:ptCount val="4"/>
                <c:pt idx="0">
                  <c:v>4.6099999999999985</c:v>
                </c:pt>
                <c:pt idx="1">
                  <c:v>3.86</c:v>
                </c:pt>
                <c:pt idx="2">
                  <c:v>36.33</c:v>
                </c:pt>
                <c:pt idx="3">
                  <c:v>20.37</c:v>
                </c:pt>
              </c:numCache>
            </c:numRef>
          </c:val>
          <c:extLst xmlns:c16r2="http://schemas.microsoft.com/office/drawing/2015/06/chart">
            <c:ext xmlns:c16="http://schemas.microsoft.com/office/drawing/2014/chart" uri="{C3380CC4-5D6E-409C-BE32-E72D297353CC}">
              <c16:uniqueId val="{00000000-2C62-4FDE-B002-8A08AE2BD31F}"/>
            </c:ext>
          </c:extLst>
        </c:ser>
        <c:ser>
          <c:idx val="1"/>
          <c:order val="1"/>
          <c:tx>
            <c:strRef>
              <c:f>Sheet1!$C$1</c:f>
              <c:strCache>
                <c:ptCount val="1"/>
                <c:pt idx="0">
                  <c:v>Medium</c:v>
                </c:pt>
              </c:strCache>
            </c:strRef>
          </c:tx>
          <c:invertIfNegative val="0"/>
          <c:cat>
            <c:strRef>
              <c:f>Sheet1!$A$2:$A$5</c:f>
              <c:strCache>
                <c:ptCount val="4"/>
                <c:pt idx="0">
                  <c:v>2009</c:v>
                </c:pt>
                <c:pt idx="1">
                  <c:v>2010</c:v>
                </c:pt>
                <c:pt idx="2">
                  <c:v>2011-12</c:v>
                </c:pt>
                <c:pt idx="3">
                  <c:v>2014-15</c:v>
                </c:pt>
              </c:strCache>
            </c:strRef>
          </c:cat>
          <c:val>
            <c:numRef>
              <c:f>Sheet1!$C$2:$C$5</c:f>
              <c:numCache>
                <c:formatCode>General</c:formatCode>
                <c:ptCount val="4"/>
                <c:pt idx="0">
                  <c:v>78.510000000000005</c:v>
                </c:pt>
                <c:pt idx="1">
                  <c:v>78.349999999999994</c:v>
                </c:pt>
                <c:pt idx="2">
                  <c:v>45.690000000000012</c:v>
                </c:pt>
                <c:pt idx="3">
                  <c:v>58.720000000000013</c:v>
                </c:pt>
              </c:numCache>
            </c:numRef>
          </c:val>
          <c:extLst xmlns:c16r2="http://schemas.microsoft.com/office/drawing/2015/06/chart">
            <c:ext xmlns:c16="http://schemas.microsoft.com/office/drawing/2014/chart" uri="{C3380CC4-5D6E-409C-BE32-E72D297353CC}">
              <c16:uniqueId val="{00000001-2C62-4FDE-B002-8A08AE2BD31F}"/>
            </c:ext>
          </c:extLst>
        </c:ser>
        <c:ser>
          <c:idx val="2"/>
          <c:order val="2"/>
          <c:tx>
            <c:strRef>
              <c:f>Sheet1!$D$1</c:f>
              <c:strCache>
                <c:ptCount val="1"/>
                <c:pt idx="0">
                  <c:v>High</c:v>
                </c:pt>
              </c:strCache>
            </c:strRef>
          </c:tx>
          <c:invertIfNegative val="0"/>
          <c:cat>
            <c:strRef>
              <c:f>Sheet1!$A$2:$A$5</c:f>
              <c:strCache>
                <c:ptCount val="4"/>
                <c:pt idx="0">
                  <c:v>2009</c:v>
                </c:pt>
                <c:pt idx="1">
                  <c:v>2010</c:v>
                </c:pt>
                <c:pt idx="2">
                  <c:v>2011-12</c:v>
                </c:pt>
                <c:pt idx="3">
                  <c:v>2014-15</c:v>
                </c:pt>
              </c:strCache>
            </c:strRef>
          </c:cat>
          <c:val>
            <c:numRef>
              <c:f>Sheet1!$D$2:$D$5</c:f>
              <c:numCache>
                <c:formatCode>General</c:formatCode>
                <c:ptCount val="4"/>
                <c:pt idx="0">
                  <c:v>12.56</c:v>
                </c:pt>
                <c:pt idx="1">
                  <c:v>13.33</c:v>
                </c:pt>
                <c:pt idx="2">
                  <c:v>11.870000000000006</c:v>
                </c:pt>
                <c:pt idx="3">
                  <c:v>12.28</c:v>
                </c:pt>
              </c:numCache>
            </c:numRef>
          </c:val>
          <c:extLst xmlns:c16r2="http://schemas.microsoft.com/office/drawing/2015/06/chart">
            <c:ext xmlns:c16="http://schemas.microsoft.com/office/drawing/2014/chart" uri="{C3380CC4-5D6E-409C-BE32-E72D297353CC}">
              <c16:uniqueId val="{00000002-2C62-4FDE-B002-8A08AE2BD31F}"/>
            </c:ext>
          </c:extLst>
        </c:ser>
        <c:ser>
          <c:idx val="3"/>
          <c:order val="3"/>
          <c:tx>
            <c:strRef>
              <c:f>Sheet1!$E$1</c:f>
              <c:strCache>
                <c:ptCount val="1"/>
                <c:pt idx="0">
                  <c:v>Premium</c:v>
                </c:pt>
              </c:strCache>
            </c:strRef>
          </c:tx>
          <c:invertIfNegative val="0"/>
          <c:cat>
            <c:strRef>
              <c:f>Sheet1!$A$2:$A$5</c:f>
              <c:strCache>
                <c:ptCount val="4"/>
                <c:pt idx="0">
                  <c:v>2009</c:v>
                </c:pt>
                <c:pt idx="1">
                  <c:v>2010</c:v>
                </c:pt>
                <c:pt idx="2">
                  <c:v>2011-12</c:v>
                </c:pt>
                <c:pt idx="3">
                  <c:v>2014-15</c:v>
                </c:pt>
              </c:strCache>
            </c:strRef>
          </c:cat>
          <c:val>
            <c:numRef>
              <c:f>Sheet1!$E$2:$E$5</c:f>
              <c:numCache>
                <c:formatCode>General</c:formatCode>
                <c:ptCount val="4"/>
                <c:pt idx="0">
                  <c:v>4.33</c:v>
                </c:pt>
                <c:pt idx="1">
                  <c:v>4.45</c:v>
                </c:pt>
                <c:pt idx="2">
                  <c:v>6.1099999999999985</c:v>
                </c:pt>
                <c:pt idx="3">
                  <c:v>8.64</c:v>
                </c:pt>
              </c:numCache>
            </c:numRef>
          </c:val>
          <c:extLst xmlns:c16r2="http://schemas.microsoft.com/office/drawing/2015/06/chart">
            <c:ext xmlns:c16="http://schemas.microsoft.com/office/drawing/2014/chart" uri="{C3380CC4-5D6E-409C-BE32-E72D297353CC}">
              <c16:uniqueId val="{00000003-2C62-4FDE-B002-8A08AE2BD31F}"/>
            </c:ext>
          </c:extLst>
        </c:ser>
        <c:dLbls>
          <c:showLegendKey val="0"/>
          <c:showVal val="0"/>
          <c:showCatName val="0"/>
          <c:showSerName val="0"/>
          <c:showPercent val="0"/>
          <c:showBubbleSize val="0"/>
        </c:dLbls>
        <c:gapWidth val="150"/>
        <c:axId val="-844587760"/>
        <c:axId val="-844578512"/>
      </c:barChart>
      <c:catAx>
        <c:axId val="-844587760"/>
        <c:scaling>
          <c:orientation val="minMax"/>
        </c:scaling>
        <c:delete val="0"/>
        <c:axPos val="b"/>
        <c:numFmt formatCode="#,##0" sourceLinked="0"/>
        <c:majorTickMark val="out"/>
        <c:minorTickMark val="none"/>
        <c:tickLblPos val="nextTo"/>
        <c:txPr>
          <a:bodyPr rot="-5400000" vert="horz" anchor="t" anchorCtr="0"/>
          <a:lstStyle/>
          <a:p>
            <a:pPr>
              <a:defRPr lang="en-US" sz="1400" baseline="0"/>
            </a:pPr>
            <a:endParaRPr lang="en-US"/>
          </a:p>
        </c:txPr>
        <c:crossAx val="-844578512"/>
        <c:crosses val="autoZero"/>
        <c:auto val="1"/>
        <c:lblAlgn val="ctr"/>
        <c:lblOffset val="100"/>
        <c:noMultiLvlLbl val="0"/>
      </c:catAx>
      <c:valAx>
        <c:axId val="-844578512"/>
        <c:scaling>
          <c:orientation val="minMax"/>
        </c:scaling>
        <c:delete val="0"/>
        <c:axPos val="l"/>
        <c:majorGridlines/>
        <c:numFmt formatCode="General" sourceLinked="1"/>
        <c:majorTickMark val="out"/>
        <c:minorTickMark val="none"/>
        <c:tickLblPos val="nextTo"/>
        <c:txPr>
          <a:bodyPr/>
          <a:lstStyle/>
          <a:p>
            <a:pPr>
              <a:defRPr lang="en-US"/>
            </a:pPr>
            <a:endParaRPr lang="en-US"/>
          </a:p>
        </c:txPr>
        <c:crossAx val="-8445877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percentStacked"/>
        <c:varyColors val="0"/>
        <c:ser>
          <c:idx val="0"/>
          <c:order val="0"/>
          <c:tx>
            <c:strRef>
              <c:f>Sheet1!$B$1</c:f>
              <c:strCache>
                <c:ptCount val="1"/>
                <c:pt idx="0">
                  <c:v>MARKET SHARE OF LOW TIER BRANDS (%)</c:v>
                </c:pt>
              </c:strCache>
            </c:strRef>
          </c:tx>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spPr>
              <a:noFill/>
              <a:ln>
                <a:noFill/>
              </a:ln>
              <a:effectLst/>
            </c:spPr>
            <c:txPr>
              <a:bodyPr rot="0" spcFirstLastPara="1" vertOverflow="ellipsis" vert="horz" wrap="square" anchor="ctr" anchorCtr="1"/>
              <a:lstStyle/>
              <a:p>
                <a:pPr>
                  <a:defRPr lang="en-US" sz="1800" b="1"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2009-10</c:v>
                </c:pt>
                <c:pt idx="1">
                  <c:v>2010-11</c:v>
                </c:pt>
                <c:pt idx="2">
                  <c:v>2011-12</c:v>
                </c:pt>
                <c:pt idx="3">
                  <c:v>2012-13</c:v>
                </c:pt>
                <c:pt idx="4">
                  <c:v>2013-14</c:v>
                </c:pt>
                <c:pt idx="5">
                  <c:v>2014-15</c:v>
                </c:pt>
                <c:pt idx="6">
                  <c:v>2015-16</c:v>
                </c:pt>
                <c:pt idx="7">
                  <c:v>2016-17</c:v>
                </c:pt>
              </c:strCache>
            </c:strRef>
          </c:cat>
          <c:val>
            <c:numRef>
              <c:f>Sheet1!$B$2:$B$9</c:f>
              <c:numCache>
                <c:formatCode>0%</c:formatCode>
                <c:ptCount val="8"/>
                <c:pt idx="0">
                  <c:v>0.50844170797629296</c:v>
                </c:pt>
                <c:pt idx="1">
                  <c:v>0.59534323397150568</c:v>
                </c:pt>
                <c:pt idx="2">
                  <c:v>0.59932761249672661</c:v>
                </c:pt>
                <c:pt idx="3">
                  <c:v>0.59760299625468161</c:v>
                </c:pt>
                <c:pt idx="4">
                  <c:v>0.63096433952787656</c:v>
                </c:pt>
                <c:pt idx="5">
                  <c:v>0.70311299372230129</c:v>
                </c:pt>
                <c:pt idx="6">
                  <c:v>0.7863418935987424</c:v>
                </c:pt>
                <c:pt idx="7">
                  <c:v>0.79235080343220354</c:v>
                </c:pt>
              </c:numCache>
            </c:numRef>
          </c:val>
          <c:extLst xmlns:c16r2="http://schemas.microsoft.com/office/drawing/2015/06/chart">
            <c:ext xmlns:c16="http://schemas.microsoft.com/office/drawing/2014/chart" uri="{C3380CC4-5D6E-409C-BE32-E72D297353CC}">
              <c16:uniqueId val="{00000000-2B88-466A-AB5E-C5F7481C2F4E}"/>
            </c:ext>
          </c:extLst>
        </c:ser>
        <c:ser>
          <c:idx val="1"/>
          <c:order val="1"/>
          <c:tx>
            <c:strRef>
              <c:f>Sheet1!$C$1</c:f>
              <c:strCache>
                <c:ptCount val="1"/>
                <c:pt idx="0">
                  <c:v>Market share of upper tier brands (%)</c:v>
                </c:pt>
              </c:strCache>
            </c:strRef>
          </c:tx>
          <c:spPr>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spPr>
              <a:noFill/>
              <a:ln>
                <a:noFill/>
              </a:ln>
              <a:effectLst/>
            </c:spPr>
            <c:txPr>
              <a:bodyPr rot="0" spcFirstLastPara="1" vertOverflow="ellipsis" vert="horz" wrap="square" anchor="ctr" anchorCtr="1"/>
              <a:lstStyle/>
              <a:p>
                <a:pPr>
                  <a:defRPr lang="en-US" sz="1800" b="1"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Sheet1!$A$2:$A$9</c:f>
              <c:strCache>
                <c:ptCount val="8"/>
                <c:pt idx="0">
                  <c:v>2009-10</c:v>
                </c:pt>
                <c:pt idx="1">
                  <c:v>2010-11</c:v>
                </c:pt>
                <c:pt idx="2">
                  <c:v>2011-12</c:v>
                </c:pt>
                <c:pt idx="3">
                  <c:v>2012-13</c:v>
                </c:pt>
                <c:pt idx="4">
                  <c:v>2013-14</c:v>
                </c:pt>
                <c:pt idx="5">
                  <c:v>2014-15</c:v>
                </c:pt>
                <c:pt idx="6">
                  <c:v>2015-16</c:v>
                </c:pt>
                <c:pt idx="7">
                  <c:v>2016-17</c:v>
                </c:pt>
              </c:strCache>
            </c:strRef>
          </c:cat>
          <c:val>
            <c:numRef>
              <c:f>Sheet1!$C$2:$C$9</c:f>
              <c:numCache>
                <c:formatCode>0%</c:formatCode>
                <c:ptCount val="8"/>
                <c:pt idx="0">
                  <c:v>0.49155829202370732</c:v>
                </c:pt>
                <c:pt idx="1">
                  <c:v>0.40465676602849432</c:v>
                </c:pt>
                <c:pt idx="2">
                  <c:v>0.40067238750327389</c:v>
                </c:pt>
                <c:pt idx="3">
                  <c:v>0.40239700374531839</c:v>
                </c:pt>
                <c:pt idx="4">
                  <c:v>0.36903566047212455</c:v>
                </c:pt>
                <c:pt idx="5">
                  <c:v>0.29688700627769837</c:v>
                </c:pt>
                <c:pt idx="6">
                  <c:v>0.21365810640125921</c:v>
                </c:pt>
                <c:pt idx="7">
                  <c:v>0.20764919656779704</c:v>
                </c:pt>
              </c:numCache>
            </c:numRef>
          </c:val>
          <c:extLst xmlns:c16r2="http://schemas.microsoft.com/office/drawing/2015/06/chart">
            <c:ext xmlns:c16="http://schemas.microsoft.com/office/drawing/2014/chart" uri="{C3380CC4-5D6E-409C-BE32-E72D297353CC}">
              <c16:uniqueId val="{00000001-2B88-466A-AB5E-C5F7481C2F4E}"/>
            </c:ext>
          </c:extLst>
        </c:ser>
        <c:dLbls>
          <c:showLegendKey val="0"/>
          <c:showVal val="1"/>
          <c:showCatName val="0"/>
          <c:showSerName val="0"/>
          <c:showPercent val="0"/>
          <c:showBubbleSize val="0"/>
        </c:dLbls>
        <c:axId val="-844586672"/>
        <c:axId val="-844587216"/>
      </c:areaChart>
      <c:catAx>
        <c:axId val="-844586672"/>
        <c:scaling>
          <c:orientation val="minMax"/>
        </c:scaling>
        <c:delete val="0"/>
        <c:axPos val="b"/>
        <c:numFmt formatCode="General" sourceLinked="1"/>
        <c:majorTickMark val="out"/>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lang="en-US" sz="1800" b="1" i="0" u="none" strike="noStrike" kern="1200" baseline="0">
                <a:solidFill>
                  <a:schemeClr val="lt1">
                    <a:lumMod val="85000"/>
                  </a:schemeClr>
                </a:solidFill>
                <a:latin typeface="+mn-lt"/>
                <a:ea typeface="+mn-ea"/>
                <a:cs typeface="+mn-cs"/>
              </a:defRPr>
            </a:pPr>
            <a:endParaRPr lang="en-US"/>
          </a:p>
        </c:txPr>
        <c:crossAx val="-844587216"/>
        <c:crosses val="autoZero"/>
        <c:auto val="1"/>
        <c:lblAlgn val="ctr"/>
        <c:lblOffset val="100"/>
        <c:noMultiLvlLbl val="0"/>
      </c:catAx>
      <c:valAx>
        <c:axId val="-844587216"/>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en-US" sz="1800" b="1" i="0" u="none" strike="noStrike" kern="1200" baseline="0">
                <a:solidFill>
                  <a:schemeClr val="lt1">
                    <a:lumMod val="85000"/>
                  </a:schemeClr>
                </a:solidFill>
                <a:latin typeface="+mn-lt"/>
                <a:ea typeface="+mn-ea"/>
                <a:cs typeface="+mn-cs"/>
              </a:defRPr>
            </a:pPr>
            <a:endParaRPr lang="en-US"/>
          </a:p>
        </c:txPr>
        <c:crossAx val="-844586672"/>
        <c:crosses val="autoZero"/>
        <c:crossBetween val="midCat"/>
      </c:valAx>
      <c:spPr>
        <a:noFill/>
        <a:ln>
          <a:noFill/>
        </a:ln>
        <a:effectLst/>
      </c:spPr>
    </c:plotArea>
    <c:plotVisOnly val="1"/>
    <c:dispBlanksAs val="zero"/>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800" b="1"/>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en-US" sz="216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PER CAPITA GDP (IN 2018 BDT)</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2009-10</c:v>
                </c:pt>
                <c:pt idx="1">
                  <c:v>2010-11</c:v>
                </c:pt>
                <c:pt idx="2">
                  <c:v>2011-12</c:v>
                </c:pt>
                <c:pt idx="3">
                  <c:v>2012-13</c:v>
                </c:pt>
                <c:pt idx="4">
                  <c:v>2013-14</c:v>
                </c:pt>
                <c:pt idx="5">
                  <c:v>2014-15</c:v>
                </c:pt>
                <c:pt idx="6">
                  <c:v>2015-16</c:v>
                </c:pt>
                <c:pt idx="7">
                  <c:v>2016-17</c:v>
                </c:pt>
              </c:strCache>
            </c:strRef>
          </c:cat>
          <c:val>
            <c:numRef>
              <c:f>Sheet1!$B$2:$B$9</c:f>
              <c:numCache>
                <c:formatCode>0.00</c:formatCode>
                <c:ptCount val="8"/>
                <c:pt idx="0">
                  <c:v>99941.358076476448</c:v>
                </c:pt>
                <c:pt idx="1">
                  <c:v>101973.77294867764</c:v>
                </c:pt>
                <c:pt idx="2">
                  <c:v>108481.24201636146</c:v>
                </c:pt>
                <c:pt idx="3">
                  <c:v>112405.36196078762</c:v>
                </c:pt>
                <c:pt idx="4">
                  <c:v>116832.75480336782</c:v>
                </c:pt>
                <c:pt idx="5">
                  <c:v>122882.51772548983</c:v>
                </c:pt>
                <c:pt idx="6">
                  <c:v>130043.97163624514</c:v>
                </c:pt>
                <c:pt idx="7">
                  <c:v>138004.39883240082</c:v>
                </c:pt>
              </c:numCache>
            </c:numRef>
          </c:val>
          <c:smooth val="1"/>
          <c:extLst xmlns:c16r2="http://schemas.microsoft.com/office/drawing/2015/06/chart">
            <c:ext xmlns:c16="http://schemas.microsoft.com/office/drawing/2014/chart" uri="{C3380CC4-5D6E-409C-BE32-E72D297353CC}">
              <c16:uniqueId val="{00000000-D71A-49E9-B415-E2065AF1BFC9}"/>
            </c:ext>
          </c:extLst>
        </c:ser>
        <c:dLbls>
          <c:showLegendKey val="0"/>
          <c:showVal val="0"/>
          <c:showCatName val="0"/>
          <c:showSerName val="0"/>
          <c:showPercent val="0"/>
          <c:showBubbleSize val="0"/>
        </c:dLbls>
        <c:marker val="1"/>
        <c:smooth val="0"/>
        <c:axId val="-844588304"/>
        <c:axId val="-844579600"/>
      </c:lineChart>
      <c:catAx>
        <c:axId val="-844588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en-US" sz="1800" b="1" i="0" u="none" strike="noStrike" kern="1200" baseline="0">
                <a:solidFill>
                  <a:schemeClr val="tx1">
                    <a:lumMod val="65000"/>
                    <a:lumOff val="35000"/>
                  </a:schemeClr>
                </a:solidFill>
                <a:latin typeface="+mn-lt"/>
                <a:ea typeface="+mn-ea"/>
                <a:cs typeface="+mn-cs"/>
              </a:defRPr>
            </a:pPr>
            <a:endParaRPr lang="en-US"/>
          </a:p>
        </c:txPr>
        <c:crossAx val="-844579600"/>
        <c:crosses val="autoZero"/>
        <c:auto val="1"/>
        <c:lblAlgn val="ctr"/>
        <c:lblOffset val="100"/>
        <c:noMultiLvlLbl val="0"/>
      </c:catAx>
      <c:valAx>
        <c:axId val="-8445796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en-US" sz="1800" b="1" i="0" u="none" strike="noStrike" kern="1200" baseline="0">
                <a:solidFill>
                  <a:schemeClr val="tx1">
                    <a:lumMod val="65000"/>
                    <a:lumOff val="35000"/>
                  </a:schemeClr>
                </a:solidFill>
                <a:latin typeface="+mn-lt"/>
                <a:ea typeface="+mn-ea"/>
                <a:cs typeface="+mn-cs"/>
              </a:defRPr>
            </a:pPr>
            <a:endParaRPr lang="en-US"/>
          </a:p>
        </c:txPr>
        <c:crossAx val="-844588304"/>
        <c:crosses val="autoZero"/>
        <c:crossBetween val="between"/>
      </c:valAx>
      <c:spPr>
        <a:noFill/>
        <a:ln>
          <a:noFill/>
        </a:ln>
        <a:effectLst/>
      </c:spPr>
    </c:plotArea>
    <c:plotVisOnly val="1"/>
    <c:dispBlanksAs val="zero"/>
    <c:showDLblsOverMax val="0"/>
  </c:chart>
  <c:spPr>
    <a:noFill/>
    <a:ln>
      <a:noFill/>
    </a:ln>
    <a:effectLst/>
  </c:spPr>
  <c:txPr>
    <a:bodyPr/>
    <a:lstStyle/>
    <a:p>
      <a:pPr>
        <a:defRPr sz="1800" b="1"/>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EE89BB-3611-4473-8909-1B0453F00CE8}" type="doc">
      <dgm:prSet loTypeId="urn:microsoft.com/office/officeart/2005/8/layout/cycle1" loCatId="cycle" qsTypeId="urn:microsoft.com/office/officeart/2005/8/quickstyle/simple1" qsCatId="simple" csTypeId="urn:microsoft.com/office/officeart/2005/8/colors/accent0_3" csCatId="mainScheme" phldr="1"/>
      <dgm:spPr/>
      <dgm:t>
        <a:bodyPr/>
        <a:lstStyle/>
        <a:p>
          <a:endParaRPr lang="en-US"/>
        </a:p>
      </dgm:t>
    </dgm:pt>
    <dgm:pt modelId="{C66B7D2D-7B91-451A-9780-077EC01A8A3F}">
      <dgm:prSet phldrT="[Text]" custT="1"/>
      <dgm:spPr/>
      <dgm:t>
        <a:bodyPr/>
        <a:lstStyle/>
        <a:p>
          <a:r>
            <a:rPr lang="en-US" sz="1600" dirty="0"/>
            <a:t>Family falls into poverty</a:t>
          </a:r>
        </a:p>
      </dgm:t>
    </dgm:pt>
    <dgm:pt modelId="{DB7945B1-7C4D-4944-916C-6B0670F3D76F}" type="parTrans" cxnId="{0857ADAA-8FA1-4232-963D-1DC94B6487D6}">
      <dgm:prSet/>
      <dgm:spPr/>
      <dgm:t>
        <a:bodyPr/>
        <a:lstStyle/>
        <a:p>
          <a:endParaRPr lang="en-US" sz="1800"/>
        </a:p>
      </dgm:t>
    </dgm:pt>
    <dgm:pt modelId="{6CD797B0-2CE8-4897-B9B1-BA4EBF81BA98}" type="sibTrans" cxnId="{0857ADAA-8FA1-4232-963D-1DC94B6487D6}">
      <dgm:prSet custT="1"/>
      <dgm:spPr/>
      <dgm:t>
        <a:bodyPr/>
        <a:lstStyle/>
        <a:p>
          <a:endParaRPr lang="en-US" sz="1800"/>
        </a:p>
      </dgm:t>
    </dgm:pt>
    <dgm:pt modelId="{20730C81-A9B7-404D-84DB-5B0C059E763B}">
      <dgm:prSet phldrT="[Text]" custT="1"/>
      <dgm:spPr/>
      <dgm:t>
        <a:bodyPr/>
        <a:lstStyle/>
        <a:p>
          <a:r>
            <a:rPr lang="en-US" sz="1600" dirty="0"/>
            <a:t>Higher prevalence and consumption of tobacco</a:t>
          </a:r>
        </a:p>
      </dgm:t>
    </dgm:pt>
    <dgm:pt modelId="{493124E5-B92C-418F-9C5B-6161F0901054}" type="parTrans" cxnId="{DF70B338-B113-4A80-89D3-5CC8C681A382}">
      <dgm:prSet/>
      <dgm:spPr/>
      <dgm:t>
        <a:bodyPr/>
        <a:lstStyle/>
        <a:p>
          <a:endParaRPr lang="en-US" sz="1800"/>
        </a:p>
      </dgm:t>
    </dgm:pt>
    <dgm:pt modelId="{9C025F36-73AF-45EA-B9CA-EDF7DD4F3CEE}" type="sibTrans" cxnId="{DF70B338-B113-4A80-89D3-5CC8C681A382}">
      <dgm:prSet custT="1"/>
      <dgm:spPr/>
      <dgm:t>
        <a:bodyPr/>
        <a:lstStyle/>
        <a:p>
          <a:endParaRPr lang="en-US" sz="1800"/>
        </a:p>
      </dgm:t>
    </dgm:pt>
    <dgm:pt modelId="{CC73A202-110E-447C-BE08-8616C5C652D4}">
      <dgm:prSet phldrT="[Text]" custT="1"/>
      <dgm:spPr/>
      <dgm:t>
        <a:bodyPr/>
        <a:lstStyle/>
        <a:p>
          <a:r>
            <a:rPr lang="en-US" sz="1600" dirty="0"/>
            <a:t>Breadwinner gets sick due to tobacco use</a:t>
          </a:r>
        </a:p>
      </dgm:t>
    </dgm:pt>
    <dgm:pt modelId="{AC904F16-5EFD-4B0E-B43B-E2D74C812511}" type="parTrans" cxnId="{F4A3A1C2-1957-480E-A0B0-970A2B41964B}">
      <dgm:prSet/>
      <dgm:spPr/>
      <dgm:t>
        <a:bodyPr/>
        <a:lstStyle/>
        <a:p>
          <a:endParaRPr lang="en-US" sz="1800"/>
        </a:p>
      </dgm:t>
    </dgm:pt>
    <dgm:pt modelId="{D5E8C1D4-B058-4A4A-8080-CFF4BE6D41AD}" type="sibTrans" cxnId="{F4A3A1C2-1957-480E-A0B0-970A2B41964B}">
      <dgm:prSet custT="1"/>
      <dgm:spPr/>
      <dgm:t>
        <a:bodyPr/>
        <a:lstStyle/>
        <a:p>
          <a:endParaRPr lang="en-US" sz="1800"/>
        </a:p>
      </dgm:t>
    </dgm:pt>
    <dgm:pt modelId="{B32CF8A9-949A-4354-A621-72FC1E165BD4}">
      <dgm:prSet phldrT="[Text]" custT="1"/>
      <dgm:spPr/>
      <dgm:t>
        <a:bodyPr/>
        <a:lstStyle/>
        <a:p>
          <a:r>
            <a:rPr lang="en-US" sz="1600" dirty="0"/>
            <a:t>FOREGONE INCOME 2: Due to treatment cost and loss of work days</a:t>
          </a:r>
        </a:p>
      </dgm:t>
    </dgm:pt>
    <dgm:pt modelId="{D9463347-A7C3-4A8B-AA95-6BD855033899}" type="parTrans" cxnId="{792BDDA8-9C1F-473B-8B86-CF1B777ED834}">
      <dgm:prSet/>
      <dgm:spPr/>
      <dgm:t>
        <a:bodyPr/>
        <a:lstStyle/>
        <a:p>
          <a:endParaRPr lang="en-US" sz="1800"/>
        </a:p>
      </dgm:t>
    </dgm:pt>
    <dgm:pt modelId="{4737F8B5-322C-4F72-8B9B-DA193710AB53}" type="sibTrans" cxnId="{792BDDA8-9C1F-473B-8B86-CF1B777ED834}">
      <dgm:prSet custT="1"/>
      <dgm:spPr/>
      <dgm:t>
        <a:bodyPr/>
        <a:lstStyle/>
        <a:p>
          <a:endParaRPr lang="en-US" sz="1800"/>
        </a:p>
      </dgm:t>
    </dgm:pt>
    <dgm:pt modelId="{9613F366-A50D-4CBE-AFC5-87044D7B1A64}">
      <dgm:prSet phldrT="[Text]" custT="1"/>
      <dgm:spPr/>
      <dgm:t>
        <a:bodyPr/>
        <a:lstStyle/>
        <a:p>
          <a:r>
            <a:rPr lang="en-US" sz="1400" dirty="0"/>
            <a:t>FOREGONE INCOME 3: Due to premature death</a:t>
          </a:r>
        </a:p>
      </dgm:t>
    </dgm:pt>
    <dgm:pt modelId="{A73B7766-9F4F-4503-8819-94E60304387F}" type="parTrans" cxnId="{3AE362FA-BC72-4F5A-B353-B08ADAF04521}">
      <dgm:prSet/>
      <dgm:spPr/>
      <dgm:t>
        <a:bodyPr/>
        <a:lstStyle/>
        <a:p>
          <a:endParaRPr lang="en-US" sz="1800"/>
        </a:p>
      </dgm:t>
    </dgm:pt>
    <dgm:pt modelId="{55DA152D-8124-49FF-A03D-06E4DE4AD6B6}" type="sibTrans" cxnId="{3AE362FA-BC72-4F5A-B353-B08ADAF04521}">
      <dgm:prSet custT="1"/>
      <dgm:spPr/>
      <dgm:t>
        <a:bodyPr/>
        <a:lstStyle/>
        <a:p>
          <a:endParaRPr lang="en-US" sz="1800"/>
        </a:p>
      </dgm:t>
    </dgm:pt>
    <dgm:pt modelId="{7D3F0A02-8064-42BA-B8D5-F85AAF4986E0}">
      <dgm:prSet custT="1"/>
      <dgm:spPr/>
      <dgm:t>
        <a:bodyPr/>
        <a:lstStyle/>
        <a:p>
          <a:r>
            <a:rPr lang="en-US" sz="1600" dirty="0"/>
            <a:t>FOREGONE INCOME 1: Due to tobacco expenditure, less money spent on education, nutrition, etc.</a:t>
          </a:r>
        </a:p>
      </dgm:t>
    </dgm:pt>
    <dgm:pt modelId="{8A91558D-DB2B-492D-8F43-610F333429D4}" type="parTrans" cxnId="{4FD0B72F-1925-4998-B9EF-C6A6F2594FB1}">
      <dgm:prSet/>
      <dgm:spPr/>
      <dgm:t>
        <a:bodyPr/>
        <a:lstStyle/>
        <a:p>
          <a:endParaRPr lang="en-US" sz="1800"/>
        </a:p>
      </dgm:t>
    </dgm:pt>
    <dgm:pt modelId="{08072543-0503-419D-AF34-0C379EF13060}" type="sibTrans" cxnId="{4FD0B72F-1925-4998-B9EF-C6A6F2594FB1}">
      <dgm:prSet custT="1"/>
      <dgm:spPr/>
      <dgm:t>
        <a:bodyPr/>
        <a:lstStyle/>
        <a:p>
          <a:endParaRPr lang="en-US" sz="1800"/>
        </a:p>
      </dgm:t>
    </dgm:pt>
    <dgm:pt modelId="{A0DC9184-5683-48A2-9130-A928EAF2B98E}">
      <dgm:prSet custT="1"/>
      <dgm:spPr/>
      <dgm:t>
        <a:bodyPr/>
        <a:lstStyle/>
        <a:p>
          <a:r>
            <a:rPr lang="en-US" sz="1600" dirty="0"/>
            <a:t>Increased vulnerability to tobacco use</a:t>
          </a:r>
        </a:p>
      </dgm:t>
    </dgm:pt>
    <dgm:pt modelId="{78992593-1C77-4CC8-A8E4-830BD14F1978}" type="parTrans" cxnId="{614E3505-D0C1-4DC0-8998-982F546434CD}">
      <dgm:prSet/>
      <dgm:spPr/>
      <dgm:t>
        <a:bodyPr/>
        <a:lstStyle/>
        <a:p>
          <a:endParaRPr lang="en-US" sz="1800"/>
        </a:p>
      </dgm:t>
    </dgm:pt>
    <dgm:pt modelId="{64FF28B6-6FDF-4616-AE63-D3B14CE15786}" type="sibTrans" cxnId="{614E3505-D0C1-4DC0-8998-982F546434CD}">
      <dgm:prSet custT="1"/>
      <dgm:spPr/>
      <dgm:t>
        <a:bodyPr/>
        <a:lstStyle/>
        <a:p>
          <a:endParaRPr lang="en-US" sz="1800"/>
        </a:p>
      </dgm:t>
    </dgm:pt>
    <dgm:pt modelId="{9F25742D-BD17-459F-A130-298FE523E800}" type="pres">
      <dgm:prSet presAssocID="{2FEE89BB-3611-4473-8909-1B0453F00CE8}" presName="cycle" presStyleCnt="0">
        <dgm:presLayoutVars>
          <dgm:dir/>
          <dgm:resizeHandles val="exact"/>
        </dgm:presLayoutVars>
      </dgm:prSet>
      <dgm:spPr/>
      <dgm:t>
        <a:bodyPr/>
        <a:lstStyle/>
        <a:p>
          <a:endParaRPr lang="en-CA"/>
        </a:p>
      </dgm:t>
    </dgm:pt>
    <dgm:pt modelId="{B87CBAB0-23C9-4443-8164-17913087357E}" type="pres">
      <dgm:prSet presAssocID="{C66B7D2D-7B91-451A-9780-077EC01A8A3F}" presName="dummy" presStyleCnt="0"/>
      <dgm:spPr/>
    </dgm:pt>
    <dgm:pt modelId="{11C6CB77-5907-4032-987E-9F0C7AC9222A}" type="pres">
      <dgm:prSet presAssocID="{C66B7D2D-7B91-451A-9780-077EC01A8A3F}" presName="node" presStyleLbl="revTx" presStyleIdx="0" presStyleCnt="7" custRadScaleRad="93009" custRadScaleInc="12209">
        <dgm:presLayoutVars>
          <dgm:bulletEnabled val="1"/>
        </dgm:presLayoutVars>
      </dgm:prSet>
      <dgm:spPr/>
      <dgm:t>
        <a:bodyPr/>
        <a:lstStyle/>
        <a:p>
          <a:endParaRPr lang="en-CA"/>
        </a:p>
      </dgm:t>
    </dgm:pt>
    <dgm:pt modelId="{D470113C-B36B-48F4-905D-D8636F7FBF2E}" type="pres">
      <dgm:prSet presAssocID="{6CD797B0-2CE8-4897-B9B1-BA4EBF81BA98}" presName="sibTrans" presStyleLbl="node1" presStyleIdx="0" presStyleCnt="7"/>
      <dgm:spPr/>
      <dgm:t>
        <a:bodyPr/>
        <a:lstStyle/>
        <a:p>
          <a:endParaRPr lang="en-CA"/>
        </a:p>
      </dgm:t>
    </dgm:pt>
    <dgm:pt modelId="{AE71A8F8-DD69-4C63-BCD5-D7DE7F0946CA}" type="pres">
      <dgm:prSet presAssocID="{A0DC9184-5683-48A2-9130-A928EAF2B98E}" presName="dummy" presStyleCnt="0"/>
      <dgm:spPr/>
    </dgm:pt>
    <dgm:pt modelId="{22A38656-D344-4534-B5FD-29438759501F}" type="pres">
      <dgm:prSet presAssocID="{A0DC9184-5683-48A2-9130-A928EAF2B98E}" presName="node" presStyleLbl="revTx" presStyleIdx="1" presStyleCnt="7">
        <dgm:presLayoutVars>
          <dgm:bulletEnabled val="1"/>
        </dgm:presLayoutVars>
      </dgm:prSet>
      <dgm:spPr/>
      <dgm:t>
        <a:bodyPr/>
        <a:lstStyle/>
        <a:p>
          <a:endParaRPr lang="en-CA"/>
        </a:p>
      </dgm:t>
    </dgm:pt>
    <dgm:pt modelId="{739EA754-6CCB-4460-99A7-31D3E4DC228A}" type="pres">
      <dgm:prSet presAssocID="{64FF28B6-6FDF-4616-AE63-D3B14CE15786}" presName="sibTrans" presStyleLbl="node1" presStyleIdx="1" presStyleCnt="7"/>
      <dgm:spPr/>
      <dgm:t>
        <a:bodyPr/>
        <a:lstStyle/>
        <a:p>
          <a:endParaRPr lang="en-CA"/>
        </a:p>
      </dgm:t>
    </dgm:pt>
    <dgm:pt modelId="{F3CB0F1C-E2B8-4661-9C05-58EF26B745BF}" type="pres">
      <dgm:prSet presAssocID="{20730C81-A9B7-404D-84DB-5B0C059E763B}" presName="dummy" presStyleCnt="0"/>
      <dgm:spPr/>
    </dgm:pt>
    <dgm:pt modelId="{98DBBE43-8347-45CA-8780-6B39AB314177}" type="pres">
      <dgm:prSet presAssocID="{20730C81-A9B7-404D-84DB-5B0C059E763B}" presName="node" presStyleLbl="revTx" presStyleIdx="2" presStyleCnt="7" custScaleX="115023">
        <dgm:presLayoutVars>
          <dgm:bulletEnabled val="1"/>
        </dgm:presLayoutVars>
      </dgm:prSet>
      <dgm:spPr/>
      <dgm:t>
        <a:bodyPr/>
        <a:lstStyle/>
        <a:p>
          <a:endParaRPr lang="en-CA"/>
        </a:p>
      </dgm:t>
    </dgm:pt>
    <dgm:pt modelId="{D7677305-F9BE-4822-AD68-7A0053E79FC6}" type="pres">
      <dgm:prSet presAssocID="{9C025F36-73AF-45EA-B9CA-EDF7DD4F3CEE}" presName="sibTrans" presStyleLbl="node1" presStyleIdx="2" presStyleCnt="7"/>
      <dgm:spPr/>
      <dgm:t>
        <a:bodyPr/>
        <a:lstStyle/>
        <a:p>
          <a:endParaRPr lang="en-CA"/>
        </a:p>
      </dgm:t>
    </dgm:pt>
    <dgm:pt modelId="{6D31E97D-6AA3-47D6-B2AD-BE8BB9437E18}" type="pres">
      <dgm:prSet presAssocID="{7D3F0A02-8064-42BA-B8D5-F85AAF4986E0}" presName="dummy" presStyleCnt="0"/>
      <dgm:spPr/>
    </dgm:pt>
    <dgm:pt modelId="{60A3606F-A21C-4BA2-8553-DB1FD12A8522}" type="pres">
      <dgm:prSet presAssocID="{7D3F0A02-8064-42BA-B8D5-F85AAF4986E0}" presName="node" presStyleLbl="revTx" presStyleIdx="3" presStyleCnt="7" custScaleX="132111" custScaleY="154644" custRadScaleRad="93811" custRadScaleInc="-4649">
        <dgm:presLayoutVars>
          <dgm:bulletEnabled val="1"/>
        </dgm:presLayoutVars>
      </dgm:prSet>
      <dgm:spPr/>
      <dgm:t>
        <a:bodyPr/>
        <a:lstStyle/>
        <a:p>
          <a:endParaRPr lang="en-CA"/>
        </a:p>
      </dgm:t>
    </dgm:pt>
    <dgm:pt modelId="{8F99BB50-ECBD-4C50-B7C6-A7FA4389A519}" type="pres">
      <dgm:prSet presAssocID="{08072543-0503-419D-AF34-0C379EF13060}" presName="sibTrans" presStyleLbl="node1" presStyleIdx="3" presStyleCnt="7"/>
      <dgm:spPr/>
      <dgm:t>
        <a:bodyPr/>
        <a:lstStyle/>
        <a:p>
          <a:endParaRPr lang="en-CA"/>
        </a:p>
      </dgm:t>
    </dgm:pt>
    <dgm:pt modelId="{BDBB3D40-FB60-4CC2-82F9-0D1F489C7B47}" type="pres">
      <dgm:prSet presAssocID="{CC73A202-110E-447C-BE08-8616C5C652D4}" presName="dummy" presStyleCnt="0"/>
      <dgm:spPr/>
    </dgm:pt>
    <dgm:pt modelId="{FEF0B206-9DFC-48FC-B2D1-DE86E63E3747}" type="pres">
      <dgm:prSet presAssocID="{CC73A202-110E-447C-BE08-8616C5C652D4}" presName="node" presStyleLbl="revTx" presStyleIdx="4" presStyleCnt="7">
        <dgm:presLayoutVars>
          <dgm:bulletEnabled val="1"/>
        </dgm:presLayoutVars>
      </dgm:prSet>
      <dgm:spPr/>
      <dgm:t>
        <a:bodyPr/>
        <a:lstStyle/>
        <a:p>
          <a:endParaRPr lang="en-CA"/>
        </a:p>
      </dgm:t>
    </dgm:pt>
    <dgm:pt modelId="{CCFDA2FD-AEA5-453B-9834-E043C9B1395F}" type="pres">
      <dgm:prSet presAssocID="{D5E8C1D4-B058-4A4A-8080-CFF4BE6D41AD}" presName="sibTrans" presStyleLbl="node1" presStyleIdx="4" presStyleCnt="7"/>
      <dgm:spPr/>
      <dgm:t>
        <a:bodyPr/>
        <a:lstStyle/>
        <a:p>
          <a:endParaRPr lang="en-CA"/>
        </a:p>
      </dgm:t>
    </dgm:pt>
    <dgm:pt modelId="{32C0C2CC-69C7-41BF-8182-1F1EA7F39C07}" type="pres">
      <dgm:prSet presAssocID="{B32CF8A9-949A-4354-A621-72FC1E165BD4}" presName="dummy" presStyleCnt="0"/>
      <dgm:spPr/>
    </dgm:pt>
    <dgm:pt modelId="{7FE3F45D-8F3A-4139-8D22-83CDEC449082}" type="pres">
      <dgm:prSet presAssocID="{B32CF8A9-949A-4354-A621-72FC1E165BD4}" presName="node" presStyleLbl="revTx" presStyleIdx="5" presStyleCnt="7" custScaleX="145522" custScaleY="128921">
        <dgm:presLayoutVars>
          <dgm:bulletEnabled val="1"/>
        </dgm:presLayoutVars>
      </dgm:prSet>
      <dgm:spPr/>
      <dgm:t>
        <a:bodyPr/>
        <a:lstStyle/>
        <a:p>
          <a:endParaRPr lang="en-CA"/>
        </a:p>
      </dgm:t>
    </dgm:pt>
    <dgm:pt modelId="{6C37BD83-CAA4-41BC-A6D5-A564DE553C6F}" type="pres">
      <dgm:prSet presAssocID="{4737F8B5-322C-4F72-8B9B-DA193710AB53}" presName="sibTrans" presStyleLbl="node1" presStyleIdx="5" presStyleCnt="7"/>
      <dgm:spPr/>
      <dgm:t>
        <a:bodyPr/>
        <a:lstStyle/>
        <a:p>
          <a:endParaRPr lang="en-CA"/>
        </a:p>
      </dgm:t>
    </dgm:pt>
    <dgm:pt modelId="{733E7C06-EA40-45D7-92B3-52B1E98AB793}" type="pres">
      <dgm:prSet presAssocID="{9613F366-A50D-4CBE-AFC5-87044D7B1A64}" presName="dummy" presStyleCnt="0"/>
      <dgm:spPr/>
    </dgm:pt>
    <dgm:pt modelId="{95115A9B-5F54-4774-9266-A09120E9CB15}" type="pres">
      <dgm:prSet presAssocID="{9613F366-A50D-4CBE-AFC5-87044D7B1A64}" presName="node" presStyleLbl="revTx" presStyleIdx="6" presStyleCnt="7" custScaleY="105072" custRadScaleRad="93009" custRadScaleInc="-12209">
        <dgm:presLayoutVars>
          <dgm:bulletEnabled val="1"/>
        </dgm:presLayoutVars>
      </dgm:prSet>
      <dgm:spPr/>
      <dgm:t>
        <a:bodyPr/>
        <a:lstStyle/>
        <a:p>
          <a:endParaRPr lang="en-CA"/>
        </a:p>
      </dgm:t>
    </dgm:pt>
    <dgm:pt modelId="{1BAB51BB-0BBD-443B-8551-CCFC7EB224A5}" type="pres">
      <dgm:prSet presAssocID="{55DA152D-8124-49FF-A03D-06E4DE4AD6B6}" presName="sibTrans" presStyleLbl="node1" presStyleIdx="6" presStyleCnt="7"/>
      <dgm:spPr/>
      <dgm:t>
        <a:bodyPr/>
        <a:lstStyle/>
        <a:p>
          <a:endParaRPr lang="en-CA"/>
        </a:p>
      </dgm:t>
    </dgm:pt>
  </dgm:ptLst>
  <dgm:cxnLst>
    <dgm:cxn modelId="{DFC03F19-7DF9-45B5-8EC6-CE3F8F8E64DF}" type="presOf" srcId="{08072543-0503-419D-AF34-0C379EF13060}" destId="{8F99BB50-ECBD-4C50-B7C6-A7FA4389A519}" srcOrd="0" destOrd="0" presId="urn:microsoft.com/office/officeart/2005/8/layout/cycle1"/>
    <dgm:cxn modelId="{E38A2C96-BF65-4740-837E-EFFB3D2EB4E7}" type="presOf" srcId="{64FF28B6-6FDF-4616-AE63-D3B14CE15786}" destId="{739EA754-6CCB-4460-99A7-31D3E4DC228A}" srcOrd="0" destOrd="0" presId="urn:microsoft.com/office/officeart/2005/8/layout/cycle1"/>
    <dgm:cxn modelId="{4F0B3E1B-335B-415E-8843-4C746BD5AEC2}" type="presOf" srcId="{20730C81-A9B7-404D-84DB-5B0C059E763B}" destId="{98DBBE43-8347-45CA-8780-6B39AB314177}" srcOrd="0" destOrd="0" presId="urn:microsoft.com/office/officeart/2005/8/layout/cycle1"/>
    <dgm:cxn modelId="{B70F8A07-0E3A-483E-98B7-119457E66A2C}" type="presOf" srcId="{D5E8C1D4-B058-4A4A-8080-CFF4BE6D41AD}" destId="{CCFDA2FD-AEA5-453B-9834-E043C9B1395F}" srcOrd="0" destOrd="0" presId="urn:microsoft.com/office/officeart/2005/8/layout/cycle1"/>
    <dgm:cxn modelId="{792BDDA8-9C1F-473B-8B86-CF1B777ED834}" srcId="{2FEE89BB-3611-4473-8909-1B0453F00CE8}" destId="{B32CF8A9-949A-4354-A621-72FC1E165BD4}" srcOrd="5" destOrd="0" parTransId="{D9463347-A7C3-4A8B-AA95-6BD855033899}" sibTransId="{4737F8B5-322C-4F72-8B9B-DA193710AB53}"/>
    <dgm:cxn modelId="{E7A63A13-A7C3-49EA-AF8D-87437C5F3BC3}" type="presOf" srcId="{6CD797B0-2CE8-4897-B9B1-BA4EBF81BA98}" destId="{D470113C-B36B-48F4-905D-D8636F7FBF2E}" srcOrd="0" destOrd="0" presId="urn:microsoft.com/office/officeart/2005/8/layout/cycle1"/>
    <dgm:cxn modelId="{4FD0B72F-1925-4998-B9EF-C6A6F2594FB1}" srcId="{2FEE89BB-3611-4473-8909-1B0453F00CE8}" destId="{7D3F0A02-8064-42BA-B8D5-F85AAF4986E0}" srcOrd="3" destOrd="0" parTransId="{8A91558D-DB2B-492D-8F43-610F333429D4}" sibTransId="{08072543-0503-419D-AF34-0C379EF13060}"/>
    <dgm:cxn modelId="{92769F7D-7542-4CEE-94DD-1F28323F93ED}" type="presOf" srcId="{9613F366-A50D-4CBE-AFC5-87044D7B1A64}" destId="{95115A9B-5F54-4774-9266-A09120E9CB15}" srcOrd="0" destOrd="0" presId="urn:microsoft.com/office/officeart/2005/8/layout/cycle1"/>
    <dgm:cxn modelId="{9D3C0866-AEFB-45B1-B78E-95EA1738DD07}" type="presOf" srcId="{C66B7D2D-7B91-451A-9780-077EC01A8A3F}" destId="{11C6CB77-5907-4032-987E-9F0C7AC9222A}" srcOrd="0" destOrd="0" presId="urn:microsoft.com/office/officeart/2005/8/layout/cycle1"/>
    <dgm:cxn modelId="{8F384EBE-A043-467E-B67B-B14D268A5B4C}" type="presOf" srcId="{7D3F0A02-8064-42BA-B8D5-F85AAF4986E0}" destId="{60A3606F-A21C-4BA2-8553-DB1FD12A8522}" srcOrd="0" destOrd="0" presId="urn:microsoft.com/office/officeart/2005/8/layout/cycle1"/>
    <dgm:cxn modelId="{BCA06EC8-C440-4CE4-9056-37A64FF57CF4}" type="presOf" srcId="{B32CF8A9-949A-4354-A621-72FC1E165BD4}" destId="{7FE3F45D-8F3A-4139-8D22-83CDEC449082}" srcOrd="0" destOrd="0" presId="urn:microsoft.com/office/officeart/2005/8/layout/cycle1"/>
    <dgm:cxn modelId="{A5282283-29E8-4BAC-A719-2412A261A440}" type="presOf" srcId="{A0DC9184-5683-48A2-9130-A928EAF2B98E}" destId="{22A38656-D344-4534-B5FD-29438759501F}" srcOrd="0" destOrd="0" presId="urn:microsoft.com/office/officeart/2005/8/layout/cycle1"/>
    <dgm:cxn modelId="{B7D2185B-EC89-4851-9354-7BF6D27459D8}" type="presOf" srcId="{9C025F36-73AF-45EA-B9CA-EDF7DD4F3CEE}" destId="{D7677305-F9BE-4822-AD68-7A0053E79FC6}" srcOrd="0" destOrd="0" presId="urn:microsoft.com/office/officeart/2005/8/layout/cycle1"/>
    <dgm:cxn modelId="{0857ADAA-8FA1-4232-963D-1DC94B6487D6}" srcId="{2FEE89BB-3611-4473-8909-1B0453F00CE8}" destId="{C66B7D2D-7B91-451A-9780-077EC01A8A3F}" srcOrd="0" destOrd="0" parTransId="{DB7945B1-7C4D-4944-916C-6B0670F3D76F}" sibTransId="{6CD797B0-2CE8-4897-B9B1-BA4EBF81BA98}"/>
    <dgm:cxn modelId="{3AE362FA-BC72-4F5A-B353-B08ADAF04521}" srcId="{2FEE89BB-3611-4473-8909-1B0453F00CE8}" destId="{9613F366-A50D-4CBE-AFC5-87044D7B1A64}" srcOrd="6" destOrd="0" parTransId="{A73B7766-9F4F-4503-8819-94E60304387F}" sibTransId="{55DA152D-8124-49FF-A03D-06E4DE4AD6B6}"/>
    <dgm:cxn modelId="{CE50CCD6-703F-4E9D-B639-51972CDFB231}" type="presOf" srcId="{55DA152D-8124-49FF-A03D-06E4DE4AD6B6}" destId="{1BAB51BB-0BBD-443B-8551-CCFC7EB224A5}" srcOrd="0" destOrd="0" presId="urn:microsoft.com/office/officeart/2005/8/layout/cycle1"/>
    <dgm:cxn modelId="{72C5DE29-498E-411D-AB63-264953958FB1}" type="presOf" srcId="{4737F8B5-322C-4F72-8B9B-DA193710AB53}" destId="{6C37BD83-CAA4-41BC-A6D5-A564DE553C6F}" srcOrd="0" destOrd="0" presId="urn:microsoft.com/office/officeart/2005/8/layout/cycle1"/>
    <dgm:cxn modelId="{E696E35D-9689-452F-AD95-13E86AFC5DF9}" type="presOf" srcId="{2FEE89BB-3611-4473-8909-1B0453F00CE8}" destId="{9F25742D-BD17-459F-A130-298FE523E800}" srcOrd="0" destOrd="0" presId="urn:microsoft.com/office/officeart/2005/8/layout/cycle1"/>
    <dgm:cxn modelId="{F4A3A1C2-1957-480E-A0B0-970A2B41964B}" srcId="{2FEE89BB-3611-4473-8909-1B0453F00CE8}" destId="{CC73A202-110E-447C-BE08-8616C5C652D4}" srcOrd="4" destOrd="0" parTransId="{AC904F16-5EFD-4B0E-B43B-E2D74C812511}" sibTransId="{D5E8C1D4-B058-4A4A-8080-CFF4BE6D41AD}"/>
    <dgm:cxn modelId="{614E3505-D0C1-4DC0-8998-982F546434CD}" srcId="{2FEE89BB-3611-4473-8909-1B0453F00CE8}" destId="{A0DC9184-5683-48A2-9130-A928EAF2B98E}" srcOrd="1" destOrd="0" parTransId="{78992593-1C77-4CC8-A8E4-830BD14F1978}" sibTransId="{64FF28B6-6FDF-4616-AE63-D3B14CE15786}"/>
    <dgm:cxn modelId="{DF70B338-B113-4A80-89D3-5CC8C681A382}" srcId="{2FEE89BB-3611-4473-8909-1B0453F00CE8}" destId="{20730C81-A9B7-404D-84DB-5B0C059E763B}" srcOrd="2" destOrd="0" parTransId="{493124E5-B92C-418F-9C5B-6161F0901054}" sibTransId="{9C025F36-73AF-45EA-B9CA-EDF7DD4F3CEE}"/>
    <dgm:cxn modelId="{E42218B8-89E5-495A-832A-59827BE7822F}" type="presOf" srcId="{CC73A202-110E-447C-BE08-8616C5C652D4}" destId="{FEF0B206-9DFC-48FC-B2D1-DE86E63E3747}" srcOrd="0" destOrd="0" presId="urn:microsoft.com/office/officeart/2005/8/layout/cycle1"/>
    <dgm:cxn modelId="{E3B9113C-D9BB-4787-8CA9-1E12CE30C4DA}" type="presParOf" srcId="{9F25742D-BD17-459F-A130-298FE523E800}" destId="{B87CBAB0-23C9-4443-8164-17913087357E}" srcOrd="0" destOrd="0" presId="urn:microsoft.com/office/officeart/2005/8/layout/cycle1"/>
    <dgm:cxn modelId="{03193899-4FD6-4621-A0E4-1C2CE106E712}" type="presParOf" srcId="{9F25742D-BD17-459F-A130-298FE523E800}" destId="{11C6CB77-5907-4032-987E-9F0C7AC9222A}" srcOrd="1" destOrd="0" presId="urn:microsoft.com/office/officeart/2005/8/layout/cycle1"/>
    <dgm:cxn modelId="{D3692A60-5525-415C-99C9-E75269D0AFD8}" type="presParOf" srcId="{9F25742D-BD17-459F-A130-298FE523E800}" destId="{D470113C-B36B-48F4-905D-D8636F7FBF2E}" srcOrd="2" destOrd="0" presId="urn:microsoft.com/office/officeart/2005/8/layout/cycle1"/>
    <dgm:cxn modelId="{A8FE74CB-9C7E-4922-BB1B-8988659CDC14}" type="presParOf" srcId="{9F25742D-BD17-459F-A130-298FE523E800}" destId="{AE71A8F8-DD69-4C63-BCD5-D7DE7F0946CA}" srcOrd="3" destOrd="0" presId="urn:microsoft.com/office/officeart/2005/8/layout/cycle1"/>
    <dgm:cxn modelId="{10B9E04C-5AB0-4BB6-8189-8E066F0CEEAB}" type="presParOf" srcId="{9F25742D-BD17-459F-A130-298FE523E800}" destId="{22A38656-D344-4534-B5FD-29438759501F}" srcOrd="4" destOrd="0" presId="urn:microsoft.com/office/officeart/2005/8/layout/cycle1"/>
    <dgm:cxn modelId="{525B7A2E-92D6-4921-BE69-2A8F0ECF761C}" type="presParOf" srcId="{9F25742D-BD17-459F-A130-298FE523E800}" destId="{739EA754-6CCB-4460-99A7-31D3E4DC228A}" srcOrd="5" destOrd="0" presId="urn:microsoft.com/office/officeart/2005/8/layout/cycle1"/>
    <dgm:cxn modelId="{8F823050-DD6E-43AD-A535-0372BAE47678}" type="presParOf" srcId="{9F25742D-BD17-459F-A130-298FE523E800}" destId="{F3CB0F1C-E2B8-4661-9C05-58EF26B745BF}" srcOrd="6" destOrd="0" presId="urn:microsoft.com/office/officeart/2005/8/layout/cycle1"/>
    <dgm:cxn modelId="{6AA9BE80-D456-4716-A24B-08B4682154B4}" type="presParOf" srcId="{9F25742D-BD17-459F-A130-298FE523E800}" destId="{98DBBE43-8347-45CA-8780-6B39AB314177}" srcOrd="7" destOrd="0" presId="urn:microsoft.com/office/officeart/2005/8/layout/cycle1"/>
    <dgm:cxn modelId="{451C4717-C0A5-4B2A-A011-D243D7B0D4EE}" type="presParOf" srcId="{9F25742D-BD17-459F-A130-298FE523E800}" destId="{D7677305-F9BE-4822-AD68-7A0053E79FC6}" srcOrd="8" destOrd="0" presId="urn:microsoft.com/office/officeart/2005/8/layout/cycle1"/>
    <dgm:cxn modelId="{95BAE34B-C45B-4BEC-ADBD-8612923D13B8}" type="presParOf" srcId="{9F25742D-BD17-459F-A130-298FE523E800}" destId="{6D31E97D-6AA3-47D6-B2AD-BE8BB9437E18}" srcOrd="9" destOrd="0" presId="urn:microsoft.com/office/officeart/2005/8/layout/cycle1"/>
    <dgm:cxn modelId="{0492A0A5-5D7C-4EC5-8C2A-96B043936C70}" type="presParOf" srcId="{9F25742D-BD17-459F-A130-298FE523E800}" destId="{60A3606F-A21C-4BA2-8553-DB1FD12A8522}" srcOrd="10" destOrd="0" presId="urn:microsoft.com/office/officeart/2005/8/layout/cycle1"/>
    <dgm:cxn modelId="{537A24BF-B7E8-477E-B78F-5289E8B278B4}" type="presParOf" srcId="{9F25742D-BD17-459F-A130-298FE523E800}" destId="{8F99BB50-ECBD-4C50-B7C6-A7FA4389A519}" srcOrd="11" destOrd="0" presId="urn:microsoft.com/office/officeart/2005/8/layout/cycle1"/>
    <dgm:cxn modelId="{F86FBDC6-B654-4610-8EAA-CC14FB304DFD}" type="presParOf" srcId="{9F25742D-BD17-459F-A130-298FE523E800}" destId="{BDBB3D40-FB60-4CC2-82F9-0D1F489C7B47}" srcOrd="12" destOrd="0" presId="urn:microsoft.com/office/officeart/2005/8/layout/cycle1"/>
    <dgm:cxn modelId="{82FAEA2E-EAB6-439B-B625-CA4131880DDA}" type="presParOf" srcId="{9F25742D-BD17-459F-A130-298FE523E800}" destId="{FEF0B206-9DFC-48FC-B2D1-DE86E63E3747}" srcOrd="13" destOrd="0" presId="urn:microsoft.com/office/officeart/2005/8/layout/cycle1"/>
    <dgm:cxn modelId="{F10E956E-D850-496B-A253-9F3852E06699}" type="presParOf" srcId="{9F25742D-BD17-459F-A130-298FE523E800}" destId="{CCFDA2FD-AEA5-453B-9834-E043C9B1395F}" srcOrd="14" destOrd="0" presId="urn:microsoft.com/office/officeart/2005/8/layout/cycle1"/>
    <dgm:cxn modelId="{336E3FA1-E904-4836-BC05-40DF553C6CE7}" type="presParOf" srcId="{9F25742D-BD17-459F-A130-298FE523E800}" destId="{32C0C2CC-69C7-41BF-8182-1F1EA7F39C07}" srcOrd="15" destOrd="0" presId="urn:microsoft.com/office/officeart/2005/8/layout/cycle1"/>
    <dgm:cxn modelId="{2CCD80D0-8A1A-490E-B1ED-3236CC3785C4}" type="presParOf" srcId="{9F25742D-BD17-459F-A130-298FE523E800}" destId="{7FE3F45D-8F3A-4139-8D22-83CDEC449082}" srcOrd="16" destOrd="0" presId="urn:microsoft.com/office/officeart/2005/8/layout/cycle1"/>
    <dgm:cxn modelId="{D22A5E11-2C57-4894-8044-150097880278}" type="presParOf" srcId="{9F25742D-BD17-459F-A130-298FE523E800}" destId="{6C37BD83-CAA4-41BC-A6D5-A564DE553C6F}" srcOrd="17" destOrd="0" presId="urn:microsoft.com/office/officeart/2005/8/layout/cycle1"/>
    <dgm:cxn modelId="{E17EFCB2-2752-4CF5-BF23-D60118F69D5D}" type="presParOf" srcId="{9F25742D-BD17-459F-A130-298FE523E800}" destId="{733E7C06-EA40-45D7-92B3-52B1E98AB793}" srcOrd="18" destOrd="0" presId="urn:microsoft.com/office/officeart/2005/8/layout/cycle1"/>
    <dgm:cxn modelId="{CC97DCAA-C7A5-4C62-8EFD-B152CFE6C925}" type="presParOf" srcId="{9F25742D-BD17-459F-A130-298FE523E800}" destId="{95115A9B-5F54-4774-9266-A09120E9CB15}" srcOrd="19" destOrd="0" presId="urn:microsoft.com/office/officeart/2005/8/layout/cycle1"/>
    <dgm:cxn modelId="{EAF2660A-C919-4A07-B4AC-6ACF130509EB}" type="presParOf" srcId="{9F25742D-BD17-459F-A130-298FE523E800}" destId="{1BAB51BB-0BBD-443B-8551-CCFC7EB224A5}" srcOrd="20"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4EA0CE-6353-4027-BCC1-F11CF59226BC}" type="datetimeFigureOut">
              <a:rPr lang="en-US" smtClean="0"/>
              <a:pPr/>
              <a:t>7/1/2019</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6D9ADF-5D43-4CB7-BDF6-B6FB12D61B43}" type="slidenum">
              <a:rPr lang="en-CA" smtClean="0"/>
              <a:pPr/>
              <a:t>‹#›</a:t>
            </a:fld>
            <a:endParaRPr lang="en-CA"/>
          </a:p>
        </p:txBody>
      </p:sp>
    </p:spTree>
    <p:extLst>
      <p:ext uri="{BB962C8B-B14F-4D97-AF65-F5344CB8AC3E}">
        <p14:creationId xmlns:p14="http://schemas.microsoft.com/office/powerpoint/2010/main" val="216866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defTabSz="914372">
              <a:defRPr/>
            </a:pPr>
            <a:endParaRPr lang="en-US" dirty="0"/>
          </a:p>
        </p:txBody>
      </p:sp>
      <p:sp>
        <p:nvSpPr>
          <p:cNvPr id="4" name="Slide Number Placeholder 3"/>
          <p:cNvSpPr>
            <a:spLocks noGrp="1"/>
          </p:cNvSpPr>
          <p:nvPr>
            <p:ph type="sldNum" sz="quarter" idx="10"/>
          </p:nvPr>
        </p:nvSpPr>
        <p:spPr/>
        <p:txBody>
          <a:bodyPr/>
          <a:lstStyle/>
          <a:p>
            <a:fld id="{60B2FEF9-886E-4FD7-9CAD-99D415152DE8}" type="slidenum">
              <a:rPr lang="en-US" smtClean="0"/>
              <a:pPr/>
              <a:t>13</a:t>
            </a:fld>
            <a:endParaRPr lang="en-US"/>
          </a:p>
        </p:txBody>
      </p:sp>
    </p:spTree>
    <p:extLst>
      <p:ext uri="{BB962C8B-B14F-4D97-AF65-F5344CB8AC3E}">
        <p14:creationId xmlns:p14="http://schemas.microsoft.com/office/powerpoint/2010/main" val="2400890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2FEF9-886E-4FD7-9CAD-99D415152DE8}" type="slidenum">
              <a:rPr lang="en-US" smtClean="0"/>
              <a:pPr/>
              <a:t>14</a:t>
            </a:fld>
            <a:endParaRPr lang="en-US"/>
          </a:p>
        </p:txBody>
      </p:sp>
    </p:spTree>
    <p:extLst>
      <p:ext uri="{BB962C8B-B14F-4D97-AF65-F5344CB8AC3E}">
        <p14:creationId xmlns:p14="http://schemas.microsoft.com/office/powerpoint/2010/main" val="2483469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AABF0B5B-F733-4B11-88FF-1C31C4ACA158}" type="slidenum">
              <a:rPr lang="en-CA" smtClean="0"/>
              <a:pPr/>
              <a:t>15</a:t>
            </a:fld>
            <a:endParaRPr lang="en-CA"/>
          </a:p>
        </p:txBody>
      </p:sp>
    </p:spTree>
    <p:extLst>
      <p:ext uri="{BB962C8B-B14F-4D97-AF65-F5344CB8AC3E}">
        <p14:creationId xmlns:p14="http://schemas.microsoft.com/office/powerpoint/2010/main" val="3440363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BF0B5B-F733-4B11-88FF-1C31C4ACA158}" type="slidenum">
              <a:rPr lang="en-CA" smtClean="0"/>
              <a:pPr/>
              <a:t>16</a:t>
            </a:fld>
            <a:endParaRPr lang="en-CA"/>
          </a:p>
        </p:txBody>
      </p:sp>
    </p:spTree>
    <p:extLst>
      <p:ext uri="{BB962C8B-B14F-4D97-AF65-F5344CB8AC3E}">
        <p14:creationId xmlns:p14="http://schemas.microsoft.com/office/powerpoint/2010/main" val="407799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AABF0B5B-F733-4B11-88FF-1C31C4ACA158}" type="slidenum">
              <a:rPr lang="en-CA" smtClean="0"/>
              <a:pPr/>
              <a:t>17</a:t>
            </a:fld>
            <a:endParaRPr lang="en-CA"/>
          </a:p>
        </p:txBody>
      </p:sp>
    </p:spTree>
    <p:extLst>
      <p:ext uri="{BB962C8B-B14F-4D97-AF65-F5344CB8AC3E}">
        <p14:creationId xmlns:p14="http://schemas.microsoft.com/office/powerpoint/2010/main" val="582132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chemeClr val="tx1"/>
                </a:solidFill>
                <a:latin typeface="+mn-lt"/>
                <a:ea typeface="+mn-ea"/>
                <a:cs typeface="+mn-cs"/>
              </a:rPr>
              <a:t>Cost effectiveness is measured by the average cost per DALY saved called ‘average cost effectiveness ratio (ACER). it is evident that there is a wide range of ACER across different interventions for each country. For Ethiopia, it varies from US$34 to US$7,019. </a:t>
            </a:r>
            <a:r>
              <a:rPr lang="en-GB" sz="1200" kern="1200" dirty="0" smtClean="0">
                <a:solidFill>
                  <a:schemeClr val="tx1"/>
                </a:solidFill>
                <a:latin typeface="+mn-lt"/>
                <a:ea typeface="+mn-ea"/>
                <a:cs typeface="+mn-cs"/>
              </a:rPr>
              <a:t>The estimates of ACER indicate that increased tobacco taxation is the cheapest intervention while NRT is the most costly intervention for saving healthy life. This difference in cost-effectiveness results from the fact that while taxation is population level intervention, NRT is intervention at the individual level. </a:t>
            </a: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F6D9ADF-5D43-4CB7-BDF6-B6FB12D61B43}" type="slidenum">
              <a:rPr lang="en-CA" smtClean="0"/>
              <a:pPr/>
              <a:t>20</a:t>
            </a:fld>
            <a:endParaRPr lang="en-CA"/>
          </a:p>
        </p:txBody>
      </p:sp>
    </p:spTree>
    <p:extLst>
      <p:ext uri="{BB962C8B-B14F-4D97-AF65-F5344CB8AC3E}">
        <p14:creationId xmlns:p14="http://schemas.microsoft.com/office/powerpoint/2010/main" val="1397265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85800"/>
            <a:ext cx="3692525" cy="2768600"/>
          </a:xfrm>
        </p:spPr>
      </p:sp>
      <p:sp>
        <p:nvSpPr>
          <p:cNvPr id="3" name="Notes Placeholder 2"/>
          <p:cNvSpPr>
            <a:spLocks noGrp="1"/>
          </p:cNvSpPr>
          <p:nvPr>
            <p:ph type="body" idx="1"/>
          </p:nvPr>
        </p:nvSpPr>
        <p:spPr>
          <a:xfrm>
            <a:off x="685803" y="3657603"/>
            <a:ext cx="5886449" cy="5283200"/>
          </a:xfrm>
        </p:spPr>
        <p:txBody>
          <a:bodyPr>
            <a:normAutofit fontScale="77500" lnSpcReduction="20000"/>
          </a:bodyPr>
          <a:lstStyle/>
          <a:p>
            <a:r>
              <a:rPr lang="en-US" sz="1700" dirty="0"/>
              <a:t>Tobacco taxation is the single most effective tobacco control measure.</a:t>
            </a:r>
          </a:p>
          <a:p>
            <a:pPr marL="168244" indent="-168244">
              <a:buFontTx/>
              <a:buChar char="-"/>
            </a:pPr>
            <a:r>
              <a:rPr lang="en-US" sz="1700" dirty="0"/>
              <a:t>The relationships are straightforward.  </a:t>
            </a:r>
          </a:p>
          <a:p>
            <a:pPr marL="616894" lvl="1" indent="-168244">
              <a:buFontTx/>
              <a:buChar char="-"/>
            </a:pPr>
            <a:r>
              <a:rPr lang="en-US" sz="1700" dirty="0"/>
              <a:t>If you raise tobacco taxes sufficiently, those selling tobacco products will need to increase prices to stay in business.</a:t>
            </a:r>
          </a:p>
          <a:p>
            <a:pPr marL="168244" indent="-168244">
              <a:buFontTx/>
              <a:buChar char="-"/>
            </a:pPr>
            <a:r>
              <a:rPr lang="en-US" sz="1700" dirty="0"/>
              <a:t>When prices increase, they become less affordable.</a:t>
            </a:r>
          </a:p>
          <a:p>
            <a:pPr marL="168244" indent="-168244">
              <a:buFontTx/>
              <a:buChar char="-"/>
            </a:pPr>
            <a:r>
              <a:rPr lang="en-US" sz="1700" dirty="0"/>
              <a:t>When products become less affordable, consumers buy less of them.</a:t>
            </a:r>
          </a:p>
          <a:p>
            <a:pPr algn="l"/>
            <a:endParaRPr lang="en-US" sz="1800" dirty="0">
              <a:latin typeface="Arial" charset="0"/>
              <a:cs typeface="Arial" charset="0"/>
            </a:endParaRPr>
          </a:p>
          <a:p>
            <a:pPr defTabSz="897301" eaLnBrk="0" fontAlgn="base" hangingPunct="0">
              <a:spcBef>
                <a:spcPct val="30000"/>
              </a:spcBef>
              <a:spcAft>
                <a:spcPct val="0"/>
              </a:spcAft>
              <a:defRPr/>
            </a:pPr>
            <a:r>
              <a:rPr lang="en-US" sz="1800" dirty="0">
                <a:latin typeface="Arial" charset="0"/>
                <a:cs typeface="Arial" charset="0"/>
              </a:rPr>
              <a:t>Raising tax on a product discourages the consumption of the product through its positive effect on its price. Tobacco, despite being an addictive product, is no exception to that principle. However, it is not as price sensitive as other normal products. As such, it has significant potential to increase revenue in the event of a tax and price increase and reduction in overall consumption. </a:t>
            </a:r>
          </a:p>
          <a:p>
            <a:pPr algn="l"/>
            <a:endParaRPr lang="en-US" sz="1800" dirty="0">
              <a:latin typeface="Arial" charset="0"/>
              <a:cs typeface="Arial" charset="0"/>
            </a:endParaRPr>
          </a:p>
          <a:p>
            <a:pPr algn="l"/>
            <a:r>
              <a:rPr lang="en-US" sz="1800" dirty="0">
                <a:latin typeface="Arial" charset="0"/>
                <a:cs typeface="Arial" charset="0"/>
              </a:rPr>
              <a:t>Tax is a fiscal policy instrument available at the hand of the government of each country primarily to generate revenue that finances government expenditures. In addition, taxes are employed to redistribute income and wealth, to channel resources to desired use, to divert resources from undesirable uses, to protect domestic industries from foreign competition and to stabilize national income through demand management. Tobacco products are taxed with the objectives of discouraging its consumption and generating revenue. It serves the dual goals of improvement in public health and increase in government revenue. </a:t>
            </a:r>
          </a:p>
          <a:p>
            <a:pPr algn="l"/>
            <a:endParaRPr lang="en-US" sz="1800" dirty="0">
              <a:latin typeface="Arial" charset="0"/>
              <a:cs typeface="Arial" charset="0"/>
            </a:endParaRPr>
          </a:p>
          <a:p>
            <a:r>
              <a:rPr lang="en-US" sz="1700" dirty="0"/>
              <a:t>There is no denying the fact that the non-price tobacco control interventions are very effective in reducing tobacco consumption. As a matter of fact, tobacco taxation can be even more effective in reducing tobacco consumption when implemented within a comprehensive tobacco control program that includes smoke-free laws, packaging and labelling provisions, marketing bans, and cessation programs.</a:t>
            </a:r>
          </a:p>
          <a:p>
            <a:pPr marL="168244" indent="-168244">
              <a:buFontTx/>
              <a:buChar char="-"/>
            </a:pPr>
            <a:endParaRPr lang="en-US" sz="1700" dirty="0"/>
          </a:p>
          <a:p>
            <a:endParaRPr lang="en-US" dirty="0"/>
          </a:p>
        </p:txBody>
      </p:sp>
    </p:spTree>
    <p:extLst>
      <p:ext uri="{BB962C8B-B14F-4D97-AF65-F5344CB8AC3E}">
        <p14:creationId xmlns:p14="http://schemas.microsoft.com/office/powerpoint/2010/main" val="2845015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5C33CA8-06AA-47C7-AC5A-DED068F8400A}" type="slidenum">
              <a:rPr lang="en-US" smtClean="0"/>
              <a:pPr>
                <a:defRPr/>
              </a:pPr>
              <a:t>29</a:t>
            </a:fld>
            <a:endParaRPr lang="en-US" dirty="0"/>
          </a:p>
        </p:txBody>
      </p:sp>
    </p:spTree>
    <p:extLst>
      <p:ext uri="{BB962C8B-B14F-4D97-AF65-F5344CB8AC3E}">
        <p14:creationId xmlns:p14="http://schemas.microsoft.com/office/powerpoint/2010/main" val="996009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5C33CA8-06AA-47C7-AC5A-DED068F8400A}" type="slidenum">
              <a:rPr lang="en-US" smtClean="0"/>
              <a:pPr>
                <a:defRPr/>
              </a:pPr>
              <a:t>33</a:t>
            </a:fld>
            <a:endParaRPr lang="en-US" dirty="0"/>
          </a:p>
        </p:txBody>
      </p:sp>
    </p:spTree>
    <p:extLst>
      <p:ext uri="{BB962C8B-B14F-4D97-AF65-F5344CB8AC3E}">
        <p14:creationId xmlns:p14="http://schemas.microsoft.com/office/powerpoint/2010/main" val="1313451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A092273-8FB4-467B-ACF1-6A7AB1BDABD2}" type="datetimeFigureOut">
              <a:rPr lang="en-US" smtClean="0"/>
              <a:pPr/>
              <a:t>7/1/2019</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40276E9F-114B-4059-88D8-52F592B553F3}"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092273-8FB4-467B-ACF1-6A7AB1BDABD2}" type="datetimeFigureOut">
              <a:rPr lang="en-US" smtClean="0"/>
              <a:pPr/>
              <a:t>7/1/2019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0276E9F-114B-4059-88D8-52F592B553F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092273-8FB4-467B-ACF1-6A7AB1BDABD2}" type="datetimeFigureOut">
              <a:rPr lang="en-US" smtClean="0"/>
              <a:pPr/>
              <a:t>7/1/2019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0276E9F-114B-4059-88D8-52F592B553F3}"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092273-8FB4-467B-ACF1-6A7AB1BDABD2}" type="datetimeFigureOut">
              <a:rPr lang="en-US" smtClean="0"/>
              <a:pPr/>
              <a:t>7/1/2019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0276E9F-114B-4059-88D8-52F592B553F3}"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092273-8FB4-467B-ACF1-6A7AB1BDABD2}" type="datetimeFigureOut">
              <a:rPr lang="en-US" smtClean="0"/>
              <a:pPr/>
              <a:t>7/1/2019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0276E9F-114B-4059-88D8-52F592B553F3}"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092273-8FB4-467B-ACF1-6A7AB1BDABD2}" type="datetimeFigureOut">
              <a:rPr lang="en-US" smtClean="0"/>
              <a:pPr/>
              <a:t>7/1/2019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0276E9F-114B-4059-88D8-52F592B553F3}"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A092273-8FB4-467B-ACF1-6A7AB1BDABD2}" type="datetimeFigureOut">
              <a:rPr lang="en-US" smtClean="0"/>
              <a:pPr/>
              <a:t>7/1/2019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0276E9F-114B-4059-88D8-52F592B553F3}"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092273-8FB4-467B-ACF1-6A7AB1BDABD2}" type="datetimeFigureOut">
              <a:rPr lang="en-US" smtClean="0"/>
              <a:pPr/>
              <a:t>7/1/2019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0276E9F-114B-4059-88D8-52F592B553F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92273-8FB4-467B-ACF1-6A7AB1BDABD2}" type="datetimeFigureOut">
              <a:rPr lang="en-US" smtClean="0"/>
              <a:pPr/>
              <a:t>7/1/2019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0276E9F-114B-4059-88D8-52F592B553F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092273-8FB4-467B-ACF1-6A7AB1BDABD2}" type="datetimeFigureOut">
              <a:rPr lang="en-US" smtClean="0"/>
              <a:pPr/>
              <a:t>7/1/2019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0276E9F-114B-4059-88D8-52F592B553F3}"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092273-8FB4-467B-ACF1-6A7AB1BDABD2}" type="datetimeFigureOut">
              <a:rPr lang="en-US" smtClean="0"/>
              <a:pPr/>
              <a:t>7/1/2019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40276E9F-114B-4059-88D8-52F592B553F3}"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092273-8FB4-467B-ACF1-6A7AB1BDABD2}" type="datetimeFigureOut">
              <a:rPr lang="en-US" smtClean="0"/>
              <a:pPr/>
              <a:t>7/1/2019</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276E9F-114B-4059-88D8-52F592B553F3}"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Rationale of Tobacco Economics</a:t>
            </a:r>
            <a:endParaRPr lang="en-CA" dirty="0"/>
          </a:p>
        </p:txBody>
      </p:sp>
      <p:sp>
        <p:nvSpPr>
          <p:cNvPr id="3" name="Subtitle 2"/>
          <p:cNvSpPr>
            <a:spLocks noGrp="1"/>
          </p:cNvSpPr>
          <p:nvPr>
            <p:ph type="subTitle" idx="1"/>
          </p:nvPr>
        </p:nvSpPr>
        <p:spPr/>
        <p:txBody>
          <a:bodyPr/>
          <a:lstStyle/>
          <a:p>
            <a:r>
              <a:rPr lang="en-CA" smtClean="0"/>
              <a:t>Professor </a:t>
            </a:r>
            <a:r>
              <a:rPr lang="en-CA" dirty="0" smtClean="0"/>
              <a:t>Dr. </a:t>
            </a:r>
            <a:r>
              <a:rPr lang="en-CA" dirty="0" err="1" smtClean="0"/>
              <a:t>Mohiuddin</a:t>
            </a:r>
            <a:r>
              <a:rPr lang="en-CA" dirty="0" smtClean="0"/>
              <a:t> </a:t>
            </a:r>
            <a:r>
              <a:rPr lang="en-CA" dirty="0" err="1" smtClean="0"/>
              <a:t>Faruque</a:t>
            </a:r>
            <a:endParaRPr lang="en-CA" dirty="0" smtClean="0"/>
          </a:p>
          <a:p>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Experimental (continued)</a:t>
            </a:r>
          </a:p>
        </p:txBody>
      </p:sp>
      <p:sp>
        <p:nvSpPr>
          <p:cNvPr id="17411" name="Content Placeholder 2"/>
          <p:cNvSpPr>
            <a:spLocks noGrp="1"/>
          </p:cNvSpPr>
          <p:nvPr>
            <p:ph idx="1"/>
          </p:nvPr>
        </p:nvSpPr>
        <p:spPr>
          <a:xfrm>
            <a:off x="457200" y="2071678"/>
            <a:ext cx="8229600" cy="4286260"/>
          </a:xfrm>
        </p:spPr>
        <p:txBody>
          <a:bodyPr>
            <a:normAutofit lnSpcReduction="10000"/>
          </a:bodyPr>
          <a:lstStyle/>
          <a:p>
            <a:pPr>
              <a:buFontTx/>
              <a:buNone/>
            </a:pPr>
            <a:r>
              <a:rPr lang="en-US" dirty="0" smtClean="0"/>
              <a:t>Parameter to be Studied -</a:t>
            </a:r>
          </a:p>
          <a:p>
            <a:pPr>
              <a:buFont typeface="Wingdings" pitchFamily="2" charset="2"/>
              <a:buChar char="q"/>
            </a:pPr>
            <a:r>
              <a:rPr lang="en-US" dirty="0" smtClean="0"/>
              <a:t> Nitrogen (N)</a:t>
            </a:r>
          </a:p>
          <a:p>
            <a:pPr>
              <a:buFont typeface="Wingdings" pitchFamily="2" charset="2"/>
              <a:buChar char="q"/>
            </a:pPr>
            <a:r>
              <a:rPr lang="en-US" dirty="0" smtClean="0"/>
              <a:t> Phosphorous (P)</a:t>
            </a:r>
          </a:p>
          <a:p>
            <a:pPr>
              <a:buFont typeface="Wingdings" pitchFamily="2" charset="2"/>
              <a:buChar char="q"/>
            </a:pPr>
            <a:r>
              <a:rPr lang="en-US" dirty="0" smtClean="0"/>
              <a:t> </a:t>
            </a:r>
            <a:r>
              <a:rPr lang="en-US" dirty="0" err="1" smtClean="0"/>
              <a:t>Kallium</a:t>
            </a:r>
            <a:r>
              <a:rPr lang="en-US" dirty="0" smtClean="0"/>
              <a:t> (K)</a:t>
            </a:r>
          </a:p>
          <a:p>
            <a:pPr>
              <a:buFont typeface="Wingdings" pitchFamily="2" charset="2"/>
              <a:buChar char="q"/>
            </a:pPr>
            <a:r>
              <a:rPr lang="en-US" dirty="0" smtClean="0"/>
              <a:t> Organic Carbon</a:t>
            </a:r>
          </a:p>
          <a:p>
            <a:pPr>
              <a:buFont typeface="Wingdings" pitchFamily="2" charset="2"/>
              <a:buChar char="q"/>
            </a:pPr>
            <a:r>
              <a:rPr lang="en-US" dirty="0" smtClean="0"/>
              <a:t> pH of Water</a:t>
            </a:r>
          </a:p>
          <a:p>
            <a:pPr>
              <a:buFont typeface="Wingdings" pitchFamily="2" charset="2"/>
              <a:buChar char="q"/>
            </a:pPr>
            <a:r>
              <a:rPr lang="en-US" dirty="0" smtClean="0"/>
              <a:t> DO</a:t>
            </a:r>
          </a:p>
          <a:p>
            <a:pPr>
              <a:buFont typeface="Wingdings" pitchFamily="2" charset="2"/>
              <a:buChar char="q"/>
            </a:pPr>
            <a:r>
              <a:rPr lang="en-US" dirty="0" smtClean="0"/>
              <a:t>BOD</a:t>
            </a:r>
          </a:p>
          <a:p>
            <a:pPr>
              <a:buFont typeface="Wingdings" pitchFamily="2" charset="2"/>
              <a:buChar char="q"/>
            </a:pPr>
            <a:r>
              <a:rPr lang="en-US" dirty="0" smtClean="0"/>
              <a:t> COD</a:t>
            </a:r>
          </a:p>
          <a:p>
            <a:pPr>
              <a:buFont typeface="Wingdings" pitchFamily="2" charset="2"/>
              <a:buChar char="q"/>
            </a:pPr>
            <a:endParaRPr lang="en-US" dirty="0" smtClean="0"/>
          </a:p>
          <a:p>
            <a:pPr>
              <a:buFont typeface="Wingdings" pitchFamily="2" charset="2"/>
              <a:buChar char="q"/>
            </a:pPr>
            <a:endParaRPr lang="en-US" dirty="0" smtClean="0"/>
          </a:p>
          <a:p>
            <a:pPr>
              <a:buFontTx/>
              <a:buNone/>
            </a:pPr>
            <a:endParaRPr lang="en-US" dirty="0" smtClean="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Tobacco Use &amp; Affordability</a:t>
            </a:r>
            <a:endParaRPr lang="en-CA" dirty="0"/>
          </a:p>
        </p:txBody>
      </p:sp>
      <p:sp>
        <p:nvSpPr>
          <p:cNvPr id="3" name="Subtitle 2"/>
          <p:cNvSpPr>
            <a:spLocks noGrp="1"/>
          </p:cNvSpPr>
          <p:nvPr>
            <p:ph type="subTitle" idx="1"/>
          </p:nvPr>
        </p:nvSpPr>
        <p:spPr/>
        <p:txBody>
          <a:bodyPr/>
          <a:lstStyle/>
          <a:p>
            <a:r>
              <a:rPr lang="en-CA" dirty="0" smtClean="0"/>
              <a:t>Impact</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Prevalence</a:t>
            </a:r>
            <a:endParaRPr lang="en-CA" dirty="0"/>
          </a:p>
        </p:txBody>
      </p:sp>
      <p:graphicFrame>
        <p:nvGraphicFramePr>
          <p:cNvPr id="4" name="Content Placeholder 3"/>
          <p:cNvGraphicFramePr>
            <a:graphicFrameLocks noGrp="1"/>
          </p:cNvGraphicFramePr>
          <p:nvPr>
            <p:ph idx="1"/>
          </p:nvPr>
        </p:nvGraphicFramePr>
        <p:xfrm>
          <a:off x="457200" y="1935163"/>
          <a:ext cx="8229599" cy="2286000"/>
        </p:xfrm>
        <a:graphic>
          <a:graphicData uri="http://schemas.openxmlformats.org/drawingml/2006/table">
            <a:tbl>
              <a:tblPr firstRow="1" bandRow="1">
                <a:tableStyleId>{35758FB7-9AC5-4552-8A53-C91805E547FA}</a:tableStyleId>
              </a:tblPr>
              <a:tblGrid>
                <a:gridCol w="1175657"/>
                <a:gridCol w="1175657"/>
                <a:gridCol w="1175657"/>
                <a:gridCol w="1175657"/>
                <a:gridCol w="1175657"/>
                <a:gridCol w="1175657"/>
                <a:gridCol w="1175657"/>
              </a:tblGrid>
              <a:tr h="370840">
                <a:tc>
                  <a:txBody>
                    <a:bodyPr/>
                    <a:lstStyle/>
                    <a:p>
                      <a:endParaRPr lang="en-CA" sz="2400" b="1" dirty="0"/>
                    </a:p>
                  </a:txBody>
                  <a:tcPr/>
                </a:tc>
                <a:tc gridSpan="2">
                  <a:txBody>
                    <a:bodyPr/>
                    <a:lstStyle/>
                    <a:p>
                      <a:r>
                        <a:rPr lang="en-CA" sz="2400" b="1" dirty="0" smtClean="0"/>
                        <a:t>2009</a:t>
                      </a:r>
                      <a:endParaRPr lang="en-CA" sz="2400" b="1" dirty="0"/>
                    </a:p>
                  </a:txBody>
                  <a:tcPr/>
                </a:tc>
                <a:tc hMerge="1">
                  <a:txBody>
                    <a:bodyPr/>
                    <a:lstStyle/>
                    <a:p>
                      <a:endParaRPr lang="en-CA" dirty="0"/>
                    </a:p>
                  </a:txBody>
                  <a:tcPr/>
                </a:tc>
                <a:tc gridSpan="2">
                  <a:txBody>
                    <a:bodyPr/>
                    <a:lstStyle/>
                    <a:p>
                      <a:r>
                        <a:rPr lang="en-CA" sz="2400" b="1" dirty="0" smtClean="0"/>
                        <a:t>2012</a:t>
                      </a:r>
                      <a:endParaRPr lang="en-CA" sz="2400" b="1" dirty="0"/>
                    </a:p>
                  </a:txBody>
                  <a:tcPr/>
                </a:tc>
                <a:tc hMerge="1">
                  <a:txBody>
                    <a:bodyPr/>
                    <a:lstStyle/>
                    <a:p>
                      <a:endParaRPr lang="en-CA" dirty="0"/>
                    </a:p>
                  </a:txBody>
                  <a:tcPr/>
                </a:tc>
                <a:tc gridSpan="2">
                  <a:txBody>
                    <a:bodyPr/>
                    <a:lstStyle/>
                    <a:p>
                      <a:r>
                        <a:rPr lang="en-CA" sz="2400" b="1" dirty="0" smtClean="0"/>
                        <a:t>2018 (BCS)</a:t>
                      </a:r>
                      <a:endParaRPr lang="en-CA" sz="2400" b="1" dirty="0"/>
                    </a:p>
                  </a:txBody>
                  <a:tcPr/>
                </a:tc>
                <a:tc hMerge="1">
                  <a:txBody>
                    <a:bodyPr/>
                    <a:lstStyle/>
                    <a:p>
                      <a:endParaRPr lang="en-CA" dirty="0"/>
                    </a:p>
                  </a:txBody>
                  <a:tcPr/>
                </a:tc>
              </a:tr>
              <a:tr h="370840">
                <a:tc>
                  <a:txBody>
                    <a:bodyPr/>
                    <a:lstStyle/>
                    <a:p>
                      <a:endParaRPr lang="en-CA" sz="2400" b="1"/>
                    </a:p>
                  </a:txBody>
                  <a:tcPr/>
                </a:tc>
                <a:tc>
                  <a:txBody>
                    <a:bodyPr/>
                    <a:lstStyle/>
                    <a:p>
                      <a:r>
                        <a:rPr lang="en-CA" sz="2000" b="1" dirty="0" smtClean="0"/>
                        <a:t>Male</a:t>
                      </a:r>
                      <a:endParaRPr lang="en-CA" sz="2000" b="1" dirty="0"/>
                    </a:p>
                  </a:txBody>
                  <a:tcPr/>
                </a:tc>
                <a:tc>
                  <a:txBody>
                    <a:bodyPr/>
                    <a:lstStyle/>
                    <a:p>
                      <a:r>
                        <a:rPr lang="en-CA" sz="2000" b="1" dirty="0" smtClean="0"/>
                        <a:t>Female</a:t>
                      </a:r>
                      <a:endParaRPr lang="en-CA" sz="2000" b="1" dirty="0"/>
                    </a:p>
                  </a:txBody>
                  <a:tcPr/>
                </a:tc>
                <a:tc>
                  <a:txBody>
                    <a:bodyPr/>
                    <a:lstStyle/>
                    <a:p>
                      <a:r>
                        <a:rPr lang="en-CA" sz="2000" b="1" dirty="0" smtClean="0"/>
                        <a:t>Male</a:t>
                      </a:r>
                      <a:endParaRPr lang="en-CA" sz="2000" b="1" dirty="0"/>
                    </a:p>
                  </a:txBody>
                  <a:tcPr/>
                </a:tc>
                <a:tc>
                  <a:txBody>
                    <a:bodyPr/>
                    <a:lstStyle/>
                    <a:p>
                      <a:r>
                        <a:rPr lang="en-CA" sz="2000" b="1" dirty="0" smtClean="0"/>
                        <a:t>Female</a:t>
                      </a:r>
                      <a:endParaRPr lang="en-CA" sz="2000" b="1" dirty="0"/>
                    </a:p>
                  </a:txBody>
                  <a:tcPr/>
                </a:tc>
                <a:tc>
                  <a:txBody>
                    <a:bodyPr/>
                    <a:lstStyle/>
                    <a:p>
                      <a:r>
                        <a:rPr lang="en-CA" sz="2000" b="1" dirty="0" smtClean="0"/>
                        <a:t>All</a:t>
                      </a:r>
                      <a:endParaRPr lang="en-CA" sz="2000" b="1" dirty="0"/>
                    </a:p>
                  </a:txBody>
                  <a:tcPr/>
                </a:tc>
                <a:tc>
                  <a:txBody>
                    <a:bodyPr/>
                    <a:lstStyle/>
                    <a:p>
                      <a:endParaRPr lang="en-CA" sz="2000" b="1" dirty="0"/>
                    </a:p>
                  </a:txBody>
                  <a:tcPr/>
                </a:tc>
              </a:tr>
              <a:tr h="370840">
                <a:tc>
                  <a:txBody>
                    <a:bodyPr/>
                    <a:lstStyle/>
                    <a:p>
                      <a:r>
                        <a:rPr lang="en-CA" sz="2400" b="1" dirty="0" smtClean="0"/>
                        <a:t>Any</a:t>
                      </a:r>
                      <a:endParaRPr lang="en-CA" sz="2400" b="1" dirty="0"/>
                    </a:p>
                  </a:txBody>
                  <a:tcPr/>
                </a:tc>
                <a:tc>
                  <a:txBody>
                    <a:bodyPr/>
                    <a:lstStyle/>
                    <a:p>
                      <a:r>
                        <a:rPr lang="en-CA" sz="2400" b="1" dirty="0" smtClean="0"/>
                        <a:t>53.0</a:t>
                      </a:r>
                      <a:endParaRPr lang="en-CA" sz="2400" b="1" dirty="0"/>
                    </a:p>
                  </a:txBody>
                  <a:tcPr/>
                </a:tc>
                <a:tc>
                  <a:txBody>
                    <a:bodyPr/>
                    <a:lstStyle/>
                    <a:p>
                      <a:r>
                        <a:rPr lang="en-CA" sz="2400" b="1" dirty="0" smtClean="0"/>
                        <a:t>32.8</a:t>
                      </a:r>
                      <a:endParaRPr lang="en-CA" sz="2400" b="1" dirty="0"/>
                    </a:p>
                  </a:txBody>
                  <a:tcPr/>
                </a:tc>
                <a:tc>
                  <a:txBody>
                    <a:bodyPr/>
                    <a:lstStyle/>
                    <a:p>
                      <a:r>
                        <a:rPr lang="en-CA" sz="2400" b="1" dirty="0" smtClean="0"/>
                        <a:t>45.6</a:t>
                      </a:r>
                      <a:endParaRPr lang="en-CA" sz="2400" b="1" dirty="0"/>
                    </a:p>
                  </a:txBody>
                  <a:tcPr/>
                </a:tc>
                <a:tc>
                  <a:txBody>
                    <a:bodyPr/>
                    <a:lstStyle/>
                    <a:p>
                      <a:r>
                        <a:rPr lang="en-CA" sz="2400" b="1" dirty="0" smtClean="0"/>
                        <a:t>25.5</a:t>
                      </a:r>
                      <a:endParaRPr lang="en-CA" sz="2400" b="1" dirty="0"/>
                    </a:p>
                  </a:txBody>
                  <a:tcPr/>
                </a:tc>
                <a:tc>
                  <a:txBody>
                    <a:bodyPr/>
                    <a:lstStyle/>
                    <a:p>
                      <a:r>
                        <a:rPr lang="en-CA" sz="2400" b="1" dirty="0" smtClean="0"/>
                        <a:t>31</a:t>
                      </a:r>
                      <a:endParaRPr lang="en-CA" sz="2400" b="1" dirty="0"/>
                    </a:p>
                  </a:txBody>
                  <a:tcPr/>
                </a:tc>
                <a:tc>
                  <a:txBody>
                    <a:bodyPr/>
                    <a:lstStyle/>
                    <a:p>
                      <a:endParaRPr lang="en-CA" sz="2400" b="1" dirty="0"/>
                    </a:p>
                  </a:txBody>
                  <a:tcPr/>
                </a:tc>
              </a:tr>
              <a:tr h="370840">
                <a:tc>
                  <a:txBody>
                    <a:bodyPr/>
                    <a:lstStyle/>
                    <a:p>
                      <a:r>
                        <a:rPr lang="en-CA" sz="2400" b="1" dirty="0" smtClean="0"/>
                        <a:t>ST</a:t>
                      </a:r>
                      <a:endParaRPr lang="en-CA" sz="2400" b="1" dirty="0"/>
                    </a:p>
                  </a:txBody>
                  <a:tcPr/>
                </a:tc>
                <a:tc>
                  <a:txBody>
                    <a:bodyPr/>
                    <a:lstStyle/>
                    <a:p>
                      <a:r>
                        <a:rPr lang="en-CA" sz="2400" b="1" dirty="0" smtClean="0"/>
                        <a:t>42.0</a:t>
                      </a:r>
                      <a:endParaRPr lang="en-CA" sz="2400" b="1" dirty="0"/>
                    </a:p>
                  </a:txBody>
                  <a:tcPr/>
                </a:tc>
                <a:tc>
                  <a:txBody>
                    <a:bodyPr/>
                    <a:lstStyle/>
                    <a:p>
                      <a:r>
                        <a:rPr lang="en-CA" sz="2400" b="1" dirty="0" smtClean="0"/>
                        <a:t>1.8</a:t>
                      </a:r>
                    </a:p>
                  </a:txBody>
                  <a:tcPr/>
                </a:tc>
                <a:tc>
                  <a:txBody>
                    <a:bodyPr/>
                    <a:lstStyle/>
                    <a:p>
                      <a:r>
                        <a:rPr lang="en-CA" sz="2400" b="1" dirty="0" smtClean="0"/>
                        <a:t>36.3</a:t>
                      </a:r>
                      <a:endParaRPr lang="en-CA" sz="2400" b="1" dirty="0"/>
                    </a:p>
                  </a:txBody>
                  <a:tcPr/>
                </a:tc>
                <a:tc>
                  <a:txBody>
                    <a:bodyPr/>
                    <a:lstStyle/>
                    <a:p>
                      <a:r>
                        <a:rPr lang="en-CA" sz="2400" b="1" dirty="0" smtClean="0"/>
                        <a:t>0.9</a:t>
                      </a:r>
                      <a:endParaRPr lang="en-CA" sz="2400" b="1" dirty="0"/>
                    </a:p>
                  </a:txBody>
                  <a:tcPr/>
                </a:tc>
                <a:tc>
                  <a:txBody>
                    <a:bodyPr/>
                    <a:lstStyle/>
                    <a:p>
                      <a:r>
                        <a:rPr lang="en-CA" sz="2400" b="1" dirty="0" smtClean="0"/>
                        <a:t>18</a:t>
                      </a:r>
                      <a:endParaRPr lang="en-CA" sz="2400" b="1" dirty="0"/>
                    </a:p>
                  </a:txBody>
                  <a:tcPr/>
                </a:tc>
                <a:tc>
                  <a:txBody>
                    <a:bodyPr/>
                    <a:lstStyle/>
                    <a:p>
                      <a:endParaRPr lang="en-CA" sz="2400" b="1" dirty="0"/>
                    </a:p>
                  </a:txBody>
                  <a:tcPr/>
                </a:tc>
              </a:tr>
              <a:tr h="370840">
                <a:tc>
                  <a:txBody>
                    <a:bodyPr/>
                    <a:lstStyle/>
                    <a:p>
                      <a:r>
                        <a:rPr lang="en-CA" sz="2400" b="1" dirty="0" smtClean="0"/>
                        <a:t>SLT</a:t>
                      </a:r>
                      <a:endParaRPr lang="en-CA" sz="2400" b="1" dirty="0"/>
                    </a:p>
                  </a:txBody>
                  <a:tcPr/>
                </a:tc>
                <a:tc>
                  <a:txBody>
                    <a:bodyPr/>
                    <a:lstStyle/>
                    <a:p>
                      <a:r>
                        <a:rPr lang="en-CA" sz="2400" b="1" dirty="0" smtClean="0"/>
                        <a:t>26.4</a:t>
                      </a:r>
                      <a:endParaRPr lang="en-CA" sz="2400" b="1" dirty="0"/>
                    </a:p>
                  </a:txBody>
                  <a:tcPr/>
                </a:tc>
                <a:tc>
                  <a:txBody>
                    <a:bodyPr/>
                    <a:lstStyle/>
                    <a:p>
                      <a:r>
                        <a:rPr lang="en-CA" sz="2400" b="1" dirty="0" smtClean="0"/>
                        <a:t>32.1</a:t>
                      </a:r>
                      <a:endParaRPr lang="en-CA" sz="2400" b="1" dirty="0"/>
                    </a:p>
                  </a:txBody>
                  <a:tcPr/>
                </a:tc>
                <a:tc>
                  <a:txBody>
                    <a:bodyPr/>
                    <a:lstStyle/>
                    <a:p>
                      <a:r>
                        <a:rPr lang="en-CA" sz="2400" b="1" dirty="0" smtClean="0"/>
                        <a:t>18.5</a:t>
                      </a:r>
                      <a:endParaRPr lang="en-CA" sz="2400" b="1" dirty="0"/>
                    </a:p>
                  </a:txBody>
                  <a:tcPr/>
                </a:tc>
                <a:tc>
                  <a:txBody>
                    <a:bodyPr/>
                    <a:lstStyle/>
                    <a:p>
                      <a:r>
                        <a:rPr lang="en-CA" sz="2400" b="1" dirty="0" smtClean="0"/>
                        <a:t>25.2</a:t>
                      </a:r>
                      <a:endParaRPr lang="en-CA" sz="2400" b="1" dirty="0"/>
                    </a:p>
                  </a:txBody>
                  <a:tcPr/>
                </a:tc>
                <a:tc>
                  <a:txBody>
                    <a:bodyPr/>
                    <a:lstStyle/>
                    <a:p>
                      <a:r>
                        <a:rPr lang="en-CA" sz="2400" b="1" dirty="0" smtClean="0"/>
                        <a:t>13</a:t>
                      </a:r>
                      <a:endParaRPr lang="en-CA" sz="2400" b="1" dirty="0"/>
                    </a:p>
                  </a:txBody>
                  <a:tcPr/>
                </a:tc>
                <a:tc>
                  <a:txBody>
                    <a:bodyPr/>
                    <a:lstStyle/>
                    <a:p>
                      <a:endParaRPr lang="en-CA" sz="2400" b="1"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357166"/>
            <a:ext cx="8215930" cy="803119"/>
          </a:xfrm>
        </p:spPr>
        <p:txBody>
          <a:bodyPr>
            <a:normAutofit fontScale="90000"/>
          </a:bodyPr>
          <a:lstStyle/>
          <a:p>
            <a:pPr algn="ctr"/>
            <a:r>
              <a:rPr lang="en-US" sz="3500" b="1" dirty="0">
                <a:solidFill>
                  <a:schemeClr val="tx1"/>
                </a:solidFill>
              </a:rPr>
              <a:t>Increasing cigarette excise taxes can prevent  a huge number of smoking-related deaths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63032" y="1588224"/>
            <a:ext cx="6039986" cy="4525963"/>
          </a:xfrm>
        </p:spPr>
      </p:pic>
      <p:grpSp>
        <p:nvGrpSpPr>
          <p:cNvPr id="3" name="Group 2"/>
          <p:cNvGrpSpPr/>
          <p:nvPr/>
        </p:nvGrpSpPr>
        <p:grpSpPr>
          <a:xfrm>
            <a:off x="2805364" y="1486779"/>
            <a:ext cx="5789117" cy="3206197"/>
            <a:chOff x="3740486" y="1486779"/>
            <a:chExt cx="7718822" cy="3206197"/>
          </a:xfrm>
        </p:grpSpPr>
        <p:sp>
          <p:nvSpPr>
            <p:cNvPr id="5" name="TextBox 4"/>
            <p:cNvSpPr txBox="1"/>
            <p:nvPr/>
          </p:nvSpPr>
          <p:spPr>
            <a:xfrm>
              <a:off x="7490203" y="4046645"/>
              <a:ext cx="810491" cy="646331"/>
            </a:xfrm>
            <a:prstGeom prst="rect">
              <a:avLst/>
            </a:prstGeom>
            <a:noFill/>
          </p:spPr>
          <p:txBody>
            <a:bodyPr wrap="square" rtlCol="0">
              <a:spAutoFit/>
            </a:bodyPr>
            <a:lstStyle/>
            <a:p>
              <a:r>
                <a:rPr lang="en-US" b="1" dirty="0"/>
                <a:t>0.4 m</a:t>
              </a:r>
            </a:p>
          </p:txBody>
        </p:sp>
        <p:sp>
          <p:nvSpPr>
            <p:cNvPr id="6" name="TextBox 5"/>
            <p:cNvSpPr txBox="1"/>
            <p:nvPr/>
          </p:nvSpPr>
          <p:spPr>
            <a:xfrm>
              <a:off x="5269049" y="3517463"/>
              <a:ext cx="831273" cy="646331"/>
            </a:xfrm>
            <a:prstGeom prst="rect">
              <a:avLst/>
            </a:prstGeom>
            <a:noFill/>
          </p:spPr>
          <p:txBody>
            <a:bodyPr wrap="square" rtlCol="0">
              <a:spAutoFit/>
            </a:bodyPr>
            <a:lstStyle/>
            <a:p>
              <a:r>
                <a:rPr lang="en-US" b="1" dirty="0"/>
                <a:t>1.5 m</a:t>
              </a:r>
            </a:p>
          </p:txBody>
        </p:sp>
        <p:sp>
          <p:nvSpPr>
            <p:cNvPr id="7" name="TextBox 6"/>
            <p:cNvSpPr txBox="1"/>
            <p:nvPr/>
          </p:nvSpPr>
          <p:spPr>
            <a:xfrm>
              <a:off x="7526327" y="3533504"/>
              <a:ext cx="774367" cy="646331"/>
            </a:xfrm>
            <a:prstGeom prst="rect">
              <a:avLst/>
            </a:prstGeom>
            <a:noFill/>
          </p:spPr>
          <p:txBody>
            <a:bodyPr wrap="square" rtlCol="0">
              <a:spAutoFit/>
            </a:bodyPr>
            <a:lstStyle/>
            <a:p>
              <a:r>
                <a:rPr lang="en-US" b="1" dirty="0"/>
                <a:t>0.8 m</a:t>
              </a:r>
            </a:p>
          </p:txBody>
        </p:sp>
        <p:sp>
          <p:nvSpPr>
            <p:cNvPr id="8" name="TextBox 7"/>
            <p:cNvSpPr txBox="1"/>
            <p:nvPr/>
          </p:nvSpPr>
          <p:spPr>
            <a:xfrm>
              <a:off x="7599898" y="3020363"/>
              <a:ext cx="774367" cy="646331"/>
            </a:xfrm>
            <a:prstGeom prst="rect">
              <a:avLst/>
            </a:prstGeom>
            <a:noFill/>
          </p:spPr>
          <p:txBody>
            <a:bodyPr wrap="square" rtlCol="0">
              <a:spAutoFit/>
            </a:bodyPr>
            <a:lstStyle/>
            <a:p>
              <a:r>
                <a:rPr lang="en-US" b="1" dirty="0"/>
                <a:t>2.9 m</a:t>
              </a:r>
            </a:p>
          </p:txBody>
        </p:sp>
        <p:sp>
          <p:nvSpPr>
            <p:cNvPr id="9" name="TextBox 8"/>
            <p:cNvSpPr txBox="1"/>
            <p:nvPr/>
          </p:nvSpPr>
          <p:spPr>
            <a:xfrm>
              <a:off x="8945122" y="4034790"/>
              <a:ext cx="762000" cy="646331"/>
            </a:xfrm>
            <a:prstGeom prst="rect">
              <a:avLst/>
            </a:prstGeom>
            <a:noFill/>
          </p:spPr>
          <p:txBody>
            <a:bodyPr wrap="square" rtlCol="0">
              <a:spAutoFit/>
            </a:bodyPr>
            <a:lstStyle/>
            <a:p>
              <a:r>
                <a:rPr lang="en-US" b="1" dirty="0"/>
                <a:t>2.2 m</a:t>
              </a:r>
            </a:p>
          </p:txBody>
        </p:sp>
        <p:sp>
          <p:nvSpPr>
            <p:cNvPr id="10" name="TextBox 9"/>
            <p:cNvSpPr txBox="1"/>
            <p:nvPr/>
          </p:nvSpPr>
          <p:spPr>
            <a:xfrm>
              <a:off x="9468224" y="3020363"/>
              <a:ext cx="942111" cy="646331"/>
            </a:xfrm>
            <a:prstGeom prst="rect">
              <a:avLst/>
            </a:prstGeom>
            <a:noFill/>
          </p:spPr>
          <p:txBody>
            <a:bodyPr wrap="square" rtlCol="0">
              <a:spAutoFit/>
            </a:bodyPr>
            <a:lstStyle/>
            <a:p>
              <a:r>
                <a:rPr lang="en-US" b="1" dirty="0"/>
                <a:t>3.1 m</a:t>
              </a:r>
            </a:p>
          </p:txBody>
        </p:sp>
        <p:sp>
          <p:nvSpPr>
            <p:cNvPr id="11" name="TextBox 10"/>
            <p:cNvSpPr txBox="1"/>
            <p:nvPr/>
          </p:nvSpPr>
          <p:spPr>
            <a:xfrm>
              <a:off x="3740486" y="1486779"/>
              <a:ext cx="7718822" cy="769441"/>
            </a:xfrm>
            <a:prstGeom prst="rect">
              <a:avLst/>
            </a:prstGeom>
            <a:noFill/>
          </p:spPr>
          <p:txBody>
            <a:bodyPr wrap="square" rtlCol="0">
              <a:spAutoFit/>
            </a:bodyPr>
            <a:lstStyle/>
            <a:p>
              <a:pPr algn="ctr"/>
              <a:r>
                <a:rPr lang="en-US" sz="2200" b="1" dirty="0">
                  <a:solidFill>
                    <a:srgbClr val="FFFF00"/>
                  </a:solidFill>
                </a:rPr>
                <a:t>50% increase in cigarette excise tax →10.8 m lives saved</a:t>
              </a:r>
            </a:p>
          </p:txBody>
        </p:sp>
      </p:grpSp>
      <p:sp>
        <p:nvSpPr>
          <p:cNvPr id="12" name="TextBox 11"/>
          <p:cNvSpPr txBox="1"/>
          <p:nvPr/>
        </p:nvSpPr>
        <p:spPr>
          <a:xfrm>
            <a:off x="171450" y="2323070"/>
            <a:ext cx="2328848" cy="1569660"/>
          </a:xfrm>
          <a:prstGeom prst="rect">
            <a:avLst/>
          </a:prstGeom>
          <a:noFill/>
        </p:spPr>
        <p:txBody>
          <a:bodyPr wrap="square" rtlCol="0">
            <a:spAutoFit/>
          </a:bodyPr>
          <a:lstStyle/>
          <a:p>
            <a:r>
              <a:rPr lang="en-CA" sz="3200" b="1" dirty="0"/>
              <a:t>Rationale of taxation of tobacco</a:t>
            </a:r>
          </a:p>
        </p:txBody>
      </p:sp>
      <p:sp>
        <p:nvSpPr>
          <p:cNvPr id="13" name="TextBox 12"/>
          <p:cNvSpPr txBox="1"/>
          <p:nvPr/>
        </p:nvSpPr>
        <p:spPr>
          <a:xfrm>
            <a:off x="1000100" y="6119336"/>
            <a:ext cx="8501122" cy="738664"/>
          </a:xfrm>
          <a:prstGeom prst="rect">
            <a:avLst/>
          </a:prstGeom>
          <a:noFill/>
        </p:spPr>
        <p:txBody>
          <a:bodyPr wrap="square" rtlCol="0">
            <a:spAutoFit/>
          </a:bodyPr>
          <a:lstStyle/>
          <a:p>
            <a:pPr defTabSz="914400">
              <a:defRPr/>
            </a:pPr>
            <a:r>
              <a:rPr lang="en-US" sz="1400" dirty="0"/>
              <a:t>Source: Yurekli, Nargis, Goodchild, et al. Economics of Tobacco Control and Health. Vol.2, Health Determinants and Outcomes, in (editor) </a:t>
            </a:r>
            <a:r>
              <a:rPr lang="en-US" sz="1400" dirty="0" err="1"/>
              <a:t>Scheffler</a:t>
            </a:r>
            <a:r>
              <a:rPr lang="en-US" sz="1400" dirty="0"/>
              <a:t> RM, World Scientific Handbook of Global Health Economics and Public Policy. World Scientific, 2016.</a:t>
            </a:r>
          </a:p>
        </p:txBody>
      </p:sp>
    </p:spTree>
    <p:extLst>
      <p:ext uri="{BB962C8B-B14F-4D97-AF65-F5344CB8AC3E}">
        <p14:creationId xmlns:p14="http://schemas.microsoft.com/office/powerpoint/2010/main" val="33597061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571504"/>
          </a:xfrm>
        </p:spPr>
        <p:txBody>
          <a:bodyPr>
            <a:noAutofit/>
          </a:bodyPr>
          <a:lstStyle/>
          <a:p>
            <a:pPr algn="ctr"/>
            <a:r>
              <a:rPr lang="en-US" sz="3600" dirty="0"/>
              <a:t>Tracking affordability of tobacco products</a:t>
            </a:r>
          </a:p>
        </p:txBody>
      </p:sp>
      <p:sp>
        <p:nvSpPr>
          <p:cNvPr id="3" name="TextBox 2"/>
          <p:cNvSpPr txBox="1"/>
          <p:nvPr/>
        </p:nvSpPr>
        <p:spPr>
          <a:xfrm>
            <a:off x="1714480" y="1500174"/>
            <a:ext cx="2895783" cy="1384995"/>
          </a:xfrm>
          <a:prstGeom prst="rect">
            <a:avLst/>
          </a:prstGeom>
          <a:noFill/>
        </p:spPr>
        <p:txBody>
          <a:bodyPr wrap="square" rtlCol="0">
            <a:spAutoFit/>
          </a:bodyPr>
          <a:lstStyle/>
          <a:p>
            <a:pPr algn="ctr"/>
            <a:r>
              <a:rPr lang="en-US" sz="2800" dirty="0"/>
              <a:t>Relative Income Price</a:t>
            </a:r>
          </a:p>
          <a:p>
            <a:pPr algn="ctr"/>
            <a:r>
              <a:rPr lang="en-US" sz="2800" dirty="0"/>
              <a:t>(RIP)</a:t>
            </a:r>
          </a:p>
        </p:txBody>
      </p:sp>
      <p:sp>
        <p:nvSpPr>
          <p:cNvPr id="4" name="Rectangle 3"/>
          <p:cNvSpPr/>
          <p:nvPr/>
        </p:nvSpPr>
        <p:spPr>
          <a:xfrm>
            <a:off x="5000628" y="1928802"/>
            <a:ext cx="413896" cy="646331"/>
          </a:xfrm>
          <a:prstGeom prst="rect">
            <a:avLst/>
          </a:prstGeom>
        </p:spPr>
        <p:txBody>
          <a:bodyPr wrap="none">
            <a:spAutoFit/>
          </a:bodyPr>
          <a:lstStyle/>
          <a:p>
            <a:r>
              <a:rPr lang="en-US" sz="3600" dirty="0"/>
              <a:t>=</a:t>
            </a:r>
          </a:p>
        </p:txBody>
      </p:sp>
      <p:grpSp>
        <p:nvGrpSpPr>
          <p:cNvPr id="5" name="Group 11"/>
          <p:cNvGrpSpPr/>
          <p:nvPr/>
        </p:nvGrpSpPr>
        <p:grpSpPr>
          <a:xfrm>
            <a:off x="5429256" y="1214422"/>
            <a:ext cx="3376411" cy="1629697"/>
            <a:chOff x="7258460" y="1253875"/>
            <a:chExt cx="3791665" cy="1629697"/>
          </a:xfrm>
        </p:grpSpPr>
        <p:sp>
          <p:nvSpPr>
            <p:cNvPr id="6" name="Rectangle 5"/>
            <p:cNvSpPr/>
            <p:nvPr/>
          </p:nvSpPr>
          <p:spPr>
            <a:xfrm>
              <a:off x="7258460" y="1253875"/>
              <a:ext cx="3791665" cy="954107"/>
            </a:xfrm>
            <a:prstGeom prst="rect">
              <a:avLst/>
            </a:prstGeom>
          </p:spPr>
          <p:txBody>
            <a:bodyPr wrap="square">
              <a:spAutoFit/>
            </a:bodyPr>
            <a:lstStyle/>
            <a:p>
              <a:r>
                <a:rPr lang="en-US" sz="2800" b="1" dirty="0"/>
                <a:t>Price of 100 cigarette packs</a:t>
              </a:r>
            </a:p>
          </p:txBody>
        </p:sp>
        <p:sp>
          <p:nvSpPr>
            <p:cNvPr id="9" name="Rectangle 8"/>
            <p:cNvSpPr/>
            <p:nvPr/>
          </p:nvSpPr>
          <p:spPr>
            <a:xfrm>
              <a:off x="7334796" y="2237241"/>
              <a:ext cx="3320415" cy="646331"/>
            </a:xfrm>
            <a:prstGeom prst="rect">
              <a:avLst/>
            </a:prstGeom>
          </p:spPr>
          <p:txBody>
            <a:bodyPr wrap="none">
              <a:spAutoFit/>
            </a:bodyPr>
            <a:lstStyle/>
            <a:p>
              <a:r>
                <a:rPr lang="en-US" sz="3600" dirty="0"/>
                <a:t>Per capita GDP</a:t>
              </a:r>
            </a:p>
          </p:txBody>
        </p:sp>
        <p:cxnSp>
          <p:nvCxnSpPr>
            <p:cNvPr id="11" name="Straight Connector 10"/>
            <p:cNvCxnSpPr/>
            <p:nvPr/>
          </p:nvCxnSpPr>
          <p:spPr>
            <a:xfrm flipV="1">
              <a:off x="7288971" y="2300569"/>
              <a:ext cx="3681299" cy="0"/>
            </a:xfrm>
            <a:prstGeom prst="line">
              <a:avLst/>
            </a:prstGeom>
            <a:ln w="28575" cmpd="sng">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9" name="Rectangle 18"/>
          <p:cNvSpPr/>
          <p:nvPr/>
        </p:nvSpPr>
        <p:spPr>
          <a:xfrm>
            <a:off x="857224" y="3143248"/>
            <a:ext cx="8143932" cy="646331"/>
          </a:xfrm>
          <a:prstGeom prst="rect">
            <a:avLst/>
          </a:prstGeom>
          <a:solidFill>
            <a:srgbClr val="FFFF00"/>
          </a:solidFill>
          <a:ln>
            <a:solidFill>
              <a:schemeClr val="tx1"/>
            </a:solidFill>
          </a:ln>
        </p:spPr>
        <p:txBody>
          <a:bodyPr wrap="square">
            <a:spAutoFit/>
          </a:bodyPr>
          <a:lstStyle/>
          <a:p>
            <a:r>
              <a:rPr lang="en-US" sz="3600" dirty="0"/>
              <a:t>Affordability: inversely related to RIP</a:t>
            </a:r>
          </a:p>
        </p:txBody>
      </p:sp>
    </p:spTree>
    <p:extLst>
      <p:ext uri="{BB962C8B-B14F-4D97-AF65-F5344CB8AC3E}">
        <p14:creationId xmlns:p14="http://schemas.microsoft.com/office/powerpoint/2010/main" val="2655425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42900"/>
            <a:ext cx="8572560" cy="1143000"/>
          </a:xfrm>
        </p:spPr>
        <p:txBody>
          <a:bodyPr>
            <a:noAutofit/>
          </a:bodyPr>
          <a:lstStyle/>
          <a:p>
            <a:r>
              <a:rPr lang="en-US" sz="3600" dirty="0"/>
              <a:t>Relative Income Price by  price categories of cigarettes using per capita household income</a:t>
            </a:r>
          </a:p>
        </p:txBody>
      </p:sp>
      <p:graphicFrame>
        <p:nvGraphicFramePr>
          <p:cNvPr id="6" name="Content Placeholder 5"/>
          <p:cNvGraphicFramePr>
            <a:graphicFrameLocks noGrp="1"/>
          </p:cNvGraphicFramePr>
          <p:nvPr>
            <p:ph idx="1"/>
          </p:nvPr>
        </p:nvGraphicFramePr>
        <p:xfrm>
          <a:off x="1071538" y="1857364"/>
          <a:ext cx="7415226" cy="3994159"/>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1500166" y="5984875"/>
            <a:ext cx="6946371" cy="369332"/>
          </a:xfrm>
          <a:prstGeom prst="rect">
            <a:avLst/>
          </a:prstGeom>
        </p:spPr>
        <p:txBody>
          <a:bodyPr wrap="square">
            <a:spAutoFit/>
          </a:bodyPr>
          <a:lstStyle/>
          <a:p>
            <a:r>
              <a:rPr lang="en-US" dirty="0"/>
              <a:t>Source: Authors’ calculation using ITC Bangladesh Data.</a:t>
            </a:r>
          </a:p>
        </p:txBody>
      </p:sp>
      <p:sp>
        <p:nvSpPr>
          <p:cNvPr id="5" name="TextBox 4"/>
          <p:cNvSpPr txBox="1"/>
          <p:nvPr/>
        </p:nvSpPr>
        <p:spPr>
          <a:xfrm>
            <a:off x="3857620" y="1285860"/>
            <a:ext cx="3399608" cy="461665"/>
          </a:xfrm>
          <a:prstGeom prst="rect">
            <a:avLst/>
          </a:prstGeom>
          <a:noFill/>
        </p:spPr>
        <p:txBody>
          <a:bodyPr wrap="square" rtlCol="0">
            <a:spAutoFit/>
          </a:bodyPr>
          <a:lstStyle/>
          <a:p>
            <a:r>
              <a:rPr lang="en-CA" sz="2400" b="1" dirty="0"/>
              <a:t>Contradiction</a:t>
            </a:r>
          </a:p>
        </p:txBody>
      </p:sp>
    </p:spTree>
    <p:extLst>
      <p:ext uri="{BB962C8B-B14F-4D97-AF65-F5344CB8AC3E}">
        <p14:creationId xmlns:p14="http://schemas.microsoft.com/office/powerpoint/2010/main" val="4098494962"/>
      </p:ext>
    </p:extLst>
  </p:cSld>
  <p:clrMapOvr>
    <a:masterClrMapping/>
  </p:clrMapOvr>
  <p:transition spd="slow" advTm="22000">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0"/>
            <a:ext cx="8786874" cy="1143000"/>
          </a:xfrm>
        </p:spPr>
        <p:txBody>
          <a:bodyPr>
            <a:noAutofit/>
          </a:bodyPr>
          <a:lstStyle/>
          <a:p>
            <a:pPr algn="ctr"/>
            <a:r>
              <a:rPr lang="en-US" sz="3600" dirty="0"/>
              <a:t>Income mobility by monthly household income categories in ITC BD Surveys Waves 1-4.</a:t>
            </a:r>
            <a:endParaRPr lang="en-CA" sz="3600" dirty="0"/>
          </a:p>
        </p:txBody>
      </p:sp>
      <p:graphicFrame>
        <p:nvGraphicFramePr>
          <p:cNvPr id="4" name="Content Placeholder 3"/>
          <p:cNvGraphicFramePr>
            <a:graphicFrameLocks noGrp="1"/>
          </p:cNvGraphicFramePr>
          <p:nvPr>
            <p:ph idx="1"/>
          </p:nvPr>
        </p:nvGraphicFramePr>
        <p:xfrm>
          <a:off x="500034" y="1500174"/>
          <a:ext cx="8286808" cy="488538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500042"/>
            <a:ext cx="8229600" cy="1143000"/>
          </a:xfrm>
        </p:spPr>
        <p:txBody>
          <a:bodyPr>
            <a:noAutofit/>
          </a:bodyPr>
          <a:lstStyle/>
          <a:p>
            <a:r>
              <a:rPr lang="en-US" sz="3600" dirty="0"/>
              <a:t>Brand switching by wave due to price </a:t>
            </a:r>
            <a:r>
              <a:rPr lang="en-US" sz="3600" dirty="0">
                <a:solidFill>
                  <a:schemeClr val="bg2">
                    <a:lumMod val="50000"/>
                  </a:schemeClr>
                </a:solidFill>
              </a:rPr>
              <a:t>(and /or income ) </a:t>
            </a:r>
            <a:r>
              <a:rPr lang="en-US" sz="3600" dirty="0"/>
              <a:t>change using ITC Data</a:t>
            </a:r>
            <a:endParaRPr lang="en-CA" sz="3600" dirty="0"/>
          </a:p>
        </p:txBody>
      </p:sp>
      <p:graphicFrame>
        <p:nvGraphicFramePr>
          <p:cNvPr id="5" name="Content Placeholder 4"/>
          <p:cNvGraphicFramePr>
            <a:graphicFrameLocks noGrp="1"/>
          </p:cNvGraphicFramePr>
          <p:nvPr>
            <p:ph sz="half" idx="1"/>
          </p:nvPr>
        </p:nvGraphicFramePr>
        <p:xfrm>
          <a:off x="571472" y="2571744"/>
          <a:ext cx="4500594" cy="38576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2"/>
          </p:nvPr>
        </p:nvGraphicFramePr>
        <p:xfrm>
          <a:off x="5286380" y="2786058"/>
          <a:ext cx="3714776" cy="3714776"/>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5143504" y="1785926"/>
            <a:ext cx="3500462" cy="707886"/>
          </a:xfrm>
          <a:prstGeom prst="rect">
            <a:avLst/>
          </a:prstGeom>
          <a:noFill/>
        </p:spPr>
        <p:txBody>
          <a:bodyPr wrap="square" rtlCol="0">
            <a:spAutoFit/>
          </a:bodyPr>
          <a:lstStyle/>
          <a:p>
            <a:r>
              <a:rPr lang="en-CA" sz="2000" b="1" dirty="0"/>
              <a:t>Percentage of smokers by cigarette brand</a:t>
            </a:r>
          </a:p>
        </p:txBody>
      </p:sp>
      <p:sp>
        <p:nvSpPr>
          <p:cNvPr id="11" name="TextBox 10"/>
          <p:cNvSpPr txBox="1"/>
          <p:nvPr/>
        </p:nvSpPr>
        <p:spPr>
          <a:xfrm>
            <a:off x="857224" y="1857364"/>
            <a:ext cx="3286148" cy="646331"/>
          </a:xfrm>
          <a:prstGeom prst="rect">
            <a:avLst/>
          </a:prstGeom>
          <a:noFill/>
        </p:spPr>
        <p:txBody>
          <a:bodyPr wrap="square" rtlCol="0">
            <a:spAutoFit/>
          </a:bodyPr>
          <a:lstStyle/>
          <a:p>
            <a:r>
              <a:rPr lang="en-CA" b="1" dirty="0"/>
              <a:t>Price movement of cigarette by brand over time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Taxation</a:t>
            </a:r>
            <a:endParaRPr lang="en-CA" dirty="0"/>
          </a:p>
        </p:txBody>
      </p:sp>
      <p:sp>
        <p:nvSpPr>
          <p:cNvPr id="3" name="Subtitle 2"/>
          <p:cNvSpPr>
            <a:spLocks noGrp="1"/>
          </p:cNvSpPr>
          <p:nvPr>
            <p:ph type="subTitle" idx="1"/>
          </p:nvPr>
        </p:nvSpPr>
        <p:spPr/>
        <p:txBody>
          <a:bodyPr/>
          <a:lstStyle/>
          <a:p>
            <a:endParaRPr lang="en-CA"/>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potential Interventions</a:t>
            </a:r>
            <a:endParaRPr lang="en-CA" dirty="0"/>
          </a:p>
        </p:txBody>
      </p:sp>
      <p:graphicFrame>
        <p:nvGraphicFramePr>
          <p:cNvPr id="5" name="Content Placeholder 4"/>
          <p:cNvGraphicFramePr>
            <a:graphicFrameLocks noGrp="1"/>
          </p:cNvGraphicFramePr>
          <p:nvPr>
            <p:ph idx="1"/>
          </p:nvPr>
        </p:nvGraphicFramePr>
        <p:xfrm>
          <a:off x="457200" y="1935163"/>
          <a:ext cx="8229600" cy="4218432"/>
        </p:xfrm>
        <a:graphic>
          <a:graphicData uri="http://schemas.openxmlformats.org/drawingml/2006/table">
            <a:tbl>
              <a:tblPr firstRow="1" bandRow="1">
                <a:tableStyleId>{5C22544A-7EE6-4342-B048-85BDC9FD1C3A}</a:tableStyleId>
              </a:tblPr>
              <a:tblGrid>
                <a:gridCol w="1042966"/>
                <a:gridCol w="5572164"/>
                <a:gridCol w="1614470"/>
              </a:tblGrid>
              <a:tr h="370840">
                <a:tc>
                  <a:txBody>
                    <a:bodyPr/>
                    <a:lstStyle/>
                    <a:p>
                      <a:pPr>
                        <a:lnSpc>
                          <a:spcPct val="100000"/>
                        </a:lnSpc>
                        <a:spcAft>
                          <a:spcPts val="0"/>
                        </a:spcAft>
                      </a:pPr>
                      <a:r>
                        <a:rPr lang="en-CA" sz="2400" b="1" dirty="0">
                          <a:latin typeface="Arial"/>
                          <a:ea typeface="Times New Roman"/>
                          <a:cs typeface="Times New Roman"/>
                        </a:rPr>
                        <a:t> </a:t>
                      </a:r>
                      <a:r>
                        <a:rPr lang="en-CA" sz="2800" b="1" dirty="0" smtClean="0">
                          <a:latin typeface="Agency FB"/>
                          <a:ea typeface="Times New Roman"/>
                          <a:cs typeface="Times New Roman"/>
                        </a:rPr>
                        <a:t>No</a:t>
                      </a:r>
                      <a:r>
                        <a:rPr lang="en-CA" sz="2800" b="1" dirty="0">
                          <a:latin typeface="Agency FB"/>
                          <a:ea typeface="Times New Roman"/>
                          <a:cs typeface="Times New Roman"/>
                        </a:rPr>
                        <a:t>.</a:t>
                      </a:r>
                      <a:endParaRPr lang="en-CA" sz="4000" dirty="0">
                        <a:latin typeface="Times New Roman"/>
                        <a:ea typeface="Times New Roman"/>
                        <a:cs typeface="Times New Roman"/>
                      </a:endParaRPr>
                    </a:p>
                  </a:txBody>
                  <a:tcPr marL="68580" marR="68580" marT="0" marB="0"/>
                </a:tc>
                <a:tc>
                  <a:txBody>
                    <a:bodyPr/>
                    <a:lstStyle/>
                    <a:p>
                      <a:pPr>
                        <a:lnSpc>
                          <a:spcPct val="100000"/>
                        </a:lnSpc>
                        <a:spcAft>
                          <a:spcPts val="0"/>
                        </a:spcAft>
                      </a:pPr>
                      <a:r>
                        <a:rPr lang="en-CA" sz="2800" b="1" dirty="0" smtClean="0">
                          <a:latin typeface="Agency FB"/>
                          <a:ea typeface="Times New Roman"/>
                          <a:cs typeface="Times New Roman"/>
                        </a:rPr>
                        <a:t>Description </a:t>
                      </a:r>
                      <a:r>
                        <a:rPr lang="en-CA" sz="2800" b="1" dirty="0">
                          <a:latin typeface="Agency FB"/>
                          <a:ea typeface="Times New Roman"/>
                          <a:cs typeface="Times New Roman"/>
                        </a:rPr>
                        <a:t>of intervention</a:t>
                      </a:r>
                      <a:endParaRPr lang="en-CA" sz="4000" dirty="0">
                        <a:latin typeface="Times New Roman"/>
                        <a:ea typeface="Times New Roman"/>
                        <a:cs typeface="Times New Roman"/>
                      </a:endParaRPr>
                    </a:p>
                  </a:txBody>
                  <a:tcPr marL="68580" marR="68580" marT="0" marB="0"/>
                </a:tc>
                <a:tc>
                  <a:txBody>
                    <a:bodyPr/>
                    <a:lstStyle/>
                    <a:p>
                      <a:pPr>
                        <a:lnSpc>
                          <a:spcPct val="100000"/>
                        </a:lnSpc>
                        <a:spcAft>
                          <a:spcPts val="0"/>
                        </a:spcAft>
                      </a:pPr>
                      <a:r>
                        <a:rPr lang="en-CA" sz="2400">
                          <a:latin typeface="Arial"/>
                          <a:ea typeface="Times New Roman"/>
                          <a:cs typeface="Times New Roman"/>
                        </a:rPr>
                        <a:t> </a:t>
                      </a:r>
                      <a:r>
                        <a:rPr lang="en-CA" sz="2800" b="1" smtClean="0">
                          <a:latin typeface="Agency FB"/>
                          <a:ea typeface="Times New Roman"/>
                          <a:cs typeface="Times New Roman"/>
                        </a:rPr>
                        <a:t>Population </a:t>
                      </a:r>
                      <a:r>
                        <a:rPr lang="en-CA" sz="2800" b="1" dirty="0">
                          <a:latin typeface="Agency FB"/>
                          <a:ea typeface="Times New Roman"/>
                          <a:cs typeface="Times New Roman"/>
                        </a:rPr>
                        <a:t>coverage</a:t>
                      </a:r>
                      <a:endParaRPr lang="en-CA" sz="4000" dirty="0">
                        <a:latin typeface="Times New Roman"/>
                        <a:ea typeface="Times New Roman"/>
                        <a:cs typeface="Times New Roman"/>
                      </a:endParaRPr>
                    </a:p>
                  </a:txBody>
                  <a:tcPr marL="68580" marR="68580" marT="0" marB="0"/>
                </a:tc>
              </a:tr>
              <a:tr h="370840">
                <a:tc>
                  <a:txBody>
                    <a:bodyPr/>
                    <a:lstStyle/>
                    <a:p>
                      <a:pPr algn="ctr">
                        <a:lnSpc>
                          <a:spcPct val="115000"/>
                        </a:lnSpc>
                        <a:spcAft>
                          <a:spcPts val="0"/>
                        </a:spcAft>
                      </a:pPr>
                      <a:r>
                        <a:rPr lang="en-CA" sz="2400" dirty="0">
                          <a:latin typeface="Arial"/>
                          <a:ea typeface="Times New Roman"/>
                          <a:cs typeface="Times New Roman"/>
                        </a:rPr>
                        <a:t>1</a:t>
                      </a:r>
                      <a:endParaRPr lang="en-CA" sz="40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en-CA" sz="2400" dirty="0">
                          <a:latin typeface="Arial"/>
                          <a:ea typeface="Times New Roman"/>
                          <a:cs typeface="Times New Roman"/>
                        </a:rPr>
                        <a:t>Current Scenario (tax at current rates)</a:t>
                      </a:r>
                      <a:endParaRPr lang="en-CA" sz="4000" dirty="0">
                        <a:latin typeface="Times New Roman"/>
                        <a:ea typeface="Times New Roman"/>
                        <a:cs typeface="Times New Roman"/>
                      </a:endParaRPr>
                    </a:p>
                  </a:txBody>
                  <a:tcPr marL="68580" marR="68580" marT="0" marB="0"/>
                </a:tc>
                <a:tc>
                  <a:txBody>
                    <a:bodyPr/>
                    <a:lstStyle/>
                    <a:p>
                      <a:pPr algn="ctr">
                        <a:lnSpc>
                          <a:spcPct val="115000"/>
                        </a:lnSpc>
                        <a:spcAft>
                          <a:spcPts val="0"/>
                        </a:spcAft>
                      </a:pPr>
                      <a:r>
                        <a:rPr lang="en-CA" sz="2400" dirty="0">
                          <a:latin typeface="Arial"/>
                          <a:ea typeface="Times New Roman"/>
                          <a:cs typeface="Times New Roman"/>
                        </a:rPr>
                        <a:t> </a:t>
                      </a:r>
                      <a:endParaRPr lang="en-CA" sz="4000" dirty="0">
                        <a:latin typeface="Times New Roman"/>
                        <a:ea typeface="Times New Roman"/>
                        <a:cs typeface="Times New Roman"/>
                      </a:endParaRPr>
                    </a:p>
                  </a:txBody>
                  <a:tcPr marL="68580" marR="68580" marT="0" marB="0" anchor="ctr"/>
                </a:tc>
              </a:tr>
              <a:tr h="370840">
                <a:tc>
                  <a:txBody>
                    <a:bodyPr/>
                    <a:lstStyle/>
                    <a:p>
                      <a:pPr algn="ctr">
                        <a:lnSpc>
                          <a:spcPct val="115000"/>
                        </a:lnSpc>
                        <a:spcAft>
                          <a:spcPts val="0"/>
                        </a:spcAft>
                      </a:pPr>
                      <a:r>
                        <a:rPr lang="en-CA" sz="2400" dirty="0">
                          <a:latin typeface="Arial"/>
                          <a:ea typeface="Times New Roman"/>
                          <a:cs typeface="Times New Roman"/>
                        </a:rPr>
                        <a:t>2</a:t>
                      </a:r>
                      <a:endParaRPr lang="en-CA" sz="40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en-CA" sz="2400">
                          <a:latin typeface="Arial"/>
                          <a:ea typeface="Times New Roman"/>
                          <a:cs typeface="Times New Roman"/>
                        </a:rPr>
                        <a:t>Increased taxation</a:t>
                      </a:r>
                      <a:endParaRPr lang="en-CA" sz="4000">
                        <a:latin typeface="Times New Roman"/>
                        <a:ea typeface="Times New Roman"/>
                        <a:cs typeface="Times New Roman"/>
                      </a:endParaRPr>
                    </a:p>
                  </a:txBody>
                  <a:tcPr marL="68580" marR="68580" marT="0" marB="0"/>
                </a:tc>
                <a:tc>
                  <a:txBody>
                    <a:bodyPr/>
                    <a:lstStyle/>
                    <a:p>
                      <a:pPr algn="ctr">
                        <a:lnSpc>
                          <a:spcPct val="115000"/>
                        </a:lnSpc>
                        <a:spcAft>
                          <a:spcPts val="0"/>
                        </a:spcAft>
                      </a:pPr>
                      <a:r>
                        <a:rPr lang="en-CA" sz="2400">
                          <a:latin typeface="Arial"/>
                          <a:ea typeface="Times New Roman"/>
                          <a:cs typeface="Times New Roman"/>
                        </a:rPr>
                        <a:t>95%</a:t>
                      </a:r>
                      <a:endParaRPr lang="en-CA" sz="4000">
                        <a:latin typeface="Times New Roman"/>
                        <a:ea typeface="Times New Roman"/>
                        <a:cs typeface="Times New Roman"/>
                      </a:endParaRPr>
                    </a:p>
                  </a:txBody>
                  <a:tcPr marL="68580" marR="68580" marT="0" marB="0" anchor="ctr"/>
                </a:tc>
              </a:tr>
              <a:tr h="370840">
                <a:tc>
                  <a:txBody>
                    <a:bodyPr/>
                    <a:lstStyle/>
                    <a:p>
                      <a:pPr algn="ctr">
                        <a:lnSpc>
                          <a:spcPct val="115000"/>
                        </a:lnSpc>
                        <a:spcAft>
                          <a:spcPts val="0"/>
                        </a:spcAft>
                      </a:pPr>
                      <a:r>
                        <a:rPr lang="en-CA" sz="2400" dirty="0">
                          <a:latin typeface="Arial"/>
                          <a:ea typeface="Times New Roman"/>
                          <a:cs typeface="Times New Roman"/>
                        </a:rPr>
                        <a:t>3</a:t>
                      </a:r>
                      <a:endParaRPr lang="en-CA" sz="40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en-CA" sz="2400">
                          <a:latin typeface="Arial"/>
                          <a:ea typeface="Times New Roman"/>
                          <a:cs typeface="Times New Roman"/>
                        </a:rPr>
                        <a:t>Comprehensive advertising ban</a:t>
                      </a:r>
                      <a:endParaRPr lang="en-CA" sz="4000">
                        <a:latin typeface="Times New Roman"/>
                        <a:ea typeface="Times New Roman"/>
                        <a:cs typeface="Times New Roman"/>
                      </a:endParaRPr>
                    </a:p>
                  </a:txBody>
                  <a:tcPr marL="68580" marR="68580" marT="0" marB="0"/>
                </a:tc>
                <a:tc>
                  <a:txBody>
                    <a:bodyPr/>
                    <a:lstStyle/>
                    <a:p>
                      <a:pPr algn="ctr">
                        <a:lnSpc>
                          <a:spcPct val="115000"/>
                        </a:lnSpc>
                        <a:spcAft>
                          <a:spcPts val="0"/>
                        </a:spcAft>
                      </a:pPr>
                      <a:r>
                        <a:rPr lang="en-CA" sz="2400">
                          <a:latin typeface="Arial"/>
                          <a:ea typeface="Times New Roman"/>
                          <a:cs typeface="Times New Roman"/>
                        </a:rPr>
                        <a:t>50%</a:t>
                      </a:r>
                      <a:endParaRPr lang="en-CA" sz="4000">
                        <a:latin typeface="Times New Roman"/>
                        <a:ea typeface="Times New Roman"/>
                        <a:cs typeface="Times New Roman"/>
                      </a:endParaRPr>
                    </a:p>
                  </a:txBody>
                  <a:tcPr marL="68580" marR="68580" marT="0" marB="0" anchor="ctr"/>
                </a:tc>
              </a:tr>
              <a:tr h="370840">
                <a:tc>
                  <a:txBody>
                    <a:bodyPr/>
                    <a:lstStyle/>
                    <a:p>
                      <a:pPr algn="ctr">
                        <a:lnSpc>
                          <a:spcPct val="115000"/>
                        </a:lnSpc>
                        <a:spcAft>
                          <a:spcPts val="0"/>
                        </a:spcAft>
                      </a:pPr>
                      <a:r>
                        <a:rPr lang="en-CA" sz="2400" dirty="0">
                          <a:latin typeface="Arial"/>
                          <a:ea typeface="Times New Roman"/>
                          <a:cs typeface="Times New Roman"/>
                        </a:rPr>
                        <a:t>4</a:t>
                      </a:r>
                      <a:endParaRPr lang="en-CA" sz="40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en-CA" sz="2400">
                          <a:latin typeface="Arial"/>
                          <a:ea typeface="Times New Roman"/>
                          <a:cs typeface="Times New Roman"/>
                        </a:rPr>
                        <a:t>Clean indoor air laws</a:t>
                      </a:r>
                      <a:endParaRPr lang="en-CA" sz="4000">
                        <a:latin typeface="Times New Roman"/>
                        <a:ea typeface="Times New Roman"/>
                        <a:cs typeface="Times New Roman"/>
                      </a:endParaRPr>
                    </a:p>
                  </a:txBody>
                  <a:tcPr marL="68580" marR="68580" marT="0" marB="0"/>
                </a:tc>
                <a:tc>
                  <a:txBody>
                    <a:bodyPr/>
                    <a:lstStyle/>
                    <a:p>
                      <a:pPr algn="ctr">
                        <a:lnSpc>
                          <a:spcPct val="115000"/>
                        </a:lnSpc>
                        <a:spcAft>
                          <a:spcPts val="0"/>
                        </a:spcAft>
                      </a:pPr>
                      <a:r>
                        <a:rPr lang="en-CA" sz="2400">
                          <a:latin typeface="Arial"/>
                          <a:ea typeface="Times New Roman"/>
                          <a:cs typeface="Times New Roman"/>
                        </a:rPr>
                        <a:t>50%</a:t>
                      </a:r>
                      <a:endParaRPr lang="en-CA" sz="4000">
                        <a:latin typeface="Times New Roman"/>
                        <a:ea typeface="Times New Roman"/>
                        <a:cs typeface="Times New Roman"/>
                      </a:endParaRPr>
                    </a:p>
                  </a:txBody>
                  <a:tcPr marL="68580" marR="68580" marT="0" marB="0" anchor="ctr"/>
                </a:tc>
              </a:tr>
              <a:tr h="370840">
                <a:tc>
                  <a:txBody>
                    <a:bodyPr/>
                    <a:lstStyle/>
                    <a:p>
                      <a:pPr algn="ctr">
                        <a:lnSpc>
                          <a:spcPct val="115000"/>
                        </a:lnSpc>
                        <a:spcAft>
                          <a:spcPts val="0"/>
                        </a:spcAft>
                      </a:pPr>
                      <a:r>
                        <a:rPr lang="en-CA" sz="2400" dirty="0">
                          <a:latin typeface="Arial"/>
                          <a:ea typeface="Times New Roman"/>
                          <a:cs typeface="Times New Roman"/>
                        </a:rPr>
                        <a:t>5</a:t>
                      </a:r>
                      <a:endParaRPr lang="en-CA" sz="40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en-CA" sz="2400">
                          <a:latin typeface="Arial"/>
                          <a:ea typeface="Times New Roman"/>
                          <a:cs typeface="Times New Roman"/>
                        </a:rPr>
                        <a:t>Information and labelling</a:t>
                      </a:r>
                      <a:endParaRPr lang="en-CA" sz="4000">
                        <a:latin typeface="Times New Roman"/>
                        <a:ea typeface="Times New Roman"/>
                        <a:cs typeface="Times New Roman"/>
                      </a:endParaRPr>
                    </a:p>
                  </a:txBody>
                  <a:tcPr marL="68580" marR="68580" marT="0" marB="0"/>
                </a:tc>
                <a:tc>
                  <a:txBody>
                    <a:bodyPr/>
                    <a:lstStyle/>
                    <a:p>
                      <a:pPr algn="ctr">
                        <a:lnSpc>
                          <a:spcPct val="115000"/>
                        </a:lnSpc>
                        <a:spcAft>
                          <a:spcPts val="0"/>
                        </a:spcAft>
                      </a:pPr>
                      <a:r>
                        <a:rPr lang="en-CA" sz="2400">
                          <a:latin typeface="Arial"/>
                          <a:ea typeface="Times New Roman"/>
                          <a:cs typeface="Times New Roman"/>
                        </a:rPr>
                        <a:t>80%</a:t>
                      </a:r>
                      <a:endParaRPr lang="en-CA" sz="4000">
                        <a:latin typeface="Times New Roman"/>
                        <a:ea typeface="Times New Roman"/>
                        <a:cs typeface="Times New Roman"/>
                      </a:endParaRPr>
                    </a:p>
                  </a:txBody>
                  <a:tcPr marL="68580" marR="68580" marT="0" marB="0" anchor="ctr"/>
                </a:tc>
              </a:tr>
              <a:tr h="370840">
                <a:tc>
                  <a:txBody>
                    <a:bodyPr/>
                    <a:lstStyle/>
                    <a:p>
                      <a:pPr algn="ctr">
                        <a:lnSpc>
                          <a:spcPct val="115000"/>
                        </a:lnSpc>
                        <a:spcAft>
                          <a:spcPts val="0"/>
                        </a:spcAft>
                      </a:pPr>
                      <a:r>
                        <a:rPr lang="en-CA" sz="2400" dirty="0">
                          <a:latin typeface="Arial"/>
                          <a:ea typeface="Times New Roman"/>
                          <a:cs typeface="Times New Roman"/>
                        </a:rPr>
                        <a:t>6</a:t>
                      </a:r>
                      <a:endParaRPr lang="en-CA" sz="40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en-CA" sz="2400">
                          <a:latin typeface="Arial"/>
                          <a:ea typeface="Times New Roman"/>
                          <a:cs typeface="Times New Roman"/>
                        </a:rPr>
                        <a:t>Nicotine Replacement therapy</a:t>
                      </a:r>
                      <a:endParaRPr lang="en-CA" sz="4000">
                        <a:latin typeface="Times New Roman"/>
                        <a:ea typeface="Times New Roman"/>
                        <a:cs typeface="Times New Roman"/>
                      </a:endParaRPr>
                    </a:p>
                  </a:txBody>
                  <a:tcPr marL="68580" marR="68580" marT="0" marB="0"/>
                </a:tc>
                <a:tc>
                  <a:txBody>
                    <a:bodyPr/>
                    <a:lstStyle/>
                    <a:p>
                      <a:pPr algn="ctr">
                        <a:lnSpc>
                          <a:spcPct val="115000"/>
                        </a:lnSpc>
                        <a:spcAft>
                          <a:spcPts val="0"/>
                        </a:spcAft>
                      </a:pPr>
                      <a:r>
                        <a:rPr lang="en-CA" sz="2400">
                          <a:latin typeface="Arial"/>
                          <a:ea typeface="Times New Roman"/>
                          <a:cs typeface="Times New Roman"/>
                        </a:rPr>
                        <a:t>10%</a:t>
                      </a:r>
                      <a:endParaRPr lang="en-CA" sz="4000">
                        <a:latin typeface="Times New Roman"/>
                        <a:ea typeface="Times New Roman"/>
                        <a:cs typeface="Times New Roman"/>
                      </a:endParaRPr>
                    </a:p>
                  </a:txBody>
                  <a:tcPr marL="68580" marR="68580" marT="0" marB="0" anchor="ctr"/>
                </a:tc>
              </a:tr>
              <a:tr h="370840">
                <a:tc>
                  <a:txBody>
                    <a:bodyPr/>
                    <a:lstStyle/>
                    <a:p>
                      <a:pPr algn="ctr">
                        <a:lnSpc>
                          <a:spcPct val="115000"/>
                        </a:lnSpc>
                        <a:spcAft>
                          <a:spcPts val="0"/>
                        </a:spcAft>
                      </a:pPr>
                      <a:r>
                        <a:rPr lang="en-CA" sz="2400" dirty="0">
                          <a:latin typeface="Arial"/>
                          <a:ea typeface="Times New Roman"/>
                          <a:cs typeface="Times New Roman"/>
                        </a:rPr>
                        <a:t>7</a:t>
                      </a:r>
                      <a:endParaRPr lang="en-CA" sz="40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en-CA" sz="2400">
                          <a:latin typeface="Arial"/>
                          <a:ea typeface="Times New Roman"/>
                          <a:cs typeface="Times New Roman"/>
                        </a:rPr>
                        <a:t>Brief advice</a:t>
                      </a:r>
                      <a:endParaRPr lang="en-CA" sz="4000">
                        <a:latin typeface="Times New Roman"/>
                        <a:ea typeface="Times New Roman"/>
                        <a:cs typeface="Times New Roman"/>
                      </a:endParaRPr>
                    </a:p>
                  </a:txBody>
                  <a:tcPr marL="68580" marR="68580" marT="0" marB="0"/>
                </a:tc>
                <a:tc>
                  <a:txBody>
                    <a:bodyPr/>
                    <a:lstStyle/>
                    <a:p>
                      <a:pPr algn="ctr">
                        <a:lnSpc>
                          <a:spcPct val="115000"/>
                        </a:lnSpc>
                        <a:spcAft>
                          <a:spcPts val="0"/>
                        </a:spcAft>
                      </a:pPr>
                      <a:r>
                        <a:rPr lang="en-CA" sz="2400">
                          <a:latin typeface="Arial"/>
                          <a:ea typeface="Times New Roman"/>
                          <a:cs typeface="Times New Roman"/>
                        </a:rPr>
                        <a:t>10%</a:t>
                      </a:r>
                      <a:endParaRPr lang="en-CA" sz="4000">
                        <a:latin typeface="Times New Roman"/>
                        <a:ea typeface="Times New Roman"/>
                        <a:cs typeface="Times New Roman"/>
                      </a:endParaRPr>
                    </a:p>
                  </a:txBody>
                  <a:tcPr marL="68580" marR="68580" marT="0" marB="0" anchor="ctr"/>
                </a:tc>
              </a:tr>
              <a:tr h="370840">
                <a:tc>
                  <a:txBody>
                    <a:bodyPr/>
                    <a:lstStyle/>
                    <a:p>
                      <a:pPr algn="ctr">
                        <a:lnSpc>
                          <a:spcPct val="115000"/>
                        </a:lnSpc>
                        <a:spcAft>
                          <a:spcPts val="0"/>
                        </a:spcAft>
                      </a:pPr>
                      <a:r>
                        <a:rPr lang="en-CA" sz="2400" dirty="0">
                          <a:latin typeface="Arial"/>
                          <a:ea typeface="Times New Roman"/>
                          <a:cs typeface="Times New Roman"/>
                        </a:rPr>
                        <a:t>8</a:t>
                      </a:r>
                      <a:endParaRPr lang="en-CA" sz="4000" dirty="0">
                        <a:latin typeface="Times New Roman"/>
                        <a:ea typeface="Times New Roman"/>
                        <a:cs typeface="Times New Roman"/>
                      </a:endParaRPr>
                    </a:p>
                  </a:txBody>
                  <a:tcPr marL="68580" marR="68580" marT="0" marB="0" anchor="ctr"/>
                </a:tc>
                <a:tc>
                  <a:txBody>
                    <a:bodyPr/>
                    <a:lstStyle/>
                    <a:p>
                      <a:pPr>
                        <a:lnSpc>
                          <a:spcPct val="115000"/>
                        </a:lnSpc>
                        <a:spcAft>
                          <a:spcPts val="0"/>
                        </a:spcAft>
                      </a:pPr>
                      <a:r>
                        <a:rPr lang="en-CA" sz="2400" dirty="0">
                          <a:latin typeface="Arial"/>
                          <a:ea typeface="Times New Roman"/>
                          <a:cs typeface="Times New Roman"/>
                        </a:rPr>
                        <a:t>Counselling</a:t>
                      </a:r>
                      <a:endParaRPr lang="en-CA" sz="4000" dirty="0">
                        <a:latin typeface="Times New Roman"/>
                        <a:ea typeface="Times New Roman"/>
                        <a:cs typeface="Times New Roman"/>
                      </a:endParaRPr>
                    </a:p>
                  </a:txBody>
                  <a:tcPr marL="68580" marR="68580" marT="0" marB="0"/>
                </a:tc>
                <a:tc>
                  <a:txBody>
                    <a:bodyPr/>
                    <a:lstStyle/>
                    <a:p>
                      <a:pPr algn="ctr">
                        <a:lnSpc>
                          <a:spcPct val="115000"/>
                        </a:lnSpc>
                        <a:spcAft>
                          <a:spcPts val="0"/>
                        </a:spcAft>
                      </a:pPr>
                      <a:r>
                        <a:rPr lang="en-CA" sz="2400" dirty="0">
                          <a:latin typeface="Arial"/>
                          <a:ea typeface="Times New Roman"/>
                          <a:cs typeface="Times New Roman"/>
                        </a:rPr>
                        <a:t>10%</a:t>
                      </a:r>
                      <a:endParaRPr lang="en-CA" sz="4000" dirty="0">
                        <a:latin typeface="Times New Roman"/>
                        <a:ea typeface="Times New Roman"/>
                        <a:cs typeface="Times New Roman"/>
                      </a:endParaRPr>
                    </a:p>
                  </a:txBody>
                  <a:tcPr marL="68580" marR="68580" marT="0" marB="0" anchor="ct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pPr algn="ctr"/>
            <a:r>
              <a:rPr lang="en-CA" dirty="0" smtClean="0"/>
              <a:t>Story line</a:t>
            </a:r>
            <a:endParaRPr lang="en-CA" dirty="0"/>
          </a:p>
        </p:txBody>
      </p:sp>
      <p:sp>
        <p:nvSpPr>
          <p:cNvPr id="3" name="Content Placeholder 2"/>
          <p:cNvSpPr>
            <a:spLocks noGrp="1"/>
          </p:cNvSpPr>
          <p:nvPr>
            <p:ph sz="half" idx="1"/>
          </p:nvPr>
        </p:nvSpPr>
        <p:spPr>
          <a:xfrm>
            <a:off x="457200" y="1571612"/>
            <a:ext cx="4038600" cy="4783313"/>
          </a:xfrm>
          <a:ln>
            <a:solidFill>
              <a:schemeClr val="accent1"/>
            </a:solidFill>
          </a:ln>
        </p:spPr>
        <p:txBody>
          <a:bodyPr>
            <a:normAutofit/>
          </a:bodyPr>
          <a:lstStyle/>
          <a:p>
            <a:r>
              <a:rPr lang="en-CA" dirty="0" smtClean="0"/>
              <a:t>Tobacco impact on</a:t>
            </a:r>
          </a:p>
          <a:p>
            <a:pPr lvl="1"/>
            <a:r>
              <a:rPr lang="en-CA" dirty="0" smtClean="0"/>
              <a:t>Death</a:t>
            </a:r>
          </a:p>
          <a:p>
            <a:pPr lvl="1"/>
            <a:r>
              <a:rPr lang="en-CA" dirty="0" smtClean="0"/>
              <a:t>DALY loss</a:t>
            </a:r>
          </a:p>
          <a:p>
            <a:pPr lvl="1"/>
            <a:r>
              <a:rPr lang="en-CA" dirty="0" smtClean="0"/>
              <a:t>Second hand smoking</a:t>
            </a:r>
          </a:p>
          <a:p>
            <a:pPr lvl="1"/>
            <a:r>
              <a:rPr lang="en-CA" dirty="0" smtClean="0"/>
              <a:t>Environmental cost</a:t>
            </a:r>
          </a:p>
          <a:p>
            <a:r>
              <a:rPr lang="en-CA" dirty="0" smtClean="0"/>
              <a:t>Benefits of tobacco</a:t>
            </a:r>
          </a:p>
          <a:p>
            <a:pPr lvl="1"/>
            <a:r>
              <a:rPr lang="en-CA" dirty="0" smtClean="0"/>
              <a:t>Revenue</a:t>
            </a:r>
          </a:p>
          <a:p>
            <a:pPr lvl="1"/>
            <a:r>
              <a:rPr lang="en-CA" dirty="0" smtClean="0"/>
              <a:t>Employment</a:t>
            </a:r>
          </a:p>
          <a:p>
            <a:pPr lvl="1"/>
            <a:r>
              <a:rPr lang="en-CA" dirty="0" smtClean="0"/>
              <a:t>Psychological outlet</a:t>
            </a:r>
          </a:p>
          <a:p>
            <a:r>
              <a:rPr lang="en-CA" dirty="0" smtClean="0"/>
              <a:t>Cost benefit ratio</a:t>
            </a:r>
          </a:p>
          <a:p>
            <a:endParaRPr lang="en-CA" dirty="0"/>
          </a:p>
        </p:txBody>
      </p:sp>
      <p:sp>
        <p:nvSpPr>
          <p:cNvPr id="4" name="Content Placeholder 3"/>
          <p:cNvSpPr>
            <a:spLocks noGrp="1"/>
          </p:cNvSpPr>
          <p:nvPr>
            <p:ph sz="half" idx="2"/>
          </p:nvPr>
        </p:nvSpPr>
        <p:spPr>
          <a:xfrm>
            <a:off x="4648200" y="1571612"/>
            <a:ext cx="4038600" cy="4783313"/>
          </a:xfrm>
          <a:noFill/>
          <a:ln>
            <a:solidFill>
              <a:schemeClr val="accent1"/>
            </a:solidFill>
          </a:ln>
        </p:spPr>
        <p:txBody>
          <a:bodyPr>
            <a:normAutofit/>
          </a:bodyPr>
          <a:lstStyle/>
          <a:p>
            <a:r>
              <a:rPr lang="en-CA" dirty="0" smtClean="0"/>
              <a:t>Rationale</a:t>
            </a:r>
          </a:p>
          <a:p>
            <a:r>
              <a:rPr lang="en-CA" dirty="0" smtClean="0"/>
              <a:t>Solution-</a:t>
            </a:r>
          </a:p>
          <a:p>
            <a:pPr lvl="1"/>
            <a:r>
              <a:rPr lang="en-CA" dirty="0" smtClean="0"/>
              <a:t>Taxation</a:t>
            </a:r>
          </a:p>
          <a:p>
            <a:pPr lvl="1"/>
            <a:r>
              <a:rPr lang="en-CA" dirty="0" smtClean="0"/>
              <a:t>Advocacy</a:t>
            </a:r>
          </a:p>
          <a:p>
            <a:pPr lvl="1"/>
            <a:r>
              <a:rPr lang="en-CA" dirty="0" smtClean="0"/>
              <a:t>Total Ban</a:t>
            </a:r>
          </a:p>
          <a:p>
            <a:r>
              <a:rPr lang="en-CA" dirty="0" smtClean="0"/>
              <a:t>Limitation of taxation</a:t>
            </a:r>
          </a:p>
          <a:p>
            <a:r>
              <a:rPr lang="en-CA" dirty="0" smtClean="0"/>
              <a:t>Affordability adjustment</a:t>
            </a:r>
          </a:p>
          <a:p>
            <a:r>
              <a:rPr lang="en-CA" dirty="0" smtClean="0"/>
              <a:t>Affordability revisited</a:t>
            </a:r>
          </a:p>
          <a:p>
            <a:r>
              <a:rPr lang="en-CA" dirty="0" smtClean="0"/>
              <a:t>Final solution</a:t>
            </a:r>
          </a:p>
          <a:p>
            <a:r>
              <a:rPr lang="en-CA" dirty="0" smtClean="0"/>
              <a:t>Conclusion</a:t>
            </a:r>
          </a:p>
          <a:p>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pPr fontAlgn="b"/>
            <a:r>
              <a:rPr lang="en-GB" dirty="0"/>
              <a:t> </a:t>
            </a:r>
            <a:br>
              <a:rPr lang="en-GB" dirty="0"/>
            </a:br>
            <a:r>
              <a:rPr lang="en-CA" sz="3600" b="1" dirty="0"/>
              <a:t>Cost per capita and cost per DALY information </a:t>
            </a:r>
            <a:endParaRPr lang="en-CA" dirty="0"/>
          </a:p>
        </p:txBody>
      </p:sp>
      <p:graphicFrame>
        <p:nvGraphicFramePr>
          <p:cNvPr id="4" name="Content Placeholder 3"/>
          <p:cNvGraphicFramePr>
            <a:graphicFrameLocks noGrp="1"/>
          </p:cNvGraphicFramePr>
          <p:nvPr>
            <p:ph idx="1"/>
          </p:nvPr>
        </p:nvGraphicFramePr>
        <p:xfrm>
          <a:off x="457200" y="1071544"/>
          <a:ext cx="8229599" cy="4503194"/>
        </p:xfrm>
        <a:graphic>
          <a:graphicData uri="http://schemas.openxmlformats.org/drawingml/2006/table">
            <a:tbl>
              <a:tblPr firstRow="1" bandRow="1">
                <a:tableStyleId>{5C22544A-7EE6-4342-B048-85BDC9FD1C3A}</a:tableStyleId>
              </a:tblPr>
              <a:tblGrid>
                <a:gridCol w="471462"/>
                <a:gridCol w="3500462"/>
                <a:gridCol w="714380"/>
                <a:gridCol w="785818"/>
                <a:gridCol w="928694"/>
                <a:gridCol w="928694"/>
                <a:gridCol w="900089"/>
              </a:tblGrid>
              <a:tr h="413754">
                <a:tc>
                  <a:txBody>
                    <a:bodyPr/>
                    <a:lstStyle/>
                    <a:p>
                      <a:pPr algn="l" fontAlgn="b"/>
                      <a:r>
                        <a:rPr lang="en-GB" sz="2000" b="1" i="0" u="none" strike="noStrike" dirty="0">
                          <a:solidFill>
                            <a:srgbClr val="000000"/>
                          </a:solidFill>
                          <a:latin typeface="Arial"/>
                          <a:ea typeface="Times New Roman"/>
                        </a:rPr>
                        <a:t> </a:t>
                      </a:r>
                      <a:endParaRPr lang="en-GB" sz="2000" b="1" i="0" u="none" strike="noStrike" dirty="0">
                        <a:solidFill>
                          <a:srgbClr val="000000"/>
                        </a:solidFill>
                        <a:latin typeface="Arial"/>
                      </a:endParaRPr>
                    </a:p>
                  </a:txBody>
                  <a:tcPr marL="0" marR="0" marT="0" marB="0" anchor="b"/>
                </a:tc>
                <a:tc>
                  <a:txBody>
                    <a:bodyPr/>
                    <a:lstStyle/>
                    <a:p>
                      <a:pPr algn="l" fontAlgn="b"/>
                      <a:r>
                        <a:rPr lang="en-GB" sz="1600" b="0" i="0" u="none" strike="noStrike">
                          <a:solidFill>
                            <a:srgbClr val="000000"/>
                          </a:solidFill>
                          <a:latin typeface="Arial"/>
                          <a:ea typeface="Times New Roman"/>
                        </a:rPr>
                        <a:t> </a:t>
                      </a:r>
                      <a:endParaRPr lang="en-GB" sz="1600" b="0" i="0" u="none" strike="noStrike">
                        <a:solidFill>
                          <a:srgbClr val="000000"/>
                        </a:solidFill>
                        <a:latin typeface="Arial"/>
                      </a:endParaRPr>
                    </a:p>
                  </a:txBody>
                  <a:tcPr marL="0" marR="0" marT="0" marB="0" anchor="b"/>
                </a:tc>
                <a:tc>
                  <a:txBody>
                    <a:bodyPr/>
                    <a:lstStyle/>
                    <a:p>
                      <a:pPr algn="l" fontAlgn="b"/>
                      <a:r>
                        <a:rPr lang="en-GB" sz="1600" b="0" i="0" u="none" strike="noStrike" dirty="0">
                          <a:solidFill>
                            <a:srgbClr val="000000"/>
                          </a:solidFill>
                          <a:latin typeface="Arial"/>
                          <a:ea typeface="Times New Roman"/>
                        </a:rPr>
                        <a:t> </a:t>
                      </a:r>
                      <a:endParaRPr lang="en-GB" sz="1600" b="0" i="0" u="none" strike="noStrike" dirty="0">
                        <a:solidFill>
                          <a:srgbClr val="000000"/>
                        </a:solidFill>
                        <a:latin typeface="Arial"/>
                      </a:endParaRPr>
                    </a:p>
                  </a:txBody>
                  <a:tcPr marL="0" marR="0" marT="0" marB="0" anchor="b"/>
                </a:tc>
                <a:tc gridSpan="2">
                  <a:txBody>
                    <a:bodyPr/>
                    <a:lstStyle/>
                    <a:p>
                      <a:pPr algn="ctr" fontAlgn="b"/>
                      <a:r>
                        <a:rPr lang="en-GB" sz="1600" b="1" i="0" u="none" strike="noStrike">
                          <a:solidFill>
                            <a:srgbClr val="000000"/>
                          </a:solidFill>
                          <a:latin typeface="Arial"/>
                        </a:rPr>
                        <a:t>Ethiopia</a:t>
                      </a:r>
                    </a:p>
                  </a:txBody>
                  <a:tcPr marL="0" marR="0" marT="0" marB="0" anchor="b"/>
                </a:tc>
                <a:tc hMerge="1">
                  <a:txBody>
                    <a:bodyPr/>
                    <a:lstStyle/>
                    <a:p>
                      <a:endParaRPr lang="en-CA"/>
                    </a:p>
                  </a:txBody>
                  <a:tcPr/>
                </a:tc>
                <a:tc gridSpan="2">
                  <a:txBody>
                    <a:bodyPr/>
                    <a:lstStyle/>
                    <a:p>
                      <a:pPr algn="ctr" fontAlgn="b"/>
                      <a:r>
                        <a:rPr lang="en-GB" sz="1600" b="1" i="0" u="none" strike="noStrike" dirty="0">
                          <a:solidFill>
                            <a:srgbClr val="000000"/>
                          </a:solidFill>
                          <a:latin typeface="Arial"/>
                        </a:rPr>
                        <a:t>Kenya</a:t>
                      </a:r>
                    </a:p>
                  </a:txBody>
                  <a:tcPr marL="0" marR="0" marT="0" marB="0" anchor="b"/>
                </a:tc>
                <a:tc hMerge="1">
                  <a:txBody>
                    <a:bodyPr/>
                    <a:lstStyle/>
                    <a:p>
                      <a:endParaRPr lang="en-CA"/>
                    </a:p>
                  </a:txBody>
                  <a:tcPr/>
                </a:tc>
              </a:tr>
              <a:tr h="993011">
                <a:tc>
                  <a:txBody>
                    <a:bodyPr/>
                    <a:lstStyle/>
                    <a:p>
                      <a:pPr algn="ctr" fontAlgn="b"/>
                      <a:r>
                        <a:rPr lang="en-GB" sz="1600" b="0" i="0" u="none" strike="noStrike">
                          <a:solidFill>
                            <a:srgbClr val="000000"/>
                          </a:solidFill>
                          <a:latin typeface="Agency FB"/>
                        </a:rPr>
                        <a:t>No.</a:t>
                      </a:r>
                    </a:p>
                  </a:txBody>
                  <a:tcPr marL="0" marR="0" marT="0" marB="0"/>
                </a:tc>
                <a:tc>
                  <a:txBody>
                    <a:bodyPr/>
                    <a:lstStyle/>
                    <a:p>
                      <a:pPr algn="ctr" fontAlgn="b"/>
                      <a:r>
                        <a:rPr lang="en-GB" sz="1600" b="0" i="0" u="none" strike="noStrike">
                          <a:solidFill>
                            <a:srgbClr val="000000"/>
                          </a:solidFill>
                          <a:latin typeface="Agency FB"/>
                        </a:rPr>
                        <a:t>Description of intervention</a:t>
                      </a:r>
                    </a:p>
                  </a:txBody>
                  <a:tcPr marL="0" marR="0" marT="0" marB="0"/>
                </a:tc>
                <a:tc>
                  <a:txBody>
                    <a:bodyPr/>
                    <a:lstStyle/>
                    <a:p>
                      <a:pPr algn="ctr" fontAlgn="b"/>
                      <a:r>
                        <a:rPr lang="en-GB" sz="1600" b="0" i="0" u="none" strike="noStrike">
                          <a:solidFill>
                            <a:srgbClr val="000000"/>
                          </a:solidFill>
                          <a:latin typeface="Agency FB"/>
                        </a:rPr>
                        <a:t>Population coverage</a:t>
                      </a:r>
                    </a:p>
                  </a:txBody>
                  <a:tcPr marL="0" marR="0" marT="0" marB="0"/>
                </a:tc>
                <a:tc>
                  <a:txBody>
                    <a:bodyPr/>
                    <a:lstStyle/>
                    <a:p>
                      <a:pPr algn="ctr" fontAlgn="b"/>
                      <a:r>
                        <a:rPr lang="en-CA" sz="1600" b="0" i="0" u="none" strike="noStrike">
                          <a:solidFill>
                            <a:srgbClr val="000000"/>
                          </a:solidFill>
                          <a:latin typeface="Agency FB"/>
                        </a:rPr>
                        <a:t>Cost per year per capita (US$)</a:t>
                      </a:r>
                    </a:p>
                  </a:txBody>
                  <a:tcPr marL="0" marR="0" marT="0" marB="0"/>
                </a:tc>
                <a:tc>
                  <a:txBody>
                    <a:bodyPr/>
                    <a:lstStyle/>
                    <a:p>
                      <a:pPr algn="ctr" fontAlgn="b"/>
                      <a:r>
                        <a:rPr lang="en-CA" sz="1600" b="0" i="0" u="none" strike="noStrike">
                          <a:solidFill>
                            <a:srgbClr val="000000"/>
                          </a:solidFill>
                          <a:latin typeface="Agency FB"/>
                        </a:rPr>
                        <a:t>ACER (US$ per DALY saved)</a:t>
                      </a:r>
                    </a:p>
                  </a:txBody>
                  <a:tcPr marL="0" marR="0" marT="0" marB="0"/>
                </a:tc>
                <a:tc>
                  <a:txBody>
                    <a:bodyPr/>
                    <a:lstStyle/>
                    <a:p>
                      <a:pPr algn="ctr" fontAlgn="b"/>
                      <a:r>
                        <a:rPr lang="en-CA" sz="1600" b="0" i="0" u="none" strike="noStrike">
                          <a:solidFill>
                            <a:srgbClr val="000000"/>
                          </a:solidFill>
                          <a:latin typeface="Agency FB"/>
                        </a:rPr>
                        <a:t>Cost per year per capita (US$)</a:t>
                      </a:r>
                    </a:p>
                  </a:txBody>
                  <a:tcPr marL="0" marR="0" marT="0" marB="0"/>
                </a:tc>
                <a:tc>
                  <a:txBody>
                    <a:bodyPr/>
                    <a:lstStyle/>
                    <a:p>
                      <a:pPr algn="ctr" fontAlgn="b"/>
                      <a:r>
                        <a:rPr lang="en-CA" sz="1600" b="0" i="0" u="none" strike="noStrike" dirty="0">
                          <a:solidFill>
                            <a:srgbClr val="000000"/>
                          </a:solidFill>
                          <a:latin typeface="Agency FB"/>
                        </a:rPr>
                        <a:t>ACER (US$ per DALY saved)</a:t>
                      </a:r>
                    </a:p>
                  </a:txBody>
                  <a:tcPr marL="0" marR="0" marT="0" marB="0"/>
                </a:tc>
              </a:tr>
              <a:tr h="450625">
                <a:tc>
                  <a:txBody>
                    <a:bodyPr/>
                    <a:lstStyle/>
                    <a:p>
                      <a:pPr algn="ctr" fontAlgn="b"/>
                      <a:r>
                        <a:rPr lang="en-GB" sz="1400" b="0" i="0" u="none" strike="noStrike" dirty="0">
                          <a:solidFill>
                            <a:srgbClr val="000000"/>
                          </a:solidFill>
                          <a:latin typeface="Arial"/>
                          <a:ea typeface="Times New Roman"/>
                        </a:rPr>
                        <a:t>1</a:t>
                      </a:r>
                      <a:endParaRPr lang="en-GB" sz="1400" b="0" i="0" u="none" strike="noStrike" dirty="0">
                        <a:solidFill>
                          <a:srgbClr val="000000"/>
                        </a:solidFill>
                        <a:latin typeface="Arial"/>
                      </a:endParaRPr>
                    </a:p>
                  </a:txBody>
                  <a:tcPr marL="0" marR="0" marT="0" marB="0"/>
                </a:tc>
                <a:tc>
                  <a:txBody>
                    <a:bodyPr/>
                    <a:lstStyle/>
                    <a:p>
                      <a:pPr algn="ctr" fontAlgn="t"/>
                      <a:r>
                        <a:rPr lang="en-CA" sz="1600" b="0" i="0" u="none" strike="noStrike">
                          <a:solidFill>
                            <a:srgbClr val="000000"/>
                          </a:solidFill>
                          <a:latin typeface="Arial"/>
                          <a:ea typeface="Times New Roman"/>
                        </a:rPr>
                        <a:t>Current Scenario (tax at current rates)</a:t>
                      </a:r>
                      <a:endParaRPr lang="en-CA" sz="1600" b="0" i="0" u="none" strike="noStrike">
                        <a:solidFill>
                          <a:srgbClr val="000000"/>
                        </a:solidFill>
                        <a:latin typeface="Arial"/>
                      </a:endParaRPr>
                    </a:p>
                  </a:txBody>
                  <a:tcPr marL="0" marR="0" marT="0" marB="0"/>
                </a:tc>
                <a:tc>
                  <a:txBody>
                    <a:bodyPr/>
                    <a:lstStyle/>
                    <a:p>
                      <a:pPr algn="ctr" fontAlgn="b"/>
                      <a:r>
                        <a:rPr lang="en-GB" sz="1600" b="0" i="0" u="none" strike="noStrike">
                          <a:solidFill>
                            <a:srgbClr val="000000"/>
                          </a:solidFill>
                          <a:latin typeface="Arial"/>
                          <a:ea typeface="Times New Roman"/>
                        </a:rPr>
                        <a:t> </a:t>
                      </a:r>
                      <a:endParaRPr lang="en-GB" sz="1600" b="0" i="0" u="none" strike="noStrike">
                        <a:solidFill>
                          <a:srgbClr val="000000"/>
                        </a:solidFill>
                        <a:latin typeface="Arial"/>
                      </a:endParaRPr>
                    </a:p>
                  </a:txBody>
                  <a:tcPr marL="0" marR="0" marT="0" marB="0"/>
                </a:tc>
                <a:tc>
                  <a:txBody>
                    <a:bodyPr/>
                    <a:lstStyle/>
                    <a:p>
                      <a:pPr algn="ctr" fontAlgn="b"/>
                      <a:r>
                        <a:rPr lang="en-GB" sz="1600" b="0" i="0" u="none" strike="noStrike">
                          <a:solidFill>
                            <a:srgbClr val="800080"/>
                          </a:solidFill>
                          <a:latin typeface="Arial"/>
                        </a:rPr>
                        <a:t>0.05</a:t>
                      </a:r>
                    </a:p>
                  </a:txBody>
                  <a:tcPr marL="0" marR="0" marT="0" marB="0"/>
                </a:tc>
                <a:tc>
                  <a:txBody>
                    <a:bodyPr/>
                    <a:lstStyle/>
                    <a:p>
                      <a:pPr algn="ctr" fontAlgn="b"/>
                      <a:r>
                        <a:rPr lang="en-GB" sz="1600" b="0" i="0" u="none" strike="noStrike">
                          <a:solidFill>
                            <a:srgbClr val="800080"/>
                          </a:solidFill>
                          <a:latin typeface="Arial"/>
                        </a:rPr>
                        <a:t>56</a:t>
                      </a:r>
                    </a:p>
                  </a:txBody>
                  <a:tcPr marL="0" marR="0" marT="0" marB="0"/>
                </a:tc>
                <a:tc>
                  <a:txBody>
                    <a:bodyPr/>
                    <a:lstStyle/>
                    <a:p>
                      <a:pPr algn="ctr" fontAlgn="b"/>
                      <a:r>
                        <a:rPr lang="en-GB" sz="1600" b="0" i="0" u="none" strike="noStrike">
                          <a:solidFill>
                            <a:srgbClr val="800080"/>
                          </a:solidFill>
                          <a:latin typeface="Arial"/>
                        </a:rPr>
                        <a:t>0.1</a:t>
                      </a:r>
                    </a:p>
                  </a:txBody>
                  <a:tcPr marL="0" marR="0" marT="0" marB="0"/>
                </a:tc>
                <a:tc>
                  <a:txBody>
                    <a:bodyPr/>
                    <a:lstStyle/>
                    <a:p>
                      <a:pPr algn="ctr" fontAlgn="b"/>
                      <a:r>
                        <a:rPr lang="en-GB" sz="1600" b="0" i="0" u="none" strike="noStrike" dirty="0">
                          <a:solidFill>
                            <a:srgbClr val="800080"/>
                          </a:solidFill>
                          <a:latin typeface="Arial"/>
                        </a:rPr>
                        <a:t>154</a:t>
                      </a:r>
                    </a:p>
                  </a:txBody>
                  <a:tcPr marL="0" marR="0" marT="0" marB="0"/>
                </a:tc>
              </a:tr>
              <a:tr h="377972">
                <a:tc>
                  <a:txBody>
                    <a:bodyPr/>
                    <a:lstStyle/>
                    <a:p>
                      <a:pPr algn="ctr" fontAlgn="b"/>
                      <a:r>
                        <a:rPr lang="en-GB" sz="1400" b="0" i="0" u="none" strike="noStrike" dirty="0">
                          <a:solidFill>
                            <a:srgbClr val="000000"/>
                          </a:solidFill>
                          <a:latin typeface="Arial"/>
                          <a:ea typeface="Times New Roman"/>
                        </a:rPr>
                        <a:t>2</a:t>
                      </a:r>
                      <a:endParaRPr lang="en-GB" sz="1400" b="0" i="0" u="none" strike="noStrike" dirty="0">
                        <a:solidFill>
                          <a:srgbClr val="000000"/>
                        </a:solidFill>
                        <a:latin typeface="Arial"/>
                      </a:endParaRPr>
                    </a:p>
                  </a:txBody>
                  <a:tcPr marL="0" marR="0" marT="0" marB="0"/>
                </a:tc>
                <a:tc>
                  <a:txBody>
                    <a:bodyPr/>
                    <a:lstStyle/>
                    <a:p>
                      <a:pPr algn="ctr" fontAlgn="t"/>
                      <a:r>
                        <a:rPr lang="en-GB" sz="1600" b="0" i="0" u="none" strike="noStrike">
                          <a:solidFill>
                            <a:srgbClr val="000000"/>
                          </a:solidFill>
                          <a:latin typeface="Arial"/>
                          <a:ea typeface="Times New Roman"/>
                        </a:rPr>
                        <a:t>Increased taxation</a:t>
                      </a:r>
                      <a:endParaRPr lang="en-GB" sz="1600" b="0" i="0" u="none" strike="noStrike">
                        <a:solidFill>
                          <a:srgbClr val="000000"/>
                        </a:solidFill>
                        <a:latin typeface="Arial"/>
                      </a:endParaRPr>
                    </a:p>
                  </a:txBody>
                  <a:tcPr marL="0" marR="0" marT="0" marB="0"/>
                </a:tc>
                <a:tc>
                  <a:txBody>
                    <a:bodyPr/>
                    <a:lstStyle/>
                    <a:p>
                      <a:pPr algn="ctr" fontAlgn="b"/>
                      <a:r>
                        <a:rPr lang="en-GB" sz="1600" b="0" i="0" u="none" strike="noStrike">
                          <a:solidFill>
                            <a:srgbClr val="000000"/>
                          </a:solidFill>
                          <a:latin typeface="Arial"/>
                          <a:ea typeface="Times New Roman"/>
                        </a:rPr>
                        <a:t>95%</a:t>
                      </a:r>
                      <a:endParaRPr lang="en-GB" sz="1600" b="0" i="0" u="none" strike="noStrike">
                        <a:solidFill>
                          <a:srgbClr val="000000"/>
                        </a:solidFill>
                        <a:latin typeface="Arial"/>
                      </a:endParaRPr>
                    </a:p>
                  </a:txBody>
                  <a:tcPr marL="0" marR="0" marT="0" marB="0"/>
                </a:tc>
                <a:tc>
                  <a:txBody>
                    <a:bodyPr/>
                    <a:lstStyle/>
                    <a:p>
                      <a:pPr algn="ctr" fontAlgn="b"/>
                      <a:r>
                        <a:rPr lang="en-GB" sz="1600" b="0" i="0" u="none" strike="noStrike">
                          <a:solidFill>
                            <a:srgbClr val="800080"/>
                          </a:solidFill>
                          <a:latin typeface="Arial"/>
                        </a:rPr>
                        <a:t>0.05</a:t>
                      </a:r>
                    </a:p>
                  </a:txBody>
                  <a:tcPr marL="0" marR="0" marT="0" marB="0"/>
                </a:tc>
                <a:tc>
                  <a:txBody>
                    <a:bodyPr/>
                    <a:lstStyle/>
                    <a:p>
                      <a:pPr algn="ctr" fontAlgn="b"/>
                      <a:r>
                        <a:rPr lang="en-GB" sz="1600" b="0" i="0" u="none" strike="noStrike">
                          <a:solidFill>
                            <a:srgbClr val="800080"/>
                          </a:solidFill>
                          <a:latin typeface="Arial"/>
                        </a:rPr>
                        <a:t>34</a:t>
                      </a:r>
                    </a:p>
                  </a:txBody>
                  <a:tcPr marL="0" marR="0" marT="0" marB="0"/>
                </a:tc>
                <a:tc>
                  <a:txBody>
                    <a:bodyPr/>
                    <a:lstStyle/>
                    <a:p>
                      <a:pPr algn="ctr" fontAlgn="b"/>
                      <a:r>
                        <a:rPr lang="en-GB" sz="1600" b="0" i="0" u="none" strike="noStrike">
                          <a:solidFill>
                            <a:srgbClr val="800080"/>
                          </a:solidFill>
                          <a:latin typeface="Arial"/>
                        </a:rPr>
                        <a:t>0.1</a:t>
                      </a:r>
                    </a:p>
                  </a:txBody>
                  <a:tcPr marL="0" marR="0" marT="0" marB="0"/>
                </a:tc>
                <a:tc>
                  <a:txBody>
                    <a:bodyPr/>
                    <a:lstStyle/>
                    <a:p>
                      <a:pPr algn="ctr" fontAlgn="b"/>
                      <a:r>
                        <a:rPr lang="en-GB" sz="1600" b="0" i="0" u="none" strike="noStrike" dirty="0">
                          <a:solidFill>
                            <a:srgbClr val="800080"/>
                          </a:solidFill>
                          <a:latin typeface="Arial"/>
                        </a:rPr>
                        <a:t>84</a:t>
                      </a:r>
                    </a:p>
                  </a:txBody>
                  <a:tcPr marL="0" marR="0" marT="0" marB="0"/>
                </a:tc>
              </a:tr>
              <a:tr h="377972">
                <a:tc>
                  <a:txBody>
                    <a:bodyPr/>
                    <a:lstStyle/>
                    <a:p>
                      <a:pPr algn="ctr" fontAlgn="b"/>
                      <a:r>
                        <a:rPr lang="en-GB" sz="1400" b="0" i="0" u="none" strike="noStrike" dirty="0">
                          <a:solidFill>
                            <a:srgbClr val="000000"/>
                          </a:solidFill>
                          <a:latin typeface="Arial"/>
                          <a:ea typeface="Times New Roman"/>
                        </a:rPr>
                        <a:t>3</a:t>
                      </a:r>
                      <a:endParaRPr lang="en-GB" sz="1400" b="0" i="0" u="none" strike="noStrike" dirty="0">
                        <a:solidFill>
                          <a:srgbClr val="000000"/>
                        </a:solidFill>
                        <a:latin typeface="Arial"/>
                      </a:endParaRPr>
                    </a:p>
                  </a:txBody>
                  <a:tcPr marL="0" marR="0" marT="0" marB="0"/>
                </a:tc>
                <a:tc>
                  <a:txBody>
                    <a:bodyPr/>
                    <a:lstStyle/>
                    <a:p>
                      <a:pPr algn="ctr" fontAlgn="t"/>
                      <a:r>
                        <a:rPr lang="en-GB" sz="1600" b="0" i="0" u="none" strike="noStrike">
                          <a:solidFill>
                            <a:srgbClr val="000000"/>
                          </a:solidFill>
                          <a:latin typeface="Arial"/>
                          <a:ea typeface="Times New Roman"/>
                        </a:rPr>
                        <a:t>Comprehensive advertising ban</a:t>
                      </a:r>
                      <a:endParaRPr lang="en-GB" sz="1600" b="0" i="0" u="none" strike="noStrike">
                        <a:solidFill>
                          <a:srgbClr val="000000"/>
                        </a:solidFill>
                        <a:latin typeface="Arial"/>
                      </a:endParaRPr>
                    </a:p>
                  </a:txBody>
                  <a:tcPr marL="0" marR="0" marT="0" marB="0"/>
                </a:tc>
                <a:tc>
                  <a:txBody>
                    <a:bodyPr/>
                    <a:lstStyle/>
                    <a:p>
                      <a:pPr algn="ctr" fontAlgn="b"/>
                      <a:r>
                        <a:rPr lang="en-GB" sz="1600" b="0" i="0" u="none" strike="noStrike">
                          <a:solidFill>
                            <a:srgbClr val="000000"/>
                          </a:solidFill>
                          <a:latin typeface="Arial"/>
                          <a:ea typeface="Times New Roman"/>
                        </a:rPr>
                        <a:t>50%</a:t>
                      </a:r>
                      <a:endParaRPr lang="en-GB" sz="1600" b="0" i="0" u="none" strike="noStrike">
                        <a:solidFill>
                          <a:srgbClr val="000000"/>
                        </a:solidFill>
                        <a:latin typeface="Arial"/>
                      </a:endParaRPr>
                    </a:p>
                  </a:txBody>
                  <a:tcPr marL="0" marR="0" marT="0" marB="0"/>
                </a:tc>
                <a:tc>
                  <a:txBody>
                    <a:bodyPr/>
                    <a:lstStyle/>
                    <a:p>
                      <a:pPr algn="ctr" fontAlgn="b"/>
                      <a:r>
                        <a:rPr lang="en-GB" sz="1600" b="0" i="0" u="none" strike="noStrike">
                          <a:solidFill>
                            <a:srgbClr val="800080"/>
                          </a:solidFill>
                          <a:latin typeface="Arial"/>
                        </a:rPr>
                        <a:t>0.03</a:t>
                      </a:r>
                    </a:p>
                  </a:txBody>
                  <a:tcPr marL="0" marR="0" marT="0" marB="0"/>
                </a:tc>
                <a:tc>
                  <a:txBody>
                    <a:bodyPr/>
                    <a:lstStyle/>
                    <a:p>
                      <a:pPr algn="ctr" fontAlgn="b"/>
                      <a:r>
                        <a:rPr lang="en-GB" sz="1600" b="0" i="0" u="none" strike="noStrike">
                          <a:solidFill>
                            <a:srgbClr val="800080"/>
                          </a:solidFill>
                          <a:latin typeface="Arial"/>
                        </a:rPr>
                        <a:t>117</a:t>
                      </a:r>
                    </a:p>
                  </a:txBody>
                  <a:tcPr marL="0" marR="0" marT="0" marB="0"/>
                </a:tc>
                <a:tc>
                  <a:txBody>
                    <a:bodyPr/>
                    <a:lstStyle/>
                    <a:p>
                      <a:pPr algn="ctr" fontAlgn="b"/>
                      <a:r>
                        <a:rPr lang="en-GB" sz="1600" b="0" i="0" u="none" strike="noStrike">
                          <a:solidFill>
                            <a:srgbClr val="800080"/>
                          </a:solidFill>
                          <a:latin typeface="Arial"/>
                        </a:rPr>
                        <a:t>0.07</a:t>
                      </a:r>
                    </a:p>
                  </a:txBody>
                  <a:tcPr marL="0" marR="0" marT="0" marB="0"/>
                </a:tc>
                <a:tc>
                  <a:txBody>
                    <a:bodyPr/>
                    <a:lstStyle/>
                    <a:p>
                      <a:pPr algn="ctr" fontAlgn="b"/>
                      <a:r>
                        <a:rPr lang="en-GB" sz="1600" b="0" i="0" u="none" strike="noStrike" dirty="0">
                          <a:solidFill>
                            <a:srgbClr val="800080"/>
                          </a:solidFill>
                          <a:latin typeface="Arial"/>
                        </a:rPr>
                        <a:t>321</a:t>
                      </a:r>
                    </a:p>
                  </a:txBody>
                  <a:tcPr marL="0" marR="0" marT="0" marB="0"/>
                </a:tc>
              </a:tr>
              <a:tr h="377972">
                <a:tc>
                  <a:txBody>
                    <a:bodyPr/>
                    <a:lstStyle/>
                    <a:p>
                      <a:pPr algn="ctr" fontAlgn="b"/>
                      <a:r>
                        <a:rPr lang="en-GB" sz="1400" b="0" i="0" u="none" strike="noStrike" dirty="0">
                          <a:solidFill>
                            <a:srgbClr val="000000"/>
                          </a:solidFill>
                          <a:latin typeface="Arial"/>
                          <a:ea typeface="Times New Roman"/>
                        </a:rPr>
                        <a:t>4</a:t>
                      </a:r>
                      <a:endParaRPr lang="en-GB" sz="1400" b="0" i="0" u="none" strike="noStrike" dirty="0">
                        <a:solidFill>
                          <a:srgbClr val="000000"/>
                        </a:solidFill>
                        <a:latin typeface="Arial"/>
                      </a:endParaRPr>
                    </a:p>
                  </a:txBody>
                  <a:tcPr marL="0" marR="0" marT="0" marB="0"/>
                </a:tc>
                <a:tc>
                  <a:txBody>
                    <a:bodyPr/>
                    <a:lstStyle/>
                    <a:p>
                      <a:pPr algn="ctr" fontAlgn="t"/>
                      <a:r>
                        <a:rPr lang="en-GB" sz="1600" b="0" i="0" u="none" strike="noStrike">
                          <a:solidFill>
                            <a:srgbClr val="000000"/>
                          </a:solidFill>
                          <a:latin typeface="Arial"/>
                          <a:ea typeface="Times New Roman"/>
                        </a:rPr>
                        <a:t>Clean indoor air laws</a:t>
                      </a:r>
                      <a:endParaRPr lang="en-GB" sz="1600" b="0" i="0" u="none" strike="noStrike">
                        <a:solidFill>
                          <a:srgbClr val="000000"/>
                        </a:solidFill>
                        <a:latin typeface="Arial"/>
                      </a:endParaRPr>
                    </a:p>
                  </a:txBody>
                  <a:tcPr marL="0" marR="0" marT="0" marB="0"/>
                </a:tc>
                <a:tc>
                  <a:txBody>
                    <a:bodyPr/>
                    <a:lstStyle/>
                    <a:p>
                      <a:pPr algn="ctr" fontAlgn="b"/>
                      <a:r>
                        <a:rPr lang="en-GB" sz="1600" b="0" i="0" u="none" strike="noStrike">
                          <a:solidFill>
                            <a:srgbClr val="000000"/>
                          </a:solidFill>
                          <a:latin typeface="Arial"/>
                          <a:ea typeface="Times New Roman"/>
                        </a:rPr>
                        <a:t>50%</a:t>
                      </a:r>
                      <a:endParaRPr lang="en-GB" sz="1600" b="0" i="0" u="none" strike="noStrike">
                        <a:solidFill>
                          <a:srgbClr val="000000"/>
                        </a:solidFill>
                        <a:latin typeface="Arial"/>
                      </a:endParaRPr>
                    </a:p>
                  </a:txBody>
                  <a:tcPr marL="0" marR="0" marT="0" marB="0"/>
                </a:tc>
                <a:tc>
                  <a:txBody>
                    <a:bodyPr/>
                    <a:lstStyle/>
                    <a:p>
                      <a:pPr algn="ctr" fontAlgn="b"/>
                      <a:r>
                        <a:rPr lang="en-GB" sz="1600" b="0" i="0" u="none" strike="noStrike">
                          <a:solidFill>
                            <a:srgbClr val="800080"/>
                          </a:solidFill>
                          <a:latin typeface="Arial"/>
                        </a:rPr>
                        <a:t>0.03</a:t>
                      </a:r>
                    </a:p>
                  </a:txBody>
                  <a:tcPr marL="0" marR="0" marT="0" marB="0"/>
                </a:tc>
                <a:tc>
                  <a:txBody>
                    <a:bodyPr/>
                    <a:lstStyle/>
                    <a:p>
                      <a:pPr algn="ctr" fontAlgn="b"/>
                      <a:r>
                        <a:rPr lang="en-GB" sz="1600" b="0" i="0" u="none" strike="noStrike">
                          <a:solidFill>
                            <a:srgbClr val="800080"/>
                          </a:solidFill>
                          <a:latin typeface="Arial"/>
                        </a:rPr>
                        <a:t>106</a:t>
                      </a:r>
                    </a:p>
                  </a:txBody>
                  <a:tcPr marL="0" marR="0" marT="0" marB="0"/>
                </a:tc>
                <a:tc>
                  <a:txBody>
                    <a:bodyPr/>
                    <a:lstStyle/>
                    <a:p>
                      <a:pPr algn="ctr" fontAlgn="b"/>
                      <a:r>
                        <a:rPr lang="en-GB" sz="1600" b="0" i="0" u="none" strike="noStrike">
                          <a:solidFill>
                            <a:srgbClr val="800080"/>
                          </a:solidFill>
                          <a:latin typeface="Arial"/>
                        </a:rPr>
                        <a:t>0.06</a:t>
                      </a:r>
                    </a:p>
                  </a:txBody>
                  <a:tcPr marL="0" marR="0" marT="0" marB="0"/>
                </a:tc>
                <a:tc>
                  <a:txBody>
                    <a:bodyPr/>
                    <a:lstStyle/>
                    <a:p>
                      <a:pPr algn="ctr" fontAlgn="b"/>
                      <a:r>
                        <a:rPr lang="en-GB" sz="1600" b="0" i="0" u="none" strike="noStrike" dirty="0">
                          <a:solidFill>
                            <a:srgbClr val="800080"/>
                          </a:solidFill>
                          <a:latin typeface="Arial"/>
                        </a:rPr>
                        <a:t>278</a:t>
                      </a:r>
                    </a:p>
                  </a:txBody>
                  <a:tcPr marL="0" marR="0" marT="0" marB="0"/>
                </a:tc>
              </a:tr>
              <a:tr h="377972">
                <a:tc>
                  <a:txBody>
                    <a:bodyPr/>
                    <a:lstStyle/>
                    <a:p>
                      <a:pPr algn="ctr" fontAlgn="b"/>
                      <a:r>
                        <a:rPr lang="en-GB" sz="1400" b="0" i="0" u="none" strike="noStrike" dirty="0">
                          <a:solidFill>
                            <a:srgbClr val="000000"/>
                          </a:solidFill>
                          <a:latin typeface="Arial"/>
                          <a:ea typeface="Times New Roman"/>
                        </a:rPr>
                        <a:t>5</a:t>
                      </a:r>
                      <a:endParaRPr lang="en-GB" sz="1400" b="0" i="0" u="none" strike="noStrike" dirty="0">
                        <a:solidFill>
                          <a:srgbClr val="000000"/>
                        </a:solidFill>
                        <a:latin typeface="Arial"/>
                      </a:endParaRPr>
                    </a:p>
                  </a:txBody>
                  <a:tcPr marL="0" marR="0" marT="0" marB="0"/>
                </a:tc>
                <a:tc>
                  <a:txBody>
                    <a:bodyPr/>
                    <a:lstStyle/>
                    <a:p>
                      <a:pPr algn="ctr" fontAlgn="t"/>
                      <a:r>
                        <a:rPr lang="en-GB" sz="1600" b="0" i="0" u="none" strike="noStrike">
                          <a:solidFill>
                            <a:srgbClr val="000000"/>
                          </a:solidFill>
                          <a:latin typeface="Arial"/>
                          <a:ea typeface="Times New Roman"/>
                        </a:rPr>
                        <a:t>Information and labelling</a:t>
                      </a:r>
                      <a:endParaRPr lang="en-GB" sz="1600" b="0" i="0" u="none" strike="noStrike">
                        <a:solidFill>
                          <a:srgbClr val="000000"/>
                        </a:solidFill>
                        <a:latin typeface="Arial"/>
                      </a:endParaRPr>
                    </a:p>
                  </a:txBody>
                  <a:tcPr marL="0" marR="0" marT="0" marB="0"/>
                </a:tc>
                <a:tc>
                  <a:txBody>
                    <a:bodyPr/>
                    <a:lstStyle/>
                    <a:p>
                      <a:pPr algn="ctr" fontAlgn="b"/>
                      <a:r>
                        <a:rPr lang="en-GB" sz="1600" b="0" i="0" u="none" strike="noStrike">
                          <a:solidFill>
                            <a:srgbClr val="000000"/>
                          </a:solidFill>
                          <a:latin typeface="Arial"/>
                          <a:ea typeface="Times New Roman"/>
                        </a:rPr>
                        <a:t>80%</a:t>
                      </a:r>
                      <a:endParaRPr lang="en-GB" sz="1600" b="0" i="0" u="none" strike="noStrike">
                        <a:solidFill>
                          <a:srgbClr val="000000"/>
                        </a:solidFill>
                        <a:latin typeface="Arial"/>
                      </a:endParaRPr>
                    </a:p>
                  </a:txBody>
                  <a:tcPr marL="0" marR="0" marT="0" marB="0"/>
                </a:tc>
                <a:tc>
                  <a:txBody>
                    <a:bodyPr/>
                    <a:lstStyle/>
                    <a:p>
                      <a:pPr algn="ctr" fontAlgn="b"/>
                      <a:r>
                        <a:rPr lang="en-GB" sz="1600" b="0" i="0" u="none" strike="noStrike">
                          <a:solidFill>
                            <a:srgbClr val="800080"/>
                          </a:solidFill>
                          <a:latin typeface="Arial"/>
                        </a:rPr>
                        <a:t>0.07</a:t>
                      </a:r>
                    </a:p>
                  </a:txBody>
                  <a:tcPr marL="0" marR="0" marT="0" marB="0"/>
                </a:tc>
                <a:tc>
                  <a:txBody>
                    <a:bodyPr/>
                    <a:lstStyle/>
                    <a:p>
                      <a:pPr algn="ctr" fontAlgn="b"/>
                      <a:r>
                        <a:rPr lang="en-GB" sz="1600" b="0" i="0" u="none" strike="noStrike">
                          <a:solidFill>
                            <a:srgbClr val="800080"/>
                          </a:solidFill>
                          <a:latin typeface="Arial"/>
                        </a:rPr>
                        <a:t>150</a:t>
                      </a:r>
                    </a:p>
                  </a:txBody>
                  <a:tcPr marL="0" marR="0" marT="0" marB="0"/>
                </a:tc>
                <a:tc>
                  <a:txBody>
                    <a:bodyPr/>
                    <a:lstStyle/>
                    <a:p>
                      <a:pPr algn="ctr" fontAlgn="b"/>
                      <a:r>
                        <a:rPr lang="en-GB" sz="1600" b="0" i="0" u="none" strike="noStrike">
                          <a:solidFill>
                            <a:srgbClr val="800080"/>
                          </a:solidFill>
                          <a:latin typeface="Arial"/>
                        </a:rPr>
                        <a:t>0.13</a:t>
                      </a:r>
                    </a:p>
                  </a:txBody>
                  <a:tcPr marL="0" marR="0" marT="0" marB="0"/>
                </a:tc>
                <a:tc>
                  <a:txBody>
                    <a:bodyPr/>
                    <a:lstStyle/>
                    <a:p>
                      <a:pPr algn="ctr" fontAlgn="b"/>
                      <a:r>
                        <a:rPr lang="en-GB" sz="1600" b="0" i="0" u="none" strike="noStrike" dirty="0">
                          <a:solidFill>
                            <a:srgbClr val="800080"/>
                          </a:solidFill>
                          <a:latin typeface="Arial"/>
                        </a:rPr>
                        <a:t>386</a:t>
                      </a:r>
                    </a:p>
                  </a:txBody>
                  <a:tcPr marL="0" marR="0" marT="0" marB="0"/>
                </a:tc>
              </a:tr>
              <a:tr h="377972">
                <a:tc>
                  <a:txBody>
                    <a:bodyPr/>
                    <a:lstStyle/>
                    <a:p>
                      <a:pPr algn="ctr" fontAlgn="b"/>
                      <a:r>
                        <a:rPr lang="en-GB" sz="1400" b="0" i="0" u="none" strike="noStrike" dirty="0">
                          <a:solidFill>
                            <a:srgbClr val="000000"/>
                          </a:solidFill>
                          <a:latin typeface="Arial"/>
                          <a:ea typeface="Times New Roman"/>
                        </a:rPr>
                        <a:t>6</a:t>
                      </a:r>
                      <a:endParaRPr lang="en-GB" sz="1400" b="0" i="0" u="none" strike="noStrike" dirty="0">
                        <a:solidFill>
                          <a:srgbClr val="000000"/>
                        </a:solidFill>
                        <a:latin typeface="Arial"/>
                      </a:endParaRPr>
                    </a:p>
                  </a:txBody>
                  <a:tcPr marL="0" marR="0" marT="0" marB="0"/>
                </a:tc>
                <a:tc>
                  <a:txBody>
                    <a:bodyPr/>
                    <a:lstStyle/>
                    <a:p>
                      <a:pPr algn="ctr" fontAlgn="t"/>
                      <a:r>
                        <a:rPr lang="en-GB" sz="1600" b="0" i="0" u="none" strike="noStrike">
                          <a:solidFill>
                            <a:srgbClr val="000000"/>
                          </a:solidFill>
                          <a:latin typeface="Arial"/>
                          <a:ea typeface="Times New Roman"/>
                        </a:rPr>
                        <a:t>Nicotine Replacement therapy</a:t>
                      </a:r>
                      <a:endParaRPr lang="en-GB" sz="1600" b="0" i="0" u="none" strike="noStrike">
                        <a:solidFill>
                          <a:srgbClr val="000000"/>
                        </a:solidFill>
                        <a:latin typeface="Arial"/>
                      </a:endParaRPr>
                    </a:p>
                  </a:txBody>
                  <a:tcPr marL="0" marR="0" marT="0" marB="0"/>
                </a:tc>
                <a:tc>
                  <a:txBody>
                    <a:bodyPr/>
                    <a:lstStyle/>
                    <a:p>
                      <a:pPr algn="ctr" fontAlgn="b"/>
                      <a:r>
                        <a:rPr lang="en-GB" sz="1600" b="0" i="0" u="none" strike="noStrike">
                          <a:solidFill>
                            <a:srgbClr val="000000"/>
                          </a:solidFill>
                          <a:latin typeface="Arial"/>
                          <a:ea typeface="Times New Roman"/>
                        </a:rPr>
                        <a:t>10%</a:t>
                      </a:r>
                      <a:endParaRPr lang="en-GB" sz="1600" b="0" i="0" u="none" strike="noStrike">
                        <a:solidFill>
                          <a:srgbClr val="000000"/>
                        </a:solidFill>
                        <a:latin typeface="Arial"/>
                      </a:endParaRPr>
                    </a:p>
                  </a:txBody>
                  <a:tcPr marL="0" marR="0" marT="0" marB="0"/>
                </a:tc>
                <a:tc>
                  <a:txBody>
                    <a:bodyPr/>
                    <a:lstStyle/>
                    <a:p>
                      <a:pPr algn="ctr" fontAlgn="b"/>
                      <a:r>
                        <a:rPr lang="en-GB" sz="1600" b="0" i="0" u="none" strike="noStrike">
                          <a:solidFill>
                            <a:srgbClr val="800080"/>
                          </a:solidFill>
                          <a:latin typeface="Arial"/>
                        </a:rPr>
                        <a:t>0.2</a:t>
                      </a:r>
                    </a:p>
                  </a:txBody>
                  <a:tcPr marL="0" marR="0" marT="0" marB="0"/>
                </a:tc>
                <a:tc>
                  <a:txBody>
                    <a:bodyPr/>
                    <a:lstStyle/>
                    <a:p>
                      <a:pPr algn="ctr" fontAlgn="b"/>
                      <a:r>
                        <a:rPr lang="en-GB" sz="1600" b="0" i="0" u="none" strike="noStrike">
                          <a:solidFill>
                            <a:srgbClr val="800080"/>
                          </a:solidFill>
                          <a:latin typeface="Arial"/>
                        </a:rPr>
                        <a:t>7,019</a:t>
                      </a:r>
                    </a:p>
                  </a:txBody>
                  <a:tcPr marL="0" marR="0" marT="0" marB="0"/>
                </a:tc>
                <a:tc>
                  <a:txBody>
                    <a:bodyPr/>
                    <a:lstStyle/>
                    <a:p>
                      <a:pPr algn="ctr" fontAlgn="b"/>
                      <a:r>
                        <a:rPr lang="en-GB" sz="1600" b="0" i="0" u="none" strike="noStrike">
                          <a:solidFill>
                            <a:srgbClr val="800080"/>
                          </a:solidFill>
                          <a:latin typeface="Arial"/>
                        </a:rPr>
                        <a:t>0.19</a:t>
                      </a:r>
                    </a:p>
                  </a:txBody>
                  <a:tcPr marL="0" marR="0" marT="0" marB="0"/>
                </a:tc>
                <a:tc>
                  <a:txBody>
                    <a:bodyPr/>
                    <a:lstStyle/>
                    <a:p>
                      <a:pPr algn="ctr" fontAlgn="b"/>
                      <a:r>
                        <a:rPr lang="en-GB" sz="1600" b="0" i="0" u="none" strike="noStrike" dirty="0">
                          <a:solidFill>
                            <a:srgbClr val="800080"/>
                          </a:solidFill>
                          <a:latin typeface="Arial"/>
                        </a:rPr>
                        <a:t>8,444</a:t>
                      </a:r>
                    </a:p>
                  </a:txBody>
                  <a:tcPr marL="0" marR="0" marT="0" marB="0"/>
                </a:tc>
              </a:tr>
              <a:tr h="377972">
                <a:tc>
                  <a:txBody>
                    <a:bodyPr/>
                    <a:lstStyle/>
                    <a:p>
                      <a:pPr algn="ctr" fontAlgn="b"/>
                      <a:r>
                        <a:rPr lang="en-GB" sz="1400" b="0" i="0" u="none" strike="noStrike" dirty="0">
                          <a:solidFill>
                            <a:srgbClr val="000000"/>
                          </a:solidFill>
                          <a:latin typeface="Arial"/>
                          <a:ea typeface="Times New Roman"/>
                        </a:rPr>
                        <a:t>7</a:t>
                      </a:r>
                      <a:endParaRPr lang="en-GB" sz="1400" b="0" i="0" u="none" strike="noStrike" dirty="0">
                        <a:solidFill>
                          <a:srgbClr val="000000"/>
                        </a:solidFill>
                        <a:latin typeface="Arial"/>
                      </a:endParaRPr>
                    </a:p>
                  </a:txBody>
                  <a:tcPr marL="0" marR="0" marT="0" marB="0"/>
                </a:tc>
                <a:tc>
                  <a:txBody>
                    <a:bodyPr/>
                    <a:lstStyle/>
                    <a:p>
                      <a:pPr algn="ctr" fontAlgn="t"/>
                      <a:r>
                        <a:rPr lang="en-GB" sz="1600" b="0" i="0" u="none" strike="noStrike">
                          <a:solidFill>
                            <a:srgbClr val="000000"/>
                          </a:solidFill>
                          <a:latin typeface="Arial"/>
                          <a:ea typeface="Times New Roman"/>
                        </a:rPr>
                        <a:t>Brief advice</a:t>
                      </a:r>
                      <a:endParaRPr lang="en-GB" sz="1600" b="0" i="0" u="none" strike="noStrike">
                        <a:solidFill>
                          <a:srgbClr val="000000"/>
                        </a:solidFill>
                        <a:latin typeface="Arial"/>
                      </a:endParaRPr>
                    </a:p>
                  </a:txBody>
                  <a:tcPr marL="0" marR="0" marT="0" marB="0"/>
                </a:tc>
                <a:tc>
                  <a:txBody>
                    <a:bodyPr/>
                    <a:lstStyle/>
                    <a:p>
                      <a:pPr algn="ctr" fontAlgn="b"/>
                      <a:r>
                        <a:rPr lang="en-GB" sz="1600" b="0" i="0" u="none" strike="noStrike">
                          <a:solidFill>
                            <a:srgbClr val="000000"/>
                          </a:solidFill>
                          <a:latin typeface="Arial"/>
                          <a:ea typeface="Times New Roman"/>
                        </a:rPr>
                        <a:t>10%</a:t>
                      </a:r>
                      <a:endParaRPr lang="en-GB" sz="1600" b="0" i="0" u="none" strike="noStrike">
                        <a:solidFill>
                          <a:srgbClr val="000000"/>
                        </a:solidFill>
                        <a:latin typeface="Arial"/>
                      </a:endParaRPr>
                    </a:p>
                  </a:txBody>
                  <a:tcPr marL="0" marR="0" marT="0" marB="0"/>
                </a:tc>
                <a:tc>
                  <a:txBody>
                    <a:bodyPr/>
                    <a:lstStyle/>
                    <a:p>
                      <a:pPr algn="ctr" fontAlgn="b"/>
                      <a:r>
                        <a:rPr lang="en-GB" sz="1600" b="0" i="0" u="none" strike="noStrike">
                          <a:solidFill>
                            <a:srgbClr val="800080"/>
                          </a:solidFill>
                          <a:latin typeface="Arial"/>
                        </a:rPr>
                        <a:t>0.01</a:t>
                      </a:r>
                    </a:p>
                  </a:txBody>
                  <a:tcPr marL="0" marR="0" marT="0" marB="0"/>
                </a:tc>
                <a:tc>
                  <a:txBody>
                    <a:bodyPr/>
                    <a:lstStyle/>
                    <a:p>
                      <a:pPr algn="ctr" fontAlgn="b"/>
                      <a:r>
                        <a:rPr lang="en-GB" sz="1600" b="0" i="0" u="none" strike="noStrike">
                          <a:solidFill>
                            <a:srgbClr val="800080"/>
                          </a:solidFill>
                          <a:latin typeface="Arial"/>
                        </a:rPr>
                        <a:t>229</a:t>
                      </a:r>
                    </a:p>
                  </a:txBody>
                  <a:tcPr marL="0" marR="0" marT="0" marB="0"/>
                </a:tc>
                <a:tc>
                  <a:txBody>
                    <a:bodyPr/>
                    <a:lstStyle/>
                    <a:p>
                      <a:pPr algn="ctr" fontAlgn="b"/>
                      <a:r>
                        <a:rPr lang="en-GB" sz="1600" b="0" i="0" u="none" strike="noStrike">
                          <a:solidFill>
                            <a:srgbClr val="800080"/>
                          </a:solidFill>
                          <a:latin typeface="Arial"/>
                        </a:rPr>
                        <a:t>0.02</a:t>
                      </a:r>
                    </a:p>
                  </a:txBody>
                  <a:tcPr marL="0" marR="0" marT="0" marB="0"/>
                </a:tc>
                <a:tc>
                  <a:txBody>
                    <a:bodyPr/>
                    <a:lstStyle/>
                    <a:p>
                      <a:pPr algn="ctr" fontAlgn="b"/>
                      <a:r>
                        <a:rPr lang="en-GB" sz="1600" b="0" i="0" u="none" strike="noStrike" dirty="0">
                          <a:solidFill>
                            <a:srgbClr val="800080"/>
                          </a:solidFill>
                          <a:latin typeface="Arial"/>
                        </a:rPr>
                        <a:t>677</a:t>
                      </a:r>
                    </a:p>
                  </a:txBody>
                  <a:tcPr marL="0" marR="0" marT="0" marB="0"/>
                </a:tc>
              </a:tr>
              <a:tr h="377972">
                <a:tc>
                  <a:txBody>
                    <a:bodyPr/>
                    <a:lstStyle/>
                    <a:p>
                      <a:pPr algn="ctr" fontAlgn="b"/>
                      <a:r>
                        <a:rPr lang="en-GB" sz="1400" b="0" i="0" u="none" strike="noStrike" dirty="0">
                          <a:solidFill>
                            <a:srgbClr val="000000"/>
                          </a:solidFill>
                          <a:latin typeface="Arial"/>
                          <a:ea typeface="Times New Roman"/>
                        </a:rPr>
                        <a:t>8</a:t>
                      </a:r>
                      <a:endParaRPr lang="en-GB" sz="1400" b="0" i="0" u="none" strike="noStrike" dirty="0">
                        <a:solidFill>
                          <a:srgbClr val="000000"/>
                        </a:solidFill>
                        <a:latin typeface="Arial"/>
                      </a:endParaRPr>
                    </a:p>
                  </a:txBody>
                  <a:tcPr marL="0" marR="0" marT="0" marB="0"/>
                </a:tc>
                <a:tc>
                  <a:txBody>
                    <a:bodyPr/>
                    <a:lstStyle/>
                    <a:p>
                      <a:pPr algn="ctr" fontAlgn="t"/>
                      <a:r>
                        <a:rPr lang="en-GB" sz="1600" b="0" i="0" u="none" strike="noStrike">
                          <a:solidFill>
                            <a:srgbClr val="000000"/>
                          </a:solidFill>
                          <a:latin typeface="Arial"/>
                          <a:ea typeface="Times New Roman"/>
                        </a:rPr>
                        <a:t>Counselling</a:t>
                      </a:r>
                      <a:endParaRPr lang="en-GB" sz="1600" b="0" i="0" u="none" strike="noStrike">
                        <a:solidFill>
                          <a:srgbClr val="000000"/>
                        </a:solidFill>
                        <a:latin typeface="Arial"/>
                      </a:endParaRPr>
                    </a:p>
                  </a:txBody>
                  <a:tcPr marL="0" marR="0" marT="0" marB="0"/>
                </a:tc>
                <a:tc>
                  <a:txBody>
                    <a:bodyPr/>
                    <a:lstStyle/>
                    <a:p>
                      <a:pPr algn="ctr" fontAlgn="b"/>
                      <a:r>
                        <a:rPr lang="en-GB" sz="1600" b="0" i="0" u="none" strike="noStrike">
                          <a:solidFill>
                            <a:srgbClr val="000000"/>
                          </a:solidFill>
                          <a:latin typeface="Arial"/>
                          <a:ea typeface="Times New Roman"/>
                        </a:rPr>
                        <a:t>10%</a:t>
                      </a:r>
                      <a:endParaRPr lang="en-GB" sz="1600" b="0" i="0" u="none" strike="noStrike">
                        <a:solidFill>
                          <a:srgbClr val="000000"/>
                        </a:solidFill>
                        <a:latin typeface="Arial"/>
                      </a:endParaRPr>
                    </a:p>
                  </a:txBody>
                  <a:tcPr marL="0" marR="0" marT="0" marB="0"/>
                </a:tc>
                <a:tc>
                  <a:txBody>
                    <a:bodyPr/>
                    <a:lstStyle/>
                    <a:p>
                      <a:pPr algn="ctr" fontAlgn="b"/>
                      <a:r>
                        <a:rPr lang="en-GB" sz="1600" b="0" i="0" u="none" strike="noStrike">
                          <a:solidFill>
                            <a:srgbClr val="800080"/>
                          </a:solidFill>
                          <a:latin typeface="Arial"/>
                        </a:rPr>
                        <a:t>0.01</a:t>
                      </a:r>
                    </a:p>
                  </a:txBody>
                  <a:tcPr marL="0" marR="0" marT="0" marB="0"/>
                </a:tc>
                <a:tc>
                  <a:txBody>
                    <a:bodyPr/>
                    <a:lstStyle/>
                    <a:p>
                      <a:pPr algn="ctr" fontAlgn="b"/>
                      <a:r>
                        <a:rPr lang="en-GB" sz="1600" b="0" i="0" u="none" strike="noStrike" dirty="0">
                          <a:solidFill>
                            <a:srgbClr val="800080"/>
                          </a:solidFill>
                          <a:latin typeface="Arial"/>
                        </a:rPr>
                        <a:t>309</a:t>
                      </a:r>
                    </a:p>
                  </a:txBody>
                  <a:tcPr marL="0" marR="0" marT="0" marB="0"/>
                </a:tc>
                <a:tc>
                  <a:txBody>
                    <a:bodyPr/>
                    <a:lstStyle/>
                    <a:p>
                      <a:pPr algn="ctr" fontAlgn="b"/>
                      <a:r>
                        <a:rPr lang="en-GB" sz="1600" b="0" i="0" u="none" strike="noStrike">
                          <a:solidFill>
                            <a:srgbClr val="800080"/>
                          </a:solidFill>
                          <a:latin typeface="Arial"/>
                        </a:rPr>
                        <a:t>0.02</a:t>
                      </a:r>
                    </a:p>
                  </a:txBody>
                  <a:tcPr marL="0" marR="0" marT="0" marB="0"/>
                </a:tc>
                <a:tc>
                  <a:txBody>
                    <a:bodyPr/>
                    <a:lstStyle/>
                    <a:p>
                      <a:pPr algn="ctr" fontAlgn="b"/>
                      <a:r>
                        <a:rPr lang="en-GB" sz="1600" b="0" i="0" u="none" strike="noStrike" dirty="0">
                          <a:solidFill>
                            <a:srgbClr val="800080"/>
                          </a:solidFill>
                          <a:latin typeface="Arial"/>
                        </a:rPr>
                        <a:t>826</a:t>
                      </a:r>
                    </a:p>
                  </a:txBody>
                  <a:tcPr marL="0" marR="0" marT="0" marB="0"/>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Role of taxation</a:t>
            </a:r>
            <a:endParaRPr lang="en-CA" dirty="0"/>
          </a:p>
        </p:txBody>
      </p:sp>
      <p:sp>
        <p:nvSpPr>
          <p:cNvPr id="3" name="Subtitle 2"/>
          <p:cNvSpPr>
            <a:spLocks noGrp="1"/>
          </p:cNvSpPr>
          <p:nvPr>
            <p:ph type="subTitle" idx="1"/>
          </p:nvPr>
        </p:nvSpPr>
        <p:spPr/>
        <p:txBody>
          <a:bodyPr/>
          <a:lstStyle/>
          <a:p>
            <a:endParaRPr lang="en-CA"/>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0034" y="357166"/>
            <a:ext cx="8229600" cy="1143000"/>
          </a:xfrm>
          <a:solidFill>
            <a:schemeClr val="tx2">
              <a:lumMod val="40000"/>
              <a:lumOff val="60000"/>
            </a:schemeClr>
          </a:solidFill>
        </p:spPr>
        <p:txBody>
          <a:bodyPr>
            <a:normAutofit fontScale="90000"/>
          </a:bodyPr>
          <a:lstStyle/>
          <a:p>
            <a:r>
              <a:rPr lang="en-US" sz="4000" b="1" dirty="0">
                <a:solidFill>
                  <a:schemeClr val="bg1"/>
                </a:solidFill>
              </a:rPr>
              <a:t>Tobacco Taxation: Single most effective tobacco control measure</a:t>
            </a:r>
          </a:p>
        </p:txBody>
      </p:sp>
      <p:sp>
        <p:nvSpPr>
          <p:cNvPr id="5" name="Content Placeholder 4">
            <a:extLst>
              <a:ext uri="{FF2B5EF4-FFF2-40B4-BE49-F238E27FC236}">
                <a16:creationId xmlns="" xmlns:a16="http://schemas.microsoft.com/office/drawing/2014/main" id="{7EAF7B40-E447-4157-BAC3-A58B7004D590}"/>
              </a:ext>
            </a:extLst>
          </p:cNvPr>
          <p:cNvSpPr>
            <a:spLocks noGrp="1"/>
          </p:cNvSpPr>
          <p:nvPr>
            <p:ph idx="1"/>
          </p:nvPr>
        </p:nvSpPr>
        <p:spPr>
          <a:xfrm>
            <a:off x="457200" y="1935480"/>
            <a:ext cx="8401080" cy="4389120"/>
          </a:xfrm>
        </p:spPr>
        <p:txBody>
          <a:bodyPr/>
          <a:lstStyle/>
          <a:p>
            <a:endParaRPr lang="en-US" dirty="0"/>
          </a:p>
        </p:txBody>
      </p:sp>
      <p:sp>
        <p:nvSpPr>
          <p:cNvPr id="2" name="Slide Number Placeholder 1"/>
          <p:cNvSpPr>
            <a:spLocks noGrp="1"/>
          </p:cNvSpPr>
          <p:nvPr>
            <p:ph type="sldNum" sz="quarter" idx="12"/>
          </p:nvPr>
        </p:nvSpPr>
        <p:spPr/>
        <p:txBody>
          <a:bodyPr/>
          <a:lstStyle/>
          <a:p>
            <a:pPr>
              <a:defRPr/>
            </a:pPr>
            <a:fld id="{81857E97-A797-438F-8D32-11316F71851A}" type="slidenum">
              <a:rPr lang="en-US" smtClean="0"/>
              <a:pPr>
                <a:defRPr/>
              </a:pPr>
              <a:t>22</a:t>
            </a:fld>
            <a:endParaRPr lang="en-US" dirty="0"/>
          </a:p>
        </p:txBody>
      </p:sp>
      <p:sp>
        <p:nvSpPr>
          <p:cNvPr id="3" name="TextBox 2"/>
          <p:cNvSpPr txBox="1"/>
          <p:nvPr/>
        </p:nvSpPr>
        <p:spPr>
          <a:xfrm>
            <a:off x="500034" y="4714884"/>
            <a:ext cx="7777271" cy="1754326"/>
          </a:xfrm>
          <a:prstGeom prst="rect">
            <a:avLst/>
          </a:prstGeom>
          <a:noFill/>
        </p:spPr>
        <p:txBody>
          <a:bodyPr wrap="square" rtlCol="0">
            <a:spAutoFit/>
          </a:bodyPr>
          <a:lstStyle/>
          <a:p>
            <a:pPr algn="ctr" fontAlgn="auto">
              <a:spcBef>
                <a:spcPts val="0"/>
              </a:spcBef>
              <a:spcAft>
                <a:spcPts val="0"/>
              </a:spcAft>
              <a:defRPr/>
            </a:pPr>
            <a:r>
              <a:rPr lang="en" sz="3600" kern="0" dirty="0">
                <a:solidFill>
                  <a:schemeClr val="tx2"/>
                </a:solidFill>
                <a:latin typeface="+mn-lt"/>
              </a:rPr>
              <a:t>Mo</a:t>
            </a:r>
            <a:r>
              <a:rPr lang="en-US" sz="3600" kern="0" dirty="0">
                <a:solidFill>
                  <a:schemeClr val="tx2"/>
                </a:solidFill>
                <a:latin typeface="+mn-lt"/>
              </a:rPr>
              <a:t>re</a:t>
            </a:r>
            <a:r>
              <a:rPr lang="en" sz="3600" kern="0" dirty="0">
                <a:solidFill>
                  <a:schemeClr val="tx2"/>
                </a:solidFill>
                <a:latin typeface="+mn-lt"/>
              </a:rPr>
              <a:t> effective when implemented within a comprehensive </a:t>
            </a:r>
          </a:p>
          <a:p>
            <a:pPr algn="ctr" fontAlgn="auto">
              <a:spcBef>
                <a:spcPts val="0"/>
              </a:spcBef>
              <a:spcAft>
                <a:spcPts val="0"/>
              </a:spcAft>
              <a:defRPr/>
            </a:pPr>
            <a:r>
              <a:rPr lang="en" sz="3600" kern="0" dirty="0">
                <a:solidFill>
                  <a:srgbClr val="000000"/>
                </a:solidFill>
                <a:latin typeface="+mn-lt"/>
              </a:rPr>
              <a:t>tobacco control program</a:t>
            </a:r>
          </a:p>
        </p:txBody>
      </p:sp>
      <p:pic>
        <p:nvPicPr>
          <p:cNvPr id="26" name="Picture 2" descr="http://www.wpclipart.com/signs_symbol/assorted/assorted_2/idea_light_bul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81077">
            <a:off x="8321668" y="5435125"/>
            <a:ext cx="697173" cy="1318735"/>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a:extLst>
              <a:ext uri="{FF2B5EF4-FFF2-40B4-BE49-F238E27FC236}">
                <a16:creationId xmlns="" xmlns:a16="http://schemas.microsoft.com/office/drawing/2014/main" id="{899701BC-DC51-4EA0-A746-2E0ACCB99AE1}"/>
              </a:ext>
            </a:extLst>
          </p:cNvPr>
          <p:cNvGrpSpPr/>
          <p:nvPr/>
        </p:nvGrpSpPr>
        <p:grpSpPr>
          <a:xfrm>
            <a:off x="1099496" y="1941895"/>
            <a:ext cx="7777271" cy="1717816"/>
            <a:chOff x="1465613" y="1941895"/>
            <a:chExt cx="10366994" cy="1717816"/>
          </a:xfrm>
        </p:grpSpPr>
        <p:grpSp>
          <p:nvGrpSpPr>
            <p:cNvPr id="8" name="Group 48"/>
            <p:cNvGrpSpPr/>
            <p:nvPr/>
          </p:nvGrpSpPr>
          <p:grpSpPr>
            <a:xfrm>
              <a:off x="1465613" y="1941895"/>
              <a:ext cx="1604248" cy="1604248"/>
              <a:chOff x="4264" y="409403"/>
              <a:chExt cx="1604248" cy="1604248"/>
            </a:xfrm>
          </p:grpSpPr>
          <p:sp>
            <p:nvSpPr>
              <p:cNvPr id="68" name="Flowchart: Alternate Process 67"/>
              <p:cNvSpPr/>
              <p:nvPr/>
            </p:nvSpPr>
            <p:spPr>
              <a:xfrm>
                <a:off x="4264" y="409403"/>
                <a:ext cx="1604248" cy="1604248"/>
              </a:xfrm>
              <a:prstGeom prst="flowChartAlternateProcess">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p:spPr>
          </p:sp>
          <p:sp>
            <p:nvSpPr>
              <p:cNvPr id="69" name="Flowchart: Alternate Process 4"/>
              <p:cNvSpPr/>
              <p:nvPr/>
            </p:nvSpPr>
            <p:spPr>
              <a:xfrm>
                <a:off x="82575" y="487714"/>
                <a:ext cx="1447626" cy="1447626"/>
              </a:xfrm>
              <a:prstGeom prst="rect">
                <a:avLst/>
              </a:prstGeom>
              <a:noFill/>
              <a:ln>
                <a:noFill/>
              </a:ln>
              <a:effectLst/>
            </p:spPr>
            <p:txBody>
              <a:bodyPr spcFirstLastPara="0" vert="horz" wrap="square" lIns="50800" tIns="50800" rIns="50800" bIns="50800" numCol="1" spcCol="1270" anchor="ctr" anchorCtr="0">
                <a:noAutofit/>
              </a:bodyPr>
              <a:lstStyle/>
              <a:p>
                <a:pPr marL="0" marR="0" lvl="0" indent="0" algn="ctr" defTabSz="1778000" eaLnBrk="1" fontAlgn="auto" latinLnBrk="0" hangingPunct="1">
                  <a:lnSpc>
                    <a:spcPct val="90000"/>
                  </a:lnSpc>
                  <a:spcBef>
                    <a:spcPct val="0"/>
                  </a:spcBef>
                  <a:spcAft>
                    <a:spcPct val="35000"/>
                  </a:spcAft>
                  <a:buClrTx/>
                  <a:buSzTx/>
                  <a:buFontTx/>
                  <a:buNone/>
                  <a:tabLst/>
                  <a:defRPr/>
                </a:pPr>
                <a:r>
                  <a:rPr kumimoji="0" lang="en-US" sz="4000" b="0" i="0" u="none" strike="noStrike" kern="120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rPr>
                  <a:t>↑</a:t>
                </a:r>
                <a:r>
                  <a:rPr kumimoji="0" lang="en-US" sz="2100" b="0" i="0" u="none" strike="noStrike" kern="120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rPr>
                  <a:t> </a:t>
                </a:r>
              </a:p>
              <a:p>
                <a:pPr marL="0" marR="0" lvl="0" indent="0" algn="ctr" defTabSz="1778000" eaLnBrk="1" fontAlgn="auto" latinLnBrk="0" hangingPunct="1">
                  <a:lnSpc>
                    <a:spcPct val="90000"/>
                  </a:lnSpc>
                  <a:spcBef>
                    <a:spcPct val="0"/>
                  </a:spcBef>
                  <a:spcAft>
                    <a:spcPct val="35000"/>
                  </a:spcAft>
                  <a:buClrTx/>
                  <a:buSzTx/>
                  <a:buFontTx/>
                  <a:buNone/>
                  <a:tabLst/>
                  <a:defRPr/>
                </a:pPr>
                <a:r>
                  <a:rPr kumimoji="0" lang="en-US" sz="2800" b="0" i="0" u="none" strike="noStrike" kern="1200" cap="none" spc="0" normalizeH="0" baseline="0" noProof="0" dirty="0">
                    <a:ln>
                      <a:noFill/>
                    </a:ln>
                    <a:solidFill>
                      <a:sysClr val="window" lastClr="FFFFFF"/>
                    </a:solidFill>
                    <a:effectLst/>
                    <a:uLnTx/>
                    <a:uFillTx/>
                    <a:latin typeface="Calibri"/>
                    <a:ea typeface="+mn-ea"/>
                    <a:cs typeface="+mn-cs"/>
                  </a:rPr>
                  <a:t>taxes</a:t>
                </a:r>
                <a:endParaRPr kumimoji="0" lang="en-US" sz="2100" b="0" i="0" u="none" strike="noStrike" kern="1200" cap="none" spc="0" normalizeH="0" baseline="0" noProof="0" dirty="0">
                  <a:ln>
                    <a:noFill/>
                  </a:ln>
                  <a:solidFill>
                    <a:sysClr val="window" lastClr="FFFFFF"/>
                  </a:solidFill>
                  <a:effectLst/>
                  <a:uLnTx/>
                  <a:uFillTx/>
                  <a:latin typeface="Calibri"/>
                  <a:ea typeface="+mn-ea"/>
                  <a:cs typeface="+mn-cs"/>
                </a:endParaRPr>
              </a:p>
            </p:txBody>
          </p:sp>
        </p:grpSp>
        <p:grpSp>
          <p:nvGrpSpPr>
            <p:cNvPr id="9" name="Group 50"/>
            <p:cNvGrpSpPr/>
            <p:nvPr/>
          </p:nvGrpSpPr>
          <p:grpSpPr>
            <a:xfrm>
              <a:off x="4084930" y="1941895"/>
              <a:ext cx="1604248" cy="1604248"/>
              <a:chOff x="2799507" y="409403"/>
              <a:chExt cx="1604248" cy="1604248"/>
            </a:xfrm>
          </p:grpSpPr>
          <p:sp>
            <p:nvSpPr>
              <p:cNvPr id="64" name="Flowchart: Alternate Process 63"/>
              <p:cNvSpPr/>
              <p:nvPr/>
            </p:nvSpPr>
            <p:spPr>
              <a:xfrm>
                <a:off x="2799507" y="409403"/>
                <a:ext cx="1604248" cy="1604248"/>
              </a:xfrm>
              <a:prstGeom prst="flowChartAlternateProcess">
                <a:avLst/>
              </a:prstGeom>
              <a:solidFill>
                <a:srgbClr val="C0504D">
                  <a:hueOff val="1560506"/>
                  <a:satOff val="-1946"/>
                  <a:lumOff val="458"/>
                  <a:alphaOff val="0"/>
                </a:srgbClr>
              </a:solidFill>
              <a:ln w="25400" cap="flat" cmpd="sng" algn="ctr">
                <a:solidFill>
                  <a:sysClr val="window" lastClr="FFFFFF">
                    <a:hueOff val="0"/>
                    <a:satOff val="0"/>
                    <a:lumOff val="0"/>
                    <a:alphaOff val="0"/>
                  </a:sysClr>
                </a:solidFill>
                <a:prstDash val="solid"/>
              </a:ln>
              <a:effectLst/>
            </p:spPr>
          </p:sp>
          <p:sp>
            <p:nvSpPr>
              <p:cNvPr id="65" name="Flowchart: Alternate Process 8"/>
              <p:cNvSpPr/>
              <p:nvPr/>
            </p:nvSpPr>
            <p:spPr>
              <a:xfrm>
                <a:off x="2877818" y="487714"/>
                <a:ext cx="1447626" cy="1447626"/>
              </a:xfrm>
              <a:prstGeom prst="rect">
                <a:avLst/>
              </a:prstGeom>
              <a:noFill/>
              <a:ln>
                <a:noFill/>
              </a:ln>
              <a:effectLst/>
            </p:spPr>
            <p:txBody>
              <a:bodyPr spcFirstLastPara="0" vert="horz" wrap="square" lIns="50800" tIns="50800" rIns="50800" bIns="50800" numCol="1" spcCol="1270" anchor="ctr" anchorCtr="0">
                <a:noAutofit/>
              </a:bodyPr>
              <a:lstStyle/>
              <a:p>
                <a:pPr marL="0" marR="0" lvl="0" indent="0" algn="ctr" defTabSz="1778000" eaLnBrk="1" fontAlgn="auto" latinLnBrk="0" hangingPunct="1">
                  <a:lnSpc>
                    <a:spcPct val="90000"/>
                  </a:lnSpc>
                  <a:spcBef>
                    <a:spcPct val="0"/>
                  </a:spcBef>
                  <a:spcAft>
                    <a:spcPct val="35000"/>
                  </a:spcAft>
                  <a:buClrTx/>
                  <a:buSzTx/>
                  <a:buFontTx/>
                  <a:buNone/>
                  <a:tabLst/>
                  <a:defRPr/>
                </a:pPr>
                <a:r>
                  <a:rPr kumimoji="0" lang="en-US" sz="4000" b="0" i="0" u="none" strike="noStrike" kern="1200" cap="none" spc="0" normalizeH="0" baseline="0" noProof="0" dirty="0">
                    <a:ln>
                      <a:noFill/>
                    </a:ln>
                    <a:solidFill>
                      <a:sysClr val="window" lastClr="FFFFFF"/>
                    </a:solidFill>
                    <a:effectLst/>
                    <a:uLnTx/>
                    <a:uFillTx/>
                    <a:latin typeface="Arial" panose="020B0604020202020204" pitchFamily="34" charset="0"/>
                    <a:ea typeface="+mn-ea"/>
                    <a:cs typeface="Arial" panose="020B0604020202020204" pitchFamily="34" charset="0"/>
                  </a:rPr>
                  <a:t>↑</a:t>
                </a:r>
              </a:p>
              <a:p>
                <a:pPr marL="0" marR="0" lvl="0" indent="0" algn="ctr" defTabSz="1778000" eaLnBrk="1" fontAlgn="auto" latinLnBrk="0" hangingPunct="1">
                  <a:lnSpc>
                    <a:spcPct val="90000"/>
                  </a:lnSpc>
                  <a:spcBef>
                    <a:spcPct val="0"/>
                  </a:spcBef>
                  <a:spcAft>
                    <a:spcPct val="35000"/>
                  </a:spcAft>
                  <a:buClrTx/>
                  <a:buSzTx/>
                  <a:buFontTx/>
                  <a:buNone/>
                  <a:tabLst/>
                  <a:defRPr/>
                </a:pPr>
                <a:r>
                  <a:rPr kumimoji="0" lang="en-US" sz="2800" b="0" i="0" u="none" strike="noStrike" kern="1200" cap="none" spc="0" normalizeH="0" baseline="0" noProof="0" dirty="0">
                    <a:ln>
                      <a:noFill/>
                    </a:ln>
                    <a:solidFill>
                      <a:sysClr val="window" lastClr="FFFFFF"/>
                    </a:solidFill>
                    <a:effectLst/>
                    <a:uLnTx/>
                    <a:uFillTx/>
                    <a:latin typeface="Calibri"/>
                    <a:ea typeface="+mn-ea"/>
                    <a:cs typeface="+mn-cs"/>
                  </a:rPr>
                  <a:t>prices</a:t>
                </a:r>
                <a:endParaRPr kumimoji="0" lang="en-US" sz="2100" b="0" i="0" u="none" strike="noStrike" kern="1200" cap="none" spc="0" normalizeH="0" baseline="0" noProof="0" dirty="0">
                  <a:ln>
                    <a:noFill/>
                  </a:ln>
                  <a:solidFill>
                    <a:sysClr val="window" lastClr="FFFFFF"/>
                  </a:solidFill>
                  <a:effectLst/>
                  <a:uLnTx/>
                  <a:uFillTx/>
                  <a:latin typeface="Calibri"/>
                  <a:ea typeface="+mn-ea"/>
                  <a:cs typeface="+mn-cs"/>
                </a:endParaRPr>
              </a:p>
            </p:txBody>
          </p:sp>
        </p:grpSp>
        <p:grpSp>
          <p:nvGrpSpPr>
            <p:cNvPr id="10" name="Group 52"/>
            <p:cNvGrpSpPr/>
            <p:nvPr/>
          </p:nvGrpSpPr>
          <p:grpSpPr>
            <a:xfrm>
              <a:off x="6649110" y="2055463"/>
              <a:ext cx="2142378" cy="1604248"/>
              <a:chOff x="5594750" y="409403"/>
              <a:chExt cx="2142378" cy="1604248"/>
            </a:xfrm>
          </p:grpSpPr>
          <p:sp>
            <p:nvSpPr>
              <p:cNvPr id="60" name="Flowchart: Alternate Process 59"/>
              <p:cNvSpPr/>
              <p:nvPr/>
            </p:nvSpPr>
            <p:spPr>
              <a:xfrm>
                <a:off x="5594750" y="409403"/>
                <a:ext cx="2142378" cy="1604248"/>
              </a:xfrm>
              <a:prstGeom prst="flowChartAlternateProcess">
                <a:avLst/>
              </a:prstGeom>
              <a:solidFill>
                <a:srgbClr val="C0504D">
                  <a:hueOff val="3121013"/>
                  <a:satOff val="-3893"/>
                  <a:lumOff val="915"/>
                  <a:alphaOff val="0"/>
                </a:srgbClr>
              </a:solidFill>
              <a:ln w="25400" cap="flat" cmpd="sng" algn="ctr">
                <a:solidFill>
                  <a:sysClr val="window" lastClr="FFFFFF">
                    <a:hueOff val="0"/>
                    <a:satOff val="0"/>
                    <a:lumOff val="0"/>
                    <a:alphaOff val="0"/>
                  </a:sysClr>
                </a:solidFill>
                <a:prstDash val="solid"/>
              </a:ln>
              <a:effectLst/>
            </p:spPr>
          </p:sp>
          <p:sp>
            <p:nvSpPr>
              <p:cNvPr id="61" name="Flowchart: Alternate Process 12"/>
              <p:cNvSpPr/>
              <p:nvPr/>
            </p:nvSpPr>
            <p:spPr>
              <a:xfrm>
                <a:off x="5673061" y="487714"/>
                <a:ext cx="1985756" cy="1447626"/>
              </a:xfrm>
              <a:prstGeom prst="rect">
                <a:avLst/>
              </a:prstGeom>
              <a:noFill/>
              <a:ln>
                <a:noFill/>
              </a:ln>
              <a:effectLst/>
            </p:spPr>
            <p:txBody>
              <a:bodyPr spcFirstLastPara="0" vert="horz" wrap="square" lIns="50800" tIns="50800" rIns="50800" bIns="50800" numCol="1" spcCol="1270" anchor="ctr" anchorCtr="0">
                <a:noAutofit/>
              </a:bodyPr>
              <a:lstStyle/>
              <a:p>
                <a:pPr marL="0" marR="0" lvl="0" indent="0" algn="ctr" defTabSz="1778000" eaLnBrk="1" fontAlgn="auto" latinLnBrk="0" hangingPunct="1">
                  <a:lnSpc>
                    <a:spcPct val="90000"/>
                  </a:lnSpc>
                  <a:spcBef>
                    <a:spcPct val="0"/>
                  </a:spcBef>
                  <a:spcAft>
                    <a:spcPct val="35000"/>
                  </a:spcAft>
                  <a:buClrTx/>
                  <a:buSzTx/>
                  <a:buFontTx/>
                  <a:buNone/>
                  <a:tabLst/>
                  <a:defRPr/>
                </a:pPr>
                <a:r>
                  <a:rPr kumimoji="0" lang="en-US" sz="4000" b="0" i="0" u="none" strike="noStrike" kern="1200" cap="none" spc="0" normalizeH="0" baseline="0" noProof="0" dirty="0">
                    <a:ln>
                      <a:noFill/>
                    </a:ln>
                    <a:solidFill>
                      <a:sysClr val="window" lastClr="FFFFFF"/>
                    </a:solidFill>
                    <a:effectLst/>
                    <a:uLnTx/>
                    <a:uFillTx/>
                    <a:latin typeface="Calibri"/>
                    <a:ea typeface="+mn-ea"/>
                    <a:cs typeface="+mn-cs"/>
                  </a:rPr>
                  <a:t>↓ </a:t>
                </a:r>
                <a:r>
                  <a:rPr kumimoji="0" lang="en-US" sz="2700" b="0" i="0" u="none" strike="noStrike" kern="1200" cap="none" spc="0" normalizeH="0" baseline="0" noProof="0" dirty="0">
                    <a:ln>
                      <a:noFill/>
                    </a:ln>
                    <a:solidFill>
                      <a:sysClr val="window" lastClr="FFFFFF"/>
                    </a:solidFill>
                    <a:effectLst/>
                    <a:uLnTx/>
                    <a:uFillTx/>
                    <a:latin typeface="Calibri"/>
                    <a:ea typeface="+mn-ea"/>
                    <a:cs typeface="+mn-cs"/>
                  </a:rPr>
                  <a:t>affordability</a:t>
                </a:r>
              </a:p>
            </p:txBody>
          </p:sp>
        </p:grpSp>
        <p:grpSp>
          <p:nvGrpSpPr>
            <p:cNvPr id="11" name="Group 54"/>
            <p:cNvGrpSpPr/>
            <p:nvPr/>
          </p:nvGrpSpPr>
          <p:grpSpPr>
            <a:xfrm>
              <a:off x="9764767" y="1941895"/>
              <a:ext cx="2067840" cy="1604248"/>
              <a:chOff x="8928123" y="409403"/>
              <a:chExt cx="2242788" cy="1604248"/>
            </a:xfrm>
          </p:grpSpPr>
          <p:sp>
            <p:nvSpPr>
              <p:cNvPr id="56" name="Flowchart: Alternate Process 55"/>
              <p:cNvSpPr/>
              <p:nvPr/>
            </p:nvSpPr>
            <p:spPr>
              <a:xfrm>
                <a:off x="8928123" y="409403"/>
                <a:ext cx="2242788" cy="1604248"/>
              </a:xfrm>
              <a:prstGeom prst="flowChartAlternateProcess">
                <a:avLst/>
              </a:prstGeom>
              <a:solidFill>
                <a:srgbClr val="C0504D">
                  <a:hueOff val="4681519"/>
                  <a:satOff val="-5839"/>
                  <a:lumOff val="1373"/>
                  <a:alphaOff val="0"/>
                </a:srgbClr>
              </a:solidFill>
              <a:ln w="25400" cap="flat" cmpd="sng" algn="ctr">
                <a:solidFill>
                  <a:sysClr val="window" lastClr="FFFFFF">
                    <a:hueOff val="0"/>
                    <a:satOff val="0"/>
                    <a:lumOff val="0"/>
                    <a:alphaOff val="0"/>
                  </a:sysClr>
                </a:solidFill>
                <a:prstDash val="solid"/>
              </a:ln>
              <a:effectLst/>
            </p:spPr>
          </p:sp>
          <p:sp>
            <p:nvSpPr>
              <p:cNvPr id="57" name="Flowchart: Alternate Process 16"/>
              <p:cNvSpPr/>
              <p:nvPr/>
            </p:nvSpPr>
            <p:spPr>
              <a:xfrm>
                <a:off x="9006434" y="487714"/>
                <a:ext cx="2086166" cy="1447626"/>
              </a:xfrm>
              <a:prstGeom prst="rect">
                <a:avLst/>
              </a:prstGeom>
              <a:noFill/>
              <a:ln>
                <a:noFill/>
              </a:ln>
              <a:effectLst/>
            </p:spPr>
            <p:txBody>
              <a:bodyPr spcFirstLastPara="0" vert="horz" wrap="square" lIns="40640" tIns="40640" rIns="40640" bIns="40640" numCol="1" spcCol="1270" anchor="ctr" anchorCtr="0">
                <a:noAutofit/>
              </a:bodyPr>
              <a:lstStyle/>
              <a:p>
                <a:pPr marL="0" marR="0" lvl="0" indent="0" algn="ctr" defTabSz="1422400" eaLnBrk="1" fontAlgn="auto" latinLnBrk="0" hangingPunct="1">
                  <a:lnSpc>
                    <a:spcPct val="90000"/>
                  </a:lnSpc>
                  <a:spcBef>
                    <a:spcPct val="0"/>
                  </a:spcBef>
                  <a:spcAft>
                    <a:spcPct val="35000"/>
                  </a:spcAft>
                  <a:buClrTx/>
                  <a:buSzTx/>
                  <a:buFontTx/>
                  <a:buNone/>
                  <a:tabLst/>
                  <a:defRPr/>
                </a:pPr>
                <a:r>
                  <a:rPr kumimoji="0" lang="en-US" sz="3200" b="0" i="0" u="none" strike="noStrike" kern="1200" cap="none" spc="0" normalizeH="0" baseline="0" noProof="0" dirty="0">
                    <a:ln>
                      <a:noFill/>
                    </a:ln>
                    <a:solidFill>
                      <a:sysClr val="window" lastClr="FFFFFF"/>
                    </a:solidFill>
                    <a:effectLst/>
                    <a:uLnTx/>
                    <a:uFillTx/>
                    <a:latin typeface="Calibri"/>
                    <a:ea typeface="+mn-ea"/>
                    <a:cs typeface="+mn-cs"/>
                  </a:rPr>
                  <a:t>↓ </a:t>
                </a:r>
                <a:r>
                  <a:rPr kumimoji="0" lang="en-US" sz="2700" b="0" i="0" u="none" strike="noStrike" kern="1200" cap="none" spc="0" normalizeH="0" baseline="0" noProof="0" dirty="0">
                    <a:ln>
                      <a:noFill/>
                    </a:ln>
                    <a:solidFill>
                      <a:sysClr val="window" lastClr="FFFFFF"/>
                    </a:solidFill>
                    <a:effectLst/>
                    <a:uLnTx/>
                    <a:uFillTx/>
                    <a:latin typeface="Calibri"/>
                    <a:ea typeface="+mn-ea"/>
                    <a:cs typeface="+mn-cs"/>
                  </a:rPr>
                  <a:t>consumption</a:t>
                </a:r>
              </a:p>
            </p:txBody>
          </p:sp>
        </p:grpSp>
        <p:sp>
          <p:nvSpPr>
            <p:cNvPr id="6" name="Arrow: Right 5">
              <a:extLst>
                <a:ext uri="{FF2B5EF4-FFF2-40B4-BE49-F238E27FC236}">
                  <a16:creationId xmlns="" xmlns:a16="http://schemas.microsoft.com/office/drawing/2014/main" id="{FBF0162A-7D19-4F01-B17D-8C59DE3C8CD3}"/>
                </a:ext>
              </a:extLst>
            </p:cNvPr>
            <p:cNvSpPr/>
            <p:nvPr/>
          </p:nvSpPr>
          <p:spPr>
            <a:xfrm>
              <a:off x="3109087" y="2501703"/>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 xmlns:a16="http://schemas.microsoft.com/office/drawing/2014/main" id="{B72ACB45-0A37-4C3F-AB56-7015DDB102FA}"/>
                </a:ext>
              </a:extLst>
            </p:cNvPr>
            <p:cNvSpPr/>
            <p:nvPr/>
          </p:nvSpPr>
          <p:spPr>
            <a:xfrm>
              <a:off x="5706198" y="2547482"/>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 xmlns:a16="http://schemas.microsoft.com/office/drawing/2014/main" id="{A3BC54B2-F2D6-4796-9847-604E90A570F9}"/>
                </a:ext>
              </a:extLst>
            </p:cNvPr>
            <p:cNvSpPr/>
            <p:nvPr/>
          </p:nvSpPr>
          <p:spPr>
            <a:xfrm>
              <a:off x="8834303" y="2611801"/>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254250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0979E3-094D-4C6E-8F04-82CE5046B259}"/>
              </a:ext>
            </a:extLst>
          </p:cNvPr>
          <p:cNvSpPr>
            <a:spLocks noGrp="1"/>
          </p:cNvSpPr>
          <p:nvPr>
            <p:ph type="title"/>
          </p:nvPr>
        </p:nvSpPr>
        <p:spPr>
          <a:xfrm>
            <a:off x="428596" y="357166"/>
            <a:ext cx="8229600" cy="571496"/>
          </a:xfrm>
          <a:solidFill>
            <a:schemeClr val="tx1">
              <a:lumMod val="40000"/>
              <a:lumOff val="60000"/>
            </a:schemeClr>
          </a:solidFill>
        </p:spPr>
        <p:txBody>
          <a:bodyPr>
            <a:normAutofit fontScale="90000"/>
          </a:bodyPr>
          <a:lstStyle/>
          <a:p>
            <a:pPr algn="ctr"/>
            <a:r>
              <a:rPr lang="en-US" sz="3600" dirty="0">
                <a:solidFill>
                  <a:schemeClr val="bg1"/>
                </a:solidFill>
              </a:rPr>
              <a:t>Cigarette tax system</a:t>
            </a:r>
          </a:p>
        </p:txBody>
      </p:sp>
      <p:graphicFrame>
        <p:nvGraphicFramePr>
          <p:cNvPr id="5" name="Content Placeholder 4">
            <a:extLst>
              <a:ext uri="{FF2B5EF4-FFF2-40B4-BE49-F238E27FC236}">
                <a16:creationId xmlns="" xmlns:a16="http://schemas.microsoft.com/office/drawing/2014/main" id="{A8DDA364-B0AD-40D7-9F1C-EC78D410799D}"/>
              </a:ext>
            </a:extLst>
          </p:cNvPr>
          <p:cNvGraphicFramePr>
            <a:graphicFrameLocks noGrp="1"/>
          </p:cNvGraphicFramePr>
          <p:nvPr>
            <p:ph idx="1"/>
            <p:extLst>
              <p:ext uri="{D42A27DB-BD31-4B8C-83A1-F6EECF244321}">
                <p14:modId xmlns:p14="http://schemas.microsoft.com/office/powerpoint/2010/main" val="307689485"/>
              </p:ext>
            </p:extLst>
          </p:nvPr>
        </p:nvGraphicFramePr>
        <p:xfrm>
          <a:off x="785787" y="1228725"/>
          <a:ext cx="8111688" cy="5250688"/>
        </p:xfrm>
        <a:graphic>
          <a:graphicData uri="http://schemas.openxmlformats.org/drawingml/2006/table">
            <a:tbl>
              <a:tblPr firstRow="1" bandRow="1">
                <a:tableStyleId>{775DCB02-9BB8-47FD-8907-85C794F793BA}</a:tableStyleId>
              </a:tblPr>
              <a:tblGrid>
                <a:gridCol w="2027922">
                  <a:extLst>
                    <a:ext uri="{9D8B030D-6E8A-4147-A177-3AD203B41FA5}">
                      <a16:colId xmlns="" xmlns:a16="http://schemas.microsoft.com/office/drawing/2014/main" val="321663969"/>
                    </a:ext>
                  </a:extLst>
                </a:gridCol>
                <a:gridCol w="2027922">
                  <a:extLst>
                    <a:ext uri="{9D8B030D-6E8A-4147-A177-3AD203B41FA5}">
                      <a16:colId xmlns="" xmlns:a16="http://schemas.microsoft.com/office/drawing/2014/main" val="2076089174"/>
                    </a:ext>
                  </a:extLst>
                </a:gridCol>
                <a:gridCol w="2027922">
                  <a:extLst>
                    <a:ext uri="{9D8B030D-6E8A-4147-A177-3AD203B41FA5}">
                      <a16:colId xmlns="" xmlns:a16="http://schemas.microsoft.com/office/drawing/2014/main" val="467941649"/>
                    </a:ext>
                  </a:extLst>
                </a:gridCol>
                <a:gridCol w="2027922">
                  <a:extLst>
                    <a:ext uri="{9D8B030D-6E8A-4147-A177-3AD203B41FA5}">
                      <a16:colId xmlns="" xmlns:a16="http://schemas.microsoft.com/office/drawing/2014/main" val="3716462739"/>
                    </a:ext>
                  </a:extLst>
                </a:gridCol>
              </a:tblGrid>
              <a:tr h="370840">
                <a:tc>
                  <a:txBody>
                    <a:bodyPr/>
                    <a:lstStyle/>
                    <a:p>
                      <a:pPr marL="0" marR="0" algn="l">
                        <a:lnSpc>
                          <a:spcPct val="115000"/>
                        </a:lnSpc>
                        <a:spcBef>
                          <a:spcPts val="0"/>
                        </a:spcBef>
                        <a:spcAft>
                          <a:spcPts val="0"/>
                        </a:spcAft>
                      </a:pPr>
                      <a:r>
                        <a:rPr lang="en-US" sz="2200" dirty="0">
                          <a:effectLst/>
                        </a:rPr>
                        <a:t>Tier</a:t>
                      </a:r>
                      <a:endParaRPr lang="en-US" sz="2200" dirty="0">
                        <a:solidFill>
                          <a:schemeClr val="bg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gn="ctr">
                        <a:lnSpc>
                          <a:spcPct val="115000"/>
                        </a:lnSpc>
                        <a:spcBef>
                          <a:spcPts val="0"/>
                        </a:spcBef>
                        <a:spcAft>
                          <a:spcPts val="0"/>
                        </a:spcAft>
                      </a:pPr>
                      <a:r>
                        <a:rPr lang="en-US" sz="2200" dirty="0">
                          <a:effectLst/>
                        </a:rPr>
                        <a:t>Retail price/pack of 10 sticks (BDT)</a:t>
                      </a:r>
                      <a:endParaRPr lang="en-US" sz="2200" dirty="0">
                        <a:solidFill>
                          <a:schemeClr val="bg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gn="ctr">
                        <a:lnSpc>
                          <a:spcPct val="115000"/>
                        </a:lnSpc>
                        <a:spcBef>
                          <a:spcPts val="0"/>
                        </a:spcBef>
                        <a:spcAft>
                          <a:spcPts val="0"/>
                        </a:spcAft>
                      </a:pPr>
                      <a:r>
                        <a:rPr lang="en-US" sz="2200" dirty="0">
                          <a:effectLst/>
                        </a:rPr>
                        <a:t>Excise tax rate (% of retail price)</a:t>
                      </a:r>
                      <a:endParaRPr lang="en-US" sz="2200" dirty="0">
                        <a:solidFill>
                          <a:schemeClr val="bg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gn="ctr">
                        <a:lnSpc>
                          <a:spcPct val="115000"/>
                        </a:lnSpc>
                        <a:spcBef>
                          <a:spcPts val="0"/>
                        </a:spcBef>
                        <a:spcAft>
                          <a:spcPts val="0"/>
                        </a:spcAft>
                      </a:pPr>
                      <a:r>
                        <a:rPr lang="en-US" sz="2200">
                          <a:effectLst/>
                        </a:rPr>
                        <a:t>Total tax share in retail price (excise + VAT)</a:t>
                      </a:r>
                      <a:endParaRPr lang="en-US" sz="2200">
                        <a:solidFill>
                          <a:schemeClr val="bg1"/>
                        </a:solidFill>
                        <a:effectLst/>
                        <a:latin typeface="+mn-lt"/>
                        <a:ea typeface="Calibri" panose="020F0502020204030204" pitchFamily="34" charset="0"/>
                        <a:cs typeface="Times New Roman" panose="02020603050405020304" pitchFamily="18" charset="0"/>
                      </a:endParaRPr>
                    </a:p>
                  </a:txBody>
                  <a:tcPr marL="51448" marR="51448" marT="0" marB="0" anchor="b"/>
                </a:tc>
                <a:extLst>
                  <a:ext uri="{0D108BD9-81ED-4DB2-BD59-A6C34878D82A}">
                    <a16:rowId xmlns="" xmlns:a16="http://schemas.microsoft.com/office/drawing/2014/main" val="3968454583"/>
                  </a:ext>
                </a:extLst>
              </a:tr>
              <a:tr h="370840">
                <a:tc gridSpan="4">
                  <a:txBody>
                    <a:bodyPr/>
                    <a:lstStyle/>
                    <a:p>
                      <a:pPr marL="0" marR="0" algn="ctr">
                        <a:lnSpc>
                          <a:spcPct val="115000"/>
                        </a:lnSpc>
                        <a:spcBef>
                          <a:spcPts val="0"/>
                        </a:spcBef>
                        <a:spcAft>
                          <a:spcPts val="0"/>
                        </a:spcAft>
                      </a:pPr>
                      <a:r>
                        <a:rPr lang="en-US" sz="2000" b="1" dirty="0">
                          <a:effectLst/>
                        </a:rPr>
                        <a:t>2009-10</a:t>
                      </a:r>
                      <a:endParaRPr lang="en-US" sz="20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454709342"/>
                  </a:ext>
                </a:extLst>
              </a:tr>
              <a:tr h="370840">
                <a:tc>
                  <a:txBody>
                    <a:bodyPr/>
                    <a:lstStyle/>
                    <a:p>
                      <a:pPr marL="0" marR="0">
                        <a:lnSpc>
                          <a:spcPct val="115000"/>
                        </a:lnSpc>
                        <a:spcBef>
                          <a:spcPts val="0"/>
                        </a:spcBef>
                        <a:spcAft>
                          <a:spcPts val="0"/>
                        </a:spcAft>
                      </a:pPr>
                      <a:r>
                        <a:rPr lang="en-US" sz="1600" dirty="0">
                          <a:effectLst/>
                        </a:rPr>
                        <a:t>Low</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b"/>
                </a:tc>
                <a:tc>
                  <a:txBody>
                    <a:bodyPr/>
                    <a:lstStyle/>
                    <a:p>
                      <a:pPr marL="0" marR="0">
                        <a:lnSpc>
                          <a:spcPct val="115000"/>
                        </a:lnSpc>
                        <a:spcBef>
                          <a:spcPts val="0"/>
                        </a:spcBef>
                        <a:spcAft>
                          <a:spcPts val="0"/>
                        </a:spcAft>
                      </a:pPr>
                      <a:r>
                        <a:rPr lang="en-US" sz="1600">
                          <a:effectLst/>
                        </a:rPr>
                        <a:t>7.25-8.75</a:t>
                      </a:r>
                      <a:endParaRPr lang="en-US" sz="1600" b="1">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gn="ctr">
                        <a:lnSpc>
                          <a:spcPct val="115000"/>
                        </a:lnSpc>
                        <a:spcBef>
                          <a:spcPts val="0"/>
                        </a:spcBef>
                        <a:spcAft>
                          <a:spcPts val="0"/>
                        </a:spcAft>
                      </a:pPr>
                      <a:r>
                        <a:rPr lang="en-US" sz="1600">
                          <a:effectLst/>
                        </a:rPr>
                        <a:t>32%</a:t>
                      </a:r>
                      <a:endParaRPr lang="en-US" sz="1600" b="1">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gn="ctr">
                        <a:lnSpc>
                          <a:spcPct val="115000"/>
                        </a:lnSpc>
                        <a:spcBef>
                          <a:spcPts val="0"/>
                        </a:spcBef>
                        <a:spcAft>
                          <a:spcPts val="0"/>
                        </a:spcAft>
                      </a:pPr>
                      <a:r>
                        <a:rPr lang="en-US" sz="1600">
                          <a:effectLst/>
                        </a:rPr>
                        <a:t>47%</a:t>
                      </a:r>
                      <a:endParaRPr lang="en-US" sz="1600" b="1">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b"/>
                </a:tc>
                <a:extLst>
                  <a:ext uri="{0D108BD9-81ED-4DB2-BD59-A6C34878D82A}">
                    <a16:rowId xmlns="" xmlns:a16="http://schemas.microsoft.com/office/drawing/2014/main" val="3612107545"/>
                  </a:ext>
                </a:extLst>
              </a:tr>
              <a:tr h="370840">
                <a:tc>
                  <a:txBody>
                    <a:bodyPr/>
                    <a:lstStyle/>
                    <a:p>
                      <a:pPr marL="0" marR="0">
                        <a:lnSpc>
                          <a:spcPct val="115000"/>
                        </a:lnSpc>
                        <a:spcBef>
                          <a:spcPts val="0"/>
                        </a:spcBef>
                        <a:spcAft>
                          <a:spcPts val="0"/>
                        </a:spcAft>
                      </a:pPr>
                      <a:r>
                        <a:rPr lang="en-US" sz="1600" dirty="0">
                          <a:effectLst/>
                        </a:rPr>
                        <a:t>Medium</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b"/>
                </a:tc>
                <a:tc>
                  <a:txBody>
                    <a:bodyPr/>
                    <a:lstStyle/>
                    <a:p>
                      <a:pPr marL="0" marR="0">
                        <a:lnSpc>
                          <a:spcPct val="115000"/>
                        </a:lnSpc>
                        <a:spcBef>
                          <a:spcPts val="0"/>
                        </a:spcBef>
                        <a:spcAft>
                          <a:spcPts val="0"/>
                        </a:spcAft>
                      </a:pPr>
                      <a:r>
                        <a:rPr lang="en-US" sz="1600" dirty="0">
                          <a:effectLst/>
                        </a:rPr>
                        <a:t>16.25-17.25</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gn="ctr">
                        <a:lnSpc>
                          <a:spcPct val="115000"/>
                        </a:lnSpc>
                        <a:spcBef>
                          <a:spcPts val="0"/>
                        </a:spcBef>
                        <a:spcAft>
                          <a:spcPts val="0"/>
                        </a:spcAft>
                      </a:pPr>
                      <a:r>
                        <a:rPr lang="en-US" sz="1600">
                          <a:effectLst/>
                        </a:rPr>
                        <a:t>52%</a:t>
                      </a:r>
                      <a:endParaRPr lang="en-US" sz="1600" b="1">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gn="ctr">
                        <a:lnSpc>
                          <a:spcPct val="115000"/>
                        </a:lnSpc>
                        <a:spcBef>
                          <a:spcPts val="0"/>
                        </a:spcBef>
                        <a:spcAft>
                          <a:spcPts val="0"/>
                        </a:spcAft>
                      </a:pPr>
                      <a:r>
                        <a:rPr lang="en-US" sz="1600">
                          <a:effectLst/>
                        </a:rPr>
                        <a:t>67%</a:t>
                      </a:r>
                      <a:endParaRPr lang="en-US" sz="1600" b="1">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b"/>
                </a:tc>
                <a:extLst>
                  <a:ext uri="{0D108BD9-81ED-4DB2-BD59-A6C34878D82A}">
                    <a16:rowId xmlns="" xmlns:a16="http://schemas.microsoft.com/office/drawing/2014/main" val="3876736278"/>
                  </a:ext>
                </a:extLst>
              </a:tr>
              <a:tr h="370840">
                <a:tc>
                  <a:txBody>
                    <a:bodyPr/>
                    <a:lstStyle/>
                    <a:p>
                      <a:pPr marL="0" marR="0">
                        <a:lnSpc>
                          <a:spcPct val="115000"/>
                        </a:lnSpc>
                        <a:spcBef>
                          <a:spcPts val="0"/>
                        </a:spcBef>
                        <a:spcAft>
                          <a:spcPts val="0"/>
                        </a:spcAft>
                      </a:pPr>
                      <a:r>
                        <a:rPr lang="en-US" sz="1600" dirty="0">
                          <a:effectLst/>
                        </a:rPr>
                        <a:t>High</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b"/>
                </a:tc>
                <a:tc>
                  <a:txBody>
                    <a:bodyPr/>
                    <a:lstStyle/>
                    <a:p>
                      <a:pPr marL="0" marR="0">
                        <a:lnSpc>
                          <a:spcPct val="115000"/>
                        </a:lnSpc>
                        <a:spcBef>
                          <a:spcPts val="0"/>
                        </a:spcBef>
                        <a:spcAft>
                          <a:spcPts val="0"/>
                        </a:spcAft>
                      </a:pPr>
                      <a:r>
                        <a:rPr lang="en-US" sz="1600" dirty="0">
                          <a:effectLst/>
                        </a:rPr>
                        <a:t>23.25-29.25</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gn="ctr">
                        <a:lnSpc>
                          <a:spcPct val="115000"/>
                        </a:lnSpc>
                        <a:spcBef>
                          <a:spcPts val="0"/>
                        </a:spcBef>
                        <a:spcAft>
                          <a:spcPts val="0"/>
                        </a:spcAft>
                      </a:pPr>
                      <a:r>
                        <a:rPr lang="en-US" sz="1600">
                          <a:effectLst/>
                        </a:rPr>
                        <a:t>55%</a:t>
                      </a:r>
                      <a:endParaRPr lang="en-US" sz="1600" b="1">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gn="ctr">
                        <a:lnSpc>
                          <a:spcPct val="115000"/>
                        </a:lnSpc>
                        <a:spcBef>
                          <a:spcPts val="0"/>
                        </a:spcBef>
                        <a:spcAft>
                          <a:spcPts val="0"/>
                        </a:spcAft>
                      </a:pPr>
                      <a:r>
                        <a:rPr lang="en-US" sz="1600">
                          <a:effectLst/>
                        </a:rPr>
                        <a:t>70%</a:t>
                      </a:r>
                      <a:endParaRPr lang="en-US" sz="1600" b="1">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b"/>
                </a:tc>
                <a:extLst>
                  <a:ext uri="{0D108BD9-81ED-4DB2-BD59-A6C34878D82A}">
                    <a16:rowId xmlns="" xmlns:a16="http://schemas.microsoft.com/office/drawing/2014/main" val="195273950"/>
                  </a:ext>
                </a:extLst>
              </a:tr>
              <a:tr h="370840">
                <a:tc>
                  <a:txBody>
                    <a:bodyPr/>
                    <a:lstStyle/>
                    <a:p>
                      <a:pPr marL="0" marR="0">
                        <a:lnSpc>
                          <a:spcPct val="115000"/>
                        </a:lnSpc>
                        <a:spcBef>
                          <a:spcPts val="0"/>
                        </a:spcBef>
                        <a:spcAft>
                          <a:spcPts val="0"/>
                        </a:spcAft>
                      </a:pPr>
                      <a:r>
                        <a:rPr lang="en-US" sz="1600" dirty="0">
                          <a:effectLst/>
                        </a:rPr>
                        <a:t>Premium</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b"/>
                </a:tc>
                <a:tc>
                  <a:txBody>
                    <a:bodyPr/>
                    <a:lstStyle/>
                    <a:p>
                      <a:pPr marL="0" marR="0">
                        <a:lnSpc>
                          <a:spcPct val="115000"/>
                        </a:lnSpc>
                        <a:spcBef>
                          <a:spcPts val="0"/>
                        </a:spcBef>
                        <a:spcAft>
                          <a:spcPts val="0"/>
                        </a:spcAft>
                      </a:pPr>
                      <a:r>
                        <a:rPr lang="en-US" sz="1600" dirty="0">
                          <a:effectLst/>
                        </a:rPr>
                        <a:t>46.25+</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gn="ctr">
                        <a:lnSpc>
                          <a:spcPct val="115000"/>
                        </a:lnSpc>
                        <a:spcBef>
                          <a:spcPts val="0"/>
                        </a:spcBef>
                        <a:spcAft>
                          <a:spcPts val="0"/>
                        </a:spcAft>
                      </a:pPr>
                      <a:r>
                        <a:rPr lang="en-US" sz="1600">
                          <a:effectLst/>
                        </a:rPr>
                        <a:t>57%</a:t>
                      </a:r>
                      <a:endParaRPr lang="en-US" sz="1600" b="1">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gn="ctr">
                        <a:lnSpc>
                          <a:spcPct val="115000"/>
                        </a:lnSpc>
                        <a:spcBef>
                          <a:spcPts val="0"/>
                        </a:spcBef>
                        <a:spcAft>
                          <a:spcPts val="0"/>
                        </a:spcAft>
                      </a:pPr>
                      <a:r>
                        <a:rPr lang="en-US" sz="1600" dirty="0">
                          <a:effectLst/>
                        </a:rPr>
                        <a:t>72%</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b"/>
                </a:tc>
                <a:extLst>
                  <a:ext uri="{0D108BD9-81ED-4DB2-BD59-A6C34878D82A}">
                    <a16:rowId xmlns="" xmlns:a16="http://schemas.microsoft.com/office/drawing/2014/main" val="120866537"/>
                  </a:ext>
                </a:extLst>
              </a:tr>
              <a:tr h="370840">
                <a:tc gridSpan="4">
                  <a:txBody>
                    <a:bodyPr/>
                    <a:lstStyle/>
                    <a:p>
                      <a:pPr marL="0" marR="0" algn="ctr">
                        <a:lnSpc>
                          <a:spcPct val="115000"/>
                        </a:lnSpc>
                        <a:spcBef>
                          <a:spcPts val="0"/>
                        </a:spcBef>
                        <a:spcAft>
                          <a:spcPts val="0"/>
                        </a:spcAft>
                      </a:pPr>
                      <a:r>
                        <a:rPr lang="en-US" sz="2000" b="1" dirty="0">
                          <a:effectLst/>
                        </a:rPr>
                        <a:t>2017-18</a:t>
                      </a:r>
                      <a:endParaRPr lang="en-US" sz="20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477607926"/>
                  </a:ext>
                </a:extLst>
              </a:tr>
              <a:tr h="370840">
                <a:tc>
                  <a:txBody>
                    <a:bodyPr/>
                    <a:lstStyle/>
                    <a:p>
                      <a:pPr marL="0" marR="0">
                        <a:lnSpc>
                          <a:spcPct val="115000"/>
                        </a:lnSpc>
                        <a:spcBef>
                          <a:spcPts val="0"/>
                        </a:spcBef>
                        <a:spcAft>
                          <a:spcPts val="0"/>
                        </a:spcAft>
                      </a:pPr>
                      <a:r>
                        <a:rPr lang="en-US" sz="1600" dirty="0">
                          <a:effectLst/>
                        </a:rPr>
                        <a:t>Low: Local</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b"/>
                </a:tc>
                <a:tc>
                  <a:txBody>
                    <a:bodyPr/>
                    <a:lstStyle/>
                    <a:p>
                      <a:pPr marL="0" marR="0">
                        <a:lnSpc>
                          <a:spcPct val="115000"/>
                        </a:lnSpc>
                        <a:spcBef>
                          <a:spcPts val="0"/>
                        </a:spcBef>
                        <a:spcAft>
                          <a:spcPts val="0"/>
                        </a:spcAft>
                      </a:pPr>
                      <a:r>
                        <a:rPr lang="en-US" sz="1600" dirty="0">
                          <a:effectLst/>
                        </a:rPr>
                        <a:t>27.00</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b"/>
                </a:tc>
                <a:tc>
                  <a:txBody>
                    <a:bodyPr/>
                    <a:lstStyle/>
                    <a:p>
                      <a:pPr marL="0" marR="0" algn="ctr">
                        <a:lnSpc>
                          <a:spcPct val="115000"/>
                        </a:lnSpc>
                        <a:spcBef>
                          <a:spcPts val="0"/>
                        </a:spcBef>
                        <a:spcAft>
                          <a:spcPts val="0"/>
                        </a:spcAft>
                      </a:pPr>
                      <a:r>
                        <a:rPr lang="en-US" sz="1600" dirty="0">
                          <a:effectLst/>
                        </a:rPr>
                        <a:t>53%</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b"/>
                </a:tc>
                <a:tc>
                  <a:txBody>
                    <a:bodyPr/>
                    <a:lstStyle/>
                    <a:p>
                      <a:pPr marL="0" marR="0" algn="ctr">
                        <a:lnSpc>
                          <a:spcPct val="115000"/>
                        </a:lnSpc>
                        <a:spcBef>
                          <a:spcPts val="0"/>
                        </a:spcBef>
                        <a:spcAft>
                          <a:spcPts val="0"/>
                        </a:spcAft>
                      </a:pPr>
                      <a:r>
                        <a:rPr lang="en-US" sz="1600">
                          <a:effectLst/>
                        </a:rPr>
                        <a:t>68%</a:t>
                      </a:r>
                      <a:endParaRPr lang="en-US" sz="1600" b="1">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tc>
                <a:extLst>
                  <a:ext uri="{0D108BD9-81ED-4DB2-BD59-A6C34878D82A}">
                    <a16:rowId xmlns="" xmlns:a16="http://schemas.microsoft.com/office/drawing/2014/main" val="1586843333"/>
                  </a:ext>
                </a:extLst>
              </a:tr>
              <a:tr h="370840">
                <a:tc>
                  <a:txBody>
                    <a:bodyPr/>
                    <a:lstStyle/>
                    <a:p>
                      <a:pPr marL="0" marR="0">
                        <a:lnSpc>
                          <a:spcPct val="115000"/>
                        </a:lnSpc>
                        <a:spcBef>
                          <a:spcPts val="0"/>
                        </a:spcBef>
                        <a:spcAft>
                          <a:spcPts val="0"/>
                        </a:spcAft>
                      </a:pPr>
                      <a:r>
                        <a:rPr lang="en-US" sz="1600" dirty="0">
                          <a:effectLst/>
                        </a:rPr>
                        <a:t>Low: International</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b"/>
                </a:tc>
                <a:tc>
                  <a:txBody>
                    <a:bodyPr/>
                    <a:lstStyle/>
                    <a:p>
                      <a:pPr marL="0" marR="0">
                        <a:lnSpc>
                          <a:spcPct val="115000"/>
                        </a:lnSpc>
                        <a:spcBef>
                          <a:spcPts val="0"/>
                        </a:spcBef>
                        <a:spcAft>
                          <a:spcPts val="0"/>
                        </a:spcAft>
                      </a:pPr>
                      <a:r>
                        <a:rPr lang="en-US" sz="1600">
                          <a:effectLst/>
                        </a:rPr>
                        <a:t>35.00</a:t>
                      </a:r>
                      <a:endParaRPr lang="en-US" sz="1600" b="1">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gn="ctr">
                        <a:lnSpc>
                          <a:spcPct val="115000"/>
                        </a:lnSpc>
                        <a:spcBef>
                          <a:spcPts val="0"/>
                        </a:spcBef>
                        <a:spcAft>
                          <a:spcPts val="0"/>
                        </a:spcAft>
                      </a:pPr>
                      <a:r>
                        <a:rPr lang="en-US" sz="1600" dirty="0">
                          <a:effectLst/>
                        </a:rPr>
                        <a:t>56%</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gn="ctr">
                        <a:lnSpc>
                          <a:spcPct val="115000"/>
                        </a:lnSpc>
                        <a:spcBef>
                          <a:spcPts val="0"/>
                        </a:spcBef>
                        <a:spcAft>
                          <a:spcPts val="0"/>
                        </a:spcAft>
                      </a:pPr>
                      <a:r>
                        <a:rPr lang="en-US" sz="1600" dirty="0">
                          <a:effectLst/>
                        </a:rPr>
                        <a:t>71%</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extLst>
                  <a:ext uri="{0D108BD9-81ED-4DB2-BD59-A6C34878D82A}">
                    <a16:rowId xmlns="" xmlns:a16="http://schemas.microsoft.com/office/drawing/2014/main" val="2782515461"/>
                  </a:ext>
                </a:extLst>
              </a:tr>
              <a:tr h="370840">
                <a:tc>
                  <a:txBody>
                    <a:bodyPr/>
                    <a:lstStyle/>
                    <a:p>
                      <a:pPr marL="0" marR="0">
                        <a:lnSpc>
                          <a:spcPct val="115000"/>
                        </a:lnSpc>
                        <a:spcBef>
                          <a:spcPts val="0"/>
                        </a:spcBef>
                        <a:spcAft>
                          <a:spcPts val="0"/>
                        </a:spcAft>
                      </a:pPr>
                      <a:r>
                        <a:rPr lang="en-US" sz="1600" dirty="0">
                          <a:effectLst/>
                        </a:rPr>
                        <a:t>High</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nSpc>
                          <a:spcPct val="115000"/>
                        </a:lnSpc>
                        <a:spcBef>
                          <a:spcPts val="0"/>
                        </a:spcBef>
                        <a:spcAft>
                          <a:spcPts val="0"/>
                        </a:spcAft>
                      </a:pPr>
                      <a:r>
                        <a:rPr lang="en-US" sz="1600" dirty="0">
                          <a:effectLst/>
                        </a:rPr>
                        <a:t>45.00+</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b"/>
                </a:tc>
                <a:tc>
                  <a:txBody>
                    <a:bodyPr/>
                    <a:lstStyle/>
                    <a:p>
                      <a:pPr marL="0" marR="0" algn="ctr">
                        <a:lnSpc>
                          <a:spcPct val="115000"/>
                        </a:lnSpc>
                        <a:spcBef>
                          <a:spcPts val="0"/>
                        </a:spcBef>
                        <a:spcAft>
                          <a:spcPts val="0"/>
                        </a:spcAft>
                      </a:pPr>
                      <a:r>
                        <a:rPr lang="en-US" sz="1600" dirty="0">
                          <a:effectLst/>
                        </a:rPr>
                        <a:t>64%</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gn="ctr">
                        <a:lnSpc>
                          <a:spcPct val="115000"/>
                        </a:lnSpc>
                        <a:spcBef>
                          <a:spcPts val="0"/>
                        </a:spcBef>
                        <a:spcAft>
                          <a:spcPts val="0"/>
                        </a:spcAft>
                      </a:pPr>
                      <a:r>
                        <a:rPr lang="en-US" sz="1600" dirty="0">
                          <a:effectLst/>
                        </a:rPr>
                        <a:t>79%</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extLst>
                  <a:ext uri="{0D108BD9-81ED-4DB2-BD59-A6C34878D82A}">
                    <a16:rowId xmlns="" xmlns:a16="http://schemas.microsoft.com/office/drawing/2014/main" val="1835210529"/>
                  </a:ext>
                </a:extLst>
              </a:tr>
              <a:tr h="370840">
                <a:tc>
                  <a:txBody>
                    <a:bodyPr/>
                    <a:lstStyle/>
                    <a:p>
                      <a:pPr marL="0" marR="0">
                        <a:lnSpc>
                          <a:spcPct val="115000"/>
                        </a:lnSpc>
                        <a:spcBef>
                          <a:spcPts val="0"/>
                        </a:spcBef>
                        <a:spcAft>
                          <a:spcPts val="0"/>
                        </a:spcAft>
                      </a:pPr>
                      <a:r>
                        <a:rPr lang="en-US" sz="1600" dirty="0">
                          <a:effectLst/>
                        </a:rPr>
                        <a:t>Premium</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nSpc>
                          <a:spcPct val="115000"/>
                        </a:lnSpc>
                        <a:spcBef>
                          <a:spcPts val="0"/>
                        </a:spcBef>
                        <a:spcAft>
                          <a:spcPts val="0"/>
                        </a:spcAft>
                      </a:pPr>
                      <a:r>
                        <a:rPr lang="en-US" sz="1600" dirty="0">
                          <a:effectLst/>
                        </a:rPr>
                        <a:t>70.00+</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b"/>
                </a:tc>
                <a:tc>
                  <a:txBody>
                    <a:bodyPr/>
                    <a:lstStyle/>
                    <a:p>
                      <a:pPr marL="0" marR="0" algn="ctr">
                        <a:lnSpc>
                          <a:spcPct val="115000"/>
                        </a:lnSpc>
                        <a:spcBef>
                          <a:spcPts val="0"/>
                        </a:spcBef>
                        <a:spcAft>
                          <a:spcPts val="0"/>
                        </a:spcAft>
                      </a:pPr>
                      <a:r>
                        <a:rPr lang="en-US" sz="1600" dirty="0">
                          <a:effectLst/>
                        </a:rPr>
                        <a:t>66%</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tc>
                  <a:txBody>
                    <a:bodyPr/>
                    <a:lstStyle/>
                    <a:p>
                      <a:pPr marL="0" marR="0" algn="ctr">
                        <a:lnSpc>
                          <a:spcPct val="115000"/>
                        </a:lnSpc>
                        <a:spcBef>
                          <a:spcPts val="0"/>
                        </a:spcBef>
                        <a:spcAft>
                          <a:spcPts val="0"/>
                        </a:spcAft>
                      </a:pPr>
                      <a:r>
                        <a:rPr lang="en-US" sz="1600" dirty="0">
                          <a:effectLst/>
                        </a:rPr>
                        <a:t>81%</a:t>
                      </a:r>
                      <a:endParaRPr lang="en-US" sz="1600" b="1" dirty="0">
                        <a:solidFill>
                          <a:schemeClr val="tx1"/>
                        </a:solidFill>
                        <a:effectLst/>
                        <a:latin typeface="+mn-lt"/>
                        <a:ea typeface="Calibri" panose="020F0502020204030204" pitchFamily="34" charset="0"/>
                        <a:cs typeface="Times New Roman" panose="02020603050405020304" pitchFamily="18" charset="0"/>
                      </a:endParaRPr>
                    </a:p>
                  </a:txBody>
                  <a:tcPr marL="51448" marR="51448" marT="0" marB="0" anchor="ctr"/>
                </a:tc>
                <a:extLst>
                  <a:ext uri="{0D108BD9-81ED-4DB2-BD59-A6C34878D82A}">
                    <a16:rowId xmlns="" xmlns:a16="http://schemas.microsoft.com/office/drawing/2014/main" val="1244598504"/>
                  </a:ext>
                </a:extLst>
              </a:tr>
            </a:tbl>
          </a:graphicData>
        </a:graphic>
      </p:graphicFrame>
      <p:sp>
        <p:nvSpPr>
          <p:cNvPr id="4" name="Slide Number Placeholder 3">
            <a:extLst>
              <a:ext uri="{FF2B5EF4-FFF2-40B4-BE49-F238E27FC236}">
                <a16:creationId xmlns="" xmlns:a16="http://schemas.microsoft.com/office/drawing/2014/main" id="{6AF30FC6-5254-466B-A344-B1637AA0C82E}"/>
              </a:ext>
            </a:extLst>
          </p:cNvPr>
          <p:cNvSpPr>
            <a:spLocks noGrp="1"/>
          </p:cNvSpPr>
          <p:nvPr>
            <p:ph type="sldNum" sz="quarter" idx="12"/>
          </p:nvPr>
        </p:nvSpPr>
        <p:spPr/>
        <p:txBody>
          <a:bodyPr/>
          <a:lstStyle/>
          <a:p>
            <a:pPr>
              <a:defRPr/>
            </a:pPr>
            <a:fld id="{AFBEA607-C712-4991-945F-5675674639E9}" type="slidenum">
              <a:rPr lang="en-US" smtClean="0"/>
              <a:pPr>
                <a:defRPr/>
              </a:pPr>
              <a:t>23</a:t>
            </a:fld>
            <a:endParaRPr lang="en-US" dirty="0"/>
          </a:p>
        </p:txBody>
      </p:sp>
    </p:spTree>
    <p:extLst>
      <p:ext uri="{BB962C8B-B14F-4D97-AF65-F5344CB8AC3E}">
        <p14:creationId xmlns:p14="http://schemas.microsoft.com/office/powerpoint/2010/main" val="3595609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C70F56-BA11-49C3-A381-2CBB05E51FF5}"/>
              </a:ext>
            </a:extLst>
          </p:cNvPr>
          <p:cNvSpPr>
            <a:spLocks noGrp="1"/>
          </p:cNvSpPr>
          <p:nvPr>
            <p:ph type="title"/>
          </p:nvPr>
        </p:nvSpPr>
        <p:spPr>
          <a:xfrm>
            <a:off x="500034" y="571480"/>
            <a:ext cx="8229600" cy="642934"/>
          </a:xfrm>
          <a:solidFill>
            <a:schemeClr val="tx1">
              <a:lumMod val="40000"/>
              <a:lumOff val="60000"/>
            </a:schemeClr>
          </a:solidFill>
        </p:spPr>
        <p:txBody>
          <a:bodyPr>
            <a:noAutofit/>
          </a:bodyPr>
          <a:lstStyle/>
          <a:p>
            <a:r>
              <a:rPr lang="en-US" sz="3600" dirty="0">
                <a:solidFill>
                  <a:schemeClr val="bg1"/>
                </a:solidFill>
              </a:rPr>
              <a:t>Cigarette price is increasing in Bangladesh</a:t>
            </a:r>
          </a:p>
        </p:txBody>
      </p:sp>
      <p:pic>
        <p:nvPicPr>
          <p:cNvPr id="6" name="Content Placeholder 5">
            <a:extLst>
              <a:ext uri="{FF2B5EF4-FFF2-40B4-BE49-F238E27FC236}">
                <a16:creationId xmlns="" xmlns:a16="http://schemas.microsoft.com/office/drawing/2014/main" id="{441CC6AC-B4FF-4D4F-8A3C-2D84C43EC76E}"/>
              </a:ext>
            </a:extLst>
          </p:cNvPr>
          <p:cNvPicPr>
            <a:picLocks noGrp="1" noChangeAspect="1"/>
          </p:cNvPicPr>
          <p:nvPr>
            <p:ph idx="1"/>
          </p:nvPr>
        </p:nvPicPr>
        <p:blipFill>
          <a:blip r:embed="rId2"/>
          <a:stretch>
            <a:fillRect/>
          </a:stretch>
        </p:blipFill>
        <p:spPr>
          <a:xfrm>
            <a:off x="1553085" y="1935163"/>
            <a:ext cx="6037829" cy="4389437"/>
          </a:xfrm>
          <a:prstGeom prst="rect">
            <a:avLst/>
          </a:prstGeom>
        </p:spPr>
      </p:pic>
      <p:sp>
        <p:nvSpPr>
          <p:cNvPr id="4" name="Slide Number Placeholder 3">
            <a:extLst>
              <a:ext uri="{FF2B5EF4-FFF2-40B4-BE49-F238E27FC236}">
                <a16:creationId xmlns="" xmlns:a16="http://schemas.microsoft.com/office/drawing/2014/main" id="{7C58C2E1-1AA6-47F3-BF31-114C59A33BDF}"/>
              </a:ext>
            </a:extLst>
          </p:cNvPr>
          <p:cNvSpPr>
            <a:spLocks noGrp="1"/>
          </p:cNvSpPr>
          <p:nvPr>
            <p:ph type="sldNum" sz="quarter" idx="12"/>
          </p:nvPr>
        </p:nvSpPr>
        <p:spPr/>
        <p:txBody>
          <a:bodyPr/>
          <a:lstStyle/>
          <a:p>
            <a:pPr>
              <a:defRPr/>
            </a:pPr>
            <a:fld id="{AFBEA607-C712-4991-945F-5675674639E9}" type="slidenum">
              <a:rPr lang="en-US" smtClean="0"/>
              <a:pPr>
                <a:defRPr/>
              </a:pPr>
              <a:t>24</a:t>
            </a:fld>
            <a:endParaRPr lang="en-US" dirty="0"/>
          </a:p>
        </p:txBody>
      </p:sp>
    </p:spTree>
    <p:extLst>
      <p:ext uri="{BB962C8B-B14F-4D97-AF65-F5344CB8AC3E}">
        <p14:creationId xmlns:p14="http://schemas.microsoft.com/office/powerpoint/2010/main" val="18307445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9F777B-01C5-4816-897B-132298EA54BC}"/>
              </a:ext>
            </a:extLst>
          </p:cNvPr>
          <p:cNvSpPr>
            <a:spLocks noGrp="1"/>
          </p:cNvSpPr>
          <p:nvPr>
            <p:ph type="title"/>
          </p:nvPr>
        </p:nvSpPr>
        <p:spPr>
          <a:xfrm>
            <a:off x="571472" y="357166"/>
            <a:ext cx="8229600" cy="571496"/>
          </a:xfrm>
          <a:solidFill>
            <a:schemeClr val="accent4">
              <a:lumMod val="40000"/>
              <a:lumOff val="60000"/>
            </a:schemeClr>
          </a:solidFill>
        </p:spPr>
        <p:txBody>
          <a:bodyPr>
            <a:noAutofit/>
          </a:bodyPr>
          <a:lstStyle/>
          <a:p>
            <a:r>
              <a:rPr lang="en-US" sz="3600" dirty="0">
                <a:solidFill>
                  <a:schemeClr val="bg1"/>
                </a:solidFill>
              </a:rPr>
              <a:t>Then why is cigarette sale increasing?</a:t>
            </a:r>
          </a:p>
        </p:txBody>
      </p:sp>
      <p:pic>
        <p:nvPicPr>
          <p:cNvPr id="8" name="Content Placeholder 7">
            <a:extLst>
              <a:ext uri="{FF2B5EF4-FFF2-40B4-BE49-F238E27FC236}">
                <a16:creationId xmlns="" xmlns:a16="http://schemas.microsoft.com/office/drawing/2014/main" id="{BA6A763F-1863-4D95-89C8-1BC9A77564C5}"/>
              </a:ext>
            </a:extLst>
          </p:cNvPr>
          <p:cNvPicPr>
            <a:picLocks noGrp="1" noChangeAspect="1"/>
          </p:cNvPicPr>
          <p:nvPr>
            <p:ph idx="1"/>
          </p:nvPr>
        </p:nvPicPr>
        <p:blipFill>
          <a:blip r:embed="rId2"/>
          <a:stretch>
            <a:fillRect/>
          </a:stretch>
        </p:blipFill>
        <p:spPr>
          <a:xfrm>
            <a:off x="2511168" y="1228725"/>
            <a:ext cx="5048214" cy="4897438"/>
          </a:xfrm>
          <a:prstGeom prst="rect">
            <a:avLst/>
          </a:prstGeom>
        </p:spPr>
      </p:pic>
      <p:sp>
        <p:nvSpPr>
          <p:cNvPr id="4" name="Slide Number Placeholder 3">
            <a:extLst>
              <a:ext uri="{FF2B5EF4-FFF2-40B4-BE49-F238E27FC236}">
                <a16:creationId xmlns="" xmlns:a16="http://schemas.microsoft.com/office/drawing/2014/main" id="{EDFE3055-FBA6-4683-9007-A527BDC5DC91}"/>
              </a:ext>
            </a:extLst>
          </p:cNvPr>
          <p:cNvSpPr>
            <a:spLocks noGrp="1"/>
          </p:cNvSpPr>
          <p:nvPr>
            <p:ph type="sldNum" sz="quarter" idx="12"/>
          </p:nvPr>
        </p:nvSpPr>
        <p:spPr/>
        <p:txBody>
          <a:bodyPr/>
          <a:lstStyle/>
          <a:p>
            <a:pPr>
              <a:defRPr/>
            </a:pPr>
            <a:fld id="{AFBEA607-C712-4991-945F-5675674639E9}" type="slidenum">
              <a:rPr lang="en-US" smtClean="0"/>
              <a:pPr>
                <a:defRPr/>
              </a:pPr>
              <a:t>25</a:t>
            </a:fld>
            <a:endParaRPr lang="en-US" dirty="0"/>
          </a:p>
        </p:txBody>
      </p:sp>
    </p:spTree>
    <p:extLst>
      <p:ext uri="{BB962C8B-B14F-4D97-AF65-F5344CB8AC3E}">
        <p14:creationId xmlns:p14="http://schemas.microsoft.com/office/powerpoint/2010/main" val="1551933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918E49-18D0-4C6D-A558-82B6260E4406}"/>
              </a:ext>
            </a:extLst>
          </p:cNvPr>
          <p:cNvSpPr>
            <a:spLocks noGrp="1"/>
          </p:cNvSpPr>
          <p:nvPr>
            <p:ph type="title"/>
          </p:nvPr>
        </p:nvSpPr>
        <p:spPr>
          <a:xfrm>
            <a:off x="714348" y="138114"/>
            <a:ext cx="8183591" cy="1373187"/>
          </a:xfrm>
          <a:solidFill>
            <a:schemeClr val="tx1">
              <a:lumMod val="40000"/>
              <a:lumOff val="60000"/>
            </a:schemeClr>
          </a:solidFill>
        </p:spPr>
        <p:txBody>
          <a:bodyPr>
            <a:normAutofit/>
          </a:bodyPr>
          <a:lstStyle/>
          <a:p>
            <a:r>
              <a:rPr lang="en-US" sz="4000" dirty="0" smtClean="0">
                <a:solidFill>
                  <a:schemeClr val="bg1"/>
                </a:solidFill>
              </a:rPr>
              <a:t>Both </a:t>
            </a:r>
            <a:r>
              <a:rPr lang="en-US" sz="4000" dirty="0">
                <a:solidFill>
                  <a:schemeClr val="bg1"/>
                </a:solidFill>
              </a:rPr>
              <a:t>the number of smokers and consumption per smoker are increasing</a:t>
            </a:r>
          </a:p>
        </p:txBody>
      </p:sp>
      <p:graphicFrame>
        <p:nvGraphicFramePr>
          <p:cNvPr id="5" name="Content Placeholder 4">
            <a:extLst>
              <a:ext uri="{FF2B5EF4-FFF2-40B4-BE49-F238E27FC236}">
                <a16:creationId xmlns="" xmlns:a16="http://schemas.microsoft.com/office/drawing/2014/main" id="{EF043944-A5D2-4E21-94D8-924B5BCFC1DB}"/>
              </a:ext>
            </a:extLst>
          </p:cNvPr>
          <p:cNvGraphicFramePr>
            <a:graphicFrameLocks noGrp="1"/>
          </p:cNvGraphicFramePr>
          <p:nvPr>
            <p:ph idx="1"/>
            <p:extLst>
              <p:ext uri="{D42A27DB-BD31-4B8C-83A1-F6EECF244321}">
                <p14:modId xmlns:p14="http://schemas.microsoft.com/office/powerpoint/2010/main" val="1129511952"/>
              </p:ext>
            </p:extLst>
          </p:nvPr>
        </p:nvGraphicFramePr>
        <p:xfrm>
          <a:off x="785786" y="2285992"/>
          <a:ext cx="8072495" cy="1930400"/>
        </p:xfrm>
        <a:graphic>
          <a:graphicData uri="http://schemas.openxmlformats.org/drawingml/2006/table">
            <a:tbl>
              <a:tblPr firstRow="1" bandRow="1">
                <a:tableStyleId>{5C22544A-7EE6-4342-B048-85BDC9FD1C3A}</a:tableStyleId>
              </a:tblPr>
              <a:tblGrid>
                <a:gridCol w="1614499">
                  <a:extLst>
                    <a:ext uri="{9D8B030D-6E8A-4147-A177-3AD203B41FA5}">
                      <a16:colId xmlns="" xmlns:a16="http://schemas.microsoft.com/office/drawing/2014/main" val="722538435"/>
                    </a:ext>
                  </a:extLst>
                </a:gridCol>
                <a:gridCol w="1614499">
                  <a:extLst>
                    <a:ext uri="{9D8B030D-6E8A-4147-A177-3AD203B41FA5}">
                      <a16:colId xmlns="" xmlns:a16="http://schemas.microsoft.com/office/drawing/2014/main" val="904813579"/>
                    </a:ext>
                  </a:extLst>
                </a:gridCol>
                <a:gridCol w="1614499">
                  <a:extLst>
                    <a:ext uri="{9D8B030D-6E8A-4147-A177-3AD203B41FA5}">
                      <a16:colId xmlns="" xmlns:a16="http://schemas.microsoft.com/office/drawing/2014/main" val="9646311"/>
                    </a:ext>
                  </a:extLst>
                </a:gridCol>
                <a:gridCol w="1614499">
                  <a:extLst>
                    <a:ext uri="{9D8B030D-6E8A-4147-A177-3AD203B41FA5}">
                      <a16:colId xmlns="" xmlns:a16="http://schemas.microsoft.com/office/drawing/2014/main" val="987022540"/>
                    </a:ext>
                  </a:extLst>
                </a:gridCol>
                <a:gridCol w="1614499">
                  <a:extLst>
                    <a:ext uri="{9D8B030D-6E8A-4147-A177-3AD203B41FA5}">
                      <a16:colId xmlns="" xmlns:a16="http://schemas.microsoft.com/office/drawing/2014/main" val="1650972484"/>
                    </a:ext>
                  </a:extLst>
                </a:gridCol>
              </a:tblGrid>
              <a:tr h="370840">
                <a:tc>
                  <a:txBody>
                    <a:bodyPr/>
                    <a:lstStyle/>
                    <a:p>
                      <a:endParaRPr lang="en-US" dirty="0"/>
                    </a:p>
                  </a:txBody>
                  <a:tcPr marL="68598" marR="68598"/>
                </a:tc>
                <a:tc>
                  <a:txBody>
                    <a:bodyPr/>
                    <a:lstStyle/>
                    <a:p>
                      <a:r>
                        <a:rPr lang="en-US" dirty="0"/>
                        <a:t>Number of adult  smokers (million)</a:t>
                      </a:r>
                    </a:p>
                  </a:txBody>
                  <a:tcPr marL="68598" marR="68598"/>
                </a:tc>
                <a:tc>
                  <a:txBody>
                    <a:bodyPr/>
                    <a:lstStyle/>
                    <a:p>
                      <a:r>
                        <a:rPr lang="en-US" dirty="0"/>
                        <a:t>Number of cigarette smokers (million)</a:t>
                      </a:r>
                    </a:p>
                  </a:txBody>
                  <a:tcPr marL="68598" marR="68598"/>
                </a:tc>
                <a:tc>
                  <a:txBody>
                    <a:bodyPr/>
                    <a:lstStyle/>
                    <a:p>
                      <a:r>
                        <a:rPr lang="en-US" dirty="0"/>
                        <a:t>Number of cigarettes per smoker (sticks)</a:t>
                      </a:r>
                    </a:p>
                  </a:txBody>
                  <a:tcPr marL="68598" marR="68598"/>
                </a:tc>
                <a:tc>
                  <a:txBody>
                    <a:bodyPr/>
                    <a:lstStyle/>
                    <a:p>
                      <a:r>
                        <a:rPr lang="en-US" dirty="0"/>
                        <a:t>Number of cigarettes per adult person (sticks)</a:t>
                      </a:r>
                    </a:p>
                  </a:txBody>
                  <a:tcPr marL="68598" marR="68598"/>
                </a:tc>
                <a:extLst>
                  <a:ext uri="{0D108BD9-81ED-4DB2-BD59-A6C34878D82A}">
                    <a16:rowId xmlns="" xmlns:a16="http://schemas.microsoft.com/office/drawing/2014/main" val="978543260"/>
                  </a:ext>
                </a:extLst>
              </a:tr>
              <a:tr h="370840">
                <a:tc>
                  <a:txBody>
                    <a:bodyPr/>
                    <a:lstStyle/>
                    <a:p>
                      <a:r>
                        <a:rPr lang="en-US" dirty="0"/>
                        <a:t>2009</a:t>
                      </a:r>
                    </a:p>
                  </a:txBody>
                  <a:tcPr marL="68598" marR="68598"/>
                </a:tc>
                <a:tc>
                  <a:txBody>
                    <a:bodyPr/>
                    <a:lstStyle/>
                    <a:p>
                      <a:pPr algn="ctr"/>
                      <a:r>
                        <a:rPr lang="en-US" dirty="0"/>
                        <a:t>21.90</a:t>
                      </a:r>
                    </a:p>
                  </a:txBody>
                  <a:tcPr marL="68598" marR="68598"/>
                </a:tc>
                <a:tc>
                  <a:txBody>
                    <a:bodyPr/>
                    <a:lstStyle/>
                    <a:p>
                      <a:pPr algn="ctr"/>
                      <a:r>
                        <a:rPr lang="en-US" dirty="0"/>
                        <a:t>10.95</a:t>
                      </a:r>
                    </a:p>
                  </a:txBody>
                  <a:tcPr marL="68598" marR="68598"/>
                </a:tc>
                <a:tc>
                  <a:txBody>
                    <a:bodyPr/>
                    <a:lstStyle/>
                    <a:p>
                      <a:pPr algn="ctr"/>
                      <a:r>
                        <a:rPr lang="en-US" dirty="0"/>
                        <a:t>6,028</a:t>
                      </a:r>
                    </a:p>
                  </a:txBody>
                  <a:tcPr marL="68598" marR="68598"/>
                </a:tc>
                <a:tc>
                  <a:txBody>
                    <a:bodyPr/>
                    <a:lstStyle/>
                    <a:p>
                      <a:pPr algn="ctr"/>
                      <a:r>
                        <a:rPr lang="en-US" dirty="0"/>
                        <a:t>498</a:t>
                      </a:r>
                    </a:p>
                  </a:txBody>
                  <a:tcPr marL="68598" marR="68598"/>
                </a:tc>
                <a:extLst>
                  <a:ext uri="{0D108BD9-81ED-4DB2-BD59-A6C34878D82A}">
                    <a16:rowId xmlns="" xmlns:a16="http://schemas.microsoft.com/office/drawing/2014/main" val="3351116599"/>
                  </a:ext>
                </a:extLst>
              </a:tr>
              <a:tr h="370840">
                <a:tc>
                  <a:txBody>
                    <a:bodyPr/>
                    <a:lstStyle/>
                    <a:p>
                      <a:r>
                        <a:rPr lang="en-US" dirty="0"/>
                        <a:t>2017</a:t>
                      </a:r>
                    </a:p>
                  </a:txBody>
                  <a:tcPr marL="68598" marR="68598"/>
                </a:tc>
                <a:tc>
                  <a:txBody>
                    <a:bodyPr/>
                    <a:lstStyle/>
                    <a:p>
                      <a:pPr algn="ctr"/>
                      <a:r>
                        <a:rPr lang="en-US" dirty="0"/>
                        <a:t>22.35</a:t>
                      </a:r>
                    </a:p>
                  </a:txBody>
                  <a:tcPr marL="68598" marR="68598"/>
                </a:tc>
                <a:tc>
                  <a:txBody>
                    <a:bodyPr/>
                    <a:lstStyle/>
                    <a:p>
                      <a:pPr algn="ctr"/>
                      <a:r>
                        <a:rPr lang="en-US" dirty="0"/>
                        <a:t>11.17</a:t>
                      </a:r>
                    </a:p>
                  </a:txBody>
                  <a:tcPr marL="68598" marR="68598"/>
                </a:tc>
                <a:tc>
                  <a:txBody>
                    <a:bodyPr/>
                    <a:lstStyle/>
                    <a:p>
                      <a:pPr algn="ctr"/>
                      <a:r>
                        <a:rPr lang="en-US" dirty="0"/>
                        <a:t>7,544</a:t>
                      </a:r>
                    </a:p>
                  </a:txBody>
                  <a:tcPr marL="68598" marR="68598"/>
                </a:tc>
                <a:tc>
                  <a:txBody>
                    <a:bodyPr/>
                    <a:lstStyle/>
                    <a:p>
                      <a:pPr algn="ctr"/>
                      <a:r>
                        <a:rPr lang="en-US" dirty="0"/>
                        <a:t>586</a:t>
                      </a:r>
                    </a:p>
                  </a:txBody>
                  <a:tcPr marL="68598" marR="68598"/>
                </a:tc>
                <a:extLst>
                  <a:ext uri="{0D108BD9-81ED-4DB2-BD59-A6C34878D82A}">
                    <a16:rowId xmlns="" xmlns:a16="http://schemas.microsoft.com/office/drawing/2014/main" val="289928848"/>
                  </a:ext>
                </a:extLst>
              </a:tr>
            </a:tbl>
          </a:graphicData>
        </a:graphic>
      </p:graphicFrame>
      <p:sp>
        <p:nvSpPr>
          <p:cNvPr id="4" name="Slide Number Placeholder 3">
            <a:extLst>
              <a:ext uri="{FF2B5EF4-FFF2-40B4-BE49-F238E27FC236}">
                <a16:creationId xmlns="" xmlns:a16="http://schemas.microsoft.com/office/drawing/2014/main" id="{371CEF74-FA25-4D03-81B1-62E42B7B2EF1}"/>
              </a:ext>
            </a:extLst>
          </p:cNvPr>
          <p:cNvSpPr>
            <a:spLocks noGrp="1"/>
          </p:cNvSpPr>
          <p:nvPr>
            <p:ph type="sldNum" sz="quarter" idx="12"/>
          </p:nvPr>
        </p:nvSpPr>
        <p:spPr/>
        <p:txBody>
          <a:bodyPr/>
          <a:lstStyle/>
          <a:p>
            <a:pPr>
              <a:defRPr/>
            </a:pPr>
            <a:fld id="{AFBEA607-C712-4991-945F-5675674639E9}" type="slidenum">
              <a:rPr lang="en-US" smtClean="0"/>
              <a:pPr>
                <a:defRPr/>
              </a:pPr>
              <a:t>26</a:t>
            </a:fld>
            <a:endParaRPr lang="en-US" dirty="0"/>
          </a:p>
        </p:txBody>
      </p:sp>
    </p:spTree>
    <p:extLst>
      <p:ext uri="{BB962C8B-B14F-4D97-AF65-F5344CB8AC3E}">
        <p14:creationId xmlns:p14="http://schemas.microsoft.com/office/powerpoint/2010/main" val="11000433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94A0E0-9BCD-4E84-A678-C7FADBA0A51A}"/>
              </a:ext>
            </a:extLst>
          </p:cNvPr>
          <p:cNvSpPr>
            <a:spLocks noGrp="1"/>
          </p:cNvSpPr>
          <p:nvPr>
            <p:ph type="title"/>
          </p:nvPr>
        </p:nvSpPr>
        <p:spPr>
          <a:xfrm>
            <a:off x="857224" y="138114"/>
            <a:ext cx="8040715" cy="1233487"/>
          </a:xfrm>
          <a:solidFill>
            <a:schemeClr val="accent4">
              <a:lumMod val="40000"/>
              <a:lumOff val="60000"/>
            </a:schemeClr>
          </a:solidFill>
        </p:spPr>
        <p:txBody>
          <a:bodyPr>
            <a:noAutofit/>
          </a:bodyPr>
          <a:lstStyle/>
          <a:p>
            <a:pPr algn="ctr"/>
            <a:r>
              <a:rPr lang="en-US" sz="3600" dirty="0">
                <a:solidFill>
                  <a:schemeClr val="bg1"/>
                </a:solidFill>
              </a:rPr>
              <a:t>How do we explain increasing cigarette consumption? </a:t>
            </a:r>
          </a:p>
        </p:txBody>
      </p:sp>
      <p:sp>
        <p:nvSpPr>
          <p:cNvPr id="3" name="Content Placeholder 2">
            <a:extLst>
              <a:ext uri="{FF2B5EF4-FFF2-40B4-BE49-F238E27FC236}">
                <a16:creationId xmlns="" xmlns:a16="http://schemas.microsoft.com/office/drawing/2014/main" id="{C4B8DE63-5E15-4909-868C-64D3CF674C7A}"/>
              </a:ext>
            </a:extLst>
          </p:cNvPr>
          <p:cNvSpPr>
            <a:spLocks noGrp="1"/>
          </p:cNvSpPr>
          <p:nvPr>
            <p:ph idx="1"/>
          </p:nvPr>
        </p:nvSpPr>
        <p:spPr>
          <a:xfrm>
            <a:off x="1173164" y="1371601"/>
            <a:ext cx="7724775" cy="4897439"/>
          </a:xfrm>
        </p:spPr>
        <p:txBody>
          <a:bodyPr/>
          <a:lstStyle/>
          <a:p>
            <a:pPr marL="742950" indent="-742950">
              <a:buFont typeface="+mj-lt"/>
              <a:buAutoNum type="arabicPeriod"/>
            </a:pPr>
            <a:r>
              <a:rPr lang="en-US" dirty="0"/>
              <a:t>Growing number of cigarette smokers</a:t>
            </a:r>
          </a:p>
          <a:p>
            <a:pPr lvl="1"/>
            <a:r>
              <a:rPr lang="en-US" dirty="0"/>
              <a:t>Prevalence might be going down, but population is increasing </a:t>
            </a:r>
          </a:p>
          <a:p>
            <a:pPr marL="742950" indent="-742950">
              <a:buFont typeface="+mj-lt"/>
              <a:buAutoNum type="arabicPeriod"/>
            </a:pPr>
            <a:r>
              <a:rPr lang="en-US" dirty="0"/>
              <a:t>Current smokers switching to low-priced brands</a:t>
            </a:r>
          </a:p>
          <a:p>
            <a:pPr marL="742950" indent="-742950">
              <a:buFont typeface="+mj-lt"/>
              <a:buAutoNum type="arabicPeriod"/>
            </a:pPr>
            <a:r>
              <a:rPr lang="en-US" dirty="0"/>
              <a:t>Higher income leading to higher cigarette consumption</a:t>
            </a:r>
          </a:p>
        </p:txBody>
      </p:sp>
      <p:sp>
        <p:nvSpPr>
          <p:cNvPr id="4" name="Slide Number Placeholder 3">
            <a:extLst>
              <a:ext uri="{FF2B5EF4-FFF2-40B4-BE49-F238E27FC236}">
                <a16:creationId xmlns="" xmlns:a16="http://schemas.microsoft.com/office/drawing/2014/main" id="{9FB3F784-03B6-424E-AC7F-628D4136F6A4}"/>
              </a:ext>
            </a:extLst>
          </p:cNvPr>
          <p:cNvSpPr>
            <a:spLocks noGrp="1"/>
          </p:cNvSpPr>
          <p:nvPr>
            <p:ph type="sldNum" sz="quarter" idx="12"/>
          </p:nvPr>
        </p:nvSpPr>
        <p:spPr/>
        <p:txBody>
          <a:bodyPr/>
          <a:lstStyle/>
          <a:p>
            <a:pPr>
              <a:defRPr/>
            </a:pPr>
            <a:fld id="{AFBEA607-C712-4991-945F-5675674639E9}" type="slidenum">
              <a:rPr lang="en-US" smtClean="0"/>
              <a:pPr>
                <a:defRPr/>
              </a:pPr>
              <a:t>27</a:t>
            </a:fld>
            <a:endParaRPr lang="en-US" dirty="0"/>
          </a:p>
        </p:txBody>
      </p:sp>
    </p:spTree>
    <p:extLst>
      <p:ext uri="{BB962C8B-B14F-4D97-AF65-F5344CB8AC3E}">
        <p14:creationId xmlns:p14="http://schemas.microsoft.com/office/powerpoint/2010/main" val="36196958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E07B58-7CEA-4FEB-8EF2-11CCD97F6BB4}"/>
              </a:ext>
            </a:extLst>
          </p:cNvPr>
          <p:cNvSpPr>
            <a:spLocks noGrp="1"/>
          </p:cNvSpPr>
          <p:nvPr>
            <p:ph type="title"/>
          </p:nvPr>
        </p:nvSpPr>
        <p:spPr>
          <a:xfrm>
            <a:off x="714348" y="0"/>
            <a:ext cx="7943848" cy="1143000"/>
          </a:xfrm>
          <a:solidFill>
            <a:schemeClr val="tx1">
              <a:lumMod val="40000"/>
              <a:lumOff val="60000"/>
            </a:schemeClr>
          </a:solidFill>
        </p:spPr>
        <p:txBody>
          <a:bodyPr>
            <a:normAutofit fontScale="90000"/>
          </a:bodyPr>
          <a:lstStyle/>
          <a:p>
            <a:pPr algn="ctr"/>
            <a:r>
              <a:rPr lang="en-US" sz="4000" dirty="0" smtClean="0">
                <a:solidFill>
                  <a:schemeClr val="bg1"/>
                </a:solidFill>
              </a:rPr>
              <a:t>Market </a:t>
            </a:r>
            <a:r>
              <a:rPr lang="en-US" sz="4000" dirty="0">
                <a:solidFill>
                  <a:schemeClr val="bg1"/>
                </a:solidFill>
              </a:rPr>
              <a:t>share of low tier brands (%) is growing</a:t>
            </a:r>
          </a:p>
        </p:txBody>
      </p:sp>
      <p:graphicFrame>
        <p:nvGraphicFramePr>
          <p:cNvPr id="8" name="Content Placeholder 7">
            <a:extLst>
              <a:ext uri="{FF2B5EF4-FFF2-40B4-BE49-F238E27FC236}">
                <a16:creationId xmlns="" xmlns:a16="http://schemas.microsoft.com/office/drawing/2014/main" id="{475E58A3-FE62-48DA-A133-A4D9D4F6CCA3}"/>
              </a:ext>
            </a:extLst>
          </p:cNvPr>
          <p:cNvGraphicFramePr>
            <a:graphicFrameLocks noGrp="1"/>
          </p:cNvGraphicFramePr>
          <p:nvPr>
            <p:ph idx="1"/>
            <p:extLst>
              <p:ext uri="{D42A27DB-BD31-4B8C-83A1-F6EECF244321}">
                <p14:modId xmlns:p14="http://schemas.microsoft.com/office/powerpoint/2010/main" val="183927135"/>
              </p:ext>
            </p:extLst>
          </p:nvPr>
        </p:nvGraphicFramePr>
        <p:xfrm>
          <a:off x="714349" y="1228725"/>
          <a:ext cx="8001056" cy="489743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 xmlns:a16="http://schemas.microsoft.com/office/drawing/2014/main" id="{00282BB0-AA4F-4572-8EA8-AE4335253FC2}"/>
              </a:ext>
            </a:extLst>
          </p:cNvPr>
          <p:cNvSpPr>
            <a:spLocks noGrp="1"/>
          </p:cNvSpPr>
          <p:nvPr>
            <p:ph type="sldNum" sz="quarter" idx="12"/>
          </p:nvPr>
        </p:nvSpPr>
        <p:spPr/>
        <p:txBody>
          <a:bodyPr/>
          <a:lstStyle/>
          <a:p>
            <a:pPr>
              <a:defRPr/>
            </a:pPr>
            <a:fld id="{AFBEA607-C712-4991-945F-5675674639E9}" type="slidenum">
              <a:rPr lang="en-US" smtClean="0"/>
              <a:pPr>
                <a:defRPr/>
              </a:pPr>
              <a:t>28</a:t>
            </a:fld>
            <a:endParaRPr lang="en-US" dirty="0"/>
          </a:p>
        </p:txBody>
      </p:sp>
      <p:sp>
        <p:nvSpPr>
          <p:cNvPr id="9" name="TextBox 8">
            <a:extLst>
              <a:ext uri="{FF2B5EF4-FFF2-40B4-BE49-F238E27FC236}">
                <a16:creationId xmlns="" xmlns:a16="http://schemas.microsoft.com/office/drawing/2014/main" id="{56DC0039-EFF6-4425-A691-EDC244D42651}"/>
              </a:ext>
            </a:extLst>
          </p:cNvPr>
          <p:cNvSpPr txBox="1"/>
          <p:nvPr/>
        </p:nvSpPr>
        <p:spPr>
          <a:xfrm>
            <a:off x="3715718" y="3441700"/>
            <a:ext cx="1552979" cy="369332"/>
          </a:xfrm>
          <a:prstGeom prst="rect">
            <a:avLst/>
          </a:prstGeom>
          <a:noFill/>
        </p:spPr>
        <p:txBody>
          <a:bodyPr wrap="square" rtlCol="0">
            <a:spAutoFit/>
          </a:bodyPr>
          <a:lstStyle/>
          <a:p>
            <a:r>
              <a:rPr lang="en-US" b="1" dirty="0"/>
              <a:t>LOW TIER</a:t>
            </a:r>
          </a:p>
        </p:txBody>
      </p:sp>
      <p:sp>
        <p:nvSpPr>
          <p:cNvPr id="10" name="TextBox 9">
            <a:extLst>
              <a:ext uri="{FF2B5EF4-FFF2-40B4-BE49-F238E27FC236}">
                <a16:creationId xmlns="" xmlns:a16="http://schemas.microsoft.com/office/drawing/2014/main" id="{880A7A9E-E7DE-4974-8C21-A30EA67E2B6D}"/>
              </a:ext>
            </a:extLst>
          </p:cNvPr>
          <p:cNvSpPr txBox="1"/>
          <p:nvPr/>
        </p:nvSpPr>
        <p:spPr>
          <a:xfrm>
            <a:off x="3696663" y="1651000"/>
            <a:ext cx="1190935" cy="646331"/>
          </a:xfrm>
          <a:prstGeom prst="rect">
            <a:avLst/>
          </a:prstGeom>
          <a:noFill/>
        </p:spPr>
        <p:txBody>
          <a:bodyPr wrap="square" rtlCol="0">
            <a:spAutoFit/>
          </a:bodyPr>
          <a:lstStyle/>
          <a:p>
            <a:r>
              <a:rPr lang="en-US" b="1" dirty="0"/>
              <a:t>UPPER TIER</a:t>
            </a:r>
          </a:p>
        </p:txBody>
      </p:sp>
    </p:spTree>
    <p:extLst>
      <p:ext uri="{BB962C8B-B14F-4D97-AF65-F5344CB8AC3E}">
        <p14:creationId xmlns:p14="http://schemas.microsoft.com/office/powerpoint/2010/main" val="35445231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FE08BF-665A-444E-BA3C-1858A048983D}"/>
              </a:ext>
            </a:extLst>
          </p:cNvPr>
          <p:cNvSpPr>
            <a:spLocks noGrp="1"/>
          </p:cNvSpPr>
          <p:nvPr>
            <p:ph type="title"/>
          </p:nvPr>
        </p:nvSpPr>
        <p:spPr>
          <a:xfrm>
            <a:off x="357158" y="428604"/>
            <a:ext cx="8229600" cy="857248"/>
          </a:xfrm>
          <a:solidFill>
            <a:schemeClr val="tx1">
              <a:lumMod val="40000"/>
              <a:lumOff val="60000"/>
            </a:schemeClr>
          </a:solidFill>
        </p:spPr>
        <p:txBody>
          <a:bodyPr>
            <a:normAutofit fontScale="90000"/>
          </a:bodyPr>
          <a:lstStyle/>
          <a:p>
            <a:pPr algn="ctr"/>
            <a:r>
              <a:rPr lang="en-US" dirty="0" smtClean="0">
                <a:solidFill>
                  <a:schemeClr val="bg1"/>
                </a:solidFill>
              </a:rPr>
              <a:t>Per </a:t>
            </a:r>
            <a:r>
              <a:rPr lang="en-US" dirty="0">
                <a:solidFill>
                  <a:schemeClr val="bg1"/>
                </a:solidFill>
              </a:rPr>
              <a:t>capita GDP is growing rapidly</a:t>
            </a:r>
          </a:p>
        </p:txBody>
      </p:sp>
      <p:graphicFrame>
        <p:nvGraphicFramePr>
          <p:cNvPr id="15" name="Content Placeholder 14">
            <a:extLst>
              <a:ext uri="{FF2B5EF4-FFF2-40B4-BE49-F238E27FC236}">
                <a16:creationId xmlns="" xmlns:a16="http://schemas.microsoft.com/office/drawing/2014/main" id="{57FCFF22-AE14-4C59-9D19-359CCE644C17}"/>
              </a:ext>
            </a:extLst>
          </p:cNvPr>
          <p:cNvGraphicFramePr>
            <a:graphicFrameLocks noGrp="1"/>
          </p:cNvGraphicFramePr>
          <p:nvPr>
            <p:ph idx="1"/>
            <p:extLst>
              <p:ext uri="{D42A27DB-BD31-4B8C-83A1-F6EECF244321}">
                <p14:modId xmlns:p14="http://schemas.microsoft.com/office/powerpoint/2010/main" val="2039607414"/>
              </p:ext>
            </p:extLst>
          </p:nvPr>
        </p:nvGraphicFramePr>
        <p:xfrm>
          <a:off x="1173072" y="1857363"/>
          <a:ext cx="7724405" cy="4268799"/>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 xmlns:a16="http://schemas.microsoft.com/office/drawing/2014/main" id="{5C676C79-32E9-4429-B9F0-5435AE7E7CFD}"/>
              </a:ext>
            </a:extLst>
          </p:cNvPr>
          <p:cNvSpPr>
            <a:spLocks noGrp="1"/>
          </p:cNvSpPr>
          <p:nvPr>
            <p:ph type="sldNum" sz="quarter" idx="12"/>
          </p:nvPr>
        </p:nvSpPr>
        <p:spPr/>
        <p:txBody>
          <a:bodyPr/>
          <a:lstStyle/>
          <a:p>
            <a:pPr>
              <a:defRPr/>
            </a:pPr>
            <a:fld id="{AFBEA607-C712-4991-945F-5675674639E9}" type="slidenum">
              <a:rPr lang="en-US" smtClean="0"/>
              <a:pPr>
                <a:defRPr/>
              </a:pPr>
              <a:t>29</a:t>
            </a:fld>
            <a:endParaRPr lang="en-US" dirty="0"/>
          </a:p>
        </p:txBody>
      </p:sp>
    </p:spTree>
    <p:extLst>
      <p:ext uri="{BB962C8B-B14F-4D97-AF65-F5344CB8AC3E}">
        <p14:creationId xmlns:p14="http://schemas.microsoft.com/office/powerpoint/2010/main" val="15756796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Components of Tobacco Economics</a:t>
            </a:r>
            <a:endParaRPr lang="en-CA" dirty="0"/>
          </a:p>
        </p:txBody>
      </p:sp>
      <p:sp>
        <p:nvSpPr>
          <p:cNvPr id="3" name="Content Placeholder 2"/>
          <p:cNvSpPr>
            <a:spLocks noGrp="1"/>
          </p:cNvSpPr>
          <p:nvPr>
            <p:ph idx="1"/>
          </p:nvPr>
        </p:nvSpPr>
        <p:spPr/>
        <p:txBody>
          <a:bodyPr/>
          <a:lstStyle/>
          <a:p>
            <a:r>
              <a:rPr lang="en-CA" dirty="0" smtClean="0"/>
              <a:t>Tobacco and its epidemic</a:t>
            </a:r>
          </a:p>
          <a:p>
            <a:r>
              <a:rPr lang="en-CA" dirty="0" smtClean="0"/>
              <a:t>Cost analysis</a:t>
            </a:r>
          </a:p>
          <a:p>
            <a:r>
              <a:rPr lang="en-CA" dirty="0" smtClean="0"/>
              <a:t>Benefit Analysis</a:t>
            </a:r>
          </a:p>
          <a:p>
            <a:r>
              <a:rPr lang="en-CA" dirty="0" smtClean="0"/>
              <a:t>Policy Instrument design</a:t>
            </a:r>
          </a:p>
          <a:p>
            <a:r>
              <a:rPr lang="en-CA" dirty="0" smtClean="0"/>
              <a:t>Policy Evaluation</a:t>
            </a:r>
          </a:p>
          <a:p>
            <a:r>
              <a:rPr lang="en-CA" dirty="0" smtClean="0"/>
              <a:t>Microfoundation of tobacco economics</a:t>
            </a:r>
          </a:p>
          <a:p>
            <a:pPr>
              <a:buNone/>
            </a:pPr>
            <a:endParaRPr lang="en-CA" dirty="0" smtClean="0"/>
          </a:p>
          <a:p>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AC1373-CB56-4227-AB87-2ACE7EE58FA6}"/>
              </a:ext>
            </a:extLst>
          </p:cNvPr>
          <p:cNvSpPr>
            <a:spLocks noGrp="1"/>
          </p:cNvSpPr>
          <p:nvPr>
            <p:ph type="title"/>
          </p:nvPr>
        </p:nvSpPr>
        <p:spPr>
          <a:xfrm>
            <a:off x="357158" y="357166"/>
            <a:ext cx="8229600" cy="928686"/>
          </a:xfrm>
          <a:solidFill>
            <a:schemeClr val="accent4">
              <a:lumMod val="40000"/>
              <a:lumOff val="60000"/>
            </a:schemeClr>
          </a:solidFill>
        </p:spPr>
        <p:txBody>
          <a:bodyPr/>
          <a:lstStyle/>
          <a:p>
            <a:pPr algn="ctr"/>
            <a:r>
              <a:rPr lang="en-US" dirty="0">
                <a:solidFill>
                  <a:schemeClr val="bg1"/>
                </a:solidFill>
              </a:rPr>
              <a:t>What is the way forward?</a:t>
            </a:r>
          </a:p>
        </p:txBody>
      </p:sp>
      <p:sp>
        <p:nvSpPr>
          <p:cNvPr id="3" name="Content Placeholder 2">
            <a:extLst>
              <a:ext uri="{FF2B5EF4-FFF2-40B4-BE49-F238E27FC236}">
                <a16:creationId xmlns="" xmlns:a16="http://schemas.microsoft.com/office/drawing/2014/main" id="{05B4D1C5-218F-46E5-B8FA-9C18E425EC1F}"/>
              </a:ext>
            </a:extLst>
          </p:cNvPr>
          <p:cNvSpPr>
            <a:spLocks noGrp="1"/>
          </p:cNvSpPr>
          <p:nvPr>
            <p:ph idx="1"/>
          </p:nvPr>
        </p:nvSpPr>
        <p:spPr>
          <a:xfrm>
            <a:off x="457200" y="1643050"/>
            <a:ext cx="8229600" cy="4681550"/>
          </a:xfrm>
        </p:spPr>
        <p:txBody>
          <a:bodyPr/>
          <a:lstStyle/>
          <a:p>
            <a:r>
              <a:rPr lang="en-US" dirty="0"/>
              <a:t>Price increases in small annual increments allow people to gradually adjust their purchase behavior (choice of brands)</a:t>
            </a:r>
          </a:p>
          <a:p>
            <a:endParaRPr lang="en-US" dirty="0" smtClean="0"/>
          </a:p>
          <a:p>
            <a:endParaRPr lang="en-US" dirty="0" smtClean="0"/>
          </a:p>
          <a:p>
            <a:r>
              <a:rPr lang="en-US" dirty="0" smtClean="0"/>
              <a:t>INCREASE THE PRICE AT THE LOW TIER DRASTICALLY IN ONE YEAR BY </a:t>
            </a:r>
          </a:p>
          <a:p>
            <a:pPr lvl="1"/>
            <a:r>
              <a:rPr lang="en-US" b="1" dirty="0" smtClean="0">
                <a:highlight>
                  <a:srgbClr val="00FFFF"/>
                </a:highlight>
              </a:rPr>
              <a:t>AT </a:t>
            </a:r>
            <a:r>
              <a:rPr lang="en-US" b="1" dirty="0">
                <a:highlight>
                  <a:srgbClr val="00FFFF"/>
                </a:highlight>
              </a:rPr>
              <a:t>LEAST 70%</a:t>
            </a:r>
          </a:p>
        </p:txBody>
      </p:sp>
      <p:sp>
        <p:nvSpPr>
          <p:cNvPr id="4" name="Slide Number Placeholder 3">
            <a:extLst>
              <a:ext uri="{FF2B5EF4-FFF2-40B4-BE49-F238E27FC236}">
                <a16:creationId xmlns="" xmlns:a16="http://schemas.microsoft.com/office/drawing/2014/main" id="{BBF3BC76-708C-44BB-B9DA-4F8A4439CA5F}"/>
              </a:ext>
            </a:extLst>
          </p:cNvPr>
          <p:cNvSpPr>
            <a:spLocks noGrp="1"/>
          </p:cNvSpPr>
          <p:nvPr>
            <p:ph type="sldNum" sz="quarter" idx="12"/>
          </p:nvPr>
        </p:nvSpPr>
        <p:spPr/>
        <p:txBody>
          <a:bodyPr/>
          <a:lstStyle/>
          <a:p>
            <a:pPr>
              <a:defRPr/>
            </a:pPr>
            <a:fld id="{AFBEA607-C712-4991-945F-5675674639E9}" type="slidenum">
              <a:rPr lang="en-US" smtClean="0"/>
              <a:pPr>
                <a:defRPr/>
              </a:pPr>
              <a:t>30</a:t>
            </a:fld>
            <a:endParaRPr lang="en-US" dirty="0"/>
          </a:p>
        </p:txBody>
      </p:sp>
      <p:sp>
        <p:nvSpPr>
          <p:cNvPr id="5" name="Arrow: Right 4">
            <a:extLst>
              <a:ext uri="{FF2B5EF4-FFF2-40B4-BE49-F238E27FC236}">
                <a16:creationId xmlns="" xmlns:a16="http://schemas.microsoft.com/office/drawing/2014/main" id="{17F1C96A-8105-41EB-BCD5-48CEBEBBB0D1}"/>
              </a:ext>
            </a:extLst>
          </p:cNvPr>
          <p:cNvSpPr/>
          <p:nvPr/>
        </p:nvSpPr>
        <p:spPr>
          <a:xfrm>
            <a:off x="1643042" y="3071810"/>
            <a:ext cx="733997"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 xmlns:a16="http://schemas.microsoft.com/office/drawing/2014/main" id="{D52F4CAD-086A-451B-9DB4-E2E4DDD5DB37}"/>
              </a:ext>
            </a:extLst>
          </p:cNvPr>
          <p:cNvSpPr txBox="1"/>
          <p:nvPr/>
        </p:nvSpPr>
        <p:spPr>
          <a:xfrm>
            <a:off x="2643174" y="3071810"/>
            <a:ext cx="4857930" cy="523220"/>
          </a:xfrm>
          <a:prstGeom prst="rect">
            <a:avLst/>
          </a:prstGeom>
          <a:noFill/>
        </p:spPr>
        <p:txBody>
          <a:bodyPr wrap="square" rtlCol="0">
            <a:spAutoFit/>
          </a:bodyPr>
          <a:lstStyle/>
          <a:p>
            <a:r>
              <a:rPr lang="en-US" sz="2800" b="1" dirty="0" smtClean="0">
                <a:solidFill>
                  <a:srgbClr val="FF0000"/>
                </a:solidFill>
              </a:rPr>
              <a:t>PRICE SHOCK</a:t>
            </a:r>
            <a:endParaRPr lang="en-US" sz="2800" b="1" dirty="0">
              <a:solidFill>
                <a:srgbClr val="FF0000"/>
              </a:solidFill>
            </a:endParaRPr>
          </a:p>
        </p:txBody>
      </p:sp>
    </p:spTree>
    <p:extLst>
      <p:ext uri="{BB962C8B-B14F-4D97-AF65-F5344CB8AC3E}">
        <p14:creationId xmlns:p14="http://schemas.microsoft.com/office/powerpoint/2010/main" val="40988747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0F412C1-62F5-4AD8-B0B6-CC1F68B73A58}"/>
              </a:ext>
            </a:extLst>
          </p:cNvPr>
          <p:cNvSpPr>
            <a:spLocks noGrp="1"/>
          </p:cNvSpPr>
          <p:nvPr>
            <p:ph idx="1"/>
          </p:nvPr>
        </p:nvSpPr>
        <p:spPr/>
        <p:txBody>
          <a:bodyPr/>
          <a:lstStyle/>
          <a:p>
            <a:r>
              <a:rPr lang="en-US" dirty="0"/>
              <a:t>Reduce the price gap between brands</a:t>
            </a:r>
          </a:p>
          <a:p>
            <a:pPr lvl="1"/>
            <a:r>
              <a:rPr lang="en-US" dirty="0"/>
              <a:t>Larger increase in low tier</a:t>
            </a:r>
          </a:p>
          <a:p>
            <a:r>
              <a:rPr lang="en-US" dirty="0"/>
              <a:t>Simplify the tax structure</a:t>
            </a:r>
          </a:p>
          <a:p>
            <a:pPr lvl="1"/>
            <a:r>
              <a:rPr lang="en-US" dirty="0"/>
              <a:t>Reduce the number of tiers to make it uniform</a:t>
            </a:r>
          </a:p>
          <a:p>
            <a:r>
              <a:rPr lang="en-US" dirty="0"/>
              <a:t>Introduce specific tax</a:t>
            </a:r>
          </a:p>
          <a:p>
            <a:pPr lvl="1"/>
            <a:r>
              <a:rPr lang="en-US" dirty="0"/>
              <a:t>Reduce the reliance on ad valorem system</a:t>
            </a:r>
          </a:p>
        </p:txBody>
      </p:sp>
      <p:sp>
        <p:nvSpPr>
          <p:cNvPr id="4" name="Slide Number Placeholder 3">
            <a:extLst>
              <a:ext uri="{FF2B5EF4-FFF2-40B4-BE49-F238E27FC236}">
                <a16:creationId xmlns="" xmlns:a16="http://schemas.microsoft.com/office/drawing/2014/main" id="{C23378BE-9C18-47CE-9FA8-C44A0E212109}"/>
              </a:ext>
            </a:extLst>
          </p:cNvPr>
          <p:cNvSpPr>
            <a:spLocks noGrp="1"/>
          </p:cNvSpPr>
          <p:nvPr>
            <p:ph type="sldNum" sz="quarter" idx="12"/>
          </p:nvPr>
        </p:nvSpPr>
        <p:spPr/>
        <p:txBody>
          <a:bodyPr/>
          <a:lstStyle/>
          <a:p>
            <a:pPr>
              <a:defRPr/>
            </a:pPr>
            <a:fld id="{AFBEA607-C712-4991-945F-5675674639E9}" type="slidenum">
              <a:rPr lang="en-US" smtClean="0"/>
              <a:pPr>
                <a:defRPr/>
              </a:pPr>
              <a:t>31</a:t>
            </a:fld>
            <a:endParaRPr lang="en-US" dirty="0"/>
          </a:p>
        </p:txBody>
      </p:sp>
      <p:sp>
        <p:nvSpPr>
          <p:cNvPr id="5" name="Title 1">
            <a:extLst>
              <a:ext uri="{FF2B5EF4-FFF2-40B4-BE49-F238E27FC236}">
                <a16:creationId xmlns="" xmlns:a16="http://schemas.microsoft.com/office/drawing/2014/main" id="{3BEDC4B9-FD94-4828-A755-ABD3E8EE66D1}"/>
              </a:ext>
            </a:extLst>
          </p:cNvPr>
          <p:cNvSpPr txBox="1">
            <a:spLocks/>
          </p:cNvSpPr>
          <p:nvPr/>
        </p:nvSpPr>
        <p:spPr bwMode="auto">
          <a:xfrm>
            <a:off x="1173164" y="150816"/>
            <a:ext cx="7724775" cy="958851"/>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99" tIns="60949" rIns="121899" bIns="60949" numCol="1" anchor="ctr" anchorCtr="0" compatLnSpc="1">
            <a:prstTxWarp prst="textNoShape">
              <a:avLst/>
            </a:prstTxWarp>
          </a:bodyPr>
          <a:lstStyle>
            <a:lvl1pPr algn="ctr" rtl="0" eaLnBrk="0" fontAlgn="base" hangingPunct="0">
              <a:spcBef>
                <a:spcPct val="0"/>
              </a:spcBef>
              <a:spcAft>
                <a:spcPct val="0"/>
              </a:spcAft>
              <a:defRPr sz="5300">
                <a:solidFill>
                  <a:srgbClr val="000000"/>
                </a:solidFill>
                <a:latin typeface="+mj-lt"/>
                <a:ea typeface="MS PGothic" pitchFamily="34" charset="-128"/>
                <a:cs typeface="ＭＳ Ｐゴシック" charset="-128"/>
              </a:defRPr>
            </a:lvl1pPr>
            <a:lvl2pPr algn="ctr" rtl="0" eaLnBrk="0" fontAlgn="base" hangingPunct="0">
              <a:spcBef>
                <a:spcPct val="0"/>
              </a:spcBef>
              <a:spcAft>
                <a:spcPct val="0"/>
              </a:spcAft>
              <a:defRPr sz="5300">
                <a:solidFill>
                  <a:srgbClr val="000000"/>
                </a:solidFill>
                <a:latin typeface="Calibri" charset="0"/>
                <a:ea typeface="MS PGothic" pitchFamily="34" charset="-128"/>
                <a:cs typeface="ＭＳ Ｐゴシック" charset="-128"/>
              </a:defRPr>
            </a:lvl2pPr>
            <a:lvl3pPr algn="ctr" rtl="0" eaLnBrk="0" fontAlgn="base" hangingPunct="0">
              <a:spcBef>
                <a:spcPct val="0"/>
              </a:spcBef>
              <a:spcAft>
                <a:spcPct val="0"/>
              </a:spcAft>
              <a:defRPr sz="5300">
                <a:solidFill>
                  <a:srgbClr val="000000"/>
                </a:solidFill>
                <a:latin typeface="Calibri" charset="0"/>
                <a:ea typeface="MS PGothic" pitchFamily="34" charset="-128"/>
                <a:cs typeface="ＭＳ Ｐゴシック" charset="-128"/>
              </a:defRPr>
            </a:lvl3pPr>
            <a:lvl4pPr algn="ctr" rtl="0" eaLnBrk="0" fontAlgn="base" hangingPunct="0">
              <a:spcBef>
                <a:spcPct val="0"/>
              </a:spcBef>
              <a:spcAft>
                <a:spcPct val="0"/>
              </a:spcAft>
              <a:defRPr sz="5300">
                <a:solidFill>
                  <a:srgbClr val="000000"/>
                </a:solidFill>
                <a:latin typeface="Calibri" charset="0"/>
                <a:ea typeface="MS PGothic" pitchFamily="34" charset="-128"/>
                <a:cs typeface="ＭＳ Ｐゴシック" charset="-128"/>
              </a:defRPr>
            </a:lvl4pPr>
            <a:lvl5pPr algn="ctr" rtl="0" eaLnBrk="0" fontAlgn="base" hangingPunct="0">
              <a:spcBef>
                <a:spcPct val="0"/>
              </a:spcBef>
              <a:spcAft>
                <a:spcPct val="0"/>
              </a:spcAft>
              <a:defRPr sz="5300">
                <a:solidFill>
                  <a:srgbClr val="000000"/>
                </a:solidFill>
                <a:latin typeface="Calibri" charset="0"/>
                <a:ea typeface="MS PGothic" pitchFamily="34" charset="-128"/>
                <a:cs typeface="ＭＳ Ｐゴシック" charset="-128"/>
              </a:defRPr>
            </a:lvl5pPr>
            <a:lvl6pPr marL="609493" algn="ctr" rtl="0" fontAlgn="base">
              <a:spcBef>
                <a:spcPct val="0"/>
              </a:spcBef>
              <a:spcAft>
                <a:spcPct val="0"/>
              </a:spcAft>
              <a:defRPr sz="5300">
                <a:solidFill>
                  <a:srgbClr val="000000"/>
                </a:solidFill>
                <a:latin typeface="Calibri" charset="0"/>
              </a:defRPr>
            </a:lvl6pPr>
            <a:lvl7pPr marL="1218987" algn="ctr" rtl="0" fontAlgn="base">
              <a:spcBef>
                <a:spcPct val="0"/>
              </a:spcBef>
              <a:spcAft>
                <a:spcPct val="0"/>
              </a:spcAft>
              <a:defRPr sz="5300">
                <a:solidFill>
                  <a:srgbClr val="000000"/>
                </a:solidFill>
                <a:latin typeface="Calibri" charset="0"/>
              </a:defRPr>
            </a:lvl7pPr>
            <a:lvl8pPr marL="1828480" algn="ctr" rtl="0" fontAlgn="base">
              <a:spcBef>
                <a:spcPct val="0"/>
              </a:spcBef>
              <a:spcAft>
                <a:spcPct val="0"/>
              </a:spcAft>
              <a:defRPr sz="5300">
                <a:solidFill>
                  <a:srgbClr val="000000"/>
                </a:solidFill>
                <a:latin typeface="Calibri" charset="0"/>
              </a:defRPr>
            </a:lvl8pPr>
            <a:lvl9pPr marL="2437973" algn="ctr" rtl="0" fontAlgn="base">
              <a:spcBef>
                <a:spcPct val="0"/>
              </a:spcBef>
              <a:spcAft>
                <a:spcPct val="0"/>
              </a:spcAft>
              <a:defRPr sz="5300">
                <a:solidFill>
                  <a:srgbClr val="000000"/>
                </a:solidFill>
                <a:latin typeface="Calibri" charset="0"/>
              </a:defRPr>
            </a:lvl9pPr>
          </a:lstStyle>
          <a:p>
            <a:r>
              <a:rPr lang="en-US" kern="0">
                <a:solidFill>
                  <a:schemeClr val="bg1"/>
                </a:solidFill>
              </a:rPr>
              <a:t>What is the way forward?</a:t>
            </a:r>
            <a:endParaRPr lang="en-US" kern="0" dirty="0">
              <a:solidFill>
                <a:schemeClr val="bg1"/>
              </a:solidFill>
            </a:endParaRPr>
          </a:p>
        </p:txBody>
      </p:sp>
    </p:spTree>
    <p:extLst>
      <p:ext uri="{BB962C8B-B14F-4D97-AF65-F5344CB8AC3E}">
        <p14:creationId xmlns:p14="http://schemas.microsoft.com/office/powerpoint/2010/main" val="28804190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DD7D13-78D9-489B-BC22-CDEBB5458725}"/>
              </a:ext>
            </a:extLst>
          </p:cNvPr>
          <p:cNvSpPr>
            <a:spLocks noGrp="1"/>
          </p:cNvSpPr>
          <p:nvPr>
            <p:ph type="title"/>
          </p:nvPr>
        </p:nvSpPr>
        <p:spPr>
          <a:solidFill>
            <a:schemeClr val="accent4">
              <a:lumMod val="40000"/>
              <a:lumOff val="60000"/>
            </a:schemeClr>
          </a:solidFill>
        </p:spPr>
        <p:txBody>
          <a:bodyPr>
            <a:normAutofit/>
          </a:bodyPr>
          <a:lstStyle/>
          <a:p>
            <a:r>
              <a:rPr lang="en-US" sz="3600" b="1" dirty="0">
                <a:solidFill>
                  <a:schemeClr val="bg1"/>
                </a:solidFill>
              </a:rPr>
              <a:t>Who are paying for protecting the interests of tobacco industry?</a:t>
            </a:r>
          </a:p>
        </p:txBody>
      </p:sp>
      <p:sp>
        <p:nvSpPr>
          <p:cNvPr id="3" name="Content Placeholder 2">
            <a:extLst>
              <a:ext uri="{FF2B5EF4-FFF2-40B4-BE49-F238E27FC236}">
                <a16:creationId xmlns="" xmlns:a16="http://schemas.microsoft.com/office/drawing/2014/main" id="{A49C97A1-6FEE-44FC-B0E2-B0708DCD5797}"/>
              </a:ext>
            </a:extLst>
          </p:cNvPr>
          <p:cNvSpPr>
            <a:spLocks noGrp="1"/>
          </p:cNvSpPr>
          <p:nvPr>
            <p:ph idx="1"/>
          </p:nvPr>
        </p:nvSpPr>
        <p:spPr>
          <a:xfrm>
            <a:off x="571472" y="2000240"/>
            <a:ext cx="8255029" cy="4279916"/>
          </a:xfrm>
        </p:spPr>
        <p:txBody>
          <a:bodyPr>
            <a:normAutofit fontScale="92500" lnSpcReduction="20000"/>
          </a:bodyPr>
          <a:lstStyle/>
          <a:p>
            <a:r>
              <a:rPr lang="en-US" sz="3800" dirty="0"/>
              <a:t>Smokers in Bangladesh are buying 84 billion cigarettes and paying approximately 194.39 billion BDT in taxes a year.</a:t>
            </a:r>
          </a:p>
          <a:p>
            <a:r>
              <a:rPr lang="en-US" sz="3800" dirty="0"/>
              <a:t>These smokers are also bearing the cost of an estimated 212 billion BDT in health expenditures and loss of productivity a year from deaths and diseases caused by smoking.</a:t>
            </a:r>
          </a:p>
        </p:txBody>
      </p:sp>
      <p:sp>
        <p:nvSpPr>
          <p:cNvPr id="4" name="Slide Number Placeholder 3">
            <a:extLst>
              <a:ext uri="{FF2B5EF4-FFF2-40B4-BE49-F238E27FC236}">
                <a16:creationId xmlns="" xmlns:a16="http://schemas.microsoft.com/office/drawing/2014/main" id="{CF0AF6C5-DEB7-442C-AC7B-75EA2C766659}"/>
              </a:ext>
            </a:extLst>
          </p:cNvPr>
          <p:cNvSpPr>
            <a:spLocks noGrp="1"/>
          </p:cNvSpPr>
          <p:nvPr>
            <p:ph type="sldNum" sz="quarter" idx="12"/>
          </p:nvPr>
        </p:nvSpPr>
        <p:spPr/>
        <p:txBody>
          <a:bodyPr/>
          <a:lstStyle/>
          <a:p>
            <a:pPr>
              <a:defRPr/>
            </a:pPr>
            <a:fld id="{AFBEA607-C712-4991-945F-5675674639E9}" type="slidenum">
              <a:rPr lang="en-US" smtClean="0"/>
              <a:pPr>
                <a:defRPr/>
              </a:pPr>
              <a:t>32</a:t>
            </a:fld>
            <a:endParaRPr lang="en-US" dirty="0"/>
          </a:p>
        </p:txBody>
      </p:sp>
    </p:spTree>
    <p:extLst>
      <p:ext uri="{BB962C8B-B14F-4D97-AF65-F5344CB8AC3E}">
        <p14:creationId xmlns:p14="http://schemas.microsoft.com/office/powerpoint/2010/main" val="40929775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 xmlns:a16="http://schemas.microsoft.com/office/drawing/2014/main" id="{D956422F-DA19-43B5-B25C-6F9BD45D4F09}"/>
              </a:ext>
            </a:extLst>
          </p:cNvPr>
          <p:cNvGraphicFramePr>
            <a:graphicFrameLocks noGrp="1"/>
          </p:cNvGraphicFramePr>
          <p:nvPr>
            <p:ph idx="4294967295"/>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a:extLst>
              <a:ext uri="{FF2B5EF4-FFF2-40B4-BE49-F238E27FC236}">
                <a16:creationId xmlns="" xmlns:a16="http://schemas.microsoft.com/office/drawing/2014/main" id="{283E0F96-54E5-4329-A888-478BEF2BE830}"/>
              </a:ext>
            </a:extLst>
          </p:cNvPr>
          <p:cNvSpPr txBox="1"/>
          <p:nvPr/>
        </p:nvSpPr>
        <p:spPr>
          <a:xfrm>
            <a:off x="3617635" y="2695075"/>
            <a:ext cx="2303444" cy="1015663"/>
          </a:xfrm>
          <a:prstGeom prst="rect">
            <a:avLst/>
          </a:prstGeom>
          <a:noFill/>
        </p:spPr>
        <p:txBody>
          <a:bodyPr wrap="square" rtlCol="0">
            <a:spAutoFit/>
          </a:bodyPr>
          <a:lstStyle/>
          <a:p>
            <a:pPr algn="ctr"/>
            <a:r>
              <a:rPr lang="en-US" sz="2000" b="1" dirty="0">
                <a:solidFill>
                  <a:srgbClr val="FF0000"/>
                </a:solidFill>
              </a:rPr>
              <a:t>Vicious cycle of tobacco use and poverty</a:t>
            </a:r>
          </a:p>
        </p:txBody>
      </p:sp>
      <p:grpSp>
        <p:nvGrpSpPr>
          <p:cNvPr id="2" name="Group 14">
            <a:extLst>
              <a:ext uri="{FF2B5EF4-FFF2-40B4-BE49-F238E27FC236}">
                <a16:creationId xmlns="" xmlns:a16="http://schemas.microsoft.com/office/drawing/2014/main" id="{57E76F0D-F6E3-44F3-8BBB-5465C027E6B6}"/>
              </a:ext>
            </a:extLst>
          </p:cNvPr>
          <p:cNvGrpSpPr/>
          <p:nvPr/>
        </p:nvGrpSpPr>
        <p:grpSpPr>
          <a:xfrm>
            <a:off x="6910333" y="4322089"/>
            <a:ext cx="2144586" cy="1077218"/>
            <a:chOff x="9211377" y="4322089"/>
            <a:chExt cx="2858703" cy="1077218"/>
          </a:xfrm>
        </p:grpSpPr>
        <p:sp>
          <p:nvSpPr>
            <p:cNvPr id="13" name="TextBox 12">
              <a:extLst>
                <a:ext uri="{FF2B5EF4-FFF2-40B4-BE49-F238E27FC236}">
                  <a16:creationId xmlns="" xmlns:a16="http://schemas.microsoft.com/office/drawing/2014/main" id="{84A0E384-33DD-4DC4-9D1D-9D38C2E227CA}"/>
                </a:ext>
              </a:extLst>
            </p:cNvPr>
            <p:cNvSpPr txBox="1"/>
            <p:nvPr/>
          </p:nvSpPr>
          <p:spPr>
            <a:xfrm>
              <a:off x="10183528" y="4322089"/>
              <a:ext cx="1886552" cy="1077218"/>
            </a:xfrm>
            <a:prstGeom prst="rect">
              <a:avLst/>
            </a:prstGeom>
            <a:solidFill>
              <a:srgbClr val="00B050"/>
            </a:solidFill>
            <a:ln>
              <a:noFill/>
            </a:ln>
          </p:spPr>
          <p:txBody>
            <a:bodyPr wrap="square" rtlCol="0">
              <a:spAutoFit/>
            </a:bodyPr>
            <a:lstStyle/>
            <a:p>
              <a:r>
                <a:rPr lang="en-US" sz="1600" b="1" dirty="0">
                  <a:solidFill>
                    <a:schemeClr val="bg1"/>
                  </a:solidFill>
                </a:rPr>
                <a:t>Where do we break this vicious cycle?</a:t>
              </a:r>
            </a:p>
          </p:txBody>
        </p:sp>
        <p:sp>
          <p:nvSpPr>
            <p:cNvPr id="14" name="Arrow: Left 13">
              <a:extLst>
                <a:ext uri="{FF2B5EF4-FFF2-40B4-BE49-F238E27FC236}">
                  <a16:creationId xmlns="" xmlns:a16="http://schemas.microsoft.com/office/drawing/2014/main" id="{2C97709A-6569-45A9-A897-FB5AA5EBCB85}"/>
                </a:ext>
              </a:extLst>
            </p:cNvPr>
            <p:cNvSpPr/>
            <p:nvPr/>
          </p:nvSpPr>
          <p:spPr>
            <a:xfrm flipV="1">
              <a:off x="9211377" y="4562374"/>
              <a:ext cx="972151" cy="442761"/>
            </a:xfrm>
            <a:prstGeom prst="leftArrow">
              <a:avLst/>
            </a:prstGeom>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951445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6D96C7-D7A9-49A4-9A24-319119D3E3C9}"/>
              </a:ext>
            </a:extLst>
          </p:cNvPr>
          <p:cNvSpPr>
            <a:spLocks noGrp="1"/>
          </p:cNvSpPr>
          <p:nvPr>
            <p:ph type="title"/>
          </p:nvPr>
        </p:nvSpPr>
        <p:spPr>
          <a:xfrm>
            <a:off x="1173164" y="138114"/>
            <a:ext cx="7724775" cy="1090613"/>
          </a:xfrm>
          <a:solidFill>
            <a:schemeClr val="tx1">
              <a:lumMod val="40000"/>
              <a:lumOff val="60000"/>
            </a:schemeClr>
          </a:solidFill>
        </p:spPr>
        <p:txBody>
          <a:bodyPr>
            <a:normAutofit fontScale="90000"/>
          </a:bodyPr>
          <a:lstStyle/>
          <a:p>
            <a:r>
              <a:rPr lang="en-US" sz="4400" dirty="0">
                <a:solidFill>
                  <a:schemeClr val="bg1"/>
                </a:solidFill>
              </a:rPr>
              <a:t>Uniform specific tax is preferred over ad valorem system</a:t>
            </a:r>
          </a:p>
        </p:txBody>
      </p:sp>
      <p:sp>
        <p:nvSpPr>
          <p:cNvPr id="3" name="Content Placeholder 2">
            <a:extLst>
              <a:ext uri="{FF2B5EF4-FFF2-40B4-BE49-F238E27FC236}">
                <a16:creationId xmlns="" xmlns:a16="http://schemas.microsoft.com/office/drawing/2014/main" id="{6CE70C04-C789-45D4-B8B3-6625F72CB6B5}"/>
              </a:ext>
            </a:extLst>
          </p:cNvPr>
          <p:cNvSpPr>
            <a:spLocks noGrp="1"/>
          </p:cNvSpPr>
          <p:nvPr>
            <p:ph idx="1"/>
          </p:nvPr>
        </p:nvSpPr>
        <p:spPr>
          <a:xfrm>
            <a:off x="1048023" y="1344613"/>
            <a:ext cx="8095977" cy="4897439"/>
          </a:xfrm>
        </p:spPr>
        <p:txBody>
          <a:bodyPr>
            <a:normAutofit fontScale="85000" lnSpcReduction="10000"/>
          </a:bodyPr>
          <a:lstStyle/>
          <a:p>
            <a:r>
              <a:rPr lang="en-US" sz="4400" dirty="0"/>
              <a:t>Administratively simple</a:t>
            </a:r>
          </a:p>
          <a:p>
            <a:r>
              <a:rPr lang="en-US" sz="4400" dirty="0"/>
              <a:t>Generates predictable revenue flow </a:t>
            </a:r>
          </a:p>
          <a:p>
            <a:r>
              <a:rPr lang="en-US" sz="4400" dirty="0"/>
              <a:t>Reduces price gap between brands/ products </a:t>
            </a:r>
          </a:p>
          <a:p>
            <a:r>
              <a:rPr lang="en-US" sz="4400" dirty="0"/>
              <a:t>Increases price more than ad valorem tax</a:t>
            </a:r>
          </a:p>
          <a:p>
            <a:r>
              <a:rPr lang="en-US" sz="4400" dirty="0"/>
              <a:t>Desirable from public health perspective  </a:t>
            </a:r>
          </a:p>
          <a:p>
            <a:endParaRPr lang="en-US" dirty="0"/>
          </a:p>
        </p:txBody>
      </p:sp>
      <p:sp>
        <p:nvSpPr>
          <p:cNvPr id="4" name="Slide Number Placeholder 3">
            <a:extLst>
              <a:ext uri="{FF2B5EF4-FFF2-40B4-BE49-F238E27FC236}">
                <a16:creationId xmlns="" xmlns:a16="http://schemas.microsoft.com/office/drawing/2014/main" id="{0E0EC240-2984-414A-85C0-F12C60F31632}"/>
              </a:ext>
            </a:extLst>
          </p:cNvPr>
          <p:cNvSpPr>
            <a:spLocks noGrp="1"/>
          </p:cNvSpPr>
          <p:nvPr>
            <p:ph type="sldNum" sz="quarter" idx="12"/>
          </p:nvPr>
        </p:nvSpPr>
        <p:spPr/>
        <p:txBody>
          <a:bodyPr/>
          <a:lstStyle/>
          <a:p>
            <a:pPr>
              <a:defRPr/>
            </a:pPr>
            <a:fld id="{AFBEA607-C712-4991-945F-5675674639E9}" type="slidenum">
              <a:rPr lang="en-US" smtClean="0"/>
              <a:pPr>
                <a:defRPr/>
              </a:pPr>
              <a:t>34</a:t>
            </a:fld>
            <a:endParaRPr lang="en-US" dirty="0"/>
          </a:p>
        </p:txBody>
      </p:sp>
    </p:spTree>
    <p:extLst>
      <p:ext uri="{BB962C8B-B14F-4D97-AF65-F5344CB8AC3E}">
        <p14:creationId xmlns:p14="http://schemas.microsoft.com/office/powerpoint/2010/main" val="13129396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FE4C1F-71EE-4511-9907-E205E2FA1F91}"/>
              </a:ext>
            </a:extLst>
          </p:cNvPr>
          <p:cNvSpPr>
            <a:spLocks noGrp="1"/>
          </p:cNvSpPr>
          <p:nvPr>
            <p:ph type="title"/>
          </p:nvPr>
        </p:nvSpPr>
        <p:spPr>
          <a:solidFill>
            <a:schemeClr val="tx1">
              <a:lumMod val="40000"/>
              <a:lumOff val="60000"/>
            </a:schemeClr>
          </a:solidFill>
        </p:spPr>
        <p:txBody>
          <a:bodyPr>
            <a:normAutofit fontScale="90000"/>
          </a:bodyPr>
          <a:lstStyle/>
          <a:p>
            <a:r>
              <a:rPr lang="en-US" sz="5400" dirty="0">
                <a:solidFill>
                  <a:schemeClr val="bg1"/>
                </a:solidFill>
              </a:rPr>
              <a:t>Roadmap for tobacco tax policy</a:t>
            </a:r>
            <a:endParaRPr lang="en-US" dirty="0"/>
          </a:p>
        </p:txBody>
      </p:sp>
      <p:sp>
        <p:nvSpPr>
          <p:cNvPr id="3" name="Content Placeholder 2">
            <a:extLst>
              <a:ext uri="{FF2B5EF4-FFF2-40B4-BE49-F238E27FC236}">
                <a16:creationId xmlns="" xmlns:a16="http://schemas.microsoft.com/office/drawing/2014/main" id="{728FDAE2-CFEB-4C22-B472-BDF856AF96BB}"/>
              </a:ext>
            </a:extLst>
          </p:cNvPr>
          <p:cNvSpPr>
            <a:spLocks noGrp="1"/>
          </p:cNvSpPr>
          <p:nvPr>
            <p:ph idx="1"/>
          </p:nvPr>
        </p:nvSpPr>
        <p:spPr/>
        <p:txBody>
          <a:bodyPr/>
          <a:lstStyle/>
          <a:p>
            <a:r>
              <a:rPr lang="en-US" dirty="0"/>
              <a:t>Increase price significantly in the first year and then increase every year adjusting for inflation and income growth</a:t>
            </a:r>
          </a:p>
          <a:p>
            <a:r>
              <a:rPr lang="en-US" dirty="0"/>
              <a:t>Simplify tax structure—uniform tax per unit across brands/products</a:t>
            </a:r>
          </a:p>
          <a:p>
            <a:r>
              <a:rPr lang="en-US" dirty="0"/>
              <a:t>Transition from ad valorem to specific tax system</a:t>
            </a:r>
          </a:p>
        </p:txBody>
      </p:sp>
      <p:sp>
        <p:nvSpPr>
          <p:cNvPr id="4" name="Slide Number Placeholder 3">
            <a:extLst>
              <a:ext uri="{FF2B5EF4-FFF2-40B4-BE49-F238E27FC236}">
                <a16:creationId xmlns="" xmlns:a16="http://schemas.microsoft.com/office/drawing/2014/main" id="{81A6A1A1-D61D-4BF1-B289-AD284A75829E}"/>
              </a:ext>
            </a:extLst>
          </p:cNvPr>
          <p:cNvSpPr>
            <a:spLocks noGrp="1"/>
          </p:cNvSpPr>
          <p:nvPr>
            <p:ph type="sldNum" sz="quarter" idx="12"/>
          </p:nvPr>
        </p:nvSpPr>
        <p:spPr/>
        <p:txBody>
          <a:bodyPr/>
          <a:lstStyle/>
          <a:p>
            <a:pPr>
              <a:defRPr/>
            </a:pPr>
            <a:fld id="{AFBEA607-C712-4991-945F-5675674639E9}" type="slidenum">
              <a:rPr lang="en-US" smtClean="0"/>
              <a:pPr>
                <a:defRPr/>
              </a:pPr>
              <a:t>35</a:t>
            </a:fld>
            <a:endParaRPr lang="en-US" dirty="0"/>
          </a:p>
        </p:txBody>
      </p:sp>
    </p:spTree>
    <p:extLst>
      <p:ext uri="{BB962C8B-B14F-4D97-AF65-F5344CB8AC3E}">
        <p14:creationId xmlns:p14="http://schemas.microsoft.com/office/powerpoint/2010/main" val="7058542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 xmlns:a16="http://schemas.microsoft.com/office/drawing/2014/main" id="{7E3AD653-9069-4B3B-B36F-B67230609291}"/>
              </a:ext>
            </a:extLst>
          </p:cNvPr>
          <p:cNvSpPr>
            <a:spLocks noGrp="1"/>
          </p:cNvSpPr>
          <p:nvPr>
            <p:ph type="sldNum" sz="quarter" idx="12"/>
          </p:nvPr>
        </p:nvSpPr>
        <p:spPr/>
        <p:txBody>
          <a:bodyPr/>
          <a:lstStyle/>
          <a:p>
            <a:pPr>
              <a:defRPr/>
            </a:pPr>
            <a:fld id="{6DD01A3F-9998-4619-9FE3-8E18BF5D2EAF}" type="slidenum">
              <a:rPr lang="en-US" smtClean="0"/>
              <a:pPr>
                <a:defRPr/>
              </a:pPr>
              <a:t>36</a:t>
            </a:fld>
            <a:endParaRPr lang="en-US" dirty="0"/>
          </a:p>
        </p:txBody>
      </p:sp>
      <p:sp>
        <p:nvSpPr>
          <p:cNvPr id="6" name="TextBox 5">
            <a:extLst>
              <a:ext uri="{FF2B5EF4-FFF2-40B4-BE49-F238E27FC236}">
                <a16:creationId xmlns="" xmlns:a16="http://schemas.microsoft.com/office/drawing/2014/main" id="{E28D3488-FB6F-4DF2-8FFA-FA57D08C0C89}"/>
              </a:ext>
            </a:extLst>
          </p:cNvPr>
          <p:cNvSpPr txBox="1"/>
          <p:nvPr/>
        </p:nvSpPr>
        <p:spPr>
          <a:xfrm>
            <a:off x="3169944" y="991402"/>
            <a:ext cx="3646518" cy="2000548"/>
          </a:xfrm>
          <a:prstGeom prst="rect">
            <a:avLst/>
          </a:prstGeom>
          <a:noFill/>
        </p:spPr>
        <p:txBody>
          <a:bodyPr wrap="square" rtlCol="0">
            <a:spAutoFit/>
          </a:bodyPr>
          <a:lstStyle/>
          <a:p>
            <a:pPr algn="ctr"/>
            <a:r>
              <a:rPr lang="en-US" sz="4400" dirty="0"/>
              <a:t>Thank you</a:t>
            </a:r>
          </a:p>
          <a:p>
            <a:pPr algn="ctr"/>
            <a:endParaRPr lang="en-US" sz="4400" dirty="0"/>
          </a:p>
          <a:p>
            <a:pPr algn="ctr"/>
            <a:endParaRPr lang="en-US" dirty="0"/>
          </a:p>
          <a:p>
            <a:pPr algn="ctr"/>
            <a:endParaRPr lang="en-US" dirty="0"/>
          </a:p>
        </p:txBody>
      </p:sp>
      <p:pic>
        <p:nvPicPr>
          <p:cNvPr id="3" name="Picture 2">
            <a:extLst>
              <a:ext uri="{FF2B5EF4-FFF2-40B4-BE49-F238E27FC236}">
                <a16:creationId xmlns="" xmlns:a16="http://schemas.microsoft.com/office/drawing/2014/main" id="{DF7B2406-048C-4EAC-9D34-ABE9507082C6}"/>
              </a:ext>
            </a:extLst>
          </p:cNvPr>
          <p:cNvPicPr>
            <a:picLocks noChangeAspect="1"/>
          </p:cNvPicPr>
          <p:nvPr/>
        </p:nvPicPr>
        <p:blipFill>
          <a:blip r:embed="rId2"/>
          <a:stretch>
            <a:fillRect/>
          </a:stretch>
        </p:blipFill>
        <p:spPr>
          <a:xfrm>
            <a:off x="4058106" y="4228534"/>
            <a:ext cx="1870194" cy="2492943"/>
          </a:xfrm>
          <a:prstGeom prst="rect">
            <a:avLst/>
          </a:prstGeom>
        </p:spPr>
      </p:pic>
    </p:spTree>
    <p:extLst>
      <p:ext uri="{BB962C8B-B14F-4D97-AF65-F5344CB8AC3E}">
        <p14:creationId xmlns:p14="http://schemas.microsoft.com/office/powerpoint/2010/main" val="42141691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642918"/>
            <a:ext cx="7851648" cy="1828800"/>
          </a:xfrm>
        </p:spPr>
        <p:txBody>
          <a:bodyPr/>
          <a:lstStyle/>
          <a:p>
            <a:r>
              <a:rPr lang="en-CA" dirty="0" smtClean="0"/>
              <a:t>Environmental cost of Tobacco cultivation</a:t>
            </a:r>
            <a:endParaRPr lang="en-CA" dirty="0"/>
          </a:p>
        </p:txBody>
      </p:sp>
      <p:pic>
        <p:nvPicPr>
          <p:cNvPr id="4" name="Picture 2"/>
          <p:cNvPicPr>
            <a:picLocks noChangeAspect="1" noChangeArrowheads="1"/>
          </p:cNvPicPr>
          <p:nvPr/>
        </p:nvPicPr>
        <p:blipFill>
          <a:blip r:embed="rId2" cstate="print"/>
          <a:srcRect/>
          <a:stretch>
            <a:fillRect/>
          </a:stretch>
        </p:blipFill>
        <p:spPr bwMode="auto">
          <a:xfrm>
            <a:off x="1" y="3429000"/>
            <a:ext cx="3643306" cy="2895600"/>
          </a:xfrm>
          <a:prstGeom prst="rect">
            <a:avLst/>
          </a:prstGeom>
          <a:noFill/>
          <a:ln w="9525">
            <a:noFill/>
            <a:miter lim="800000"/>
            <a:headEnd/>
            <a:tailEnd/>
          </a:ln>
          <a:effectLst/>
        </p:spPr>
      </p:pic>
      <p:sp>
        <p:nvSpPr>
          <p:cNvPr id="3" name="Subtitle 2"/>
          <p:cNvSpPr>
            <a:spLocks noGrp="1"/>
          </p:cNvSpPr>
          <p:nvPr>
            <p:ph type="subTitle" idx="1"/>
          </p:nvPr>
        </p:nvSpPr>
        <p:spPr>
          <a:xfrm>
            <a:off x="3857620" y="3357562"/>
            <a:ext cx="4925738" cy="1752600"/>
          </a:xfrm>
        </p:spPr>
        <p:txBody>
          <a:bodyPr>
            <a:normAutofit/>
          </a:bodyPr>
          <a:lstStyle/>
          <a:p>
            <a:r>
              <a:rPr lang="en-CA" dirty="0" smtClean="0"/>
              <a:t>AKM Ghulam Hussain</a:t>
            </a:r>
          </a:p>
          <a:p>
            <a:r>
              <a:rPr lang="en-CA" dirty="0" smtClean="0"/>
              <a:t>Professor Dr. </a:t>
            </a:r>
            <a:r>
              <a:rPr lang="en-CA" dirty="0" err="1" smtClean="0"/>
              <a:t>Mohiuddin</a:t>
            </a:r>
            <a:r>
              <a:rPr lang="en-CA" dirty="0" smtClean="0"/>
              <a:t> </a:t>
            </a:r>
            <a:r>
              <a:rPr lang="en-CA" dirty="0" err="1" smtClean="0"/>
              <a:t>Faruque</a:t>
            </a:r>
            <a:endParaRPr lang="en-CA"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704088"/>
          </a:xfrm>
        </p:spPr>
        <p:txBody>
          <a:bodyPr>
            <a:normAutofit/>
          </a:bodyPr>
          <a:lstStyle/>
          <a:p>
            <a:pPr algn="ctr"/>
            <a:r>
              <a:rPr lang="en-GB" sz="3600" b="1" dirty="0" smtClean="0"/>
              <a:t>Background</a:t>
            </a:r>
            <a:endParaRPr lang="en-US" sz="3600" dirty="0"/>
          </a:p>
        </p:txBody>
      </p:sp>
      <p:sp>
        <p:nvSpPr>
          <p:cNvPr id="4" name="Content Placeholder 2"/>
          <p:cNvSpPr>
            <a:spLocks noGrp="1"/>
          </p:cNvSpPr>
          <p:nvPr>
            <p:ph idx="1"/>
          </p:nvPr>
        </p:nvSpPr>
        <p:spPr>
          <a:xfrm>
            <a:off x="457200" y="1371600"/>
            <a:ext cx="8229600" cy="5105400"/>
          </a:xfrm>
        </p:spPr>
        <p:txBody>
          <a:bodyPr>
            <a:normAutofit/>
          </a:bodyPr>
          <a:lstStyle/>
          <a:p>
            <a:r>
              <a:rPr lang="en-GB" sz="2800" dirty="0" smtClean="0"/>
              <a:t>Tobacco cultivation in Bangladesh has gained an alarming upward trend in recent years.</a:t>
            </a:r>
          </a:p>
          <a:p>
            <a:r>
              <a:rPr lang="en-GB" sz="2800" dirty="0" smtClean="0"/>
              <a:t> Bangladesh stands 11</a:t>
            </a:r>
            <a:r>
              <a:rPr lang="en-GB" sz="2800" baseline="30000" dirty="0" smtClean="0"/>
              <a:t>th</a:t>
            </a:r>
            <a:r>
              <a:rPr lang="en-GB" sz="2800" dirty="0" smtClean="0"/>
              <a:t> in the world in tobacco production thus exposing the country to a severe environmental threat.</a:t>
            </a:r>
          </a:p>
          <a:p>
            <a:r>
              <a:rPr lang="en-GB" sz="2800" dirty="0" smtClean="0"/>
              <a:t> A </a:t>
            </a:r>
            <a:r>
              <a:rPr lang="en-GB" sz="2800" b="1" dirty="0" smtClean="0">
                <a:solidFill>
                  <a:srgbClr val="FF0000"/>
                </a:solidFill>
              </a:rPr>
              <a:t>74</a:t>
            </a:r>
            <a:r>
              <a:rPr lang="en-GB" sz="2800" dirty="0" smtClean="0"/>
              <a:t> percent increase over seven years from 2008 to 2015 (Ministry of Finance, 2016).  </a:t>
            </a:r>
          </a:p>
          <a:p>
            <a:r>
              <a:rPr lang="en-GB" sz="2800" dirty="0" smtClean="0"/>
              <a:t>Unofficial figure of tobacco farming land  is 270,000acres (2014-15)</a:t>
            </a:r>
          </a:p>
          <a:p>
            <a:endParaRPr lang="en-US" sz="2200" dirty="0" smtClean="0"/>
          </a:p>
        </p:txBody>
      </p:sp>
      <p:sp>
        <p:nvSpPr>
          <p:cNvPr id="5" name="Date Placeholder 4"/>
          <p:cNvSpPr>
            <a:spLocks noGrp="1"/>
          </p:cNvSpPr>
          <p:nvPr>
            <p:ph type="dt" sz="half" idx="10"/>
          </p:nvPr>
        </p:nvSpPr>
        <p:spPr/>
        <p:txBody>
          <a:bodyPr/>
          <a:lstStyle/>
          <a:p>
            <a:fld id="{0F8B7990-EB28-4752-A64D-55188CA29660}" type="datetime11">
              <a:rPr lang="en-US" smtClean="0"/>
              <a:pPr/>
              <a:t>20:22:32</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627888"/>
          </a:xfrm>
        </p:spPr>
        <p:txBody>
          <a:bodyPr>
            <a:normAutofit fontScale="90000"/>
          </a:bodyPr>
          <a:lstStyle/>
          <a:p>
            <a:pPr algn="ctr"/>
            <a:r>
              <a:rPr lang="en-GB" b="1" dirty="0" smtClean="0"/>
              <a:t>Background (Cont.)</a:t>
            </a:r>
            <a:endParaRPr lang="en-US" dirty="0"/>
          </a:p>
        </p:txBody>
      </p:sp>
      <p:sp>
        <p:nvSpPr>
          <p:cNvPr id="4" name="Content Placeholder 2"/>
          <p:cNvSpPr>
            <a:spLocks noGrp="1"/>
          </p:cNvSpPr>
          <p:nvPr>
            <p:ph idx="1"/>
          </p:nvPr>
        </p:nvSpPr>
        <p:spPr>
          <a:xfrm>
            <a:off x="533400" y="990600"/>
            <a:ext cx="8610600" cy="5334000"/>
          </a:xfrm>
        </p:spPr>
        <p:txBody>
          <a:bodyPr>
            <a:noAutofit/>
          </a:bodyPr>
          <a:lstStyle/>
          <a:p>
            <a:r>
              <a:rPr lang="en-GB" sz="2400" dirty="0" smtClean="0"/>
              <a:t>Who Works: </a:t>
            </a:r>
          </a:p>
          <a:p>
            <a:pPr lvl="1"/>
            <a:r>
              <a:rPr lang="en-GB" sz="2200" dirty="0" smtClean="0"/>
              <a:t>A significant number of women and children are engaged in tobacco cultivation and tobacco leaf processing. </a:t>
            </a:r>
          </a:p>
          <a:p>
            <a:r>
              <a:rPr lang="en-GB" sz="2400" dirty="0" smtClean="0"/>
              <a:t>How Risky: </a:t>
            </a:r>
          </a:p>
          <a:p>
            <a:pPr lvl="1"/>
            <a:r>
              <a:rPr lang="en-GB" sz="2200" dirty="0" smtClean="0"/>
              <a:t>High risk of becoming infected with diseases, such as, bronchial asthma, lung cancer, acute breathing problem,  nausea, dizziness and </a:t>
            </a:r>
            <a:r>
              <a:rPr lang="en-GB" sz="2200" i="1" dirty="0" smtClean="0"/>
              <a:t>green tobacco sickness</a:t>
            </a:r>
            <a:r>
              <a:rPr lang="en-GB" sz="2200" dirty="0" smtClean="0"/>
              <a:t> (GTS) . </a:t>
            </a:r>
          </a:p>
          <a:p>
            <a:r>
              <a:rPr lang="en-GB" sz="2400" dirty="0" smtClean="0"/>
              <a:t>What Else:</a:t>
            </a:r>
          </a:p>
          <a:p>
            <a:pPr lvl="1"/>
            <a:r>
              <a:rPr lang="en-GB" sz="2200" dirty="0" smtClean="0"/>
              <a:t>Besides creating health hazards, tobacco cultivation leaves detrimental effect on the bio-diversity of the country including degradation of soil fertility, pollution of river water and adverse impact on surrounding trees and animals.  </a:t>
            </a:r>
            <a:endParaRPr lang="en-US" sz="2200" dirty="0" smtClean="0"/>
          </a:p>
          <a:p>
            <a:endParaRPr lang="en-GB" sz="2800" dirty="0" smtClean="0"/>
          </a:p>
        </p:txBody>
      </p:sp>
      <p:sp>
        <p:nvSpPr>
          <p:cNvPr id="5" name="Date Placeholder 4"/>
          <p:cNvSpPr>
            <a:spLocks noGrp="1"/>
          </p:cNvSpPr>
          <p:nvPr>
            <p:ph type="dt" sz="half" idx="10"/>
          </p:nvPr>
        </p:nvSpPr>
        <p:spPr/>
        <p:txBody>
          <a:bodyPr/>
          <a:lstStyle/>
          <a:p>
            <a:fld id="{5315214A-A0D5-46CF-AB13-33922D82212A}" type="datetime11">
              <a:rPr lang="en-US" smtClean="0"/>
              <a:pPr/>
              <a:t>20:22:32</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642934"/>
          </a:xfrm>
        </p:spPr>
        <p:txBody>
          <a:bodyPr>
            <a:noAutofit/>
          </a:bodyPr>
          <a:lstStyle/>
          <a:p>
            <a:pPr algn="ctr"/>
            <a:r>
              <a:rPr lang="en-US" sz="3600" dirty="0" smtClean="0"/>
              <a:t>Estimation of the Cost of Deforestation</a:t>
            </a:r>
            <a:endParaRPr lang="en-US" sz="3600" dirty="0"/>
          </a:p>
        </p:txBody>
      </p:sp>
      <p:sp>
        <p:nvSpPr>
          <p:cNvPr id="4" name="Content Placeholder 2"/>
          <p:cNvSpPr>
            <a:spLocks noGrp="1"/>
          </p:cNvSpPr>
          <p:nvPr>
            <p:ph idx="1"/>
          </p:nvPr>
        </p:nvSpPr>
        <p:spPr>
          <a:xfrm>
            <a:off x="285720" y="928670"/>
            <a:ext cx="8586790" cy="5357850"/>
          </a:xfrm>
        </p:spPr>
        <p:txBody>
          <a:bodyPr>
            <a:normAutofit fontScale="92500"/>
          </a:bodyPr>
          <a:lstStyle/>
          <a:p>
            <a:pPr>
              <a:buFont typeface="Wingdings" pitchFamily="2" charset="2"/>
              <a:buChar char="q"/>
            </a:pPr>
            <a:r>
              <a:rPr lang="en-GB" sz="1800" dirty="0" smtClean="0"/>
              <a:t> </a:t>
            </a:r>
            <a:r>
              <a:rPr lang="en-GB" sz="2800" dirty="0" smtClean="0"/>
              <a:t>Facts</a:t>
            </a:r>
          </a:p>
          <a:p>
            <a:pPr lvl="1">
              <a:buFont typeface="Wingdings" pitchFamily="2" charset="2"/>
              <a:buChar char="q"/>
            </a:pPr>
            <a:r>
              <a:rPr lang="en-GB" sz="2800" dirty="0" smtClean="0"/>
              <a:t>Total Area under cultivation is 270,000 acre</a:t>
            </a:r>
          </a:p>
          <a:p>
            <a:pPr lvl="1">
              <a:buFont typeface="Wingdings" pitchFamily="2" charset="2"/>
              <a:buChar char="q"/>
            </a:pPr>
            <a:r>
              <a:rPr lang="en-GB" sz="2800" dirty="0" smtClean="0"/>
              <a:t>Production of tobacco/acre of land is 1MT on average</a:t>
            </a:r>
          </a:p>
          <a:p>
            <a:pPr lvl="1">
              <a:buFont typeface="Wingdings" pitchFamily="2" charset="2"/>
              <a:buChar char="q"/>
            </a:pPr>
            <a:r>
              <a:rPr lang="en-GB" sz="2800" dirty="0" smtClean="0"/>
              <a:t>Biomass required to process 1MT of tobacco is 6MT  on average</a:t>
            </a:r>
          </a:p>
          <a:p>
            <a:pPr lvl="1">
              <a:buFont typeface="Wingdings" pitchFamily="2" charset="2"/>
              <a:buChar char="q"/>
            </a:pPr>
            <a:r>
              <a:rPr lang="en-GB" sz="2800" dirty="0" smtClean="0"/>
              <a:t>Cost/ MT of carbon emission is 740USD</a:t>
            </a:r>
          </a:p>
          <a:p>
            <a:pPr lvl="1">
              <a:buFont typeface="Wingdings" pitchFamily="2" charset="2"/>
              <a:buChar char="q"/>
            </a:pPr>
            <a:r>
              <a:rPr lang="en-GB" sz="2800" dirty="0" smtClean="0"/>
              <a:t>Biomass density is 100Cu. M/Hectare</a:t>
            </a:r>
          </a:p>
          <a:p>
            <a:pPr lvl="1">
              <a:buFont typeface="Wingdings" pitchFamily="2" charset="2"/>
              <a:buChar char="q"/>
            </a:pPr>
            <a:r>
              <a:rPr lang="en-GB" sz="2800" dirty="0" smtClean="0"/>
              <a:t>Biomass weight is 500kg/Cu M on average</a:t>
            </a:r>
          </a:p>
          <a:p>
            <a:pPr lvl="1">
              <a:buFont typeface="Wingdings" pitchFamily="2" charset="2"/>
              <a:buChar char="q"/>
            </a:pPr>
            <a:r>
              <a:rPr lang="en-GB" sz="2800" dirty="0" smtClean="0"/>
              <a:t>Biomass /Hectare is 100CuM x 500kg=50MT /Hectare </a:t>
            </a:r>
          </a:p>
          <a:p>
            <a:pPr lvl="1">
              <a:buFont typeface="Wingdings" pitchFamily="2" charset="2"/>
              <a:buChar char="q"/>
            </a:pPr>
            <a:r>
              <a:rPr lang="en-GB" sz="2800" dirty="0" smtClean="0"/>
              <a:t>Carbon emission/Hectare: 900Mt/20 years/Hectare=45Mt/Year/Hectare</a:t>
            </a:r>
          </a:p>
          <a:p>
            <a:pPr>
              <a:buNone/>
            </a:pPr>
            <a:endParaRPr lang="en-GB" sz="1800" dirty="0" smtClean="0"/>
          </a:p>
          <a:p>
            <a:pPr lvl="1">
              <a:buFont typeface="Wingdings" pitchFamily="2" charset="2"/>
              <a:buChar char="q"/>
            </a:pPr>
            <a:endParaRPr lang="en-US" sz="1800" dirty="0" smtClean="0"/>
          </a:p>
          <a:p>
            <a:endParaRPr lang="en-US" sz="2000" dirty="0" smtClean="0"/>
          </a:p>
        </p:txBody>
      </p:sp>
      <p:sp>
        <p:nvSpPr>
          <p:cNvPr id="5" name="Date Placeholder 4"/>
          <p:cNvSpPr>
            <a:spLocks noGrp="1"/>
          </p:cNvSpPr>
          <p:nvPr>
            <p:ph type="dt" sz="half" idx="10"/>
          </p:nvPr>
        </p:nvSpPr>
        <p:spPr/>
        <p:txBody>
          <a:bodyPr/>
          <a:lstStyle/>
          <a:p>
            <a:fld id="{9AB36049-E0DA-4E19-BCFF-225A2F5DCC46}" type="datetime11">
              <a:rPr lang="en-US" smtClean="0"/>
              <a:pPr/>
              <a:t>20:22:32</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632666"/>
          </a:xfrm>
        </p:spPr>
        <p:txBody>
          <a:bodyPr>
            <a:noAutofit/>
          </a:bodyPr>
          <a:lstStyle/>
          <a:p>
            <a:r>
              <a:rPr lang="en-US" sz="3200" dirty="0" smtClean="0"/>
              <a:t>Estimation of the Cost of Deforestation (cont)</a:t>
            </a:r>
            <a:endParaRPr lang="en-CA" sz="2800" dirty="0"/>
          </a:p>
        </p:txBody>
      </p:sp>
      <p:sp>
        <p:nvSpPr>
          <p:cNvPr id="3" name="Content Placeholder 2"/>
          <p:cNvSpPr>
            <a:spLocks noGrp="1"/>
          </p:cNvSpPr>
          <p:nvPr>
            <p:ph idx="1"/>
          </p:nvPr>
        </p:nvSpPr>
        <p:spPr>
          <a:xfrm>
            <a:off x="285720" y="1500174"/>
            <a:ext cx="8572560" cy="4824426"/>
          </a:xfrm>
        </p:spPr>
        <p:txBody>
          <a:bodyPr>
            <a:noAutofit/>
          </a:bodyPr>
          <a:lstStyle/>
          <a:p>
            <a:pPr>
              <a:buFont typeface="Wingdings" pitchFamily="2" charset="2"/>
              <a:buChar char="q"/>
            </a:pPr>
            <a:r>
              <a:rPr lang="en-GB" sz="2800" dirty="0" smtClean="0"/>
              <a:t>Calculation</a:t>
            </a:r>
          </a:p>
          <a:p>
            <a:pPr lvl="1">
              <a:buFont typeface="Wingdings" pitchFamily="2" charset="2"/>
              <a:buChar char="q"/>
            </a:pPr>
            <a:r>
              <a:rPr lang="en-GB" dirty="0" smtClean="0"/>
              <a:t>Total wood required for curing: 270,000x6=1,620,000 MT</a:t>
            </a:r>
          </a:p>
          <a:p>
            <a:pPr lvl="1">
              <a:buFont typeface="Wingdings" pitchFamily="2" charset="2"/>
              <a:buChar char="q"/>
            </a:pPr>
            <a:r>
              <a:rPr lang="en-GB" dirty="0" smtClean="0"/>
              <a:t>Carbon emission from burning: 50% x 1620000=810,000MT</a:t>
            </a:r>
          </a:p>
          <a:p>
            <a:pPr lvl="1">
              <a:buFont typeface="Wingdings" pitchFamily="2" charset="2"/>
              <a:buChar char="q"/>
            </a:pPr>
            <a:r>
              <a:rPr lang="en-GB" dirty="0" smtClean="0"/>
              <a:t>Total area equivalent to deforestation: 1,620,000MT/50=32,400 Hectare</a:t>
            </a:r>
          </a:p>
          <a:p>
            <a:pPr lvl="1">
              <a:buFont typeface="Wingdings" pitchFamily="2" charset="2"/>
              <a:buChar char="q"/>
            </a:pPr>
            <a:r>
              <a:rPr lang="en-GB" dirty="0" smtClean="0"/>
              <a:t>Carbon emission from deforestation: 32,400 x 45=1,458,000MT</a:t>
            </a:r>
          </a:p>
          <a:p>
            <a:pPr lvl="1">
              <a:buFont typeface="Wingdings" pitchFamily="2" charset="2"/>
              <a:buChar char="q"/>
            </a:pPr>
            <a:r>
              <a:rPr lang="en-GB" dirty="0" smtClean="0"/>
              <a:t>Total carbon emission: 1,458,000+810,000=2,268,000Mt</a:t>
            </a:r>
          </a:p>
          <a:p>
            <a:pPr lvl="1">
              <a:buFont typeface="Wingdings" pitchFamily="2" charset="2"/>
              <a:buChar char="q"/>
            </a:pPr>
            <a:r>
              <a:rPr lang="en-GB" dirty="0" smtClean="0"/>
              <a:t>Total cost: 2,268,000 x740=600,858,000USD=5,107,29,30,000Taka/Annum</a:t>
            </a:r>
            <a:endParaRPr lang="en-CA"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571504"/>
          </a:xfrm>
        </p:spPr>
        <p:txBody>
          <a:bodyPr>
            <a:normAutofit fontScale="90000"/>
          </a:bodyPr>
          <a:lstStyle/>
          <a:p>
            <a:pPr algn="ctr"/>
            <a:r>
              <a:rPr lang="en-CA" sz="3600" b="1" dirty="0" smtClean="0"/>
              <a:t>Alternative Crop Case Studies</a:t>
            </a:r>
            <a:endParaRPr lang="en-CA" sz="3600" dirty="0"/>
          </a:p>
        </p:txBody>
      </p:sp>
      <p:pic>
        <p:nvPicPr>
          <p:cNvPr id="4098" name="Picture 2"/>
          <p:cNvPicPr>
            <a:picLocks noGrp="1" noChangeAspect="1" noChangeArrowheads="1"/>
          </p:cNvPicPr>
          <p:nvPr>
            <p:ph idx="1"/>
          </p:nvPr>
        </p:nvPicPr>
        <p:blipFill>
          <a:blip r:embed="rId2"/>
          <a:srcRect/>
          <a:stretch>
            <a:fillRect/>
          </a:stretch>
        </p:blipFill>
        <p:spPr bwMode="auto">
          <a:xfrm>
            <a:off x="457200" y="3214686"/>
            <a:ext cx="8229600" cy="2482321"/>
          </a:xfrm>
          <a:prstGeom prst="rect">
            <a:avLst/>
          </a:prstGeom>
          <a:noFill/>
          <a:ln w="9525">
            <a:noFill/>
            <a:miter lim="800000"/>
            <a:headEnd/>
            <a:tailEnd/>
          </a:ln>
          <a:effectLst/>
        </p:spPr>
      </p:pic>
      <p:sp>
        <p:nvSpPr>
          <p:cNvPr id="4" name="Date Placeholder 3"/>
          <p:cNvSpPr>
            <a:spLocks noGrp="1"/>
          </p:cNvSpPr>
          <p:nvPr>
            <p:ph type="dt" sz="half" idx="10"/>
          </p:nvPr>
        </p:nvSpPr>
        <p:spPr/>
        <p:txBody>
          <a:bodyPr/>
          <a:lstStyle/>
          <a:p>
            <a:fld id="{A377C605-1ACC-41A3-B69C-48567942EEC7}" type="datetime11">
              <a:rPr lang="en-US" smtClean="0"/>
              <a:pPr/>
              <a:t>20:22:32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1441" name="Rectangle 1"/>
          <p:cNvSpPr>
            <a:spLocks noChangeArrowheads="1"/>
          </p:cNvSpPr>
          <p:nvPr/>
        </p:nvSpPr>
        <p:spPr bwMode="auto">
          <a:xfrm>
            <a:off x="857224" y="857232"/>
            <a:ext cx="800105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Tobacco need more</a:t>
            </a:r>
            <a:r>
              <a:rPr kumimoji="0" lang="en-GB" b="1" i="0" u="none" strike="noStrike" cap="none" normalizeH="0" dirty="0" smtClean="0">
                <a:ln>
                  <a:noFill/>
                </a:ln>
                <a:solidFill>
                  <a:srgbClr val="000000"/>
                </a:solidFill>
                <a:effectLst/>
                <a:latin typeface="Arial" pitchFamily="34" charset="0"/>
                <a:ea typeface="Times New Roman" pitchFamily="18" charset="0"/>
                <a:cs typeface="Arial" pitchFamily="34" charset="0"/>
              </a:rPr>
              <a:t> nutrients</a:t>
            </a:r>
            <a:r>
              <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For example, </a:t>
            </a:r>
            <a:endParaRPr kumimoji="0" lang="en-CA"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tobacco consumes</a:t>
            </a:r>
            <a:endParaRPr kumimoji="0" lang="en-CA" sz="105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2.5 times nitrogen, </a:t>
            </a:r>
            <a:endParaRPr kumimoji="0" lang="en-CA" sz="105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7 times phosphorus and </a:t>
            </a:r>
            <a:endParaRPr kumimoji="0" lang="en-CA" sz="105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8 times potassium compared to maize</a:t>
            </a:r>
            <a:r>
              <a:rPr kumimoji="0" lang="en-GB" b="1"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1</a:t>
            </a:r>
            <a:r>
              <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CA"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Tobacco cultivation leads shrinkage of cultivable land for food grains.</a:t>
            </a:r>
            <a:endParaRPr kumimoji="0" lang="en-GB"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822</TotalTime>
  <Words>1813</Words>
  <Application>Microsoft Office PowerPoint</Application>
  <PresentationFormat>On-screen Show (4:3)</PresentationFormat>
  <Paragraphs>399</Paragraphs>
  <Slides>36</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36</vt:i4>
      </vt:variant>
    </vt:vector>
  </HeadingPairs>
  <TitlesOfParts>
    <vt:vector size="47" baseType="lpstr">
      <vt:lpstr>ＭＳ Ｐゴシック</vt:lpstr>
      <vt:lpstr>ＭＳ Ｐゴシック</vt:lpstr>
      <vt:lpstr>Agency FB</vt:lpstr>
      <vt:lpstr>Arial</vt:lpstr>
      <vt:lpstr>Calibri</vt:lpstr>
      <vt:lpstr>Constantia</vt:lpstr>
      <vt:lpstr>Symbol</vt:lpstr>
      <vt:lpstr>Times New Roman</vt:lpstr>
      <vt:lpstr>Wingdings</vt:lpstr>
      <vt:lpstr>Wingdings 2</vt:lpstr>
      <vt:lpstr>Flow</vt:lpstr>
      <vt:lpstr>Rationale of Tobacco Economics</vt:lpstr>
      <vt:lpstr>Story line</vt:lpstr>
      <vt:lpstr>Components of Tobacco Economics</vt:lpstr>
      <vt:lpstr>Environmental cost of Tobacco cultivation</vt:lpstr>
      <vt:lpstr>Background</vt:lpstr>
      <vt:lpstr>Background (Cont.)</vt:lpstr>
      <vt:lpstr>Estimation of the Cost of Deforestation</vt:lpstr>
      <vt:lpstr>Estimation of the Cost of Deforestation (cont)</vt:lpstr>
      <vt:lpstr>Alternative Crop Case Studies</vt:lpstr>
      <vt:lpstr>Experimental (continued)</vt:lpstr>
      <vt:lpstr>Tobacco Use &amp; Affordability</vt:lpstr>
      <vt:lpstr>Prevalence</vt:lpstr>
      <vt:lpstr>Increasing cigarette excise taxes can prevent  a huge number of smoking-related deaths</vt:lpstr>
      <vt:lpstr>Tracking affordability of tobacco products</vt:lpstr>
      <vt:lpstr>Relative Income Price by  price categories of cigarettes using per capita household income</vt:lpstr>
      <vt:lpstr>Income mobility by monthly household income categories in ITC BD Surveys Waves 1-4.</vt:lpstr>
      <vt:lpstr>Brand switching by wave due to price (and /or income ) change using ITC Data</vt:lpstr>
      <vt:lpstr>Taxation</vt:lpstr>
      <vt:lpstr>List of potential Interventions</vt:lpstr>
      <vt:lpstr>  Cost per capita and cost per DALY information </vt:lpstr>
      <vt:lpstr>Role of taxation</vt:lpstr>
      <vt:lpstr>Tobacco Taxation: Single most effective tobacco control measure</vt:lpstr>
      <vt:lpstr>Cigarette tax system</vt:lpstr>
      <vt:lpstr>Cigarette price is increasing in Bangladesh</vt:lpstr>
      <vt:lpstr>Then why is cigarette sale increasing?</vt:lpstr>
      <vt:lpstr>Both the number of smokers and consumption per smoker are increasing</vt:lpstr>
      <vt:lpstr>How do we explain increasing cigarette consumption? </vt:lpstr>
      <vt:lpstr>Market share of low tier brands (%) is growing</vt:lpstr>
      <vt:lpstr>Per capita GDP is growing rapidly</vt:lpstr>
      <vt:lpstr>What is the way forward?</vt:lpstr>
      <vt:lpstr>PowerPoint Presentation</vt:lpstr>
      <vt:lpstr>Who are paying for protecting the interests of tobacco industry?</vt:lpstr>
      <vt:lpstr>PowerPoint Presentation</vt:lpstr>
      <vt:lpstr>Uniform specific tax is preferred over ad valorem system</vt:lpstr>
      <vt:lpstr>Roadmap for tobacco tax policy</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cost of Tobacco cultivation</dc:title>
  <dc:creator>Ghulam Hussain</dc:creator>
  <cp:lastModifiedBy>Windows User</cp:lastModifiedBy>
  <cp:revision>64</cp:revision>
  <dcterms:created xsi:type="dcterms:W3CDTF">2018-09-06T02:11:34Z</dcterms:created>
  <dcterms:modified xsi:type="dcterms:W3CDTF">2019-07-01T14:22:58Z</dcterms:modified>
</cp:coreProperties>
</file>