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05562-9B3E-4BBF-9EA8-7B5E8D82F1E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CC7C2-24D5-4E5E-9166-FCBF05BA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80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493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302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213b52d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213b52d3_0_2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214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213b52d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213b52d3_0_3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89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c213b52d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c213b52d3_0_3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22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26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98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91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212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57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c213b5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c213b52d3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250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c213b52d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c213b52d3_0_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016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c213b52d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c213b52d3_0_1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26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SDG_Intro_BTV_PM%20Speech.mp4" TargetMode="External"/><Relationship Id="rId5" Type="http://schemas.openxmlformats.org/officeDocument/2006/relationships/image" Target="../media/image14.jpeg"/><Relationship Id="rId4" Type="http://schemas.openxmlformats.org/officeDocument/2006/relationships/hyperlink" Target="Tobacco%20Tax_BTV_PM%20Speech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16815" y="1853271"/>
            <a:ext cx="871036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এসডিজি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লক্ষ্যমাত্রা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অ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্জন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4000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লোচনা</a:t>
            </a:r>
            <a:endParaRPr sz="40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400639" y="857841"/>
            <a:ext cx="8342721" cy="71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ং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 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36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bn-BD" sz="36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sz="36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ণের</a:t>
            </a:r>
            <a:r>
              <a:rPr lang="en-US" sz="36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6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en-US" sz="36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াথে</a:t>
            </a:r>
            <a:r>
              <a:rPr lang="en-US" sz="36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মতবিনিময়</a:t>
            </a:r>
            <a:r>
              <a:rPr lang="en-US" sz="36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সভা</a:t>
            </a:r>
            <a:endParaRPr sz="36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DC3803-8480-4393-A7D6-E077D3975F74}"/>
              </a:ext>
            </a:extLst>
          </p:cNvPr>
          <p:cNvSpPr txBox="1"/>
          <p:nvPr/>
        </p:nvSpPr>
        <p:spPr>
          <a:xfrm>
            <a:off x="1206630" y="3864364"/>
            <a:ext cx="624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াপক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স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হেল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রেজা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চ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ৌ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ধ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ী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বিভাগীয়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প্রধান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, র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ত্ত্ব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গবেষণা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ভ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ন্যাশনাল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্ট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াউন্ডেশন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হাসপাতাল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রিসা</a:t>
            </a:r>
            <a:r>
              <a:rPr lang="as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্চ</a:t>
            </a:r>
            <a:r>
              <a:rPr lang="en-US" sz="2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ইনস্টিটিউট</a:t>
            </a:r>
            <a:endParaRPr lang="en-US" sz="2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603C87F-B8D2-49CC-8DE7-64DB84FD3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9" y="5343836"/>
            <a:ext cx="1207514" cy="131264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="" xmlns:a16="http://schemas.microsoft.com/office/drawing/2014/main" id="{BB6ECC6A-37B2-4340-AE59-D646776D1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878" y="5323787"/>
            <a:ext cx="1443087" cy="1443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প্রস্তাবিত বাজেটে সিগারেটের মূল্যস্তর ও সম্পূরক শুল্ক: তামাক কোম্পানীর আয় বৃদ্ধির হাতিয়ার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62434"/>
            <a:ext cx="8229600" cy="2995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সরকারের </a:t>
            </a: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ক্ষতি প্রায় ৩ হাজার কোটি টাকা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457200" y="1484243"/>
            <a:ext cx="8229600" cy="46420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bn-BD" sz="3000" dirty="0">
                <a:latin typeface="SutonnyOMJ" pitchFamily="2" charset="0"/>
                <a:cs typeface="SutonnyOMJ" pitchFamily="2" charset="0"/>
              </a:rPr>
              <a:t>সম্পূরক শুল্কহার অপরিবর্তিত রেখে সিগারেটের মূল্য বৃদ্ধির ফলে সরকারের ক্ষতি: ২ হাজার কোটি টাকা।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indent="-457200"/>
            <a:r>
              <a:rPr lang="bn-BD" sz="3000" dirty="0">
                <a:latin typeface="SutonnyOMJ" pitchFamily="2" charset="0"/>
                <a:cs typeface="SutonnyOMJ" pitchFamily="2" charset="0"/>
              </a:rPr>
              <a:t>ভ্যাট আইনের ৪৬ ধারা সংশোধন করে উপকরণ কর রেয়াতের ফলে সরকার হারাবে ৪০০ কোটি টাকা রাজস্ব।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indent="-457200"/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অপ্রক্রিয়াজাত তামাকের উপর বিদ্যমান ১০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%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রপ্তানী 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শুল্ক মওকুফের কারণে রাজস্ব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ক্ষতি প্রায় 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৫০০ কোটি টাকা।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নিম্নস্তরের সিগারেটের সামঞ্জস্যপূর্ণ মূল্যবৃদ্ধিতে ব্যর্থতা: বাড়বে ব্যবহার, কমবে রাজস্ব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378825" y="1600200"/>
            <a:ext cx="43080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>
                <a:latin typeface="SutonnyOMJ" pitchFamily="2" charset="0"/>
                <a:cs typeface="SutonnyOMJ" pitchFamily="2" charset="0"/>
              </a:rPr>
              <a:t>•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 ২০১৫-২০১৮: মূল্যবৃদ্ধি ছিল ১৭-২৯%; ২০১৯-এ মূল্যবৃদ্ধি ৫.৭% 	 </a:t>
            </a:r>
            <a:r>
              <a:rPr lang="bn-BD" sz="3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ব্যবহার বাড়বে</a:t>
            </a:r>
            <a:r>
              <a:rPr lang="en-US" sz="3000" dirty="0">
                <a:latin typeface="SutonnyOMJ" pitchFamily="2" charset="0"/>
                <a:cs typeface="SutonnyOMJ" pitchFamily="2" charset="0"/>
              </a:rPr>
              <a:t>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>
                <a:latin typeface="SutonnyOMJ" pitchFamily="2" charset="0"/>
                <a:cs typeface="SutonnyOMJ" pitchFamily="2" charset="0"/>
              </a:rPr>
              <a:t>•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 নিম্নস্তরের সাথে মধ্যম স্তরের দামের পার্থক্য: বর্তমানে ২৬ টাকা; বিগত ৫ বছরে ছিল ১১-১৩ টাকা	   নিম্নস্তরে স্থানান্তরের হার বাড়বে		 </a:t>
            </a:r>
            <a:r>
              <a:rPr lang="bn-BD" sz="3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রাজস্ব হারাবে সরকার</a:t>
            </a:r>
            <a:endParaRPr sz="3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1"/>
            <a:ext cx="3771300" cy="4682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4"/>
          <p:cNvCxnSpPr/>
          <p:nvPr/>
        </p:nvCxnSpPr>
        <p:spPr>
          <a:xfrm>
            <a:off x="4505739" y="2806058"/>
            <a:ext cx="848128" cy="1470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4"/>
          <p:cNvCxnSpPr/>
          <p:nvPr/>
        </p:nvCxnSpPr>
        <p:spPr>
          <a:xfrm>
            <a:off x="4505739" y="4689752"/>
            <a:ext cx="1091070" cy="1470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24"/>
          <p:cNvCxnSpPr/>
          <p:nvPr/>
        </p:nvCxnSpPr>
        <p:spPr>
          <a:xfrm>
            <a:off x="5353867" y="5163170"/>
            <a:ext cx="920614" cy="0"/>
          </a:xfrm>
          <a:prstGeom prst="straightConnector1">
            <a:avLst/>
          </a:prstGeom>
          <a:noFill/>
          <a:ln w="349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03244" y="3061256"/>
            <a:ext cx="393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IN" sz="18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১৮</a:t>
            </a:r>
            <a:endParaRPr lang="en-US" sz="1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63045" y="3036956"/>
            <a:ext cx="404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IN" sz="18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২৩</a:t>
            </a:r>
            <a:endParaRPr lang="en-US" sz="1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96124" y="2489615"/>
            <a:ext cx="399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IN" sz="18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২৭</a:t>
            </a:r>
            <a:endParaRPr lang="en-US" sz="1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834424" y="1829701"/>
            <a:ext cx="413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IN" sz="18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৩৫</a:t>
            </a:r>
            <a:endParaRPr lang="en-US" sz="1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644900" y="2020956"/>
            <a:ext cx="410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n-IN" sz="18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৩৭</a:t>
            </a:r>
            <a:endParaRPr lang="en-US" sz="1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সুপারিশ...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457200" y="1268900"/>
            <a:ext cx="8229600" cy="50126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১. অন্যান্য স্তরের সাথে সঙ্গতি রেখে নিম্নস্তরের সিগারেটের খুচরা মূল্য ৩৭ টাকার পরিবর্তে ৫০ টাকা নির্ধারণ করা।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২. সম্পূরক শুল্ক নিম্নস্তরে ৬৫% ও অন্যান্য স্তরে ৭০% আরোপ করা।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৩. ভ্যাট আইনের ৪৬ ধারা পুনর্বহাল করে উপকরণ কর রেয়াতের সুযোগ বাতিল করা।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0" lvl="0" indent="0"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৪. রপ্তানী শুল্ক অপ্রক্রিয়াজাত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তামাকের উপর বিদ্যমান ১০% বহাল ও প্রক্রিয়াজাত তামাকপণ্যের উপর পুনরায় 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২৫%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আরোপ 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করা।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৫. প্রতি ১০ শলাকা সিগারেটে ৫ টাকা স্পেসিফিক ট্যাক্স আরোপ করে সরকারের অতিরিক্ত ৪ হাজার কোটি টাকা রাজস্ব আয়ের ব্যবস্থা করা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998"/>
            <a:ext cx="8229600" cy="1143000"/>
          </a:xfrm>
        </p:spPr>
        <p:txBody>
          <a:bodyPr/>
          <a:lstStyle/>
          <a:p>
            <a:r>
              <a:rPr lang="bn-BD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4800" b="1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53022" y="274647"/>
            <a:ext cx="5433391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তামাকের স্বাস্থ্য ঝুঁকি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459357" cy="510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দেশে প্রতিবছর 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অ</a:t>
            </a:r>
            <a:r>
              <a:rPr lang="en-US" sz="3000" dirty="0" err="1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সংক্রামক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3000" dirty="0" err="1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রোগে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মৃত্যু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3000" dirty="0" err="1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প্রায়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৫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লাখ 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৭২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হাজার।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বাংলাদেশের মোট মৃত্যুর ১৯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% (১ লাখ ৬০ হাজার) তামাক ব্যবহার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জনিত 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কারণে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3000" dirty="0" err="1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হয়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প্রত্যক্ষ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ও পরোক্ষ </a:t>
            </a:r>
            <a:endParaRPr lang="bn-BD" sz="3000" dirty="0" smtClean="0"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  ধূমপানের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স্বাস্থ্য </a:t>
            </a:r>
            <a:endParaRPr lang="bn-BD" sz="3000" dirty="0" smtClean="0"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  ঝুঁকি</a:t>
            </a:r>
            <a:r>
              <a:rPr lang="en-US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3000" dirty="0" err="1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বহুবিধ</a:t>
            </a: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।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2" name="Google Shape;92;p14" descr="GTC_Lec2_slide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588" y="3432313"/>
            <a:ext cx="3578087" cy="342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2678" y="3432313"/>
            <a:ext cx="2007704" cy="342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1356" y="240376"/>
            <a:ext cx="3922644" cy="31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ধোঁয়াবিহীন তামাকের স্বাস্থ্য ঝুঁকি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</p:txBody>
      </p:sp>
      <p:pic>
        <p:nvPicPr>
          <p:cNvPr id="100" name="Google Shape;100;p15" descr="http://www.quittobacco.com/facts/mthcncr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800"/>
            <a:ext cx="20574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tobacco_large_Malaysia_oral_01_en_thum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3068960"/>
            <a:ext cx="1910330" cy="129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tobacco_large_EU_death_04_en_thumb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52" y="4653136"/>
            <a:ext cx="1907704" cy="143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9405" y="1523263"/>
            <a:ext cx="3124200" cy="45619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2667000" y="1205956"/>
            <a:ext cx="3124200" cy="384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bn-BD" sz="3000" b="0" i="0" u="none" strike="noStrike" cap="none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  <a:sym typeface="Arial"/>
              </a:rPr>
              <a:t>ঠোঁট, জিহ্বা ও মুখগহ্বরের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  <a:sym typeface="Arial"/>
              </a:rPr>
              <a:t> </a:t>
            </a:r>
            <a:r>
              <a:rPr lang="bn-BD" sz="3000" b="0" i="0" u="none" strike="noStrike" cap="none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  <a:sym typeface="Arial"/>
              </a:rPr>
              <a:t>ক্যান্সার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bn-BD" sz="3000" b="0" i="0" u="none" strike="noStrike" cap="none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  <a:sym typeface="Arial"/>
              </a:rPr>
              <a:t>হৃদরোগ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bn-BD" sz="3000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</a:rPr>
              <a:t>কম ওজনের শিশুর জন্ম</a:t>
            </a:r>
            <a:endParaRPr sz="3000" dirty="0">
              <a:solidFill>
                <a:schemeClr val="dk1"/>
              </a:solidFill>
              <a:latin typeface="SutonnyOMJ" pitchFamily="2" charset="0"/>
              <a:cs typeface="SutonnyOMJ" pitchFamily="2" charset="0"/>
            </a:endParaRPr>
          </a:p>
          <a:p>
            <a:pPr marL="457200" lvl="1" indent="-4572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bn-BD" sz="3000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</a:rPr>
              <a:t>অপরি</a:t>
            </a:r>
            <a:r>
              <a:rPr lang="en-US" sz="3000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</a:rPr>
              <a:t>ণ</a:t>
            </a:r>
            <a:r>
              <a:rPr lang="bn-BD" sz="3000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</a:rPr>
              <a:t>ত শিশুর জন্ম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bn-BD" sz="3000" b="0" i="0" u="none" strike="noStrike" cap="none" dirty="0">
                <a:solidFill>
                  <a:schemeClr val="dk1"/>
                </a:solidFill>
                <a:latin typeface="SutonnyOMJ" pitchFamily="2" charset="0"/>
                <a:cs typeface="SutonnyOMJ" pitchFamily="2" charset="0"/>
                <a:sym typeface="Arial"/>
              </a:rPr>
              <a:t>মৃত শিশুর জন্ম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43948" y="168620"/>
            <a:ext cx="8229600" cy="98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তামাকের অর্থনৈতিক ও পরিবেশগত ক্ষতি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17444" y="1270262"/>
            <a:ext cx="51484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২০১৭-১৮ অর্থ বছরে তামাক ব্যবহারের সরাসরি অর্থনৈতিক ক্ষতি (চিকিত্সা ব্যয় ও উত্পাদনশীলতা হারানো)</a:t>
            </a:r>
            <a:r>
              <a:rPr lang="en-US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৩০ হাজার ৫৬০ কোটি টাকা; </a:t>
            </a:r>
            <a:endParaRPr lang="en-US" sz="3000" dirty="0" smtClean="0"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bn-BD" sz="3000" dirty="0" smtClean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একই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সময়ে তামাকখাত থেকে রাজস্ব আয়</a:t>
            </a:r>
            <a:r>
              <a:rPr lang="en-US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২২ হাজার ৮১০ কোটি টাকা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indent="-457200">
              <a:spcBef>
                <a:spcPts val="640"/>
              </a:spcBef>
              <a:buSzPts val="3200"/>
            </a:pP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 চাষের কার</a:t>
            </a:r>
            <a:r>
              <a:rPr lang="en-US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ণ</a:t>
            </a:r>
            <a:r>
              <a:rPr lang="as-IN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ে</a:t>
            </a: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 ৩০% বন ধ্বংস হচ্ছে</a:t>
            </a:r>
          </a:p>
          <a:p>
            <a:pPr indent="-457200">
              <a:spcBef>
                <a:spcPts val="640"/>
              </a:spcBef>
              <a:buSzPts val="3200"/>
            </a:pPr>
            <a:r>
              <a:rPr lang="bn-BD" sz="3000" dirty="0"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 চাষ খাদ্য নিরাপত্তার জন্য হুমকি</a:t>
            </a:r>
            <a:endParaRPr sz="3000" dirty="0"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  <a:p>
            <a:pPr marL="660400" indent="-457200">
              <a:spcBef>
                <a:spcPts val="640"/>
              </a:spcBef>
              <a:buSzPts val="3200"/>
            </a:pPr>
            <a:endParaRPr sz="3000" dirty="0"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</p:txBody>
      </p:sp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="" xmlns:a16="http://schemas.microsoft.com/office/drawing/2014/main" id="{3DA157F8-F335-4289-B756-BAF3FB5A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1366513"/>
            <a:ext cx="3657600" cy="443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15083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 ব্যবহারের বর্তমান চিত্র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ea typeface="Arial"/>
              <a:cs typeface="SutonnyOMJ" pitchFamily="2" charset="0"/>
              <a:sym typeface="Arial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21900" y="1165950"/>
            <a:ext cx="4166736" cy="4576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indent="-239713">
              <a:spcBef>
                <a:spcPts val="0"/>
              </a:spcBef>
              <a:buSzPts val="3200"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তামাক ব্যবহারকারী ৩ কোটি ৭৮ লাখ প্রাপ্ত বয়স্ক (৩৫.৩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%)</a:t>
            </a:r>
            <a:endParaRPr lang="en-US" sz="3000" dirty="0" smtClean="0">
              <a:latin typeface="SutonnyOMJ" pitchFamily="2" charset="0"/>
              <a:cs typeface="SutonnyOMJ" pitchFamily="2" charset="0"/>
            </a:endParaRPr>
          </a:p>
          <a:p>
            <a:pPr marL="292100" indent="-239713">
              <a:spcBef>
                <a:spcPts val="0"/>
              </a:spcBef>
              <a:buSzPts val="3200"/>
            </a:pPr>
            <a:r>
              <a:rPr lang="en-US" sz="3000" dirty="0" err="1" smtClean="0">
                <a:latin typeface="SutonnyOMJ" pitchFamily="2" charset="0"/>
                <a:cs typeface="SutonnyOMJ" pitchFamily="2" charset="0"/>
              </a:rPr>
              <a:t>ধূমপায়ী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১ কোটি ৯২ লাখ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marL="292100" indent="-239713">
              <a:spcBef>
                <a:spcPts val="0"/>
              </a:spcBef>
              <a:buSzPts val="3200"/>
            </a:pPr>
            <a:r>
              <a:rPr lang="en-US" sz="3000" dirty="0" err="1" smtClean="0">
                <a:latin typeface="SutonnyOMJ" pitchFamily="2" charset="0"/>
                <a:cs typeface="SutonnyOMJ" pitchFamily="2" charset="0"/>
              </a:rPr>
              <a:t>ধোঁয়াবিহীন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000" dirty="0" err="1">
                <a:latin typeface="SutonnyOMJ" pitchFamily="2" charset="0"/>
                <a:cs typeface="SutonnyOMJ" pitchFamily="2" charset="0"/>
              </a:rPr>
              <a:t>তামাক</a:t>
            </a:r>
            <a:r>
              <a:rPr lang="en-US" sz="3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0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কারী ২ কোটি ২০ লাখ।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000" dirty="0" err="1">
                <a:latin typeface="SutonnyOMJ" pitchFamily="2" charset="0"/>
                <a:cs typeface="SutonnyOMJ" pitchFamily="2" charset="0"/>
              </a:rPr>
              <a:t>নারী</a:t>
            </a:r>
            <a:r>
              <a:rPr lang="en-US" sz="3000" dirty="0">
                <a:latin typeface="SutonnyOMJ" pitchFamily="2" charset="0"/>
                <a:cs typeface="SutonnyOMJ" pitchFamily="2" charset="0"/>
              </a:rPr>
              <a:t>- ২৪.৮%, </a:t>
            </a:r>
            <a:r>
              <a:rPr lang="en-US" sz="3000" dirty="0" err="1">
                <a:latin typeface="SutonnyOMJ" pitchFamily="2" charset="0"/>
                <a:cs typeface="SutonnyOMJ" pitchFamily="2" charset="0"/>
              </a:rPr>
              <a:t>পুরুষ</a:t>
            </a:r>
            <a:r>
              <a:rPr lang="en-US" sz="3000" dirty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3000" dirty="0" smtClean="0">
                <a:latin typeface="SutonnyOMJ" pitchFamily="2" charset="0"/>
                <a:cs typeface="SutonnyOMJ" pitchFamily="2" charset="0"/>
              </a:rPr>
              <a:t>১৬.২%</a:t>
            </a:r>
          </a:p>
          <a:p>
            <a:pPr marL="292100" indent="-239713">
              <a:spcBef>
                <a:spcPts val="0"/>
              </a:spcBef>
              <a:buSzPts val="3200"/>
            </a:pP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১৩-১৫ 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বছরের ছাত্র-ছাত্রীদের মাঝে তামাক ব্যবহারকারী: ৯.২%</a:t>
            </a:r>
            <a:endParaRPr lang="en-US" sz="3000" dirty="0">
              <a:latin typeface="SutonnyOMJ" pitchFamily="2" charset="0"/>
              <a:cs typeface="SutonnyOMJ" pitchFamily="2" charset="0"/>
            </a:endParaRPr>
          </a:p>
          <a:p>
            <a:pPr marL="463550" indent="-284163">
              <a:spcBef>
                <a:spcPts val="0"/>
              </a:spcBef>
              <a:buSzPts val="3200"/>
            </a:pP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7" name="Google Shape;117;p17" descr="C:\Users\Administrator\Desktop\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8636" y="1065229"/>
            <a:ext cx="45720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আর্থসামাজিক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অবস্থা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 ও </a:t>
            </a: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তামাক </a:t>
            </a:r>
            <a:r>
              <a:rPr lang="bn-BD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ea typeface="Arial"/>
                <a:cs typeface="SutonnyOMJ" pitchFamily="2" charset="0"/>
                <a:sym typeface="Arial"/>
              </a:rPr>
              <a:t>ব্যবহার</a:t>
            </a:r>
            <a:endParaRPr sz="4000"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4412973" y="1881186"/>
            <a:ext cx="4366591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তামাকের ব্যবহার উচ্চবিত্তের তুলনায় (২৪%) অতিদ</a:t>
            </a:r>
            <a:r>
              <a:rPr lang="en-US" sz="3000" dirty="0">
                <a:latin typeface="SutonnyOMJ" pitchFamily="2" charset="0"/>
                <a:cs typeface="SutonnyOMJ" pitchFamily="2" charset="0"/>
              </a:rPr>
              <a:t>র</a:t>
            </a:r>
            <a:r>
              <a:rPr lang="as-IN" sz="3000" dirty="0">
                <a:latin typeface="SutonnyOMJ" pitchFamily="2" charset="0"/>
                <a:cs typeface="SutonnyOMJ" pitchFamily="2" charset="0"/>
              </a:rPr>
              <a:t>ি</a:t>
            </a:r>
            <a:r>
              <a:rPr lang="bn-BD" sz="3000" dirty="0">
                <a:latin typeface="SutonnyOMJ" pitchFamily="2" charset="0"/>
                <a:cs typeface="SutonnyOMJ" pitchFamily="2" charset="0"/>
              </a:rPr>
              <a:t>দ্রদের মাঝে দ্বিগুণ (৪৮%)।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>
              <a:spcBef>
                <a:spcPts val="0"/>
              </a:spcBef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শহরের জনগোষ্ঠীর (২৯.৯%) তুলনায় তামাক ব্যবহার গ্রামীণ জনগোষ্ঠীতে (৩৭.১%) বেশি।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24" name="Google Shape;124;p18" descr="C:\Users\Administrator\Desktop\2.JPG"/>
          <p:cNvPicPr preferRelativeResize="0"/>
          <p:nvPr/>
        </p:nvPicPr>
        <p:blipFill rotWithShape="1">
          <a:blip r:embed="rId3">
            <a:alphaModFix/>
          </a:blip>
          <a:srcRect l="8809" t="-125" b="3869"/>
          <a:stretch/>
        </p:blipFill>
        <p:spPr>
          <a:xfrm>
            <a:off x="205408" y="1417984"/>
            <a:ext cx="4207566" cy="4835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90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bn-BD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লক্ষ্য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437322" y="1046925"/>
            <a:ext cx="7977808" cy="255766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3000" dirty="0">
                <a:latin typeface="SutonnyOMJ" pitchFamily="2" charset="0"/>
                <a:cs typeface="SutonnyOMJ" pitchFamily="2" charset="0"/>
              </a:rPr>
              <a:t>টেকসই উন্নয়ন লক্ষ্যমাত্রা : ২০৩০ সালের মধ্যে-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indent="-457200"/>
            <a:r>
              <a:rPr lang="bn-BD" sz="3000" dirty="0">
                <a:latin typeface="SutonnyOMJ" pitchFamily="2" charset="0"/>
                <a:cs typeface="SutonnyOMJ" pitchFamily="2" charset="0"/>
              </a:rPr>
              <a:t>অসংক্রামক রোগে মৃত্যু এক-তৃতীয়াংশে নামিয়ে আনা।</a:t>
            </a:r>
            <a:endParaRPr sz="3000" dirty="0">
              <a:latin typeface="SutonnyOMJ" pitchFamily="2" charset="0"/>
              <a:cs typeface="SutonnyOMJ" pitchFamily="2" charset="0"/>
            </a:endParaRPr>
          </a:p>
          <a:p>
            <a:pPr indent="-457200"/>
            <a:r>
              <a:rPr lang="bn-BD" sz="3000" dirty="0">
                <a:latin typeface="SutonnyOMJ" pitchFamily="2" charset="0"/>
                <a:cs typeface="SutonnyOMJ" pitchFamily="2" charset="0"/>
              </a:rPr>
              <a:t>তামাক </a:t>
            </a: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নিয়ন্ত্রণে এফসিটিসি বাস্তবায়ন করা।</a:t>
            </a:r>
          </a:p>
          <a:p>
            <a:pPr marL="463550" indent="-463550">
              <a:buNone/>
            </a:pPr>
            <a:r>
              <a:rPr lang="bn-BD" sz="3000" dirty="0" smtClean="0">
                <a:latin typeface="SutonnyOMJ" pitchFamily="2" charset="0"/>
                <a:cs typeface="SutonnyOMJ" pitchFamily="2" charset="0"/>
              </a:rPr>
              <a:t>বিশ্ব স্বাস্থ্য সংস্থার লক্ষ্যমাত্র অনুযায়ী: ২০২৫ সালের মধ্যে তামাকের ব্যবহার ৩০% কমিয়ে আনা।</a:t>
            </a:r>
            <a:endParaRPr sz="3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6" descr="https://upload.wikimedia.org/wikipedia/en/thumb/2/27/Sustainable_Development_Goals_chart.svg/400px-Sustainable_Development_Goals_chart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10357" r="2571" b="11974"/>
          <a:stretch/>
        </p:blipFill>
        <p:spPr bwMode="auto">
          <a:xfrm>
            <a:off x="437322" y="3896138"/>
            <a:ext cx="8534399" cy="29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0" y="4293704"/>
            <a:ext cx="9144000" cy="2564296"/>
          </a:xfrm>
          <a:solidFill>
            <a:srgbClr val="00B050"/>
          </a:solidFill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২০৪০ </a:t>
            </a: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সালের</a:t>
            </a:r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পূর্বেই</a:t>
            </a:r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তামাকমুক্ত</a:t>
            </a:r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বাংলাদেশ</a:t>
            </a:r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:</a:t>
            </a:r>
            <a:b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</a:b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মাননীয়</a:t>
            </a:r>
            <a:r>
              <a:rPr lang="en-US" altLang="en-US" sz="4000" dirty="0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SutonnyOMJ" pitchFamily="2" charset="0"/>
                <a:ea typeface="SutonnyMJ" pitchFamily="2" charset="0"/>
                <a:cs typeface="SutonnyOMJ" pitchFamily="2" charset="0"/>
              </a:rPr>
              <a:t>প্রধানমন্ত্রী</a:t>
            </a:r>
            <a:endParaRPr lang="en-US" altLang="en-US" sz="4000" dirty="0">
              <a:solidFill>
                <a:srgbClr val="FF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34819" name="Picture 5" descr="ছবি: বাসস/সাইফুল ইসলাম কল্লোল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8520" cy="42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hlinkClick r:id="rId6" action="ppaction://hlinkfile"/>
          </p:cNvPr>
          <p:cNvSpPr txBox="1">
            <a:spLocks/>
          </p:cNvSpPr>
          <p:nvPr/>
        </p:nvSpPr>
        <p:spPr>
          <a:xfrm>
            <a:off x="6498520" y="0"/>
            <a:ext cx="2645480" cy="4293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bn-BD" altLang="en-US" sz="3000" dirty="0" smtClean="0">
                <a:latin typeface="SutonnyOMJ" pitchFamily="2" charset="0"/>
                <a:ea typeface="SutonnyMJ" pitchFamily="2" charset="0"/>
                <a:cs typeface="SutonnyOMJ" pitchFamily="2" charset="0"/>
              </a:rPr>
              <a:t>তামাকের উপর বর্তমান শুল্ক-কাঠামো সহজ করে একটি শক্তিশালী তামাক শুল্ক-নীতি গ্রহণের জন্য প্রয়োজনীয় পদক্ষেপ নিব।</a:t>
            </a:r>
            <a:endParaRPr lang="en-US" altLang="en-US" sz="3000" dirty="0" smtClean="0">
              <a:latin typeface="SutonnyOMJ" pitchFamily="2" charset="0"/>
              <a:ea typeface="SutonnyMJ" pitchFamily="2" charset="0"/>
              <a:cs typeface="SutonnyOMJ" pitchFamily="2" charset="0"/>
            </a:endParaRPr>
          </a:p>
        </p:txBody>
      </p:sp>
      <p:pic>
        <p:nvPicPr>
          <p:cNvPr id="2" name="Tobacco Tax_BTV_PM Spee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6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তামাক কর নিয়ে মাননীয় স্বাস্থ্যমন্ত্রীর প্রাক-বাজেট সুপারিশ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179109" y="1600200"/>
            <a:ext cx="5373279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2800" dirty="0">
                <a:latin typeface="SutonnyOMJ" pitchFamily="2" charset="0"/>
                <a:cs typeface="SutonnyOMJ" pitchFamily="2" charset="0"/>
              </a:rPr>
              <a:t>১. মূল্যস্তর ৪টির বদলে ২টি করা (নিম্নস্তর ও উচ্চস্তর)।</a:t>
            </a:r>
            <a:endParaRPr sz="28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2800" dirty="0">
                <a:latin typeface="SutonnyOMJ" pitchFamily="2" charset="0"/>
                <a:cs typeface="SutonnyOMJ" pitchFamily="2" charset="0"/>
              </a:rPr>
              <a:t>২.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নিম্নস্তরের মূল্য ৫০ টাকা ও সম্প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ূ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রক শুল্ক ৬০%; উচ্চস্তরে মূল্য ১০৫ টাকা ও সম্পুরক শুল্ক ৬৫% করা।</a:t>
            </a:r>
            <a:endParaRPr sz="28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2800" dirty="0">
                <a:latin typeface="SutonnyOMJ" pitchFamily="2" charset="0"/>
                <a:cs typeface="SutonnyOMJ" pitchFamily="2" charset="0"/>
              </a:rPr>
              <a:t>৩. প্রতি ১০ শলাকা সিগারেটে ৫ টাকা করে স্পেসিফিক ট্যাক্স আরোপ করা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dirty="0">
              <a:latin typeface="SutonnyOMJ" pitchFamily="2" charset="0"/>
              <a:cs typeface="SutonnyOMJ" pitchFamily="2" charset="0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n-BD" sz="2800" b="1" dirty="0">
                <a:latin typeface="SutonnyOMJ" pitchFamily="2" charset="0"/>
                <a:cs typeface="SutonnyOMJ" pitchFamily="2" charset="0"/>
              </a:rPr>
              <a:t>মাননীয় সংসদ সদস্যবৃন্দও অর্থমন্ত্রী বরাবর একই ধরনের সুপারিশ করেছিলেন</a:t>
            </a:r>
            <a:endParaRPr sz="28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8F73A638-E430-4DF8-8F8D-F9137013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46" y="995400"/>
            <a:ext cx="3676453" cy="544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629</Words>
  <Application>Microsoft Office PowerPoint</Application>
  <PresentationFormat>On-screen Show (4:3)</PresentationFormat>
  <Paragraphs>63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SutonnyMJ</vt:lpstr>
      <vt:lpstr>SutonnyOMJ</vt:lpstr>
      <vt:lpstr>Office Theme</vt:lpstr>
      <vt:lpstr>তামাকমুক্ত বাংলাদেশ ও এসডিজি লক্ষ্যমাত্রা অর্জন প্রস্তাবিত বাজেটে তামাক কর পর্যালোচনা</vt:lpstr>
      <vt:lpstr>তামাকের স্বাস্থ্য ঝুঁকি</vt:lpstr>
      <vt:lpstr>ধোঁয়াবিহীন তামাকের স্বাস্থ্য ঝুঁকি</vt:lpstr>
      <vt:lpstr>তামাকের অর্থনৈতিক ও পরিবেশগত ক্ষতি</vt:lpstr>
      <vt:lpstr>তামাক ব্যবহারের বর্তমান চিত্র</vt:lpstr>
      <vt:lpstr>আর্থসামাজিক অবস্থা ও তামাক ব্যবহার</vt:lpstr>
      <vt:lpstr>লক্ষ্য</vt:lpstr>
      <vt:lpstr>২০৪০ সালের পূর্বেই তামাকমুক্ত বাংলাদেশ: মাননীয় প্রধানমন্ত্রী</vt:lpstr>
      <vt:lpstr>তামাক কর নিয়ে মাননীয় স্বাস্থ্যমন্ত্রীর প্রাক-বাজেট সুপারিশ</vt:lpstr>
      <vt:lpstr>প্রস্তাবিত বাজেটে সিগারেটের মূল্যস্তর ও সম্পূরক শুল্ক: তামাক কোম্পানীর আয় বৃদ্ধির হাতিয়ার</vt:lpstr>
      <vt:lpstr>সরকারের ক্ষতি প্রায় ৩ হাজার কোটি টাকা</vt:lpstr>
      <vt:lpstr>নিম্নস্তরের সিগারেটের সামঞ্জস্যপূর্ণ মূল্যবৃদ্ধিতে ব্যর্থতা: বাড়বে ব্যবহার, কমবে রাজস্ব</vt:lpstr>
      <vt:lpstr>সুপারিশ...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Registrar Clin Res</dc:creator>
  <cp:lastModifiedBy>Windows User</cp:lastModifiedBy>
  <cp:revision>58</cp:revision>
  <cp:lastPrinted>2019-06-24T03:26:24Z</cp:lastPrinted>
  <dcterms:modified xsi:type="dcterms:W3CDTF">2019-07-01T14:19:40Z</dcterms:modified>
</cp:coreProperties>
</file>