
<file path=[Content_Types].xml><?xml version="1.0" encoding="utf-8"?>
<Types xmlns="http://schemas.openxmlformats.org/package/2006/content-types">
  <Default Extension="png" ContentType="image/png"/>
  <Default Extension="xlsm" ContentType="application/vnd.ms-excel.sheet.macroEnabled.12"/>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2.xml" ContentType="application/vnd.openxmlformats-officedocument.presentationml.notesSlide+xml"/>
  <Override PartName="/ppt/charts/chart7.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8"/>
  </p:notesMasterIdLst>
  <p:handoutMasterIdLst>
    <p:handoutMasterId r:id="rId49"/>
  </p:handoutMasterIdLst>
  <p:sldIdLst>
    <p:sldId id="264" r:id="rId2"/>
    <p:sldId id="266" r:id="rId3"/>
    <p:sldId id="316" r:id="rId4"/>
    <p:sldId id="329" r:id="rId5"/>
    <p:sldId id="332" r:id="rId6"/>
    <p:sldId id="333" r:id="rId7"/>
    <p:sldId id="299" r:id="rId8"/>
    <p:sldId id="334" r:id="rId9"/>
    <p:sldId id="336" r:id="rId10"/>
    <p:sldId id="340" r:id="rId11"/>
    <p:sldId id="339" r:id="rId12"/>
    <p:sldId id="300" r:id="rId13"/>
    <p:sldId id="330" r:id="rId14"/>
    <p:sldId id="284" r:id="rId15"/>
    <p:sldId id="295" r:id="rId16"/>
    <p:sldId id="294" r:id="rId17"/>
    <p:sldId id="296" r:id="rId18"/>
    <p:sldId id="286" r:id="rId19"/>
    <p:sldId id="314" r:id="rId20"/>
    <p:sldId id="337" r:id="rId21"/>
    <p:sldId id="338" r:id="rId22"/>
    <p:sldId id="331" r:id="rId23"/>
    <p:sldId id="288" r:id="rId24"/>
    <p:sldId id="317" r:id="rId25"/>
    <p:sldId id="328" r:id="rId26"/>
    <p:sldId id="289" r:id="rId27"/>
    <p:sldId id="318" r:id="rId28"/>
    <p:sldId id="313" r:id="rId29"/>
    <p:sldId id="319" r:id="rId30"/>
    <p:sldId id="297" r:id="rId31"/>
    <p:sldId id="320" r:id="rId32"/>
    <p:sldId id="315" r:id="rId33"/>
    <p:sldId id="321" r:id="rId34"/>
    <p:sldId id="290" r:id="rId35"/>
    <p:sldId id="322" r:id="rId36"/>
    <p:sldId id="291" r:id="rId37"/>
    <p:sldId id="323" r:id="rId38"/>
    <p:sldId id="324" r:id="rId39"/>
    <p:sldId id="303" r:id="rId40"/>
    <p:sldId id="325" r:id="rId41"/>
    <p:sldId id="326" r:id="rId42"/>
    <p:sldId id="327" r:id="rId43"/>
    <p:sldId id="307" r:id="rId44"/>
    <p:sldId id="310" r:id="rId45"/>
    <p:sldId id="312" r:id="rId46"/>
    <p:sldId id="304" r:id="rId4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11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02"/>
  </p:normalViewPr>
  <p:slideViewPr>
    <p:cSldViewPr>
      <p:cViewPr varScale="1">
        <p:scale>
          <a:sx n="66" d="100"/>
          <a:sy n="66" d="100"/>
        </p:scale>
        <p:origin x="1280" y="4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8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I:\BIGD_tobacco%20tax\Supply%20of%20Tobacco%20prod%20Ch2\Retailers%20Summary%20Tabl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Users\rumanahuque\Desktop\Tobacco.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Macro-Enabled_Worksheet1.xlsm"/></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1" Type="http://schemas.openxmlformats.org/officeDocument/2006/relationships/oleObject" Target="file:///G:\HFM%20Presentation%20Budget%202018-2019\Tobacco%20Tax\Tobacco_FM_2018_2019_12.05.18.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User\Desktop\New%20Microsoft%20Office%20Excel%20Worksheet%20(2).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Lbls>
            <c:dLbl>
              <c:idx val="0"/>
              <c:layout>
                <c:manualLayout>
                  <c:x val="-1.6751658990739479E-2"/>
                  <c:y val="4.4109344822463231E-2"/>
                </c:manualLayout>
              </c:layout>
              <c:tx>
                <c:rich>
                  <a:bodyPr/>
                  <a:lstStyle/>
                  <a:p>
                    <a:fld id="{7162B3C8-17BD-4ABE-A3EC-1CC8E4D0BEFC}" type="CATEGORYNAME">
                      <a:rPr lang="en-US" sz="2000" baseline="0"/>
                      <a:pPr/>
                      <a:t>[CATEGORY NAME]</a:t>
                    </a:fld>
                    <a:r>
                      <a:rPr lang="en-US" sz="2000" baseline="0" dirty="0"/>
                      <a:t>, </a:t>
                    </a:r>
                    <a:fld id="{2985E25C-7EC5-4D1A-A38F-EC932451D226}" type="PERCENTAGE">
                      <a:rPr lang="en-US" sz="2000" baseline="0"/>
                      <a:pPr/>
                      <a:t>[PERCENTAGE]</a:t>
                    </a:fld>
                    <a:endParaRPr lang="en-US" sz="2000" baseline="0" dirty="0"/>
                  </a:p>
                </c:rich>
              </c:tx>
              <c:showLegendKey val="1"/>
              <c:showVal val="1"/>
              <c:showCatName val="1"/>
              <c:showSerName val="1"/>
              <c:showPercent val="1"/>
              <c:showBubbleSize val="1"/>
              <c:extLst xmlns:c16r2="http://schemas.microsoft.com/office/drawing/2015/06/chart">
                <c:ext xmlns:c16="http://schemas.microsoft.com/office/drawing/2014/chart" uri="{C3380CC4-5D6E-409C-BE32-E72D297353CC}">
                  <c16:uniqueId val="{00000000-82AD-4993-B5A1-39D1FEBF1A9C}"/>
                </c:ext>
                <c:ext xmlns:c15="http://schemas.microsoft.com/office/drawing/2012/chart" uri="{CE6537A1-D6FC-4f65-9D91-7224C49458BB}">
                  <c15:layout>
                    <c:manualLayout>
                      <c:w val="0.25654793740405091"/>
                      <c:h val="0.20831773386817218"/>
                    </c:manualLayout>
                  </c15:layout>
                  <c15:dlblFieldTable/>
                  <c15:showDataLabelsRange val="0"/>
                </c:ext>
              </c:extLst>
            </c:dLbl>
            <c:dLbl>
              <c:idx val="1"/>
              <c:layout>
                <c:manualLayout>
                  <c:x val="-0.1485409547863121"/>
                  <c:y val="-4.8250879017481423E-2"/>
                </c:manualLayout>
              </c:layout>
              <c:tx>
                <c:rich>
                  <a:bodyPr/>
                  <a:lstStyle/>
                  <a:p>
                    <a:fld id="{4EE2774E-E4E0-4CAA-9BA4-E908FFA9638F}" type="CATEGORYNAME">
                      <a:rPr lang="en-US" sz="2000" baseline="0" smtClean="0"/>
                      <a:pPr/>
                      <a:t>[CATEGORY NAME]</a:t>
                    </a:fld>
                    <a:r>
                      <a:rPr lang="en-US" baseline="0" dirty="0"/>
                      <a:t>,  </a:t>
                    </a:r>
                    <a:fld id="{843A1DE1-AC9E-42B7-895F-0169967D7077}" type="PERCENTAGE">
                      <a:rPr lang="en-US" sz="2000" baseline="0"/>
                      <a:pPr/>
                      <a:t>[PERCENTAGE]</a:t>
                    </a:fld>
                    <a:endParaRPr lang="en-US" baseline="0" dirty="0"/>
                  </a:p>
                </c:rich>
              </c:tx>
              <c:showLegendKey val="1"/>
              <c:showVal val="1"/>
              <c:showCatName val="1"/>
              <c:showSerName val="1"/>
              <c:showPercent val="1"/>
              <c:showBubbleSize val="1"/>
              <c:extLst xmlns:c16r2="http://schemas.microsoft.com/office/drawing/2015/06/chart">
                <c:ext xmlns:c16="http://schemas.microsoft.com/office/drawing/2014/chart" uri="{C3380CC4-5D6E-409C-BE32-E72D297353CC}">
                  <c16:uniqueId val="{00000001-82AD-4993-B5A1-39D1FEBF1A9C}"/>
                </c:ext>
                <c:ext xmlns:c15="http://schemas.microsoft.com/office/drawing/2012/chart" uri="{CE6537A1-D6FC-4f65-9D91-7224C49458BB}">
                  <c15:dlblFieldTable/>
                  <c15:showDataLabelsRange val="0"/>
                </c:ext>
              </c:extLst>
            </c:dLbl>
            <c:dLbl>
              <c:idx val="2"/>
              <c:layout>
                <c:manualLayout>
                  <c:x val="-6.7955727232209176E-2"/>
                  <c:y val="0.35356955380577421"/>
                </c:manualLayout>
              </c:layout>
              <c:tx>
                <c:rich>
                  <a:bodyPr/>
                  <a:lstStyle/>
                  <a:p>
                    <a:fld id="{C372BAAC-2BBA-4525-AAA5-AE3827E9AB3D}" type="CATEGORYNAME">
                      <a:rPr lang="en-US" sz="2000" baseline="0"/>
                      <a:pPr/>
                      <a:t>[CATEGORY NAME]</a:t>
                    </a:fld>
                    <a:r>
                      <a:rPr lang="en-US" sz="2000" baseline="0" dirty="0"/>
                      <a:t>,  </a:t>
                    </a:r>
                    <a:fld id="{48FEB785-996D-4CD1-B2D3-11FF084B27E7}" type="PERCENTAGE">
                      <a:rPr lang="en-US" sz="2000" baseline="0"/>
                      <a:pPr/>
                      <a:t>[PERCENTAGE]</a:t>
                    </a:fld>
                    <a:endParaRPr lang="en-US" sz="2000" baseline="0" dirty="0"/>
                  </a:p>
                </c:rich>
              </c:tx>
              <c:showLegendKey val="1"/>
              <c:showVal val="1"/>
              <c:showCatName val="1"/>
              <c:showSerName val="1"/>
              <c:showPercent val="1"/>
              <c:showBubbleSize val="1"/>
              <c:extLst xmlns:c16r2="http://schemas.microsoft.com/office/drawing/2015/06/chart">
                <c:ext xmlns:c16="http://schemas.microsoft.com/office/drawing/2014/chart" uri="{C3380CC4-5D6E-409C-BE32-E72D297353CC}">
                  <c16:uniqueId val="{00000002-82AD-4993-B5A1-39D1FEBF1A9C}"/>
                </c:ext>
                <c:ext xmlns:c15="http://schemas.microsoft.com/office/drawing/2012/chart" uri="{CE6537A1-D6FC-4f65-9D91-7224C49458BB}">
                  <c15:layout>
                    <c:manualLayout>
                      <c:w val="0.20758567325310748"/>
                      <c:h val="0.23976427474867529"/>
                    </c:manualLayout>
                  </c15:layout>
                  <c15:dlblFieldTable/>
                  <c15:showDataLabelsRange val="0"/>
                </c:ext>
              </c:extLst>
            </c:dLbl>
            <c:dLbl>
              <c:idx val="3"/>
              <c:layout>
                <c:manualLayout>
                  <c:x val="-0.15522185906007033"/>
                  <c:y val="0.23349056603773585"/>
                </c:manualLayout>
              </c:layout>
              <c:tx>
                <c:rich>
                  <a:bodyPr/>
                  <a:lstStyle/>
                  <a:p>
                    <a:fld id="{7D476D22-16A1-4A72-822B-485EC6830BB6}" type="CATEGORYNAME">
                      <a:rPr lang="en-US" sz="1800" baseline="0"/>
                      <a:pPr/>
                      <a:t>[CATEGORY NAME]</a:t>
                    </a:fld>
                    <a:r>
                      <a:rPr lang="en-US" sz="1800" baseline="0" dirty="0"/>
                      <a:t>, </a:t>
                    </a:r>
                    <a:fld id="{BA26A735-DEEE-4FF7-80F5-A6D777F5BB23}" type="PERCENTAGE">
                      <a:rPr lang="en-US" sz="1800" baseline="0"/>
                      <a:pPr/>
                      <a:t>[PERCENTAGE]</a:t>
                    </a:fld>
                    <a:endParaRPr lang="en-US" sz="1800" baseline="0" dirty="0"/>
                  </a:p>
                </c:rich>
              </c:tx>
              <c:showLegendKey val="1"/>
              <c:showVal val="1"/>
              <c:showCatName val="1"/>
              <c:showSerName val="1"/>
              <c:showPercent val="1"/>
              <c:showBubbleSize val="1"/>
              <c:extLst xmlns:c16r2="http://schemas.microsoft.com/office/drawing/2015/06/chart">
                <c:ext xmlns:c16="http://schemas.microsoft.com/office/drawing/2014/chart" uri="{C3380CC4-5D6E-409C-BE32-E72D297353CC}">
                  <c16:uniqueId val="{00000003-82AD-4993-B5A1-39D1FEBF1A9C}"/>
                </c:ext>
                <c:ext xmlns:c15="http://schemas.microsoft.com/office/drawing/2012/chart" uri="{CE6537A1-D6FC-4f65-9D91-7224C49458BB}">
                  <c15:dlblFieldTable/>
                  <c15:showDataLabelsRange val="0"/>
                </c:ext>
              </c:extLst>
            </c:dLbl>
            <c:dLbl>
              <c:idx val="4"/>
              <c:layout>
                <c:manualLayout>
                  <c:x val="-0.17849595156737486"/>
                  <c:y val="1.179232902490965E-2"/>
                </c:manualLayout>
              </c:layout>
              <c:tx>
                <c:rich>
                  <a:bodyPr/>
                  <a:lstStyle/>
                  <a:p>
                    <a:fld id="{DFB503CE-7E32-40EC-A536-7B386E6E1BC9}" type="CATEGORYNAME">
                      <a:rPr lang="nb-NO" sz="2000" baseline="0"/>
                      <a:pPr/>
                      <a:t>[CATEGORY NAME]</a:t>
                    </a:fld>
                    <a:r>
                      <a:rPr lang="nb-NO" baseline="0" dirty="0"/>
                      <a:t>,</a:t>
                    </a:r>
                    <a:r>
                      <a:rPr lang="nb-NO" sz="2000" baseline="0" dirty="0"/>
                      <a:t> </a:t>
                    </a:r>
                    <a:fld id="{50096E3A-DEF8-4B9E-A854-19B47EF862F3}" type="PERCENTAGE">
                      <a:rPr lang="nb-NO" sz="2000" baseline="0"/>
                      <a:pPr/>
                      <a:t>[PERCENTAGE]</a:t>
                    </a:fld>
                    <a:endParaRPr lang="nb-NO" sz="2000" baseline="0" dirty="0"/>
                  </a:p>
                </c:rich>
              </c:tx>
              <c:showLegendKey val="1"/>
              <c:showVal val="1"/>
              <c:showCatName val="1"/>
              <c:showSerName val="1"/>
              <c:showPercent val="1"/>
              <c:showBubbleSize val="1"/>
              <c:extLst xmlns:c16r2="http://schemas.microsoft.com/office/drawing/2015/06/chart">
                <c:ext xmlns:c16="http://schemas.microsoft.com/office/drawing/2014/chart" uri="{C3380CC4-5D6E-409C-BE32-E72D297353CC}">
                  <c16:uniqueId val="{00000004-82AD-4993-B5A1-39D1FEBF1A9C}"/>
                </c:ext>
                <c:ext xmlns:c15="http://schemas.microsoft.com/office/drawing/2012/chart" uri="{CE6537A1-D6FC-4f65-9D91-7224C49458BB}">
                  <c15:layout>
                    <c:manualLayout>
                      <c:w val="0.30573812707373843"/>
                      <c:h val="0.21775169613232309"/>
                    </c:manualLayout>
                  </c15:layout>
                  <c15:dlblFieldTable/>
                  <c15:showDataLabelsRange val="0"/>
                </c:ext>
              </c:extLst>
            </c:dLbl>
            <c:dLbl>
              <c:idx val="5"/>
              <c:layout>
                <c:manualLayout>
                  <c:x val="0.17748774327737335"/>
                  <c:y val="-5.027237161392562E-3"/>
                </c:manualLayout>
              </c:layout>
              <c:tx>
                <c:rich>
                  <a:bodyPr/>
                  <a:lstStyle/>
                  <a:p>
                    <a:fld id="{57566D7A-3253-4095-863C-28874FB6468C}" type="CATEGORYNAME">
                      <a:rPr lang="en-US" sz="2000" baseline="0"/>
                      <a:pPr/>
                      <a:t>[CATEGORY NAME]</a:t>
                    </a:fld>
                    <a:r>
                      <a:rPr lang="en-US" sz="2000" baseline="0" dirty="0"/>
                      <a:t>, </a:t>
                    </a:r>
                    <a:fld id="{5F223900-B250-4CC1-9EB5-94D135369679}" type="PERCENTAGE">
                      <a:rPr lang="en-US" sz="2000" baseline="0"/>
                      <a:pPr/>
                      <a:t>[PERCENTAGE]</a:t>
                    </a:fld>
                    <a:endParaRPr lang="en-US" sz="2000" baseline="0" dirty="0"/>
                  </a:p>
                </c:rich>
              </c:tx>
              <c:showLegendKey val="1"/>
              <c:showVal val="1"/>
              <c:showCatName val="1"/>
              <c:showSerName val="1"/>
              <c:showPercent val="1"/>
              <c:showBubbleSize val="1"/>
              <c:extLst xmlns:c16r2="http://schemas.microsoft.com/office/drawing/2015/06/chart">
                <c:ext xmlns:c16="http://schemas.microsoft.com/office/drawing/2014/chart" uri="{C3380CC4-5D6E-409C-BE32-E72D297353CC}">
                  <c16:uniqueId val="{00000005-82AD-4993-B5A1-39D1FEBF1A9C}"/>
                </c:ext>
                <c:ext xmlns:c15="http://schemas.microsoft.com/office/drawing/2012/chart" uri="{CE6537A1-D6FC-4f65-9D91-7224C49458BB}">
                  <c15:dlblFieldTable/>
                  <c15:showDataLabelsRange val="0"/>
                </c:ext>
              </c:extLst>
            </c:dLbl>
            <c:spPr>
              <a:noFill/>
              <a:ln>
                <a:noFill/>
              </a:ln>
              <a:effectLst/>
            </c:spPr>
            <c:showLegendKey val="1"/>
            <c:showVal val="1"/>
            <c:showCatName val="1"/>
            <c:showSerName val="1"/>
            <c:showPercent val="1"/>
            <c:showBubbleSize val="1"/>
            <c:showLeaderLines val="1"/>
            <c:extLst xmlns:c16r2="http://schemas.microsoft.com/office/drawing/2015/06/chart">
              <c:ext xmlns:c15="http://schemas.microsoft.com/office/drawing/2012/chart" uri="{CE6537A1-D6FC-4f65-9D91-7224C49458BB}"/>
            </c:extLst>
          </c:dLbls>
          <c:cat>
            <c:strRef>
              <c:f>Sheet1!$A$36:$A$41</c:f>
              <c:strCache>
                <c:ptCount val="6"/>
                <c:pt idx="0">
                  <c:v>Grocery/Convenience Shop</c:v>
                </c:pt>
                <c:pt idx="1">
                  <c:v>Tea Shop</c:v>
                </c:pt>
                <c:pt idx="2">
                  <c:v>Tobacco kiosk/paan shop</c:v>
                </c:pt>
                <c:pt idx="3">
                  <c:v>Supermarket/department store</c:v>
                </c:pt>
                <c:pt idx="4">
                  <c:v>Street hawker/street stall</c:v>
                </c:pt>
                <c:pt idx="5">
                  <c:v>Others</c:v>
                </c:pt>
              </c:strCache>
            </c:strRef>
          </c:cat>
          <c:val>
            <c:numRef>
              <c:f>Sheet1!$P$36:$P$41</c:f>
              <c:numCache>
                <c:formatCode>General</c:formatCode>
                <c:ptCount val="6"/>
                <c:pt idx="0">
                  <c:v>42.311557788944732</c:v>
                </c:pt>
                <c:pt idx="1">
                  <c:v>34.070351758793947</c:v>
                </c:pt>
                <c:pt idx="2">
                  <c:v>12.36180904522614</c:v>
                </c:pt>
                <c:pt idx="3">
                  <c:v>3.316582914572856</c:v>
                </c:pt>
                <c:pt idx="4">
                  <c:v>7.0351758793969106</c:v>
                </c:pt>
                <c:pt idx="5">
                  <c:v>0.904522613065327</c:v>
                </c:pt>
              </c:numCache>
            </c:numRef>
          </c:val>
          <c:extLst xmlns:c16r2="http://schemas.microsoft.com/office/drawing/2015/06/chart">
            <c:ext xmlns:c16="http://schemas.microsoft.com/office/drawing/2014/chart" uri="{C3380CC4-5D6E-409C-BE32-E72D297353CC}">
              <c16:uniqueId val="{00000006-82AD-4993-B5A1-39D1FEBF1A9C}"/>
            </c:ext>
          </c:extLst>
        </c:ser>
        <c:dLbls>
          <c:showLegendKey val="1"/>
          <c:showVal val="1"/>
          <c:showCatName val="1"/>
          <c:showSerName val="1"/>
          <c:showPercent val="1"/>
          <c:showBubbleSize val="1"/>
          <c:showLeaderLines val="1"/>
        </c:dLbls>
        <c:firstSliceAng val="0"/>
      </c:pieChart>
    </c:plotArea>
    <c:plotVisOnly val="1"/>
    <c:dispBlanksAs val="zero"/>
    <c:showDLblsOverMax val="1"/>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164572231501365"/>
          <c:y val="0.10823791557305337"/>
          <c:w val="0.62633407566478427"/>
          <c:h val="0.68330216535433075"/>
        </c:manualLayout>
      </c:layout>
      <c:barChart>
        <c:barDir val="col"/>
        <c:grouping val="clustered"/>
        <c:varyColors val="0"/>
        <c:ser>
          <c:idx val="0"/>
          <c:order val="0"/>
          <c:tx>
            <c:strRef>
              <c:f>Sheet1!$B$33</c:f>
              <c:strCache>
                <c:ptCount val="1"/>
                <c:pt idx="0">
                  <c:v>2009</c:v>
                </c:pt>
              </c:strCache>
            </c:strRef>
          </c:tx>
          <c:spPr>
            <a:solidFill>
              <a:schemeClr val="tx2"/>
            </a:solidFill>
            <a:ln>
              <a:noFill/>
            </a:ln>
            <a:effectLst/>
          </c:spPr>
          <c:invertIfNegative val="0"/>
          <c:dLbls>
            <c:spPr>
              <a:noFill/>
              <a:ln>
                <a:noFill/>
              </a:ln>
              <a:effectLst/>
            </c:spPr>
            <c:txPr>
              <a:bodyPr rot="0" vert="horz"/>
              <a:lstStyle/>
              <a:p>
                <a:pPr>
                  <a:defRPr sz="16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Sheet1!$A$34:$A$36</c:f>
              <c:strCache>
                <c:ptCount val="3"/>
                <c:pt idx="0">
                  <c:v>Male</c:v>
                </c:pt>
                <c:pt idx="1">
                  <c:v>Female</c:v>
                </c:pt>
                <c:pt idx="2">
                  <c:v>Overall</c:v>
                </c:pt>
              </c:strCache>
            </c:strRef>
          </c:cat>
          <c:val>
            <c:numRef>
              <c:f>Sheet1!$B$34:$B$36</c:f>
              <c:numCache>
                <c:formatCode>General</c:formatCode>
                <c:ptCount val="3"/>
                <c:pt idx="0">
                  <c:v>58</c:v>
                </c:pt>
                <c:pt idx="1">
                  <c:v>28.7</c:v>
                </c:pt>
                <c:pt idx="2">
                  <c:v>43.3</c:v>
                </c:pt>
              </c:numCache>
            </c:numRef>
          </c:val>
          <c:extLst xmlns:c16r2="http://schemas.microsoft.com/office/drawing/2015/06/chart">
            <c:ext xmlns:c16="http://schemas.microsoft.com/office/drawing/2014/chart" uri="{C3380CC4-5D6E-409C-BE32-E72D297353CC}">
              <c16:uniqueId val="{00000000-4031-48AD-AA21-5C7FF581B6B4}"/>
            </c:ext>
          </c:extLst>
        </c:ser>
        <c:ser>
          <c:idx val="1"/>
          <c:order val="1"/>
          <c:tx>
            <c:strRef>
              <c:f>Sheet1!$C$33</c:f>
              <c:strCache>
                <c:ptCount val="1"/>
                <c:pt idx="0">
                  <c:v>2017</c:v>
                </c:pt>
              </c:strCache>
            </c:strRef>
          </c:tx>
          <c:spPr>
            <a:solidFill>
              <a:schemeClr val="accent1"/>
            </a:solidFill>
            <a:ln>
              <a:noFill/>
            </a:ln>
            <a:effectLst/>
          </c:spPr>
          <c:invertIfNegative val="0"/>
          <c:dLbls>
            <c:spPr>
              <a:noFill/>
              <a:ln>
                <a:noFill/>
              </a:ln>
              <a:effectLst/>
            </c:spPr>
            <c:txPr>
              <a:bodyPr rot="0" vert="horz"/>
              <a:lstStyle/>
              <a:p>
                <a:pPr>
                  <a:defRPr sz="16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Sheet1!$A$34:$A$36</c:f>
              <c:strCache>
                <c:ptCount val="3"/>
                <c:pt idx="0">
                  <c:v>Male</c:v>
                </c:pt>
                <c:pt idx="1">
                  <c:v>Female</c:v>
                </c:pt>
                <c:pt idx="2">
                  <c:v>Overall</c:v>
                </c:pt>
              </c:strCache>
            </c:strRef>
          </c:cat>
          <c:val>
            <c:numRef>
              <c:f>Sheet1!$C$34:$C$36</c:f>
              <c:numCache>
                <c:formatCode>General</c:formatCode>
                <c:ptCount val="3"/>
                <c:pt idx="0">
                  <c:v>46</c:v>
                </c:pt>
                <c:pt idx="1">
                  <c:v>25.2</c:v>
                </c:pt>
                <c:pt idx="2">
                  <c:v>35.299999999999997</c:v>
                </c:pt>
              </c:numCache>
            </c:numRef>
          </c:val>
          <c:extLst xmlns:c16r2="http://schemas.microsoft.com/office/drawing/2015/06/chart">
            <c:ext xmlns:c16="http://schemas.microsoft.com/office/drawing/2014/chart" uri="{C3380CC4-5D6E-409C-BE32-E72D297353CC}">
              <c16:uniqueId val="{00000001-4031-48AD-AA21-5C7FF581B6B4}"/>
            </c:ext>
          </c:extLst>
        </c:ser>
        <c:dLbls>
          <c:showLegendKey val="0"/>
          <c:showVal val="0"/>
          <c:showCatName val="0"/>
          <c:showSerName val="0"/>
          <c:showPercent val="0"/>
          <c:showBubbleSize val="0"/>
        </c:dLbls>
        <c:gapWidth val="156"/>
        <c:axId val="1343953088"/>
        <c:axId val="1343947104"/>
      </c:barChart>
      <c:catAx>
        <c:axId val="1343953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343947104"/>
        <c:crosses val="autoZero"/>
        <c:auto val="1"/>
        <c:lblAlgn val="ctr"/>
        <c:lblOffset val="100"/>
        <c:noMultiLvlLbl val="0"/>
      </c:catAx>
      <c:valAx>
        <c:axId val="1343947104"/>
        <c:scaling>
          <c:orientation val="minMax"/>
          <c:max val="60"/>
        </c:scaling>
        <c:delete val="0"/>
        <c:axPos val="l"/>
        <c:numFmt formatCode="General" sourceLinked="1"/>
        <c:majorTickMark val="none"/>
        <c:minorTickMark val="none"/>
        <c:tickLblPos val="nextTo"/>
        <c:spPr>
          <a:noFill/>
          <a:ln>
            <a:noFill/>
          </a:ln>
          <a:effectLst/>
        </c:spPr>
        <c:txPr>
          <a:bodyPr rot="-60000000" vert="horz"/>
          <a:lstStyle/>
          <a:p>
            <a:pPr>
              <a:defRPr/>
            </a:pPr>
            <a:endParaRPr lang="en-US"/>
          </a:p>
        </c:txPr>
        <c:crossAx val="1343953088"/>
        <c:crosses val="autoZero"/>
        <c:crossBetween val="between"/>
        <c:majorUnit val="20"/>
      </c:valAx>
      <c:spPr>
        <a:noFill/>
        <a:ln>
          <a:noFill/>
        </a:ln>
        <a:effectLst/>
      </c:spPr>
    </c:plotArea>
    <c:legend>
      <c:legendPos val="b"/>
      <c:layout>
        <c:manualLayout>
          <c:xMode val="edge"/>
          <c:yMode val="edge"/>
          <c:x val="0.81302102388716557"/>
          <c:y val="0.50305036089238842"/>
          <c:w val="0.14825843739229566"/>
          <c:h val="0.28861630577427821"/>
        </c:manualLayout>
      </c:layout>
      <c:overlay val="0"/>
      <c:spPr>
        <a:noFill/>
        <a:ln>
          <a:noFill/>
        </a:ln>
        <a:effectLst/>
      </c:spPr>
      <c:txPr>
        <a:bodyPr rot="0" vert="horz"/>
        <a:lstStyle/>
        <a:p>
          <a:pPr>
            <a:defRPr/>
          </a:pPr>
          <a:endParaRPr lang="en-US"/>
        </a:p>
      </c:txPr>
    </c:legend>
    <c:plotVisOnly val="1"/>
    <c:dispBlanksAs val="gap"/>
    <c:showDLblsOverMax val="0"/>
  </c:chart>
  <c:spPr>
    <a:noFill/>
    <a:ln>
      <a:solidFill>
        <a:schemeClr val="tx1">
          <a:lumMod val="65000"/>
          <a:lumOff val="35000"/>
        </a:schemeClr>
      </a:solidFill>
    </a:ln>
    <a:effectLst/>
  </c:spPr>
  <c:txPr>
    <a:bodyPr/>
    <a:lstStyle/>
    <a:p>
      <a:pPr>
        <a:defRPr sz="2000">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113998235107208"/>
          <c:y val="0.18909084863792996"/>
          <c:w val="0.63593193934993775"/>
          <c:h val="0.65142884084782038"/>
        </c:manualLayout>
      </c:layout>
      <c:barChart>
        <c:barDir val="col"/>
        <c:grouping val="clustered"/>
        <c:varyColors val="0"/>
        <c:ser>
          <c:idx val="0"/>
          <c:order val="0"/>
          <c:tx>
            <c:strRef>
              <c:f>Sheet1!$B$1</c:f>
              <c:strCache>
                <c:ptCount val="1"/>
                <c:pt idx="0">
                  <c:v>Medium</c:v>
                </c:pt>
              </c:strCache>
            </c:strRef>
          </c:tx>
          <c:spPr>
            <a:solidFill>
              <a:schemeClr val="tx2"/>
            </a:solidFill>
            <a:ln>
              <a:noFill/>
            </a:ln>
            <a:effectLst/>
          </c:spPr>
          <c:invertIfNegative val="0"/>
          <c:dLbls>
            <c:dLbl>
              <c:idx val="0"/>
              <c:tx>
                <c:rich>
                  <a:bodyPr/>
                  <a:lstStyle/>
                  <a:p>
                    <a:r>
                      <a:rPr lang="en-US" sz="1400"/>
                      <a:t>52.51</a:t>
                    </a:r>
                    <a:endParaRPr lang="en-US"/>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4810-4F58-9D34-9095582E5240}"/>
                </c:ext>
                <c:ext xmlns:c15="http://schemas.microsoft.com/office/drawing/2012/chart" uri="{CE6537A1-D6FC-4f65-9D91-7224C49458BB}"/>
              </c:extLst>
            </c:dLbl>
            <c:dLbl>
              <c:idx val="1"/>
              <c:tx>
                <c:rich>
                  <a:bodyPr/>
                  <a:lstStyle/>
                  <a:p>
                    <a:r>
                      <a:rPr lang="en-US" sz="1400"/>
                      <a:t>29.08</a:t>
                    </a:r>
                    <a:endParaRPr lang="en-US"/>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4810-4F58-9D34-9095582E5240}"/>
                </c:ext>
                <c:ext xmlns:c15="http://schemas.microsoft.com/office/drawing/2012/chart" uri="{CE6537A1-D6FC-4f65-9D91-7224C49458BB}"/>
              </c:extLst>
            </c:dLbl>
            <c:dLbl>
              <c:idx val="2"/>
              <c:tx>
                <c:rich>
                  <a:bodyPr/>
                  <a:lstStyle/>
                  <a:p>
                    <a:r>
                      <a:rPr lang="en-US" sz="1400"/>
                      <a:t>21.85</a:t>
                    </a:r>
                    <a:endParaRPr lang="en-US"/>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4810-4F58-9D34-9095582E5240}"/>
                </c:ext>
                <c:ext xmlns:c15="http://schemas.microsoft.com/office/drawing/2012/chart" uri="{CE6537A1-D6FC-4f65-9D91-7224C49458BB}"/>
              </c:extLst>
            </c:dLbl>
            <c:dLbl>
              <c:idx val="3"/>
              <c:tx>
                <c:rich>
                  <a:bodyPr/>
                  <a:lstStyle/>
                  <a:p>
                    <a:r>
                      <a:rPr lang="en-US" sz="1400"/>
                      <a:t>11.11</a:t>
                    </a:r>
                    <a:endParaRPr lang="en-US"/>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4810-4F58-9D34-9095582E5240}"/>
                </c:ext>
                <c:ext xmlns:c15="http://schemas.microsoft.com/office/drawing/2012/chart" uri="{CE6537A1-D6FC-4f65-9D91-7224C49458BB}"/>
              </c:extLst>
            </c:dLbl>
            <c:dLbl>
              <c:idx val="4"/>
              <c:tx>
                <c:rich>
                  <a:bodyPr/>
                  <a:lstStyle/>
                  <a:p>
                    <a:r>
                      <a:rPr lang="en-US" sz="1400"/>
                      <a:t>15.67</a:t>
                    </a:r>
                    <a:endParaRPr lang="en-US"/>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4810-4F58-9D34-9095582E5240}"/>
                </c:ext>
                <c:ext xmlns:c15="http://schemas.microsoft.com/office/drawing/2012/chart" uri="{CE6537A1-D6FC-4f65-9D91-7224C49458BB}"/>
              </c:extLst>
            </c:dLbl>
            <c:spPr>
              <a:noFill/>
              <a:ln>
                <a:noFill/>
              </a:ln>
              <a:effectLst/>
            </c:spPr>
            <c:txPr>
              <a:bodyPr rot="-5400000" vert="horz"/>
              <a:lstStyle/>
              <a:p>
                <a:pPr>
                  <a:defRPr sz="1400"/>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2006-07</c:v>
                </c:pt>
                <c:pt idx="1">
                  <c:v>2009-10</c:v>
                </c:pt>
                <c:pt idx="2">
                  <c:v>2012-13</c:v>
                </c:pt>
                <c:pt idx="3">
                  <c:v>2015-16</c:v>
                </c:pt>
                <c:pt idx="4">
                  <c:v>2017-18</c:v>
                </c:pt>
              </c:strCache>
            </c:strRef>
          </c:cat>
          <c:val>
            <c:numRef>
              <c:f>Sheet1!$B$2:$B$6</c:f>
              <c:numCache>
                <c:formatCode>0.00%</c:formatCode>
                <c:ptCount val="5"/>
                <c:pt idx="0">
                  <c:v>0.52510000000000001</c:v>
                </c:pt>
                <c:pt idx="1">
                  <c:v>0.2908</c:v>
                </c:pt>
                <c:pt idx="2">
                  <c:v>0.2185</c:v>
                </c:pt>
                <c:pt idx="3">
                  <c:v>0.1111</c:v>
                </c:pt>
                <c:pt idx="4">
                  <c:v>0.15670000000000001</c:v>
                </c:pt>
              </c:numCache>
            </c:numRef>
          </c:val>
          <c:extLst xmlns:c16r2="http://schemas.microsoft.com/office/drawing/2015/06/chart">
            <c:ext xmlns:c16="http://schemas.microsoft.com/office/drawing/2014/chart" uri="{C3380CC4-5D6E-409C-BE32-E72D297353CC}">
              <c16:uniqueId val="{00000000-272D-420A-B65D-C9BA0A99D0A8}"/>
            </c:ext>
          </c:extLst>
        </c:ser>
        <c:ser>
          <c:idx val="1"/>
          <c:order val="1"/>
          <c:tx>
            <c:strRef>
              <c:f>Sheet1!$C$1</c:f>
              <c:strCache>
                <c:ptCount val="1"/>
                <c:pt idx="0">
                  <c:v>Low</c:v>
                </c:pt>
              </c:strCache>
            </c:strRef>
          </c:tx>
          <c:spPr>
            <a:solidFill>
              <a:schemeClr val="accent1"/>
            </a:solidFill>
            <a:ln>
              <a:noFill/>
            </a:ln>
            <a:effectLst/>
          </c:spPr>
          <c:invertIfNegative val="0"/>
          <c:dLbls>
            <c:dLbl>
              <c:idx val="0"/>
              <c:tx>
                <c:rich>
                  <a:bodyPr/>
                  <a:lstStyle/>
                  <a:p>
                    <a:r>
                      <a:rPr lang="en-US" sz="1400"/>
                      <a:t>25.46</a:t>
                    </a:r>
                    <a:endParaRPr lang="en-US"/>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4810-4F58-9D34-9095582E5240}"/>
                </c:ext>
                <c:ext xmlns:c15="http://schemas.microsoft.com/office/drawing/2012/chart" uri="{CE6537A1-D6FC-4f65-9D91-7224C49458BB}"/>
              </c:extLst>
            </c:dLbl>
            <c:dLbl>
              <c:idx val="1"/>
              <c:tx>
                <c:rich>
                  <a:bodyPr/>
                  <a:lstStyle/>
                  <a:p>
                    <a:r>
                      <a:rPr lang="en-US" sz="1400"/>
                      <a:t>50.89</a:t>
                    </a:r>
                    <a:endParaRPr lang="en-US"/>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4810-4F58-9D34-9095582E5240}"/>
                </c:ext>
                <c:ext xmlns:c15="http://schemas.microsoft.com/office/drawing/2012/chart" uri="{CE6537A1-D6FC-4f65-9D91-7224C49458BB}"/>
              </c:extLst>
            </c:dLbl>
            <c:dLbl>
              <c:idx val="2"/>
              <c:tx>
                <c:rich>
                  <a:bodyPr/>
                  <a:lstStyle/>
                  <a:p>
                    <a:r>
                      <a:rPr lang="en-US" sz="1400"/>
                      <a:t>59.80</a:t>
                    </a:r>
                    <a:endParaRPr lang="en-US"/>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4810-4F58-9D34-9095582E5240}"/>
                </c:ext>
                <c:ext xmlns:c15="http://schemas.microsoft.com/office/drawing/2012/chart" uri="{CE6537A1-D6FC-4f65-9D91-7224C49458BB}"/>
              </c:extLst>
            </c:dLbl>
            <c:dLbl>
              <c:idx val="3"/>
              <c:tx>
                <c:rich>
                  <a:bodyPr/>
                  <a:lstStyle/>
                  <a:p>
                    <a:r>
                      <a:rPr lang="en-US" sz="1400"/>
                      <a:t>78.70</a:t>
                    </a:r>
                    <a:endParaRPr lang="en-US"/>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4810-4F58-9D34-9095582E5240}"/>
                </c:ext>
                <c:ext xmlns:c15="http://schemas.microsoft.com/office/drawing/2012/chart" uri="{CE6537A1-D6FC-4f65-9D91-7224C49458BB}"/>
              </c:extLst>
            </c:dLbl>
            <c:dLbl>
              <c:idx val="4"/>
              <c:tx>
                <c:rich>
                  <a:bodyPr/>
                  <a:lstStyle/>
                  <a:p>
                    <a:r>
                      <a:rPr lang="en-US" sz="1400"/>
                      <a:t>71.38</a:t>
                    </a:r>
                    <a:endParaRPr lang="en-US"/>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4810-4F58-9D34-9095582E5240}"/>
                </c:ext>
                <c:ext xmlns:c15="http://schemas.microsoft.com/office/drawing/2012/chart" uri="{CE6537A1-D6FC-4f65-9D91-7224C49458BB}"/>
              </c:extLst>
            </c:dLbl>
            <c:spPr>
              <a:noFill/>
              <a:ln>
                <a:noFill/>
              </a:ln>
              <a:effectLst/>
            </c:spPr>
            <c:txPr>
              <a:bodyPr rot="-5400000" vert="horz"/>
              <a:lstStyle/>
              <a:p>
                <a:pPr>
                  <a:defRPr sz="1400"/>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2006-07</c:v>
                </c:pt>
                <c:pt idx="1">
                  <c:v>2009-10</c:v>
                </c:pt>
                <c:pt idx="2">
                  <c:v>2012-13</c:v>
                </c:pt>
                <c:pt idx="3">
                  <c:v>2015-16</c:v>
                </c:pt>
                <c:pt idx="4">
                  <c:v>2017-18</c:v>
                </c:pt>
              </c:strCache>
            </c:strRef>
          </c:cat>
          <c:val>
            <c:numRef>
              <c:f>Sheet1!$C$2:$C$6</c:f>
              <c:numCache>
                <c:formatCode>0.00%</c:formatCode>
                <c:ptCount val="5"/>
                <c:pt idx="0">
                  <c:v>0.25459999999999999</c:v>
                </c:pt>
                <c:pt idx="1">
                  <c:v>0.50890000000000002</c:v>
                </c:pt>
                <c:pt idx="2">
                  <c:v>0.59799999999999998</c:v>
                </c:pt>
                <c:pt idx="3">
                  <c:v>0.78700000000000003</c:v>
                </c:pt>
                <c:pt idx="4">
                  <c:v>0.71379999999999999</c:v>
                </c:pt>
              </c:numCache>
            </c:numRef>
          </c:val>
          <c:extLst xmlns:c16r2="http://schemas.microsoft.com/office/drawing/2015/06/chart">
            <c:ext xmlns:c16="http://schemas.microsoft.com/office/drawing/2014/chart" uri="{C3380CC4-5D6E-409C-BE32-E72D297353CC}">
              <c16:uniqueId val="{00000001-272D-420A-B65D-C9BA0A99D0A8}"/>
            </c:ext>
          </c:extLst>
        </c:ser>
        <c:dLbls>
          <c:dLblPos val="outEnd"/>
          <c:showLegendKey val="0"/>
          <c:showVal val="1"/>
          <c:showCatName val="0"/>
          <c:showSerName val="0"/>
          <c:showPercent val="0"/>
          <c:showBubbleSize val="0"/>
        </c:dLbls>
        <c:gapWidth val="103"/>
        <c:axId val="1343953632"/>
        <c:axId val="1343940032"/>
      </c:barChart>
      <c:catAx>
        <c:axId val="1343953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343940032"/>
        <c:crosses val="autoZero"/>
        <c:auto val="1"/>
        <c:lblAlgn val="ctr"/>
        <c:lblOffset val="100"/>
        <c:noMultiLvlLbl val="0"/>
      </c:catAx>
      <c:valAx>
        <c:axId val="1343940032"/>
        <c:scaling>
          <c:orientation val="minMax"/>
          <c:max val="0.8"/>
          <c:min val="0"/>
        </c:scaling>
        <c:delete val="0"/>
        <c:axPos val="l"/>
        <c:numFmt formatCode="0.00%" sourceLinked="1"/>
        <c:majorTickMark val="none"/>
        <c:minorTickMark val="none"/>
        <c:tickLblPos val="nextTo"/>
        <c:spPr>
          <a:noFill/>
          <a:ln>
            <a:noFill/>
          </a:ln>
          <a:effectLst/>
        </c:spPr>
        <c:txPr>
          <a:bodyPr rot="-60000000" vert="horz"/>
          <a:lstStyle/>
          <a:p>
            <a:pPr>
              <a:defRPr/>
            </a:pPr>
            <a:endParaRPr lang="en-US"/>
          </a:p>
        </c:txPr>
        <c:crossAx val="1343953632"/>
        <c:crosses val="autoZero"/>
        <c:crossBetween val="between"/>
        <c:majorUnit val="0.2"/>
        <c:minorUnit val="4.0000000000000008E-2"/>
      </c:valAx>
      <c:spPr>
        <a:noFill/>
        <a:ln>
          <a:noFill/>
        </a:ln>
        <a:effectLst/>
      </c:spPr>
    </c:plotArea>
    <c:legend>
      <c:legendPos val="b"/>
      <c:layout>
        <c:manualLayout>
          <c:xMode val="edge"/>
          <c:yMode val="edge"/>
          <c:x val="0.83827091939461285"/>
          <c:y val="0.22334733158355205"/>
          <c:w val="0.1315387296138909"/>
          <c:h val="0.19887489063867017"/>
        </c:manualLayout>
      </c:layout>
      <c:overlay val="0"/>
      <c:spPr>
        <a:noFill/>
        <a:ln>
          <a:noFill/>
        </a:ln>
        <a:effectLst/>
      </c:spPr>
      <c:txPr>
        <a:bodyPr rot="0" vert="horz"/>
        <a:lstStyle/>
        <a:p>
          <a:pPr>
            <a:defRPr/>
          </a:pPr>
          <a:endParaRPr lang="en-US"/>
        </a:p>
      </c:txPr>
    </c:legend>
    <c:plotVisOnly val="1"/>
    <c:dispBlanksAs val="gap"/>
    <c:showDLblsOverMax val="0"/>
  </c:chart>
  <c:spPr>
    <a:noFill/>
    <a:ln w="3175">
      <a:solidFill>
        <a:schemeClr val="tx1"/>
      </a:solidFill>
    </a:ln>
    <a:effectLst/>
  </c:spPr>
  <c:txPr>
    <a:bodyPr/>
    <a:lstStyle/>
    <a:p>
      <a:pPr>
        <a:defRPr sz="1600">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pieChart>
        <c:varyColors val="1"/>
        <c:ser>
          <c:idx val="0"/>
          <c:order val="0"/>
          <c:dPt>
            <c:idx val="0"/>
            <c:bubble3D val="0"/>
            <c:extLst xmlns:c16r2="http://schemas.microsoft.com/office/drawing/2015/06/chart">
              <c:ext xmlns:c16="http://schemas.microsoft.com/office/drawing/2014/chart" uri="{C3380CC4-5D6E-409C-BE32-E72D297353CC}">
                <c16:uniqueId val="{00000001-225E-481F-9981-3067F648C93B}"/>
              </c:ext>
            </c:extLst>
          </c:dPt>
          <c:dPt>
            <c:idx val="1"/>
            <c:bubble3D val="0"/>
            <c:extLst xmlns:c16r2="http://schemas.microsoft.com/office/drawing/2015/06/chart">
              <c:ext xmlns:c16="http://schemas.microsoft.com/office/drawing/2014/chart" uri="{C3380CC4-5D6E-409C-BE32-E72D297353CC}">
                <c16:uniqueId val="{00000003-225E-481F-9981-3067F648C93B}"/>
              </c:ext>
            </c:extLst>
          </c:dPt>
          <c:dPt>
            <c:idx val="2"/>
            <c:bubble3D val="0"/>
            <c:extLst xmlns:c16r2="http://schemas.microsoft.com/office/drawing/2015/06/chart">
              <c:ext xmlns:c16="http://schemas.microsoft.com/office/drawing/2014/chart" uri="{C3380CC4-5D6E-409C-BE32-E72D297353CC}">
                <c16:uniqueId val="{00000005-225E-481F-9981-3067F648C93B}"/>
              </c:ext>
            </c:extLst>
          </c:dPt>
          <c:dPt>
            <c:idx val="3"/>
            <c:bubble3D val="0"/>
            <c:extLst xmlns:c16r2="http://schemas.microsoft.com/office/drawing/2015/06/chart">
              <c:ext xmlns:c16="http://schemas.microsoft.com/office/drawing/2014/chart" uri="{C3380CC4-5D6E-409C-BE32-E72D297353CC}">
                <c16:uniqueId val="{00000007-225E-481F-9981-3067F648C93B}"/>
              </c:ext>
            </c:extLst>
          </c:dPt>
          <c:dLbls>
            <c:delete val="1"/>
          </c:dLbls>
          <c:cat>
            <c:strRef>
              <c:f>Sheet1!$A$2:$A$5</c:f>
              <c:strCache>
                <c:ptCount val="4"/>
                <c:pt idx="0">
                  <c:v>Premium</c:v>
                </c:pt>
                <c:pt idx="1">
                  <c:v>High</c:v>
                </c:pt>
                <c:pt idx="2">
                  <c:v>Medium</c:v>
                </c:pt>
                <c:pt idx="3">
                  <c:v>Low</c:v>
                </c:pt>
              </c:strCache>
            </c:strRef>
          </c:cat>
          <c:val>
            <c:numRef>
              <c:f>Sheet1!$B$2:$B$5</c:f>
              <c:numCache>
                <c:formatCode>0.00%</c:formatCode>
                <c:ptCount val="4"/>
                <c:pt idx="0">
                  <c:v>0.2137</c:v>
                </c:pt>
                <c:pt idx="1">
                  <c:v>0.1153</c:v>
                </c:pt>
                <c:pt idx="2">
                  <c:v>0.2001</c:v>
                </c:pt>
                <c:pt idx="3">
                  <c:v>0.47089999999999999</c:v>
                </c:pt>
              </c:numCache>
            </c:numRef>
          </c:val>
          <c:extLst xmlns:c16r2="http://schemas.microsoft.com/office/drawing/2015/06/chart">
            <c:ext xmlns:c16="http://schemas.microsoft.com/office/drawing/2014/chart" uri="{C3380CC4-5D6E-409C-BE32-E72D297353CC}">
              <c16:uniqueId val="{00000008-225E-481F-9981-3067F648C93B}"/>
            </c:ext>
          </c:extLst>
        </c:ser>
        <c:dLbls>
          <c:dLblPos val="ctr"/>
          <c:showLegendKey val="0"/>
          <c:showVal val="1"/>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pieChart>
        <c:varyColors val="1"/>
        <c:ser>
          <c:idx val="0"/>
          <c:order val="0"/>
          <c:tx>
            <c:strRef>
              <c:f>Sheet1!$C$1:$C$2</c:f>
              <c:strCache>
                <c:ptCount val="1"/>
                <c:pt idx="0">
                  <c:v>2006-2007 FY  Revenue Contributiion </c:v>
                </c:pt>
              </c:strCache>
            </c:strRef>
          </c:tx>
          <c:dPt>
            <c:idx val="0"/>
            <c:bubble3D val="0"/>
            <c:extLst xmlns:c16r2="http://schemas.microsoft.com/office/drawing/2015/06/chart">
              <c:ext xmlns:c16="http://schemas.microsoft.com/office/drawing/2014/chart" uri="{C3380CC4-5D6E-409C-BE32-E72D297353CC}">
                <c16:uniqueId val="{00000002-A6D5-451D-AB4E-6BCB9BCD81CF}"/>
              </c:ext>
            </c:extLst>
          </c:dPt>
          <c:dPt>
            <c:idx val="1"/>
            <c:bubble3D val="0"/>
            <c:extLst xmlns:c16r2="http://schemas.microsoft.com/office/drawing/2015/06/chart">
              <c:ext xmlns:c16="http://schemas.microsoft.com/office/drawing/2014/chart" uri="{C3380CC4-5D6E-409C-BE32-E72D297353CC}">
                <c16:uniqueId val="{00000003-A6D5-451D-AB4E-6BCB9BCD81CF}"/>
              </c:ext>
            </c:extLst>
          </c:dPt>
          <c:dPt>
            <c:idx val="2"/>
            <c:bubble3D val="0"/>
            <c:extLst xmlns:c16r2="http://schemas.microsoft.com/office/drawing/2015/06/chart">
              <c:ext xmlns:c16="http://schemas.microsoft.com/office/drawing/2014/chart" uri="{C3380CC4-5D6E-409C-BE32-E72D297353CC}">
                <c16:uniqueId val="{00000005-64F3-4D8E-A452-A5E9550F7D2B}"/>
              </c:ext>
            </c:extLst>
          </c:dPt>
          <c:dPt>
            <c:idx val="3"/>
            <c:bubble3D val="0"/>
            <c:extLst xmlns:c16r2="http://schemas.microsoft.com/office/drawing/2015/06/chart">
              <c:ext xmlns:c16="http://schemas.microsoft.com/office/drawing/2014/chart" uri="{C3380CC4-5D6E-409C-BE32-E72D297353CC}">
                <c16:uniqueId val="{00000001-A6D5-451D-AB4E-6BCB9BCD81CF}"/>
              </c:ext>
            </c:extLst>
          </c:dPt>
          <c:dLbls>
            <c:delete val="1"/>
          </c:dLbls>
          <c:cat>
            <c:strRef>
              <c:f>Sheet1!$B$3:$B$6</c:f>
              <c:strCache>
                <c:ptCount val="4"/>
                <c:pt idx="0">
                  <c:v>Premium</c:v>
                </c:pt>
                <c:pt idx="1">
                  <c:v>High</c:v>
                </c:pt>
                <c:pt idx="2">
                  <c:v>Medium</c:v>
                </c:pt>
                <c:pt idx="3">
                  <c:v>Low</c:v>
                </c:pt>
              </c:strCache>
            </c:strRef>
          </c:cat>
          <c:val>
            <c:numRef>
              <c:f>Sheet1!$C$3:$C$6</c:f>
              <c:numCache>
                <c:formatCode>0.00%</c:formatCode>
                <c:ptCount val="4"/>
                <c:pt idx="0">
                  <c:v>0.16852052809426499</c:v>
                </c:pt>
                <c:pt idx="1">
                  <c:v>0.30386291305026503</c:v>
                </c:pt>
                <c:pt idx="2">
                  <c:v>0.44737672428052</c:v>
                </c:pt>
                <c:pt idx="3">
                  <c:v>8.0239834574957494E-2</c:v>
                </c:pt>
              </c:numCache>
            </c:numRef>
          </c:val>
          <c:extLst xmlns:c16r2="http://schemas.microsoft.com/office/drawing/2015/06/chart">
            <c:ext xmlns:c16="http://schemas.microsoft.com/office/drawing/2014/chart" uri="{C3380CC4-5D6E-409C-BE32-E72D297353CC}">
              <c16:uniqueId val="{00000000-A6D5-451D-AB4E-6BCB9BCD81CF}"/>
            </c:ext>
          </c:extLst>
        </c:ser>
        <c:dLbls>
          <c:dLblPos val="ctr"/>
          <c:showLegendKey val="0"/>
          <c:showVal val="0"/>
          <c:showCatName val="0"/>
          <c:showSerName val="0"/>
          <c:showPercent val="1"/>
          <c:showBubbleSize val="0"/>
          <c:showLeaderLines val="1"/>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855746992022036"/>
          <c:y val="5.0498117083190686E-2"/>
          <c:w val="0.84329071489826157"/>
          <c:h val="0.75517688006390504"/>
        </c:manualLayout>
      </c:layout>
      <c:lineChart>
        <c:grouping val="standard"/>
        <c:varyColors val="0"/>
        <c:ser>
          <c:idx val="1"/>
          <c:order val="1"/>
          <c:tx>
            <c:strRef>
              <c:f>Sheet1!$D$1:$D$3</c:f>
              <c:strCache>
                <c:ptCount val="1"/>
                <c:pt idx="0">
                  <c:v>Biri Real Growth</c:v>
                </c:pt>
              </c:strCache>
            </c:strRef>
          </c:tx>
          <c:spPr>
            <a:ln w="38100" cap="rnd" cmpd="sng" algn="ctr">
              <a:solidFill>
                <a:schemeClr val="accent2">
                  <a:lumMod val="75000"/>
                </a:schemeClr>
              </a:solidFill>
              <a:round/>
            </a:ln>
            <a:effectLst/>
          </c:spPr>
          <c:marker>
            <c:symbol val="none"/>
          </c:marker>
          <c:dLbls>
            <c:dLbl>
              <c:idx val="0"/>
              <c:layout>
                <c:manualLayout>
                  <c:x val="6.6006600660065704E-3"/>
                  <c:y val="1.086956521739130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1266-4C5E-B27A-E6B728EB234F}"/>
                </c:ext>
                <c:ext xmlns:c15="http://schemas.microsoft.com/office/drawing/2012/chart" uri="{CE6537A1-D6FC-4f65-9D91-7224C49458BB}"/>
              </c:extLst>
            </c:dLbl>
            <c:dLbl>
              <c:idx val="1"/>
              <c:layout>
                <c:manualLayout>
                  <c:x val="-3.3003300330033004E-3"/>
                  <c:y val="-6.884057971014492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1266-4C5E-B27A-E6B728EB234F}"/>
                </c:ext>
                <c:ext xmlns:c15="http://schemas.microsoft.com/office/drawing/2012/chart" uri="{CE6537A1-D6FC-4f65-9D91-7224C49458BB}"/>
              </c:extLst>
            </c:dLbl>
            <c:dLbl>
              <c:idx val="2"/>
              <c:layout>
                <c:manualLayout>
                  <c:x val="-6.60066006600654E-3"/>
                  <c:y val="4.347826086956521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1266-4C5E-B27A-E6B728EB234F}"/>
                </c:ext>
                <c:ext xmlns:c15="http://schemas.microsoft.com/office/drawing/2012/chart" uri="{CE6537A1-D6FC-4f65-9D91-7224C49458BB}"/>
              </c:extLst>
            </c:dLbl>
            <c:dLbl>
              <c:idx val="3"/>
              <c:layout>
                <c:manualLayout>
                  <c:x val="-6.6006600660066007E-3"/>
                  <c:y val="-2.173913043478260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1266-4C5E-B27A-E6B728EB234F}"/>
                </c:ext>
                <c:ext xmlns:c15="http://schemas.microsoft.com/office/drawing/2012/chart" uri="{CE6537A1-D6FC-4f65-9D91-7224C49458BB}"/>
              </c:extLst>
            </c:dLbl>
            <c:dLbl>
              <c:idx val="4"/>
              <c:layout>
                <c:manualLayout>
                  <c:x val="0"/>
                  <c:y val="3.985507246376811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1266-4C5E-B27A-E6B728EB234F}"/>
                </c:ext>
                <c:ext xmlns:c15="http://schemas.microsoft.com/office/drawing/2012/chart" uri="{CE6537A1-D6FC-4f65-9D91-7224C49458BB}"/>
              </c:extLst>
            </c:dLbl>
            <c:spPr>
              <a:noFill/>
              <a:ln>
                <a:noFill/>
              </a:ln>
              <a:effectLst/>
            </c:spPr>
            <c:txPr>
              <a:bodyPr rot="0" vert="horz"/>
              <a:lstStyle/>
              <a:p>
                <a:pPr>
                  <a:defRPr sz="1200">
                    <a:solidFill>
                      <a:schemeClr val="tx1">
                        <a:lumMod val="65000"/>
                        <a:lumOff val="35000"/>
                      </a:schemeClr>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Sheet1!$A$4:$A$10</c:f>
              <c:strCache>
                <c:ptCount val="7"/>
                <c:pt idx="0">
                  <c:v>2011-12</c:v>
                </c:pt>
                <c:pt idx="1">
                  <c:v>2012-13</c:v>
                </c:pt>
                <c:pt idx="2">
                  <c:v>2013-14</c:v>
                </c:pt>
                <c:pt idx="3">
                  <c:v>2014-15</c:v>
                </c:pt>
                <c:pt idx="4">
                  <c:v>2015-16</c:v>
                </c:pt>
                <c:pt idx="5">
                  <c:v>2016-17</c:v>
                </c:pt>
                <c:pt idx="6">
                  <c:v>2017-18</c:v>
                </c:pt>
              </c:strCache>
            </c:strRef>
          </c:cat>
          <c:val>
            <c:numRef>
              <c:f>Sheet1!$D$4:$D$10</c:f>
              <c:numCache>
                <c:formatCode>General</c:formatCode>
                <c:ptCount val="7"/>
                <c:pt idx="0">
                  <c:v>-17.41</c:v>
                </c:pt>
                <c:pt idx="1">
                  <c:v>1.25</c:v>
                </c:pt>
                <c:pt idx="2">
                  <c:v>12.27</c:v>
                </c:pt>
                <c:pt idx="3">
                  <c:v>11.34</c:v>
                </c:pt>
                <c:pt idx="4">
                  <c:v>-2.37</c:v>
                </c:pt>
                <c:pt idx="5">
                  <c:v>1.54</c:v>
                </c:pt>
                <c:pt idx="6">
                  <c:v>110.01</c:v>
                </c:pt>
              </c:numCache>
            </c:numRef>
          </c:val>
          <c:smooth val="0"/>
          <c:extLst xmlns:c16r2="http://schemas.microsoft.com/office/drawing/2015/06/chart">
            <c:ext xmlns:c16="http://schemas.microsoft.com/office/drawing/2014/chart" uri="{C3380CC4-5D6E-409C-BE32-E72D297353CC}">
              <c16:uniqueId val="{00000000-8B14-4CEB-B0AF-579A60B87441}"/>
            </c:ext>
          </c:extLst>
        </c:ser>
        <c:ser>
          <c:idx val="0"/>
          <c:order val="0"/>
          <c:tx>
            <c:strRef>
              <c:f>Sheet1!$C$1:$C$3</c:f>
              <c:strCache>
                <c:ptCount val="1"/>
                <c:pt idx="0">
                  <c:v>Cigarette Real Growth</c:v>
                </c:pt>
              </c:strCache>
            </c:strRef>
          </c:tx>
          <c:spPr>
            <a:ln w="31750" cap="rnd" cmpd="sng" algn="ctr">
              <a:solidFill>
                <a:schemeClr val="tx2"/>
              </a:solidFill>
              <a:prstDash val="dash"/>
              <a:round/>
            </a:ln>
            <a:effectLst/>
          </c:spPr>
          <c:marker>
            <c:symbol val="none"/>
          </c:marker>
          <c:dLbls>
            <c:dLbl>
              <c:idx val="0"/>
              <c:layout>
                <c:manualLayout>
                  <c:x val="-8.2508250825082501E-3"/>
                  <c:y val="-2.898550724637681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1266-4C5E-B27A-E6B728EB234F}"/>
                </c:ext>
                <c:ext xmlns:c15="http://schemas.microsoft.com/office/drawing/2012/chart" uri="{CE6537A1-D6FC-4f65-9D91-7224C49458BB}"/>
              </c:extLst>
            </c:dLbl>
            <c:dLbl>
              <c:idx val="2"/>
              <c:layout>
                <c:manualLayout>
                  <c:x val="-6.60066006600654E-3"/>
                  <c:y val="-3.985507246376811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1266-4C5E-B27A-E6B728EB234F}"/>
                </c:ext>
                <c:ext xmlns:c15="http://schemas.microsoft.com/office/drawing/2012/chart" uri="{CE6537A1-D6FC-4f65-9D91-7224C49458BB}"/>
              </c:extLst>
            </c:dLbl>
            <c:dLbl>
              <c:idx val="3"/>
              <c:layout>
                <c:manualLayout>
                  <c:x val="-6.6006600660066007E-3"/>
                  <c:y val="5.43478260869565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1266-4C5E-B27A-E6B728EB234F}"/>
                </c:ext>
                <c:ext xmlns:c15="http://schemas.microsoft.com/office/drawing/2012/chart" uri="{CE6537A1-D6FC-4f65-9D91-7224C49458BB}"/>
              </c:extLst>
            </c:dLbl>
            <c:dLbl>
              <c:idx val="4"/>
              <c:layout>
                <c:manualLayout>
                  <c:x val="0"/>
                  <c:y val="-3.623188405797101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1266-4C5E-B27A-E6B728EB234F}"/>
                </c:ext>
                <c:ext xmlns:c15="http://schemas.microsoft.com/office/drawing/2012/chart" uri="{CE6537A1-D6FC-4f65-9D91-7224C49458BB}"/>
              </c:extLst>
            </c:dLbl>
            <c:dLbl>
              <c:idx val="5"/>
              <c:layout>
                <c:manualLayout>
                  <c:x val="1.8151815181518153E-2"/>
                  <c:y val="-3.260898094259956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1266-4C5E-B27A-E6B728EB234F}"/>
                </c:ext>
                <c:ext xmlns:c15="http://schemas.microsoft.com/office/drawing/2012/chart" uri="{CE6537A1-D6FC-4f65-9D91-7224C49458BB}"/>
              </c:extLst>
            </c:dLbl>
            <c:spPr>
              <a:noFill/>
              <a:ln>
                <a:noFill/>
              </a:ln>
              <a:effectLst/>
            </c:spPr>
            <c:txPr>
              <a:bodyPr/>
              <a:lstStyle/>
              <a:p>
                <a:pPr>
                  <a:defRPr sz="1200">
                    <a:solidFill>
                      <a:schemeClr val="tx1">
                        <a:lumMod val="65000"/>
                        <a:lumOff val="35000"/>
                      </a:schemeClr>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Sheet1!$A$4:$A$10</c:f>
              <c:strCache>
                <c:ptCount val="7"/>
                <c:pt idx="0">
                  <c:v>2011-12</c:v>
                </c:pt>
                <c:pt idx="1">
                  <c:v>2012-13</c:v>
                </c:pt>
                <c:pt idx="2">
                  <c:v>2013-14</c:v>
                </c:pt>
                <c:pt idx="3">
                  <c:v>2014-15</c:v>
                </c:pt>
                <c:pt idx="4">
                  <c:v>2015-16</c:v>
                </c:pt>
                <c:pt idx="5">
                  <c:v>2016-17</c:v>
                </c:pt>
                <c:pt idx="6">
                  <c:v>2017-18</c:v>
                </c:pt>
              </c:strCache>
            </c:strRef>
          </c:cat>
          <c:val>
            <c:numRef>
              <c:f>Sheet1!$C$4:$C$10</c:f>
              <c:numCache>
                <c:formatCode>General</c:formatCode>
                <c:ptCount val="7"/>
                <c:pt idx="0">
                  <c:v>28.25</c:v>
                </c:pt>
                <c:pt idx="1">
                  <c:v>-10.17</c:v>
                </c:pt>
                <c:pt idx="2">
                  <c:v>16.919999999999991</c:v>
                </c:pt>
                <c:pt idx="3">
                  <c:v>9.7000000000000011</c:v>
                </c:pt>
                <c:pt idx="4">
                  <c:v>6.51</c:v>
                </c:pt>
                <c:pt idx="5">
                  <c:v>11.44</c:v>
                </c:pt>
                <c:pt idx="6">
                  <c:v>13.1</c:v>
                </c:pt>
              </c:numCache>
            </c:numRef>
          </c:val>
          <c:smooth val="0"/>
          <c:extLst xmlns:c16r2="http://schemas.microsoft.com/office/drawing/2015/06/chart">
            <c:ext xmlns:c16="http://schemas.microsoft.com/office/drawing/2014/chart" uri="{C3380CC4-5D6E-409C-BE32-E72D297353CC}">
              <c16:uniqueId val="{00000001-8B14-4CEB-B0AF-579A60B87441}"/>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1198118272"/>
        <c:axId val="1198111200"/>
      </c:lineChart>
      <c:catAx>
        <c:axId val="1198118272"/>
        <c:scaling>
          <c:orientation val="minMax"/>
        </c:scaling>
        <c:delete val="0"/>
        <c:axPos val="b"/>
        <c:numFmt formatCode="General" sourceLinked="0"/>
        <c:majorTickMark val="none"/>
        <c:minorTickMark val="none"/>
        <c:tickLblPos val="low"/>
        <c:spPr>
          <a:noFill/>
          <a:ln w="9525" cap="flat" cmpd="sng" algn="ctr">
            <a:solidFill>
              <a:schemeClr val="dk1">
                <a:lumMod val="15000"/>
                <a:lumOff val="85000"/>
              </a:schemeClr>
            </a:solidFill>
            <a:round/>
          </a:ln>
          <a:effectLst/>
        </c:spPr>
        <c:txPr>
          <a:bodyPr rot="-60000000" vert="horz"/>
          <a:lstStyle/>
          <a:p>
            <a:pPr>
              <a:defRPr sz="1400"/>
            </a:pPr>
            <a:endParaRPr lang="en-US"/>
          </a:p>
        </c:txPr>
        <c:crossAx val="1198111200"/>
        <c:crosses val="autoZero"/>
        <c:auto val="1"/>
        <c:lblAlgn val="ctr"/>
        <c:lblOffset val="100"/>
        <c:tickMarkSkip val="1"/>
        <c:noMultiLvlLbl val="0"/>
      </c:catAx>
      <c:valAx>
        <c:axId val="1198111200"/>
        <c:scaling>
          <c:orientation val="minMax"/>
        </c:scaling>
        <c:delete val="0"/>
        <c:axPos val="l"/>
        <c:numFmt formatCode="General" sourceLinked="1"/>
        <c:majorTickMark val="none"/>
        <c:minorTickMark val="none"/>
        <c:tickLblPos val="nextTo"/>
        <c:spPr>
          <a:noFill/>
          <a:ln>
            <a:noFill/>
          </a:ln>
          <a:effectLst/>
        </c:spPr>
        <c:txPr>
          <a:bodyPr rot="-60000000" vert="horz"/>
          <a:lstStyle/>
          <a:p>
            <a:pPr>
              <a:defRPr sz="1400"/>
            </a:pPr>
            <a:endParaRPr lang="en-US"/>
          </a:p>
        </c:txPr>
        <c:crossAx val="1198118272"/>
        <c:crosses val="autoZero"/>
        <c:crossBetween val="between"/>
        <c:majorUnit val="20"/>
      </c:valAx>
      <c:spPr>
        <a:gradFill>
          <a:gsLst>
            <a:gs pos="100000">
              <a:schemeClr val="lt1">
                <a:lumMod val="95000"/>
              </a:schemeClr>
            </a:gs>
            <a:gs pos="0">
              <a:schemeClr val="lt1"/>
            </a:gs>
          </a:gsLst>
          <a:lin ang="5400000" scaled="0"/>
        </a:gradFill>
        <a:ln>
          <a:noFill/>
        </a:ln>
        <a:effectLst/>
      </c:spPr>
    </c:plotArea>
    <c:legend>
      <c:legendPos val="b"/>
      <c:layout>
        <c:manualLayout>
          <c:xMode val="edge"/>
          <c:yMode val="edge"/>
          <c:x val="0.25466256074426341"/>
          <c:y val="0.10979630263608355"/>
          <c:w val="0.33555923702606483"/>
          <c:h val="0.19455152345087298"/>
        </c:manualLayout>
      </c:layout>
      <c:overlay val="0"/>
      <c:spPr>
        <a:noFill/>
        <a:ln>
          <a:noFill/>
        </a:ln>
        <a:effectLst/>
      </c:spPr>
      <c:txPr>
        <a:bodyPr rot="0" vert="horz"/>
        <a:lstStyle/>
        <a:p>
          <a:pPr>
            <a:defRPr/>
          </a:pPr>
          <a:endParaRPr lang="en-US"/>
        </a:p>
      </c:txPr>
    </c:legend>
    <c:plotVisOnly val="1"/>
    <c:dispBlanksAs val="gap"/>
    <c:showDLblsOverMax val="0"/>
  </c:chart>
  <c:spPr>
    <a:solidFill>
      <a:schemeClr val="lt1"/>
    </a:solidFill>
    <a:ln>
      <a:solidFill>
        <a:schemeClr val="tx1"/>
      </a:solidFill>
    </a:ln>
    <a:effectLst/>
  </c:spPr>
  <c:txPr>
    <a:bodyPr/>
    <a:lstStyle/>
    <a:p>
      <a:pPr>
        <a:defRPr sz="1600">
          <a:latin typeface="Arial" panose="020B0604020202020204" pitchFamily="34" charset="0"/>
          <a:cs typeface="Arial" panose="020B0604020202020204"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Sheet1!$A$2:$A$8</c:f>
              <c:strCache>
                <c:ptCount val="7"/>
                <c:pt idx="0">
                  <c:v>All cigarette brands</c:v>
                </c:pt>
                <c:pt idx="1">
                  <c:v>Premium brands</c:v>
                </c:pt>
                <c:pt idx="2">
                  <c:v>High cigarette brands </c:v>
                </c:pt>
                <c:pt idx="3">
                  <c:v>Medium cigarette brands</c:v>
                </c:pt>
                <c:pt idx="4">
                  <c:v>Low cigarette brands</c:v>
                </c:pt>
                <c:pt idx="5">
                  <c:v>Biri</c:v>
                </c:pt>
                <c:pt idx="6">
                  <c:v>Smokeless tobacco</c:v>
                </c:pt>
              </c:strCache>
            </c:strRef>
          </c:cat>
          <c:val>
            <c:numRef>
              <c:f>Sheet1!$B$2:$B$8</c:f>
              <c:numCache>
                <c:formatCode>0.0%</c:formatCode>
                <c:ptCount val="7"/>
                <c:pt idx="0">
                  <c:v>-2.7E-2</c:v>
                </c:pt>
                <c:pt idx="1">
                  <c:v>-4.7E-2</c:v>
                </c:pt>
                <c:pt idx="2">
                  <c:v>-3.9E-2</c:v>
                </c:pt>
                <c:pt idx="3">
                  <c:v>-3.2000000000000001E-2</c:v>
                </c:pt>
                <c:pt idx="4">
                  <c:v>0.02</c:v>
                </c:pt>
                <c:pt idx="5">
                  <c:v>-2.3E-2</c:v>
                </c:pt>
                <c:pt idx="6">
                  <c:v>1E-3</c:v>
                </c:pt>
              </c:numCache>
            </c:numRef>
          </c:val>
          <c:extLst xmlns:c16r2="http://schemas.microsoft.com/office/drawing/2015/06/chart">
            <c:ext xmlns:c16="http://schemas.microsoft.com/office/drawing/2014/chart" uri="{C3380CC4-5D6E-409C-BE32-E72D297353CC}">
              <c16:uniqueId val="{00000000-3D23-4BB0-966D-8A47C95BF436}"/>
            </c:ext>
          </c:extLst>
        </c:ser>
        <c:dLbls>
          <c:dLblPos val="outEnd"/>
          <c:showLegendKey val="0"/>
          <c:showVal val="1"/>
          <c:showCatName val="0"/>
          <c:showSerName val="0"/>
          <c:showPercent val="0"/>
          <c:showBubbleSize val="0"/>
        </c:dLbls>
        <c:gapWidth val="100"/>
        <c:axId val="1198110656"/>
        <c:axId val="1198118816"/>
      </c:barChart>
      <c:catAx>
        <c:axId val="1198110656"/>
        <c:scaling>
          <c:orientation val="minMax"/>
        </c:scaling>
        <c:delete val="0"/>
        <c:axPos val="l"/>
        <c:numFmt formatCode="General" sourceLinked="1"/>
        <c:majorTickMark val="none"/>
        <c:minorTickMark val="none"/>
        <c:tickLblPos val="low"/>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198118816"/>
        <c:crosses val="autoZero"/>
        <c:auto val="1"/>
        <c:lblAlgn val="ctr"/>
        <c:lblOffset val="100"/>
        <c:noMultiLvlLbl val="0"/>
      </c:catAx>
      <c:valAx>
        <c:axId val="1198118816"/>
        <c:scaling>
          <c:orientation val="minMax"/>
        </c:scaling>
        <c:delete val="0"/>
        <c:axPos val="b"/>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1981106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Calibri" pitchFamily="34" charset="0"/>
                <a:ea typeface="MS PGothic" pitchFamily="34" charset="-128"/>
                <a:cs typeface="+mn-cs"/>
              </a:defRPr>
            </a:lvl1pPr>
          </a:lstStyle>
          <a:p>
            <a:pPr>
              <a:defRPr/>
            </a:pPr>
            <a:r>
              <a:rPr lang="en-US"/>
              <a:t>Tobacco Tax structure</a:t>
            </a:r>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77F739CE-14C8-400A-ACA1-70260CBDAFD6}" type="datetimeFigureOut">
              <a:rPr lang="en-US"/>
              <a:pPr>
                <a:defRPr/>
              </a:pPr>
              <a:t>7/2/2019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atin typeface="Calibri" pitchFamily="34" charset="0"/>
                <a:ea typeface="MS PGothic" pitchFamily="34" charset="-128"/>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81ADAEDC-702A-4F19-BDAD-E1FEDD3CB496}" type="slidenum">
              <a:rPr lang="en-US"/>
              <a:pPr>
                <a:defRPr/>
              </a:pPr>
              <a:t>‹#›</a:t>
            </a:fld>
            <a:endParaRPr lang="en-US"/>
          </a:p>
        </p:txBody>
      </p:sp>
    </p:spTree>
    <p:extLst>
      <p:ext uri="{BB962C8B-B14F-4D97-AF65-F5344CB8AC3E}">
        <p14:creationId xmlns:p14="http://schemas.microsoft.com/office/powerpoint/2010/main" val="4003253447"/>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789909"/>
      </p:ext>
    </p:extLst>
  </p:cSld>
  <p:clrMap bg1="lt1" tx1="dk1" bg2="lt2" tx2="dk2" accent1="accent1" accent2="accent2" accent3="accent3" accent4="accent4" accent5="accent5" accent6="accent6" hlink="hlink" folHlink="folHlink"/>
  <p:hf sldNum="0" ftr="0" dt="0"/>
  <p:notesStyle>
    <a:lvl1pPr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1181100" y="696913"/>
            <a:ext cx="4648200" cy="3486150"/>
          </a:xfrm>
          <a:prstGeom prst="rect">
            <a:avLst/>
          </a:prstGeom>
          <a:noFill/>
          <a:ln>
            <a:solidFill>
              <a:srgbClr val="000000"/>
            </a:solidFill>
            <a:miter lim="800000"/>
            <a:headEnd/>
            <a:tailEnd/>
          </a:ln>
        </p:spPr>
      </p:sp>
      <p:sp>
        <p:nvSpPr>
          <p:cNvPr id="21507" name="Notes Placeholder 2"/>
          <p:cNvSpPr>
            <a:spLocks noGrp="1"/>
          </p:cNvSpPr>
          <p:nvPr>
            <p:ph type="body" idx="1"/>
          </p:nvPr>
        </p:nvSpPr>
        <p:spPr bwMode="auto">
          <a:xfrm>
            <a:off x="701675" y="4416425"/>
            <a:ext cx="5607050" cy="4183063"/>
          </a:xfrm>
          <a:prstGeom prst="rect">
            <a:avLst/>
          </a:prstGeom>
          <a:noFill/>
        </p:spPr>
        <p:txBody>
          <a:bodyPr wrap="square" numCol="1" anchor="t" anchorCtr="0" compatLnSpc="1">
            <a:prstTxWarp prst="textNoShape">
              <a:avLst/>
            </a:prstTxWarp>
          </a:bodyPr>
          <a:lstStyle/>
          <a:p>
            <a:pPr eaLnBrk="1" hangingPunct="1">
              <a:spcBef>
                <a:spcPct val="0"/>
              </a:spcBef>
            </a:pPr>
            <a:endParaRPr lang="en-US" dirty="0"/>
          </a:p>
        </p:txBody>
      </p:sp>
      <p:sp>
        <p:nvSpPr>
          <p:cNvPr id="2" name="Header Placeholder 1"/>
          <p:cNvSpPr>
            <a:spLocks noGrp="1"/>
          </p:cNvSpPr>
          <p:nvPr>
            <p:ph type="hdr" sz="quarter" idx="10"/>
          </p:nvPr>
        </p:nvSpPr>
        <p:spPr>
          <a:xfrm>
            <a:off x="0" y="0"/>
            <a:ext cx="3038475" cy="465138"/>
          </a:xfrm>
          <a:prstGeom prst="rect">
            <a:avLst/>
          </a:prstGeom>
        </p:spPr>
        <p:txBody>
          <a:bodyPr/>
          <a:lstStyle/>
          <a:p>
            <a:pPr>
              <a:defRPr/>
            </a:pPr>
            <a:r>
              <a:rPr lang="en-US"/>
              <a:t>Tobacco Tax structure</a:t>
            </a: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p:spPr>
      </p:sp>
      <p:sp>
        <p:nvSpPr>
          <p:cNvPr id="3" name="Notes Placeholder 2"/>
          <p:cNvSpPr>
            <a:spLocks noGrp="1"/>
          </p:cNvSpPr>
          <p:nvPr>
            <p:ph type="body" idx="1"/>
          </p:nvPr>
        </p:nvSpPr>
        <p:spPr>
          <a:xfrm>
            <a:off x="701675" y="4416425"/>
            <a:ext cx="5607050" cy="4183063"/>
          </a:xfrm>
          <a:prstGeom prst="rect">
            <a:avLst/>
          </a:prstGeom>
        </p:spPr>
        <p:txBody>
          <a:bodyPr/>
          <a:lstStyle/>
          <a:p>
            <a:endParaRPr lang="en-US" dirty="0"/>
          </a:p>
        </p:txBody>
      </p:sp>
      <p:sp>
        <p:nvSpPr>
          <p:cNvPr id="4" name="Header Placeholder 3"/>
          <p:cNvSpPr>
            <a:spLocks noGrp="1"/>
          </p:cNvSpPr>
          <p:nvPr>
            <p:ph type="hdr" sz="quarter" idx="10"/>
          </p:nvPr>
        </p:nvSpPr>
        <p:spPr>
          <a:xfrm>
            <a:off x="0" y="0"/>
            <a:ext cx="3038475" cy="465138"/>
          </a:xfrm>
          <a:prstGeom prst="rect">
            <a:avLst/>
          </a:prstGeom>
        </p:spPr>
        <p:txBody>
          <a:bodyPr/>
          <a:lstStyle/>
          <a:p>
            <a:pPr>
              <a:defRPr/>
            </a:pPr>
            <a:r>
              <a:rPr lang="en-US"/>
              <a:t>Tobacco Tax structure</a:t>
            </a:r>
          </a:p>
        </p:txBody>
      </p:sp>
    </p:spTree>
    <p:extLst>
      <p:ext uri="{BB962C8B-B14F-4D97-AF65-F5344CB8AC3E}">
        <p14:creationId xmlns:p14="http://schemas.microsoft.com/office/powerpoint/2010/main" val="4198756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p:spPr>
      </p:sp>
      <p:sp>
        <p:nvSpPr>
          <p:cNvPr id="3" name="Notes Placeholder 2"/>
          <p:cNvSpPr>
            <a:spLocks noGrp="1"/>
          </p:cNvSpPr>
          <p:nvPr>
            <p:ph type="body" idx="1"/>
          </p:nvPr>
        </p:nvSpPr>
        <p:spPr>
          <a:xfrm>
            <a:off x="701675" y="4416425"/>
            <a:ext cx="5607050" cy="4183063"/>
          </a:xfrm>
          <a:prstGeom prst="rect">
            <a:avLst/>
          </a:prstGeom>
        </p:spPr>
        <p:txBody>
          <a:bodyPr/>
          <a:lstStyle/>
          <a:p>
            <a:endParaRPr lang="en-US"/>
          </a:p>
        </p:txBody>
      </p:sp>
      <p:sp>
        <p:nvSpPr>
          <p:cNvPr id="4" name="Header Placeholder 3"/>
          <p:cNvSpPr>
            <a:spLocks noGrp="1"/>
          </p:cNvSpPr>
          <p:nvPr>
            <p:ph type="hdr" sz="quarter" idx="10"/>
          </p:nvPr>
        </p:nvSpPr>
        <p:spPr>
          <a:xfrm>
            <a:off x="0" y="0"/>
            <a:ext cx="3038475" cy="465138"/>
          </a:xfrm>
          <a:prstGeom prst="rect">
            <a:avLst/>
          </a:prstGeom>
        </p:spPr>
        <p:txBody>
          <a:bodyPr/>
          <a:lstStyle/>
          <a:p>
            <a:pPr>
              <a:defRPr/>
            </a:pPr>
            <a:r>
              <a:rPr lang="en-US"/>
              <a:t>Tobacco Tax structure</a:t>
            </a:r>
          </a:p>
        </p:txBody>
      </p:sp>
    </p:spTree>
    <p:extLst>
      <p:ext uri="{BB962C8B-B14F-4D97-AF65-F5344CB8AC3E}">
        <p14:creationId xmlns:p14="http://schemas.microsoft.com/office/powerpoint/2010/main" val="642058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p:spPr>
      </p:sp>
      <p:sp>
        <p:nvSpPr>
          <p:cNvPr id="3" name="Notes Placeholder 2"/>
          <p:cNvSpPr>
            <a:spLocks noGrp="1"/>
          </p:cNvSpPr>
          <p:nvPr>
            <p:ph type="body" idx="1"/>
          </p:nvPr>
        </p:nvSpPr>
        <p:spPr>
          <a:xfrm>
            <a:off x="701675" y="4416425"/>
            <a:ext cx="5607050" cy="4183063"/>
          </a:xfrm>
          <a:prstGeom prst="rect">
            <a:avLst/>
          </a:prstGeom>
        </p:spPr>
        <p:txBody>
          <a:bodyPr/>
          <a:lstStyle/>
          <a:p>
            <a:endParaRPr lang="en-US" dirty="0"/>
          </a:p>
        </p:txBody>
      </p:sp>
      <p:sp>
        <p:nvSpPr>
          <p:cNvPr id="4" name="Header Placeholder 3"/>
          <p:cNvSpPr>
            <a:spLocks noGrp="1"/>
          </p:cNvSpPr>
          <p:nvPr>
            <p:ph type="hdr" sz="quarter" idx="10"/>
          </p:nvPr>
        </p:nvSpPr>
        <p:spPr>
          <a:xfrm>
            <a:off x="0" y="0"/>
            <a:ext cx="3038475" cy="465138"/>
          </a:xfrm>
          <a:prstGeom prst="rect">
            <a:avLst/>
          </a:prstGeom>
        </p:spPr>
        <p:txBody>
          <a:bodyPr/>
          <a:lstStyle/>
          <a:p>
            <a:pPr>
              <a:defRPr/>
            </a:pPr>
            <a:r>
              <a:rPr lang="en-US"/>
              <a:t>Tobacco Tax structure</a:t>
            </a:r>
          </a:p>
        </p:txBody>
      </p:sp>
    </p:spTree>
    <p:extLst>
      <p:ext uri="{BB962C8B-B14F-4D97-AF65-F5344CB8AC3E}">
        <p14:creationId xmlns:p14="http://schemas.microsoft.com/office/powerpoint/2010/main" val="2405362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200" y="6142408"/>
            <a:ext cx="1166376" cy="538140"/>
          </a:xfrm>
          <a:prstGeom prst="rect">
            <a:avLst/>
          </a:prstGeom>
        </p:spPr>
      </p:pic>
      <p:cxnSp>
        <p:nvCxnSpPr>
          <p:cNvPr id="3" name="Straight Connector 2"/>
          <p:cNvCxnSpPr/>
          <p:nvPr userDrawn="1"/>
        </p:nvCxnSpPr>
        <p:spPr>
          <a:xfrm>
            <a:off x="0" y="6019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470063" y="6251149"/>
            <a:ext cx="1317989" cy="276999"/>
          </a:xfrm>
          <a:prstGeom prst="rect">
            <a:avLst/>
          </a:prstGeom>
        </p:spPr>
        <p:txBody>
          <a:bodyPr wrap="none">
            <a:spAutoFit/>
          </a:bodyPr>
          <a:lstStyle/>
          <a:p>
            <a:pPr algn="r">
              <a:defRPr/>
            </a:pPr>
            <a:r>
              <a:rPr lang="en-US" sz="1200" dirty="0">
                <a:solidFill>
                  <a:schemeClr val="tx1">
                    <a:lumMod val="75000"/>
                    <a:lumOff val="25000"/>
                  </a:schemeClr>
                </a:solidFill>
                <a:latin typeface="Arial" panose="020B0604020202020204" pitchFamily="34" charset="0"/>
                <a:cs typeface="Arial" panose="020B0604020202020204" pitchFamily="34" charset="0"/>
              </a:rPr>
              <a:t>bigd.bracu.ac.bd</a:t>
            </a:r>
          </a:p>
        </p:txBody>
      </p:sp>
      <p:pic>
        <p:nvPicPr>
          <p:cNvPr id="10" name="Pictur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168030" y="6272410"/>
            <a:ext cx="304800" cy="304800"/>
          </a:xfrm>
          <a:prstGeom prst="rect">
            <a:avLst/>
          </a:prstGeom>
        </p:spPr>
      </p:pic>
      <p:pic>
        <p:nvPicPr>
          <p:cNvPr id="11" name="Picture 10"/>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140211" y="6258510"/>
            <a:ext cx="304800" cy="304800"/>
          </a:xfrm>
          <a:prstGeom prst="rect">
            <a:avLst/>
          </a:prstGeom>
        </p:spPr>
      </p:pic>
      <p:sp>
        <p:nvSpPr>
          <p:cNvPr id="14" name="Rectangle 13"/>
          <p:cNvSpPr/>
          <p:nvPr userDrawn="1"/>
        </p:nvSpPr>
        <p:spPr>
          <a:xfrm>
            <a:off x="5494748" y="6286311"/>
            <a:ext cx="1183337" cy="276999"/>
          </a:xfrm>
          <a:prstGeom prst="rect">
            <a:avLst/>
          </a:prstGeom>
        </p:spPr>
        <p:txBody>
          <a:bodyPr wrap="none">
            <a:spAutoFit/>
          </a:bodyPr>
          <a:lstStyle/>
          <a:p>
            <a:pPr algn="l">
              <a:defRPr/>
            </a:pPr>
            <a:r>
              <a:rPr lang="en-US" sz="1200" dirty="0">
                <a:solidFill>
                  <a:schemeClr val="tx1">
                    <a:lumMod val="75000"/>
                    <a:lumOff val="25000"/>
                  </a:schemeClr>
                </a:solidFill>
                <a:latin typeface="Arial" panose="020B0604020202020204" pitchFamily="34" charset="0"/>
                <a:cs typeface="Arial" panose="020B0604020202020204" pitchFamily="34" charset="0"/>
              </a:rPr>
              <a:t>BIGD_BRACU</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3429000" y="1371598"/>
            <a:ext cx="5715000" cy="2133601"/>
          </a:xfrm>
          <a:prstGeom prst="rect">
            <a:avLst/>
          </a:prstGeom>
          <a:solidFill>
            <a:srgbClr val="1011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82" y="1371598"/>
            <a:ext cx="3442682" cy="2133602"/>
          </a:xfrm>
          <a:prstGeom prst="rect">
            <a:avLst/>
          </a:prstGeom>
        </p:spPr>
      </p:pic>
      <p:sp>
        <p:nvSpPr>
          <p:cNvPr id="21" name="Parallelogram 20"/>
          <p:cNvSpPr/>
          <p:nvPr/>
        </p:nvSpPr>
        <p:spPr>
          <a:xfrm>
            <a:off x="2133600" y="1371598"/>
            <a:ext cx="6781800" cy="2133602"/>
          </a:xfrm>
          <a:prstGeom prst="parallelogram">
            <a:avLst>
              <a:gd name="adj" fmla="val 44006"/>
            </a:avLst>
          </a:prstGeom>
          <a:solidFill>
            <a:srgbClr val="1011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Title 1"/>
          <p:cNvSpPr>
            <a:spLocks noGrp="1"/>
          </p:cNvSpPr>
          <p:nvPr>
            <p:ph type="ctrTitle"/>
          </p:nvPr>
        </p:nvSpPr>
        <p:spPr>
          <a:xfrm>
            <a:off x="3524536" y="1572904"/>
            <a:ext cx="5678752" cy="1752600"/>
          </a:xfrm>
        </p:spPr>
        <p:txBody>
          <a:bodyPr/>
          <a:lstStyle/>
          <a:p>
            <a:pPr algn="l" eaLnBrk="1" hangingPunct="1"/>
            <a:r>
              <a:rPr lang="en-US" b="1" dirty="0">
                <a:solidFill>
                  <a:schemeClr val="bg1"/>
                </a:solidFill>
                <a:latin typeface="Arial Narrow" panose="020B0606020202030204" pitchFamily="34" charset="0"/>
                <a:cs typeface="Arial" panose="020B0604020202020204" pitchFamily="34" charset="0"/>
              </a:rPr>
              <a:t>ECONOMICS OF TOBACCO TAXATION</a:t>
            </a:r>
            <a:br>
              <a:rPr lang="en-US" b="1" dirty="0">
                <a:solidFill>
                  <a:schemeClr val="bg1"/>
                </a:solidFill>
                <a:latin typeface="Arial Narrow" panose="020B0606020202030204" pitchFamily="34" charset="0"/>
                <a:cs typeface="Arial" panose="020B0604020202020204" pitchFamily="34" charset="0"/>
              </a:rPr>
            </a:br>
            <a:r>
              <a:rPr lang="en-US" b="1" dirty="0">
                <a:solidFill>
                  <a:schemeClr val="tx1">
                    <a:lumMod val="50000"/>
                    <a:lumOff val="50000"/>
                  </a:schemeClr>
                </a:solidFill>
                <a:latin typeface="Arial Narrow" panose="020B0606020202030204" pitchFamily="34" charset="0"/>
                <a:cs typeface="Arial" panose="020B0604020202020204" pitchFamily="34" charset="0"/>
              </a:rPr>
              <a:t>IN BANGLADESH</a:t>
            </a:r>
            <a:endParaRPr lang="en-US" dirty="0">
              <a:solidFill>
                <a:schemeClr val="tx1">
                  <a:lumMod val="50000"/>
                  <a:lumOff val="50000"/>
                </a:schemeClr>
              </a:solidFill>
              <a:latin typeface="Arial Narrow" panose="020B0606020202030204" pitchFamily="34" charset="0"/>
              <a:cs typeface="Arial" panose="020B0604020202020204" pitchFamily="34" charset="0"/>
            </a:endParaRPr>
          </a:p>
        </p:txBody>
      </p:sp>
      <p:sp>
        <p:nvSpPr>
          <p:cNvPr id="9" name="Rectangle 8"/>
          <p:cNvSpPr/>
          <p:nvPr/>
        </p:nvSpPr>
        <p:spPr>
          <a:xfrm>
            <a:off x="381000" y="5181600"/>
            <a:ext cx="8229600" cy="830997"/>
          </a:xfrm>
          <a:prstGeom prst="rect">
            <a:avLst/>
          </a:prstGeom>
        </p:spPr>
        <p:txBody>
          <a:bodyPr wrap="square">
            <a:spAutoFit/>
          </a:bodyPr>
          <a:lstStyle/>
          <a:p>
            <a:pPr algn="just"/>
            <a:r>
              <a:rPr lang="en-US" sz="1600" b="1" dirty="0">
                <a:solidFill>
                  <a:schemeClr val="tx1">
                    <a:lumMod val="50000"/>
                    <a:lumOff val="50000"/>
                  </a:schemeClr>
                </a:solidFill>
                <a:latin typeface="Arial Narrow" panose="020B0606020202030204" pitchFamily="34" charset="0"/>
                <a:cs typeface="Arial" panose="020B0604020202020204" pitchFamily="34" charset="0"/>
              </a:rPr>
              <a:t>FUNDED BY THE UNIVERSITY OF ILLINOIS AT CHICAGO’S (UIC) INSTITUTE FOR HEALTH RESEARCH AND POLICY TO CONDUCT ECONOMIC RESEARCH ON TOBACCO TAXATION IN BANGLADESH</a:t>
            </a:r>
            <a:endParaRPr lang="en-US" sz="1600" b="1" dirty="0">
              <a:solidFill>
                <a:schemeClr val="tx1">
                  <a:lumMod val="50000"/>
                  <a:lumOff val="50000"/>
                </a:schemeClr>
              </a:solidFill>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16352" y="1371600"/>
            <a:ext cx="1636448" cy="2133599"/>
          </a:xfrm>
          <a:prstGeom prst="rect">
            <a:avLst/>
          </a:prstGeom>
        </p:spPr>
      </p:pic>
      <p:sp>
        <p:nvSpPr>
          <p:cNvPr id="27" name="Rectangle 26"/>
          <p:cNvSpPr/>
          <p:nvPr/>
        </p:nvSpPr>
        <p:spPr>
          <a:xfrm>
            <a:off x="533400" y="152400"/>
            <a:ext cx="8229600" cy="246221"/>
          </a:xfrm>
          <a:prstGeom prst="rect">
            <a:avLst/>
          </a:prstGeom>
        </p:spPr>
        <p:txBody>
          <a:bodyPr wrap="square">
            <a:spAutoFit/>
          </a:bodyPr>
          <a:lstStyle/>
          <a:p>
            <a:r>
              <a:rPr lang="en-US" sz="1000" b="1" dirty="0">
                <a:solidFill>
                  <a:schemeClr val="tx1">
                    <a:lumMod val="50000"/>
                    <a:lumOff val="50000"/>
                  </a:schemeClr>
                </a:solidFill>
                <a:latin typeface="Arial Narrow" panose="020B0606020202030204" pitchFamily="34" charset="0"/>
                <a:cs typeface="Arial" panose="020B0604020202020204" pitchFamily="34" charset="0"/>
              </a:rPr>
              <a:t>07 APRIL 2019   |   TOBACCO TAXATION PROGRAMME</a:t>
            </a:r>
            <a:endParaRPr lang="en-US" sz="1000" b="1" dirty="0">
              <a:solidFill>
                <a:schemeClr val="tx1">
                  <a:lumMod val="50000"/>
                  <a:lumOff val="50000"/>
                </a:schemeClr>
              </a:solidFill>
            </a:endParaRPr>
          </a:p>
        </p:txBody>
      </p:sp>
    </p:spTree>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9E8F5A-4E34-4320-A160-7C224E22208A}"/>
              </a:ext>
            </a:extLst>
          </p:cNvPr>
          <p:cNvSpPr>
            <a:spLocks noGrp="1"/>
          </p:cNvSpPr>
          <p:nvPr>
            <p:ph type="title"/>
          </p:nvPr>
        </p:nvSpPr>
        <p:spPr>
          <a:xfrm>
            <a:off x="381000" y="304800"/>
            <a:ext cx="8382000" cy="1143000"/>
          </a:xfrm>
        </p:spPr>
        <p:txBody>
          <a:bodyPr/>
          <a:lstStyle/>
          <a:p>
            <a:pPr algn="l"/>
            <a:r>
              <a:rPr lang="en-US" sz="3000" b="1" dirty="0">
                <a:solidFill>
                  <a:srgbClr val="1F497D"/>
                </a:solidFill>
                <a:latin typeface="Arial" panose="020B0604020202020204" pitchFamily="34" charset="0"/>
                <a:cs typeface="Arial" panose="020B0604020202020204" pitchFamily="34" charset="0"/>
              </a:rPr>
              <a:t>Market shares of different retail channels in Bangladesh</a:t>
            </a:r>
          </a:p>
        </p:txBody>
      </p:sp>
      <p:graphicFrame>
        <p:nvGraphicFramePr>
          <p:cNvPr id="5" name="Chart 4">
            <a:extLst>
              <a:ext uri="{FF2B5EF4-FFF2-40B4-BE49-F238E27FC236}">
                <a16:creationId xmlns:a16="http://schemas.microsoft.com/office/drawing/2014/main" xmlns="" id="{B76CF68F-4514-4A82-9A8E-E4C2195311A5}"/>
              </a:ext>
            </a:extLst>
          </p:cNvPr>
          <p:cNvGraphicFramePr>
            <a:graphicFrameLocks/>
          </p:cNvGraphicFramePr>
          <p:nvPr>
            <p:extLst>
              <p:ext uri="{D42A27DB-BD31-4B8C-83A1-F6EECF244321}">
                <p14:modId xmlns:p14="http://schemas.microsoft.com/office/powerpoint/2010/main" val="1167174535"/>
              </p:ext>
            </p:extLst>
          </p:nvPr>
        </p:nvGraphicFramePr>
        <p:xfrm>
          <a:off x="396240" y="1485900"/>
          <a:ext cx="8077200" cy="4038600"/>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xmlns="" id="{1E1FF72C-B45D-4FDB-A6A2-9C0FAC4938E5}"/>
              </a:ext>
            </a:extLst>
          </p:cNvPr>
          <p:cNvSpPr txBox="1">
            <a:spLocks/>
          </p:cNvSpPr>
          <p:nvPr/>
        </p:nvSpPr>
        <p:spPr bwMode="auto">
          <a:xfrm>
            <a:off x="838200" y="5562600"/>
            <a:ext cx="77724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1600" b="1" dirty="0">
                <a:latin typeface="Arial" panose="020B0604020202020204" pitchFamily="34" charset="0"/>
                <a:cs typeface="Arial" panose="020B0604020202020204" pitchFamily="34" charset="0"/>
              </a:rPr>
              <a:t>Sources: </a:t>
            </a:r>
            <a:r>
              <a:rPr lang="en-US" sz="1600" dirty="0">
                <a:latin typeface="Arial" panose="020B0604020202020204" pitchFamily="34" charset="0"/>
                <a:cs typeface="Arial" panose="020B0604020202020204" pitchFamily="34" charset="0"/>
              </a:rPr>
              <a:t>TTRD survey, 2018</a:t>
            </a:r>
          </a:p>
        </p:txBody>
      </p:sp>
    </p:spTree>
    <p:extLst>
      <p:ext uri="{BB962C8B-B14F-4D97-AF65-F5344CB8AC3E}">
        <p14:creationId xmlns:p14="http://schemas.microsoft.com/office/powerpoint/2010/main" val="1664765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6ACE9B-FFB0-4CD9-82B5-84049AC04646}"/>
              </a:ext>
            </a:extLst>
          </p:cNvPr>
          <p:cNvSpPr>
            <a:spLocks noGrp="1"/>
          </p:cNvSpPr>
          <p:nvPr>
            <p:ph type="title"/>
          </p:nvPr>
        </p:nvSpPr>
        <p:spPr>
          <a:xfrm>
            <a:off x="304800" y="96839"/>
            <a:ext cx="8229600" cy="944562"/>
          </a:xfrm>
        </p:spPr>
        <p:txBody>
          <a:bodyPr/>
          <a:lstStyle/>
          <a:p>
            <a:pPr algn="l" eaLnBrk="1" hangingPunct="1">
              <a:defRPr/>
            </a:pPr>
            <a:r>
              <a:rPr lang="en-US" sz="3000" b="1" dirty="0">
                <a:solidFill>
                  <a:srgbClr val="1F497D"/>
                </a:solidFill>
                <a:latin typeface="Arial" panose="020B0604020202020204" pitchFamily="34" charset="0"/>
                <a:cs typeface="Arial" panose="020B0604020202020204" pitchFamily="34" charset="0"/>
              </a:rPr>
              <a:t>Buyers of tobacco products at retail outlet</a:t>
            </a:r>
          </a:p>
        </p:txBody>
      </p:sp>
      <p:graphicFrame>
        <p:nvGraphicFramePr>
          <p:cNvPr id="4" name="Table 3">
            <a:extLst>
              <a:ext uri="{FF2B5EF4-FFF2-40B4-BE49-F238E27FC236}">
                <a16:creationId xmlns:a16="http://schemas.microsoft.com/office/drawing/2014/main" xmlns="" id="{06AD002A-4408-468F-8654-AE7A61C1CE02}"/>
              </a:ext>
            </a:extLst>
          </p:cNvPr>
          <p:cNvGraphicFramePr>
            <a:graphicFrameLocks noGrp="1"/>
          </p:cNvGraphicFramePr>
          <p:nvPr>
            <p:extLst>
              <p:ext uri="{D42A27DB-BD31-4B8C-83A1-F6EECF244321}">
                <p14:modId xmlns:p14="http://schemas.microsoft.com/office/powerpoint/2010/main" val="1147593653"/>
              </p:ext>
            </p:extLst>
          </p:nvPr>
        </p:nvGraphicFramePr>
        <p:xfrm>
          <a:off x="304799" y="762000"/>
          <a:ext cx="8534401" cy="4952999"/>
        </p:xfrm>
        <a:graphic>
          <a:graphicData uri="http://schemas.openxmlformats.org/drawingml/2006/table">
            <a:tbl>
              <a:tblPr firstRow="1" firstCol="1" bandRow="1">
                <a:tableStyleId>{5C22544A-7EE6-4342-B048-85BDC9FD1C3A}</a:tableStyleId>
              </a:tblPr>
              <a:tblGrid>
                <a:gridCol w="1643217">
                  <a:extLst>
                    <a:ext uri="{9D8B030D-6E8A-4147-A177-3AD203B41FA5}">
                      <a16:colId xmlns:a16="http://schemas.microsoft.com/office/drawing/2014/main" xmlns="" val="1981243856"/>
                    </a:ext>
                  </a:extLst>
                </a:gridCol>
                <a:gridCol w="1266686">
                  <a:extLst>
                    <a:ext uri="{9D8B030D-6E8A-4147-A177-3AD203B41FA5}">
                      <a16:colId xmlns:a16="http://schemas.microsoft.com/office/drawing/2014/main" xmlns="" val="3153070224"/>
                    </a:ext>
                  </a:extLst>
                </a:gridCol>
                <a:gridCol w="1631010">
                  <a:extLst>
                    <a:ext uri="{9D8B030D-6E8A-4147-A177-3AD203B41FA5}">
                      <a16:colId xmlns:a16="http://schemas.microsoft.com/office/drawing/2014/main" xmlns="" val="1241672338"/>
                    </a:ext>
                  </a:extLst>
                </a:gridCol>
                <a:gridCol w="1266686">
                  <a:extLst>
                    <a:ext uri="{9D8B030D-6E8A-4147-A177-3AD203B41FA5}">
                      <a16:colId xmlns:a16="http://schemas.microsoft.com/office/drawing/2014/main" xmlns="" val="259997696"/>
                    </a:ext>
                  </a:extLst>
                </a:gridCol>
                <a:gridCol w="1460116">
                  <a:extLst>
                    <a:ext uri="{9D8B030D-6E8A-4147-A177-3AD203B41FA5}">
                      <a16:colId xmlns:a16="http://schemas.microsoft.com/office/drawing/2014/main" xmlns="" val="428432080"/>
                    </a:ext>
                  </a:extLst>
                </a:gridCol>
                <a:gridCol w="1266686">
                  <a:extLst>
                    <a:ext uri="{9D8B030D-6E8A-4147-A177-3AD203B41FA5}">
                      <a16:colId xmlns:a16="http://schemas.microsoft.com/office/drawing/2014/main" xmlns="" val="3207544666"/>
                    </a:ext>
                  </a:extLst>
                </a:gridCol>
              </a:tblGrid>
              <a:tr h="354685">
                <a:tc gridSpan="2">
                  <a:txBody>
                    <a:bodyPr/>
                    <a:lstStyle/>
                    <a:p>
                      <a:pPr marL="0" marR="0" algn="ctr">
                        <a:lnSpc>
                          <a:spcPct val="115000"/>
                        </a:lnSpc>
                        <a:spcBef>
                          <a:spcPts val="0"/>
                        </a:spcBef>
                        <a:spcAft>
                          <a:spcPts val="0"/>
                        </a:spcAft>
                      </a:pPr>
                      <a:r>
                        <a:rPr lang="en-US" sz="2000">
                          <a:effectLst/>
                        </a:rPr>
                        <a:t>Cigarette Buyer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2000">
                          <a:effectLst/>
                        </a:rPr>
                        <a:t>Biri Buyer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2000">
                          <a:effectLst/>
                        </a:rPr>
                        <a:t>SLT Buyer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xmlns="" val="922013804"/>
                  </a:ext>
                </a:extLst>
              </a:tr>
              <a:tr h="683649">
                <a:tc>
                  <a:txBody>
                    <a:bodyPr/>
                    <a:lstStyle/>
                    <a:p>
                      <a:pPr marL="0" marR="0" algn="ctr">
                        <a:lnSpc>
                          <a:spcPct val="115000"/>
                        </a:lnSpc>
                        <a:spcBef>
                          <a:spcPts val="0"/>
                        </a:spcBef>
                        <a:spcAft>
                          <a:spcPts val="0"/>
                        </a:spcAft>
                      </a:pPr>
                      <a:r>
                        <a:rPr lang="en-US" sz="2000" dirty="0">
                          <a:effectLst/>
                        </a:rPr>
                        <a:t>Type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Percentage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Type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Percentage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Type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Percentage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807040436"/>
                  </a:ext>
                </a:extLst>
              </a:tr>
              <a:tr h="354457">
                <a:tc>
                  <a:txBody>
                    <a:bodyPr/>
                    <a:lstStyle/>
                    <a:p>
                      <a:pPr marL="0" marR="0" algn="l">
                        <a:lnSpc>
                          <a:spcPct val="115000"/>
                        </a:lnSpc>
                        <a:spcBef>
                          <a:spcPts val="0"/>
                        </a:spcBef>
                        <a:spcAft>
                          <a:spcPts val="0"/>
                        </a:spcAft>
                      </a:pPr>
                      <a:r>
                        <a:rPr lang="en-US" sz="2000" dirty="0">
                          <a:effectLst/>
                        </a:rPr>
                        <a:t>Adult male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37.79%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000">
                          <a:effectLst/>
                        </a:rPr>
                        <a:t>Adult male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67.56%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000">
                          <a:effectLst/>
                        </a:rPr>
                        <a:t>Adult male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44.47%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64857797"/>
                  </a:ext>
                </a:extLst>
              </a:tr>
              <a:tr h="683649">
                <a:tc>
                  <a:txBody>
                    <a:bodyPr/>
                    <a:lstStyle/>
                    <a:p>
                      <a:pPr marL="0" marR="0" algn="l">
                        <a:lnSpc>
                          <a:spcPct val="115000"/>
                        </a:lnSpc>
                        <a:spcBef>
                          <a:spcPts val="0"/>
                        </a:spcBef>
                        <a:spcAft>
                          <a:spcPts val="0"/>
                        </a:spcAft>
                      </a:pPr>
                      <a:r>
                        <a:rPr lang="en-US" sz="2000">
                          <a:effectLst/>
                        </a:rPr>
                        <a:t>Adult female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11.48%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000">
                          <a:effectLst/>
                        </a:rPr>
                        <a:t>Adult female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8.78%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000">
                          <a:effectLst/>
                        </a:rPr>
                        <a:t>Adult female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32.83%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81906071"/>
                  </a:ext>
                </a:extLst>
              </a:tr>
              <a:tr h="730970">
                <a:tc>
                  <a:txBody>
                    <a:bodyPr/>
                    <a:lstStyle/>
                    <a:p>
                      <a:pPr marL="0" marR="0" algn="l">
                        <a:lnSpc>
                          <a:spcPct val="115000"/>
                        </a:lnSpc>
                        <a:spcBef>
                          <a:spcPts val="0"/>
                        </a:spcBef>
                        <a:spcAft>
                          <a:spcPts val="0"/>
                        </a:spcAft>
                      </a:pPr>
                      <a:r>
                        <a:rPr lang="en-US" sz="2000">
                          <a:effectLst/>
                        </a:rPr>
                        <a:t>Adolescent male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31.01%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000">
                          <a:effectLst/>
                        </a:rPr>
                        <a:t>Adolescent male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17.56%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000">
                          <a:effectLst/>
                        </a:rPr>
                        <a:t>Adolescent male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13.45%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8348413"/>
                  </a:ext>
                </a:extLst>
              </a:tr>
              <a:tr h="730970">
                <a:tc>
                  <a:txBody>
                    <a:bodyPr/>
                    <a:lstStyle/>
                    <a:p>
                      <a:pPr marL="0" marR="0" algn="l">
                        <a:lnSpc>
                          <a:spcPct val="115000"/>
                        </a:lnSpc>
                        <a:spcBef>
                          <a:spcPts val="0"/>
                        </a:spcBef>
                        <a:spcAft>
                          <a:spcPts val="0"/>
                        </a:spcAft>
                      </a:pPr>
                      <a:r>
                        <a:rPr lang="en-US" sz="2000">
                          <a:effectLst/>
                        </a:rPr>
                        <a:t>Adolescent female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6.63%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000" dirty="0">
                          <a:effectLst/>
                        </a:rPr>
                        <a:t>Adolescent female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1.15%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000">
                          <a:effectLst/>
                        </a:rPr>
                        <a:t>Adolescent female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4.41%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33889571"/>
                  </a:ext>
                </a:extLst>
              </a:tr>
              <a:tr h="730970">
                <a:tc>
                  <a:txBody>
                    <a:bodyPr/>
                    <a:lstStyle/>
                    <a:p>
                      <a:pPr marL="0" marR="0" algn="l">
                        <a:lnSpc>
                          <a:spcPct val="115000"/>
                        </a:lnSpc>
                        <a:spcBef>
                          <a:spcPts val="0"/>
                        </a:spcBef>
                        <a:spcAft>
                          <a:spcPts val="0"/>
                        </a:spcAft>
                      </a:pPr>
                      <a:r>
                        <a:rPr lang="en-US" sz="2000">
                          <a:effectLst/>
                        </a:rPr>
                        <a:t>Children (boy)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11.02%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000">
                          <a:effectLst/>
                        </a:rPr>
                        <a:t>Children (boy)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4.58%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000">
                          <a:effectLst/>
                        </a:rPr>
                        <a:t>Children (boy)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3.11%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78806491"/>
                  </a:ext>
                </a:extLst>
              </a:tr>
              <a:tr h="683649">
                <a:tc>
                  <a:txBody>
                    <a:bodyPr/>
                    <a:lstStyle/>
                    <a:p>
                      <a:pPr marL="0" marR="0" algn="l">
                        <a:lnSpc>
                          <a:spcPct val="115000"/>
                        </a:lnSpc>
                        <a:spcBef>
                          <a:spcPts val="0"/>
                        </a:spcBef>
                        <a:spcAft>
                          <a:spcPts val="0"/>
                        </a:spcAft>
                      </a:pPr>
                      <a:r>
                        <a:rPr lang="en-US" sz="2000">
                          <a:effectLst/>
                        </a:rPr>
                        <a:t>Children (girl)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2.08%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000">
                          <a:effectLst/>
                        </a:rPr>
                        <a:t>Children (girl)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000">
                          <a:effectLst/>
                        </a:rPr>
                        <a:t>Children (girl)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1.74%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31747069"/>
                  </a:ext>
                </a:extLst>
              </a:tr>
            </a:tbl>
          </a:graphicData>
        </a:graphic>
      </p:graphicFrame>
      <p:sp>
        <p:nvSpPr>
          <p:cNvPr id="5" name="Title 1">
            <a:extLst>
              <a:ext uri="{FF2B5EF4-FFF2-40B4-BE49-F238E27FC236}">
                <a16:creationId xmlns:a16="http://schemas.microsoft.com/office/drawing/2014/main" xmlns="" id="{0715F3C0-DF84-41FE-9308-3197BB9CBD82}"/>
              </a:ext>
            </a:extLst>
          </p:cNvPr>
          <p:cNvSpPr txBox="1">
            <a:spLocks/>
          </p:cNvSpPr>
          <p:nvPr/>
        </p:nvSpPr>
        <p:spPr bwMode="auto">
          <a:xfrm>
            <a:off x="838200" y="5562600"/>
            <a:ext cx="77724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1600" b="1" dirty="0">
                <a:latin typeface="Arial" panose="020B0604020202020204" pitchFamily="34" charset="0"/>
                <a:cs typeface="Arial" panose="020B0604020202020204" pitchFamily="34" charset="0"/>
              </a:rPr>
              <a:t>Sources: </a:t>
            </a:r>
            <a:r>
              <a:rPr lang="en-US" sz="1600" dirty="0">
                <a:latin typeface="Arial" panose="020B0604020202020204" pitchFamily="34" charset="0"/>
                <a:cs typeface="Arial" panose="020B0604020202020204" pitchFamily="34" charset="0"/>
              </a:rPr>
              <a:t>TTRD survey, 2018</a:t>
            </a:r>
          </a:p>
        </p:txBody>
      </p:sp>
    </p:spTree>
    <p:extLst>
      <p:ext uri="{BB962C8B-B14F-4D97-AF65-F5344CB8AC3E}">
        <p14:creationId xmlns:p14="http://schemas.microsoft.com/office/powerpoint/2010/main" val="1396076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533400" y="4657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Chart 6"/>
          <p:cNvGraphicFramePr>
            <a:graphicFrameLocks/>
          </p:cNvGraphicFramePr>
          <p:nvPr>
            <p:extLst>
              <p:ext uri="{D42A27DB-BD31-4B8C-83A1-F6EECF244321}">
                <p14:modId xmlns:p14="http://schemas.microsoft.com/office/powerpoint/2010/main" val="1526942554"/>
              </p:ext>
            </p:extLst>
          </p:nvPr>
        </p:nvGraphicFramePr>
        <p:xfrm>
          <a:off x="838200" y="1752600"/>
          <a:ext cx="75438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11" name="Rectangle 10"/>
          <p:cNvSpPr/>
          <p:nvPr/>
        </p:nvSpPr>
        <p:spPr>
          <a:xfrm>
            <a:off x="685800" y="533400"/>
            <a:ext cx="6853158" cy="1077218"/>
          </a:xfrm>
          <a:prstGeom prst="rect">
            <a:avLst/>
          </a:prstGeom>
        </p:spPr>
        <p:txBody>
          <a:bodyPr wrap="none">
            <a:spAutoFit/>
          </a:bodyPr>
          <a:lstStyle/>
          <a:p>
            <a:pPr lvl="0"/>
            <a:r>
              <a:rPr lang="en-US" sz="3600" b="1" dirty="0">
                <a:solidFill>
                  <a:schemeClr val="tx2"/>
                </a:solidFill>
                <a:latin typeface="Arial" panose="020B0604020202020204" pitchFamily="34" charset="0"/>
                <a:cs typeface="Arial" panose="020B0604020202020204" pitchFamily="34" charset="0"/>
              </a:rPr>
              <a:t>Prevalence of tobacco use (%)</a:t>
            </a:r>
          </a:p>
          <a:p>
            <a:pPr lvl="0"/>
            <a:r>
              <a:rPr lang="en-US" sz="2800" dirty="0">
                <a:solidFill>
                  <a:schemeClr val="tx1">
                    <a:lumMod val="65000"/>
                    <a:lumOff val="35000"/>
                  </a:schemeClr>
                </a:solidFill>
                <a:latin typeface="Arial" panose="020B0604020202020204" pitchFamily="34" charset="0"/>
                <a:cs typeface="Arial" panose="020B0604020202020204" pitchFamily="34" charset="0"/>
              </a:rPr>
              <a:t>(GATS, 2009 and 2017)</a:t>
            </a:r>
          </a:p>
        </p:txBody>
      </p:sp>
      <p:sp>
        <p:nvSpPr>
          <p:cNvPr id="2" name="TextBox 1"/>
          <p:cNvSpPr txBox="1"/>
          <p:nvPr/>
        </p:nvSpPr>
        <p:spPr>
          <a:xfrm rot="16200000">
            <a:off x="483578" y="3238444"/>
            <a:ext cx="1230978" cy="369332"/>
          </a:xfrm>
          <a:prstGeom prst="rect">
            <a:avLst/>
          </a:prstGeom>
          <a:noFill/>
        </p:spPr>
        <p:txBody>
          <a:bodyPr wrap="none" rtlCol="0">
            <a:spAutoFit/>
          </a:bodyPr>
          <a:lstStyle/>
          <a:p>
            <a:r>
              <a:rPr lang="en-US" dirty="0"/>
              <a:t>Percentage</a:t>
            </a:r>
          </a:p>
        </p:txBody>
      </p:sp>
    </p:spTree>
    <p:extLst>
      <p:ext uri="{BB962C8B-B14F-4D97-AF65-F5344CB8AC3E}">
        <p14:creationId xmlns:p14="http://schemas.microsoft.com/office/powerpoint/2010/main" val="920400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0" y="136267"/>
            <a:ext cx="20229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itle 1"/>
          <p:cNvSpPr txBox="1">
            <a:spLocks/>
          </p:cNvSpPr>
          <p:nvPr/>
        </p:nvSpPr>
        <p:spPr bwMode="auto">
          <a:xfrm>
            <a:off x="790385" y="5070773"/>
            <a:ext cx="77724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en-US" sz="1600" b="1" dirty="0">
                <a:latin typeface="Arial" panose="020B0604020202020204" pitchFamily="34" charset="0"/>
                <a:cs typeface="Arial" panose="020B0604020202020204" pitchFamily="34" charset="0"/>
              </a:rPr>
              <a:t>Sources: </a:t>
            </a:r>
            <a:r>
              <a:rPr lang="en-US" sz="1600" dirty="0" err="1">
                <a:latin typeface="Arial" panose="020B0604020202020204" pitchFamily="34" charset="0"/>
                <a:cs typeface="Arial" panose="020B0604020202020204" pitchFamily="34" charset="0"/>
              </a:rPr>
              <a:t>Faruque</a:t>
            </a:r>
            <a:r>
              <a:rPr lang="en-US" sz="1600" dirty="0">
                <a:latin typeface="Arial" panose="020B0604020202020204" pitchFamily="34" charset="0"/>
                <a:cs typeface="Arial" panose="020B0604020202020204" pitchFamily="34" charset="0"/>
              </a:rPr>
              <a:t>, G.M. </a:t>
            </a:r>
            <a:r>
              <a:rPr lang="en-US" sz="1600" i="1" dirty="0">
                <a:latin typeface="Arial" panose="020B0604020202020204" pitchFamily="34" charset="0"/>
                <a:cs typeface="Arial" panose="020B0604020202020204" pitchFamily="34" charset="0"/>
              </a:rPr>
              <a:t>et al., </a:t>
            </a:r>
            <a:r>
              <a:rPr lang="en-US" sz="1600" dirty="0">
                <a:latin typeface="Arial" panose="020B0604020202020204" pitchFamily="34" charset="0"/>
                <a:cs typeface="Arial" panose="020B0604020202020204" pitchFamily="34" charset="0"/>
              </a:rPr>
              <a:t>2019. and National Board of Revenue (NBR) data</a:t>
            </a:r>
          </a:p>
        </p:txBody>
      </p:sp>
      <p:graphicFrame>
        <p:nvGraphicFramePr>
          <p:cNvPr id="8" name="Content Placeholder 7"/>
          <p:cNvGraphicFramePr>
            <a:graphicFrameLocks noGrp="1"/>
          </p:cNvGraphicFramePr>
          <p:nvPr>
            <p:ph idx="1"/>
            <p:extLst/>
          </p:nvPr>
        </p:nvGraphicFramePr>
        <p:xfrm>
          <a:off x="762000" y="2286000"/>
          <a:ext cx="7772400" cy="2743200"/>
        </p:xfrm>
        <a:graphic>
          <a:graphicData uri="http://schemas.openxmlformats.org/drawingml/2006/table">
            <a:tbl>
              <a:tblPr firstRow="1" firstCol="1" bandRow="1">
                <a:tableStyleId>{3B4B98B0-60AC-42C2-AFA5-B58CD77FA1E5}</a:tableStyleId>
              </a:tblPr>
              <a:tblGrid>
                <a:gridCol w="6248400">
                  <a:extLst>
                    <a:ext uri="{9D8B030D-6E8A-4147-A177-3AD203B41FA5}">
                      <a16:colId xmlns:a16="http://schemas.microsoft.com/office/drawing/2014/main" xmlns="" val="788653806"/>
                    </a:ext>
                  </a:extLst>
                </a:gridCol>
                <a:gridCol w="1524000">
                  <a:extLst>
                    <a:ext uri="{9D8B030D-6E8A-4147-A177-3AD203B41FA5}">
                      <a16:colId xmlns:a16="http://schemas.microsoft.com/office/drawing/2014/main" xmlns="" val="2381225390"/>
                    </a:ext>
                  </a:extLst>
                </a:gridCol>
              </a:tblGrid>
              <a:tr h="457200">
                <a:tc>
                  <a:txBody>
                    <a:bodyPr/>
                    <a:lstStyle/>
                    <a:p>
                      <a:pPr marL="0" marR="0" algn="l">
                        <a:lnSpc>
                          <a:spcPct val="107000"/>
                        </a:lnSpc>
                        <a:spcBef>
                          <a:spcPts val="0"/>
                        </a:spcBef>
                        <a:spcAft>
                          <a:spcPts val="0"/>
                        </a:spcAft>
                      </a:pPr>
                      <a:r>
                        <a:rPr lang="en-US" sz="2000" b="0" dirty="0">
                          <a:effectLst/>
                          <a:latin typeface="Arial" panose="020B0604020202020204" pitchFamily="34" charset="0"/>
                          <a:cs typeface="Arial" panose="020B0604020202020204" pitchFamily="34" charset="0"/>
                        </a:rPr>
                        <a:t>NBR revenue</a:t>
                      </a:r>
                      <a:endParaRPr lang="en-US" sz="20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07000"/>
                        </a:lnSpc>
                        <a:spcBef>
                          <a:spcPts val="0"/>
                        </a:spcBef>
                        <a:spcAft>
                          <a:spcPts val="0"/>
                        </a:spcAft>
                      </a:pPr>
                      <a:r>
                        <a:rPr lang="en-US" sz="2000" b="0" dirty="0">
                          <a:effectLst/>
                          <a:latin typeface="Arial" panose="020B0604020202020204" pitchFamily="34" charset="0"/>
                          <a:cs typeface="Arial" panose="020B0604020202020204" pitchFamily="34" charset="0"/>
                        </a:rPr>
                        <a:t>206407</a:t>
                      </a:r>
                      <a:endParaRPr lang="en-US" sz="20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857216546"/>
                  </a:ext>
                </a:extLst>
              </a:tr>
              <a:tr h="457200">
                <a:tc>
                  <a:txBody>
                    <a:bodyPr/>
                    <a:lstStyle/>
                    <a:p>
                      <a:pPr marL="0" marR="0" algn="l">
                        <a:lnSpc>
                          <a:spcPct val="107000"/>
                        </a:lnSpc>
                        <a:spcBef>
                          <a:spcPts val="0"/>
                        </a:spcBef>
                        <a:spcAft>
                          <a:spcPts val="0"/>
                        </a:spcAft>
                      </a:pPr>
                      <a:r>
                        <a:rPr lang="en-US" sz="2000" b="0" dirty="0">
                          <a:effectLst/>
                          <a:latin typeface="Arial" panose="020B0604020202020204" pitchFamily="34" charset="0"/>
                          <a:cs typeface="Arial" panose="020B0604020202020204" pitchFamily="34" charset="0"/>
                        </a:rPr>
                        <a:t>Revenue collected from tobacco products</a:t>
                      </a:r>
                      <a:endParaRPr lang="en-US" sz="20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en-US" sz="2000" b="0" dirty="0">
                          <a:effectLst/>
                          <a:latin typeface="Arial" panose="020B0604020202020204" pitchFamily="34" charset="0"/>
                          <a:cs typeface="Arial" panose="020B0604020202020204" pitchFamily="34" charset="0"/>
                        </a:rPr>
                        <a:t>22866.91</a:t>
                      </a:r>
                      <a:endParaRPr lang="en-US" sz="20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497162847"/>
                  </a:ext>
                </a:extLst>
              </a:tr>
              <a:tr h="457200">
                <a:tc>
                  <a:txBody>
                    <a:bodyPr/>
                    <a:lstStyle/>
                    <a:p>
                      <a:pPr marL="0" marR="0" algn="l">
                        <a:lnSpc>
                          <a:spcPct val="107000"/>
                        </a:lnSpc>
                        <a:spcBef>
                          <a:spcPts val="0"/>
                        </a:spcBef>
                        <a:spcAft>
                          <a:spcPts val="0"/>
                        </a:spcAft>
                      </a:pPr>
                      <a:r>
                        <a:rPr lang="en-US" sz="2000" b="0" dirty="0">
                          <a:effectLst/>
                          <a:latin typeface="Arial" panose="020B0604020202020204" pitchFamily="34" charset="0"/>
                          <a:cs typeface="Arial" panose="020B0604020202020204" pitchFamily="34" charset="0"/>
                        </a:rPr>
                        <a:t>Economic cost of tobacco use</a:t>
                      </a:r>
                      <a:endParaRPr lang="en-US" sz="20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07000"/>
                        </a:lnSpc>
                        <a:spcBef>
                          <a:spcPts val="0"/>
                        </a:spcBef>
                        <a:spcAft>
                          <a:spcPts val="0"/>
                        </a:spcAft>
                      </a:pPr>
                      <a:r>
                        <a:rPr lang="en-US" sz="2000" b="0" dirty="0">
                          <a:effectLst/>
                          <a:latin typeface="Arial" panose="020B0604020202020204" pitchFamily="34" charset="0"/>
                          <a:cs typeface="Arial" panose="020B0604020202020204" pitchFamily="34" charset="0"/>
                        </a:rPr>
                        <a:t>30570</a:t>
                      </a:r>
                      <a:endParaRPr lang="en-US" sz="20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3141540263"/>
                  </a:ext>
                </a:extLst>
              </a:tr>
              <a:tr h="457200">
                <a:tc>
                  <a:txBody>
                    <a:bodyPr/>
                    <a:lstStyle/>
                    <a:p>
                      <a:pPr marL="0" marR="0" algn="l">
                        <a:lnSpc>
                          <a:spcPct val="107000"/>
                        </a:lnSpc>
                        <a:spcBef>
                          <a:spcPts val="0"/>
                        </a:spcBef>
                        <a:spcAft>
                          <a:spcPts val="0"/>
                        </a:spcAft>
                      </a:pPr>
                      <a:r>
                        <a:rPr lang="en-US" sz="2000" b="0" dirty="0">
                          <a:effectLst/>
                          <a:latin typeface="Arial" panose="020B0604020202020204" pitchFamily="34" charset="0"/>
                          <a:cs typeface="Arial" panose="020B0604020202020204" pitchFamily="34" charset="0"/>
                        </a:rPr>
                        <a:t>Tobacco revenue as % of NBR revenue</a:t>
                      </a:r>
                      <a:endParaRPr lang="en-US" sz="20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en-US" sz="2000" b="0" dirty="0">
                          <a:effectLst/>
                          <a:latin typeface="Arial" panose="020B0604020202020204" pitchFamily="34" charset="0"/>
                          <a:cs typeface="Arial" panose="020B0604020202020204" pitchFamily="34" charset="0"/>
                        </a:rPr>
                        <a:t>11.08%</a:t>
                      </a:r>
                      <a:endParaRPr lang="en-US" sz="20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548650372"/>
                  </a:ext>
                </a:extLst>
              </a:tr>
              <a:tr h="457200">
                <a:tc>
                  <a:txBody>
                    <a:bodyPr/>
                    <a:lstStyle/>
                    <a:p>
                      <a:pPr marL="0" marR="0" algn="l">
                        <a:lnSpc>
                          <a:spcPct val="107000"/>
                        </a:lnSpc>
                        <a:spcBef>
                          <a:spcPts val="0"/>
                        </a:spcBef>
                        <a:spcAft>
                          <a:spcPts val="0"/>
                        </a:spcAft>
                      </a:pPr>
                      <a:r>
                        <a:rPr lang="en-US" sz="2000" b="0" dirty="0">
                          <a:effectLst/>
                          <a:latin typeface="Arial" panose="020B0604020202020204" pitchFamily="34" charset="0"/>
                          <a:cs typeface="Arial" panose="020B0604020202020204" pitchFamily="34" charset="0"/>
                        </a:rPr>
                        <a:t>Tobacco revenue as % of GDP</a:t>
                      </a:r>
                      <a:endParaRPr lang="en-US" sz="20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07000"/>
                        </a:lnSpc>
                        <a:spcBef>
                          <a:spcPts val="0"/>
                        </a:spcBef>
                        <a:spcAft>
                          <a:spcPts val="0"/>
                        </a:spcAft>
                      </a:pPr>
                      <a:r>
                        <a:rPr lang="en-US" sz="2000" b="0" dirty="0">
                          <a:effectLst/>
                          <a:latin typeface="Arial" panose="020B0604020202020204" pitchFamily="34" charset="0"/>
                          <a:cs typeface="Arial" panose="020B0604020202020204" pitchFamily="34" charset="0"/>
                        </a:rPr>
                        <a:t>1.02%</a:t>
                      </a:r>
                      <a:endParaRPr lang="en-US" sz="20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2119428219"/>
                  </a:ext>
                </a:extLst>
              </a:tr>
              <a:tr h="457200">
                <a:tc>
                  <a:txBody>
                    <a:bodyPr/>
                    <a:lstStyle/>
                    <a:p>
                      <a:pPr marL="0" marR="0" algn="l">
                        <a:lnSpc>
                          <a:spcPct val="107000"/>
                        </a:lnSpc>
                        <a:spcBef>
                          <a:spcPts val="0"/>
                        </a:spcBef>
                        <a:spcAft>
                          <a:spcPts val="0"/>
                        </a:spcAft>
                      </a:pPr>
                      <a:r>
                        <a:rPr lang="en-US" sz="2000" b="0" dirty="0">
                          <a:effectLst/>
                          <a:latin typeface="Arial" panose="020B0604020202020204" pitchFamily="34" charset="0"/>
                          <a:cs typeface="Arial" panose="020B0604020202020204" pitchFamily="34" charset="0"/>
                        </a:rPr>
                        <a:t>Economic cost</a:t>
                      </a:r>
                      <a:r>
                        <a:rPr lang="en-US" sz="2000" b="0" baseline="0" dirty="0">
                          <a:effectLst/>
                          <a:latin typeface="Arial" panose="020B0604020202020204" pitchFamily="34" charset="0"/>
                          <a:cs typeface="Arial" panose="020B0604020202020204" pitchFamily="34" charset="0"/>
                        </a:rPr>
                        <a:t> of tobacco use as % of GDP</a:t>
                      </a:r>
                      <a:endParaRPr lang="en-US" sz="20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en-US" sz="2000" b="0" dirty="0">
                          <a:effectLst/>
                          <a:latin typeface="Arial" panose="020B0604020202020204" pitchFamily="34" charset="0"/>
                          <a:cs typeface="Arial" panose="020B0604020202020204" pitchFamily="34" charset="0"/>
                        </a:rPr>
                        <a:t>1.4%</a:t>
                      </a:r>
                      <a:endParaRPr lang="en-US" sz="20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443494384"/>
                  </a:ext>
                </a:extLst>
              </a:tr>
            </a:tbl>
          </a:graphicData>
        </a:graphic>
      </p:graphicFrame>
      <p:sp>
        <p:nvSpPr>
          <p:cNvPr id="9" name="Rectangle 8"/>
          <p:cNvSpPr/>
          <p:nvPr/>
        </p:nvSpPr>
        <p:spPr>
          <a:xfrm>
            <a:off x="533400" y="418236"/>
            <a:ext cx="4143185" cy="646331"/>
          </a:xfrm>
          <a:prstGeom prst="rect">
            <a:avLst/>
          </a:prstGeom>
        </p:spPr>
        <p:txBody>
          <a:bodyPr wrap="none">
            <a:spAutoFit/>
          </a:bodyPr>
          <a:lstStyle/>
          <a:p>
            <a:pPr lvl="0"/>
            <a:r>
              <a:rPr lang="en-US" sz="3600" b="1" dirty="0">
                <a:solidFill>
                  <a:schemeClr val="tx2"/>
                </a:solidFill>
                <a:latin typeface="Arial" panose="020B0604020202020204" pitchFamily="34" charset="0"/>
                <a:cs typeface="Arial" panose="020B0604020202020204" pitchFamily="34" charset="0"/>
              </a:rPr>
              <a:t>TOBACCO TAXES</a:t>
            </a:r>
          </a:p>
        </p:txBody>
      </p:sp>
      <p:sp>
        <p:nvSpPr>
          <p:cNvPr id="5" name="Rectangle 4"/>
          <p:cNvSpPr/>
          <p:nvPr/>
        </p:nvSpPr>
        <p:spPr>
          <a:xfrm>
            <a:off x="638502" y="1295400"/>
            <a:ext cx="7895898" cy="954107"/>
          </a:xfrm>
          <a:prstGeom prst="rect">
            <a:avLst/>
          </a:prstGeom>
        </p:spPr>
        <p:txBody>
          <a:bodyPr wrap="square">
            <a:spAutoFit/>
          </a:bodyPr>
          <a:lstStyle/>
          <a:p>
            <a:pPr lvl="0"/>
            <a:r>
              <a:rPr lang="en-US" sz="2800" dirty="0">
                <a:solidFill>
                  <a:schemeClr val="accent1"/>
                </a:solidFill>
                <a:latin typeface="Arial" panose="020B0604020202020204" pitchFamily="34" charset="0"/>
                <a:cs typeface="Arial" panose="020B0604020202020204" pitchFamily="34" charset="0"/>
              </a:rPr>
              <a:t>Revenue Collected and Health Cost of Tobacco Products, 2018 (in crore Taka)</a:t>
            </a:r>
          </a:p>
        </p:txBody>
      </p:sp>
    </p:spTree>
    <p:extLst>
      <p:ext uri="{BB962C8B-B14F-4D97-AF65-F5344CB8AC3E}">
        <p14:creationId xmlns:p14="http://schemas.microsoft.com/office/powerpoint/2010/main" val="3470962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791632766"/>
              </p:ext>
            </p:extLst>
          </p:nvPr>
        </p:nvGraphicFramePr>
        <p:xfrm>
          <a:off x="685797" y="1441095"/>
          <a:ext cx="7924802" cy="3352592"/>
        </p:xfrm>
        <a:graphic>
          <a:graphicData uri="http://schemas.openxmlformats.org/drawingml/2006/table">
            <a:tbl>
              <a:tblPr firstRow="1" firstCol="1" bandRow="1">
                <a:tableStyleId>{5C22544A-7EE6-4342-B048-85BDC9FD1C3A}</a:tableStyleId>
              </a:tblPr>
              <a:tblGrid>
                <a:gridCol w="1295403">
                  <a:extLst>
                    <a:ext uri="{9D8B030D-6E8A-4147-A177-3AD203B41FA5}">
                      <a16:colId xmlns:a16="http://schemas.microsoft.com/office/drawing/2014/main" xmlns="" val="2340974924"/>
                    </a:ext>
                  </a:extLst>
                </a:gridCol>
                <a:gridCol w="2819400">
                  <a:extLst>
                    <a:ext uri="{9D8B030D-6E8A-4147-A177-3AD203B41FA5}">
                      <a16:colId xmlns:a16="http://schemas.microsoft.com/office/drawing/2014/main" xmlns="" val="2552026667"/>
                    </a:ext>
                  </a:extLst>
                </a:gridCol>
                <a:gridCol w="685800">
                  <a:extLst>
                    <a:ext uri="{9D8B030D-6E8A-4147-A177-3AD203B41FA5}">
                      <a16:colId xmlns:a16="http://schemas.microsoft.com/office/drawing/2014/main" xmlns="" val="4154469847"/>
                    </a:ext>
                  </a:extLst>
                </a:gridCol>
                <a:gridCol w="762000">
                  <a:extLst>
                    <a:ext uri="{9D8B030D-6E8A-4147-A177-3AD203B41FA5}">
                      <a16:colId xmlns:a16="http://schemas.microsoft.com/office/drawing/2014/main" xmlns="" val="2809836031"/>
                    </a:ext>
                  </a:extLst>
                </a:gridCol>
                <a:gridCol w="609600">
                  <a:extLst>
                    <a:ext uri="{9D8B030D-6E8A-4147-A177-3AD203B41FA5}">
                      <a16:colId xmlns:a16="http://schemas.microsoft.com/office/drawing/2014/main" xmlns="" val="3076276404"/>
                    </a:ext>
                  </a:extLst>
                </a:gridCol>
                <a:gridCol w="609600">
                  <a:extLst>
                    <a:ext uri="{9D8B030D-6E8A-4147-A177-3AD203B41FA5}">
                      <a16:colId xmlns:a16="http://schemas.microsoft.com/office/drawing/2014/main" xmlns="" val="153959263"/>
                    </a:ext>
                  </a:extLst>
                </a:gridCol>
                <a:gridCol w="609600">
                  <a:extLst>
                    <a:ext uri="{9D8B030D-6E8A-4147-A177-3AD203B41FA5}">
                      <a16:colId xmlns:a16="http://schemas.microsoft.com/office/drawing/2014/main" xmlns="" val="3962243870"/>
                    </a:ext>
                  </a:extLst>
                </a:gridCol>
                <a:gridCol w="533399">
                  <a:extLst>
                    <a:ext uri="{9D8B030D-6E8A-4147-A177-3AD203B41FA5}">
                      <a16:colId xmlns:a16="http://schemas.microsoft.com/office/drawing/2014/main" xmlns="" val="3547066360"/>
                    </a:ext>
                  </a:extLst>
                </a:gridCol>
              </a:tblGrid>
              <a:tr h="818375">
                <a:tc>
                  <a:txBody>
                    <a:bodyPr/>
                    <a:lstStyle/>
                    <a:p>
                      <a:pPr marL="0" marR="0" algn="l">
                        <a:lnSpc>
                          <a:spcPct val="115000"/>
                        </a:lnSpc>
                        <a:spcBef>
                          <a:spcPts val="0"/>
                        </a:spcBef>
                        <a:spcAft>
                          <a:spcPts val="0"/>
                        </a:spcAft>
                      </a:pPr>
                      <a:r>
                        <a:rPr lang="en-US" sz="1600" b="1" dirty="0">
                          <a:solidFill>
                            <a:sysClr val="windowText" lastClr="000000"/>
                          </a:solidFill>
                          <a:effectLst/>
                          <a:latin typeface="Arial" panose="020B0604020202020204" pitchFamily="34" charset="0"/>
                          <a:cs typeface="Arial" panose="020B0604020202020204" pitchFamily="34" charset="0"/>
                        </a:rPr>
                        <a:t>Tobacco Products</a:t>
                      </a:r>
                      <a:endParaRPr lang="en-US" sz="1600" b="1"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algn="l">
                        <a:lnSpc>
                          <a:spcPct val="115000"/>
                        </a:lnSpc>
                        <a:spcBef>
                          <a:spcPts val="0"/>
                        </a:spcBef>
                        <a:spcAft>
                          <a:spcPts val="0"/>
                        </a:spcAft>
                      </a:pPr>
                      <a:r>
                        <a:rPr lang="en-US" sz="1600" b="1" dirty="0">
                          <a:solidFill>
                            <a:sysClr val="windowText" lastClr="000000"/>
                          </a:solidFill>
                          <a:effectLst/>
                          <a:latin typeface="Arial" panose="020B0604020202020204" pitchFamily="34" charset="0"/>
                          <a:cs typeface="Arial" panose="020B0604020202020204" pitchFamily="34" charset="0"/>
                        </a:rPr>
                        <a:t>Category</a:t>
                      </a:r>
                      <a:endParaRPr lang="en-US" sz="1600" b="1"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algn="l">
                        <a:lnSpc>
                          <a:spcPct val="115000"/>
                        </a:lnSpc>
                        <a:spcBef>
                          <a:spcPts val="0"/>
                        </a:spcBef>
                        <a:spcAft>
                          <a:spcPts val="0"/>
                        </a:spcAft>
                      </a:pPr>
                      <a:r>
                        <a:rPr lang="en-US" sz="1600" b="1" dirty="0">
                          <a:solidFill>
                            <a:sysClr val="windowText" lastClr="000000"/>
                          </a:solidFill>
                          <a:effectLst/>
                          <a:latin typeface="Arial" panose="020B0604020202020204" pitchFamily="34" charset="0"/>
                          <a:cs typeface="Arial" panose="020B0604020202020204" pitchFamily="34" charset="0"/>
                        </a:rPr>
                        <a:t>Tax base</a:t>
                      </a:r>
                      <a:endParaRPr lang="en-US" sz="1600" b="1"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algn="r">
                        <a:lnSpc>
                          <a:spcPct val="115000"/>
                        </a:lnSpc>
                        <a:spcBef>
                          <a:spcPts val="0"/>
                        </a:spcBef>
                        <a:spcAft>
                          <a:spcPts val="0"/>
                        </a:spcAft>
                      </a:pPr>
                      <a:r>
                        <a:rPr lang="en-US" sz="1600" b="1" dirty="0">
                          <a:solidFill>
                            <a:sysClr val="windowText" lastClr="000000"/>
                          </a:solidFill>
                          <a:effectLst/>
                          <a:latin typeface="Arial" panose="020B0604020202020204" pitchFamily="34" charset="0"/>
                          <a:cs typeface="Arial" panose="020B0604020202020204" pitchFamily="34" charset="0"/>
                        </a:rPr>
                        <a:t>Price (Taka)</a:t>
                      </a:r>
                      <a:endParaRPr lang="en-US" sz="1600" b="1"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algn="r">
                        <a:lnSpc>
                          <a:spcPct val="115000"/>
                        </a:lnSpc>
                        <a:spcBef>
                          <a:spcPts val="0"/>
                        </a:spcBef>
                        <a:spcAft>
                          <a:spcPts val="0"/>
                        </a:spcAft>
                      </a:pPr>
                      <a:r>
                        <a:rPr lang="en-US" sz="1600" b="1" dirty="0">
                          <a:solidFill>
                            <a:sysClr val="windowText" lastClr="000000"/>
                          </a:solidFill>
                          <a:effectLst/>
                          <a:latin typeface="Arial" panose="020B0604020202020204" pitchFamily="34" charset="0"/>
                          <a:cs typeface="Arial" panose="020B0604020202020204" pitchFamily="34" charset="0"/>
                        </a:rPr>
                        <a:t>VAT (%)</a:t>
                      </a:r>
                      <a:endParaRPr lang="en-US" sz="1600" b="1"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algn="r">
                        <a:lnSpc>
                          <a:spcPct val="115000"/>
                        </a:lnSpc>
                        <a:spcBef>
                          <a:spcPts val="0"/>
                        </a:spcBef>
                        <a:spcAft>
                          <a:spcPts val="0"/>
                        </a:spcAft>
                      </a:pPr>
                      <a:r>
                        <a:rPr lang="en-US" sz="1600" b="1" dirty="0">
                          <a:solidFill>
                            <a:sysClr val="windowText" lastClr="000000"/>
                          </a:solidFill>
                          <a:effectLst/>
                          <a:latin typeface="Arial" panose="020B0604020202020204" pitchFamily="34" charset="0"/>
                          <a:cs typeface="Arial" panose="020B0604020202020204" pitchFamily="34" charset="0"/>
                        </a:rPr>
                        <a:t>SD (%)</a:t>
                      </a:r>
                      <a:endParaRPr lang="en-US" sz="1600" b="1"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algn="r">
                        <a:lnSpc>
                          <a:spcPct val="115000"/>
                        </a:lnSpc>
                        <a:spcBef>
                          <a:spcPts val="0"/>
                        </a:spcBef>
                        <a:spcAft>
                          <a:spcPts val="0"/>
                        </a:spcAft>
                      </a:pPr>
                      <a:r>
                        <a:rPr lang="en-US" sz="1600" b="1" dirty="0">
                          <a:solidFill>
                            <a:sysClr val="windowText" lastClr="000000"/>
                          </a:solidFill>
                          <a:effectLst/>
                          <a:latin typeface="Arial" panose="020B0604020202020204" pitchFamily="34" charset="0"/>
                          <a:cs typeface="Arial" panose="020B0604020202020204" pitchFamily="34" charset="0"/>
                        </a:rPr>
                        <a:t>HDS (%)</a:t>
                      </a:r>
                      <a:endParaRPr lang="en-US" sz="1600" b="1"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algn="r">
                        <a:lnSpc>
                          <a:spcPct val="115000"/>
                        </a:lnSpc>
                        <a:spcBef>
                          <a:spcPts val="0"/>
                        </a:spcBef>
                        <a:spcAft>
                          <a:spcPts val="0"/>
                        </a:spcAft>
                      </a:pPr>
                      <a:r>
                        <a:rPr lang="en-US" sz="1600" b="1" dirty="0">
                          <a:solidFill>
                            <a:sysClr val="windowText" lastClr="000000"/>
                          </a:solidFill>
                          <a:effectLst/>
                          <a:latin typeface="Arial" panose="020B0604020202020204" pitchFamily="34" charset="0"/>
                          <a:cs typeface="Arial" panose="020B0604020202020204" pitchFamily="34" charset="0"/>
                        </a:rPr>
                        <a:t>TTI (%)</a:t>
                      </a:r>
                      <a:endParaRPr lang="en-US" sz="1600" b="1"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xmlns="" val="2599957252"/>
                  </a:ext>
                </a:extLst>
              </a:tr>
              <a:tr h="305920">
                <a:tc rowSpan="4">
                  <a:txBody>
                    <a:bodyPr/>
                    <a:lstStyle/>
                    <a:p>
                      <a:pPr marL="0" marR="0" algn="l">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Cigarette</a:t>
                      </a:r>
                    </a:p>
                    <a:p>
                      <a:pPr marL="0" marR="0" algn="l">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(10 sticks)</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l">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Low</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40000"/>
                        <a:lumOff val="60000"/>
                      </a:schemeClr>
                    </a:solidFill>
                  </a:tcPr>
                </a:tc>
                <a:tc rowSpan="4">
                  <a:txBody>
                    <a:bodyPr/>
                    <a:lstStyle/>
                    <a:p>
                      <a:pPr marL="0" marR="0" algn="l">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Retail price</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35+</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15</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55</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1</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71</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3793834534"/>
                  </a:ext>
                </a:extLst>
              </a:tr>
              <a:tr h="305920">
                <a:tc vMerge="1">
                  <a:txBody>
                    <a:bodyPr/>
                    <a:lstStyle/>
                    <a:p>
                      <a:endParaRPr lang="en-US"/>
                    </a:p>
                  </a:txBody>
                  <a:tcPr/>
                </a:tc>
                <a:tc>
                  <a:txBody>
                    <a:bodyPr/>
                    <a:lstStyle/>
                    <a:p>
                      <a:pPr marL="0" marR="0" algn="l">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Medium</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lang="en-US"/>
                    </a:p>
                  </a:txBody>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48+</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15</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65</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1</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81</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1511153221"/>
                  </a:ext>
                </a:extLst>
              </a:tr>
              <a:tr h="305920">
                <a:tc vMerge="1">
                  <a:txBody>
                    <a:bodyPr/>
                    <a:lstStyle/>
                    <a:p>
                      <a:endParaRPr lang="en-US"/>
                    </a:p>
                  </a:txBody>
                  <a:tcPr/>
                </a:tc>
                <a:tc>
                  <a:txBody>
                    <a:bodyPr/>
                    <a:lstStyle/>
                    <a:p>
                      <a:pPr marL="0" marR="0" algn="l">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High</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lang="en-US"/>
                    </a:p>
                  </a:txBody>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75+</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15</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65</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1</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81</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3833164599"/>
                  </a:ext>
                </a:extLst>
              </a:tr>
              <a:tr h="310917">
                <a:tc vMerge="1">
                  <a:txBody>
                    <a:bodyPr/>
                    <a:lstStyle/>
                    <a:p>
                      <a:endParaRPr lang="en-US"/>
                    </a:p>
                  </a:txBody>
                  <a:tcPr/>
                </a:tc>
                <a:tc>
                  <a:txBody>
                    <a:bodyPr/>
                    <a:lstStyle/>
                    <a:p>
                      <a:pPr marL="0" marR="0" algn="l">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Premium</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lang="en-US"/>
                    </a:p>
                  </a:txBody>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105+</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15</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65</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1</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81</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3175" cap="flat" cmpd="sng" algn="ctr">
                      <a:solidFill>
                        <a:schemeClr val="tx1"/>
                      </a:solidFill>
                      <a:prstDash val="solid"/>
                      <a:round/>
                      <a:headEnd type="none" w="med" len="med"/>
                      <a:tailEnd type="none" w="med" len="med"/>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2418405696"/>
                  </a:ext>
                </a:extLst>
              </a:tr>
              <a:tr h="321853">
                <a:tc rowSpan="2">
                  <a:txBody>
                    <a:bodyPr/>
                    <a:lstStyle/>
                    <a:p>
                      <a:pPr marL="0" marR="0" algn="l">
                        <a:lnSpc>
                          <a:spcPct val="115000"/>
                        </a:lnSpc>
                        <a:spcBef>
                          <a:spcPts val="0"/>
                        </a:spcBef>
                        <a:spcAft>
                          <a:spcPts val="0"/>
                        </a:spcAft>
                      </a:pPr>
                      <a:r>
                        <a:rPr lang="en-US" sz="1600" b="0" dirty="0" err="1">
                          <a:solidFill>
                            <a:sysClr val="windowText" lastClr="000000"/>
                          </a:solidFill>
                          <a:effectLst/>
                          <a:latin typeface="Arial" panose="020B0604020202020204" pitchFamily="34" charset="0"/>
                          <a:cs typeface="Arial" panose="020B0604020202020204" pitchFamily="34" charset="0"/>
                        </a:rPr>
                        <a:t>Biri</a:t>
                      </a:r>
                      <a:r>
                        <a:rPr lang="en-US" sz="1600" b="0" dirty="0">
                          <a:solidFill>
                            <a:sysClr val="windowText" lastClr="000000"/>
                          </a:solidFill>
                          <a:effectLst/>
                          <a:latin typeface="Arial" panose="020B0604020202020204" pitchFamily="34" charset="0"/>
                          <a:cs typeface="Arial" panose="020B0604020202020204" pitchFamily="34" charset="0"/>
                        </a:rPr>
                        <a:t> (Sticks)</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l">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Without filter (25 sticks)</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lumMod val="20000"/>
                        <a:lumOff val="80000"/>
                      </a:schemeClr>
                    </a:solidFill>
                  </a:tcPr>
                </a:tc>
                <a:tc rowSpan="2">
                  <a:txBody>
                    <a:bodyPr/>
                    <a:lstStyle/>
                    <a:p>
                      <a:pPr marL="0" marR="0" algn="l">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Retail price</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12.5</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15</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30</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1600" b="0">
                          <a:solidFill>
                            <a:sysClr val="windowText" lastClr="000000"/>
                          </a:solidFill>
                          <a:effectLst/>
                          <a:latin typeface="Arial" panose="020B0604020202020204" pitchFamily="34" charset="0"/>
                          <a:cs typeface="Arial" panose="020B0604020202020204" pitchFamily="34" charset="0"/>
                        </a:rPr>
                        <a:t>1</a:t>
                      </a:r>
                      <a:endParaRPr lang="en-US" sz="1600" b="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46</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xmlns="" val="619142863"/>
                  </a:ext>
                </a:extLst>
              </a:tr>
              <a:tr h="304800">
                <a:tc vMerge="1">
                  <a:txBody>
                    <a:bodyPr/>
                    <a:lstStyle/>
                    <a:p>
                      <a:endParaRPr lang="en-US"/>
                    </a:p>
                  </a:txBody>
                  <a:tcPr/>
                </a:tc>
                <a:tc>
                  <a:txBody>
                    <a:bodyPr/>
                    <a:lstStyle/>
                    <a:p>
                      <a:pPr marL="0" marR="0" algn="l">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With filter (20 sticks)</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vMerge="1">
                  <a:txBody>
                    <a:bodyPr/>
                    <a:lstStyle/>
                    <a:p>
                      <a:endParaRPr lang="en-US"/>
                    </a:p>
                  </a:txBody>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15</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1600" b="0">
                          <a:solidFill>
                            <a:sysClr val="windowText" lastClr="000000"/>
                          </a:solidFill>
                          <a:effectLst/>
                          <a:latin typeface="Arial" panose="020B0604020202020204" pitchFamily="34" charset="0"/>
                          <a:cs typeface="Arial" panose="020B0604020202020204" pitchFamily="34" charset="0"/>
                        </a:rPr>
                        <a:t>15</a:t>
                      </a:r>
                      <a:endParaRPr lang="en-US" sz="1600" b="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35</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1</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51</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3175" cap="flat" cmpd="sng" algn="ctr">
                      <a:solidFill>
                        <a:schemeClr val="tx1"/>
                      </a:solidFill>
                      <a:prstDash val="solid"/>
                      <a:round/>
                      <a:headEnd type="none" w="med" len="med"/>
                      <a:tailEnd type="none" w="med" len="med"/>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xmlns="" val="10006"/>
                  </a:ext>
                </a:extLst>
              </a:tr>
              <a:tr h="305920">
                <a:tc rowSpan="2">
                  <a:txBody>
                    <a:bodyPr/>
                    <a:lstStyle/>
                    <a:p>
                      <a:pPr marL="0" marR="0" algn="l">
                        <a:lnSpc>
                          <a:spcPct val="115000"/>
                        </a:lnSpc>
                        <a:spcBef>
                          <a:spcPts val="0"/>
                        </a:spcBef>
                        <a:spcAft>
                          <a:spcPts val="0"/>
                        </a:spcAft>
                      </a:pPr>
                      <a:r>
                        <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rPr>
                        <a:t>SLT</a:t>
                      </a:r>
                    </a:p>
                    <a:p>
                      <a:pPr marL="0" marR="0" algn="l">
                        <a:lnSpc>
                          <a:spcPct val="115000"/>
                        </a:lnSpc>
                        <a:spcBef>
                          <a:spcPts val="0"/>
                        </a:spcBef>
                        <a:spcAft>
                          <a:spcPts val="0"/>
                        </a:spcAft>
                      </a:pPr>
                      <a:r>
                        <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rPr>
                        <a:t>(per</a:t>
                      </a:r>
                      <a:r>
                        <a:rPr lang="en-US" sz="1600" b="0" baseline="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rPr>
                        <a:t> 10 gm)</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l">
                        <a:lnSpc>
                          <a:spcPct val="115000"/>
                        </a:lnSpc>
                        <a:spcBef>
                          <a:spcPts val="0"/>
                        </a:spcBef>
                        <a:spcAft>
                          <a:spcPts val="0"/>
                        </a:spcAft>
                      </a:pPr>
                      <a:r>
                        <a:rPr lang="en-US" sz="1600" b="0">
                          <a:solidFill>
                            <a:sysClr val="windowText" lastClr="000000"/>
                          </a:solidFill>
                          <a:effectLst/>
                          <a:latin typeface="Arial" panose="020B0604020202020204" pitchFamily="34" charset="0"/>
                          <a:cs typeface="Arial" panose="020B0604020202020204" pitchFamily="34" charset="0"/>
                        </a:rPr>
                        <a:t>Zarda</a:t>
                      </a:r>
                      <a:endParaRPr lang="en-US" sz="1600" b="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40000"/>
                        <a:lumOff val="60000"/>
                      </a:schemeClr>
                    </a:solidFill>
                  </a:tcPr>
                </a:tc>
                <a:tc rowSpan="2">
                  <a:txBody>
                    <a:bodyPr/>
                    <a:lstStyle/>
                    <a:p>
                      <a:pPr marL="0" marR="0" algn="l">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Tariff value</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12</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a:solidFill>
                            <a:sysClr val="windowText" lastClr="000000"/>
                          </a:solidFill>
                          <a:effectLst/>
                          <a:latin typeface="Arial" panose="020B0604020202020204" pitchFamily="34" charset="0"/>
                          <a:cs typeface="Arial" panose="020B0604020202020204" pitchFamily="34" charset="0"/>
                        </a:rPr>
                        <a:t>15</a:t>
                      </a:r>
                      <a:endParaRPr lang="en-US" sz="1600" b="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a:solidFill>
                            <a:sysClr val="windowText" lastClr="000000"/>
                          </a:solidFill>
                          <a:effectLst/>
                          <a:latin typeface="Arial" panose="020B0604020202020204" pitchFamily="34" charset="0"/>
                          <a:cs typeface="Arial" panose="020B0604020202020204" pitchFamily="34" charset="0"/>
                        </a:rPr>
                        <a:t>100</a:t>
                      </a:r>
                      <a:endParaRPr lang="en-US" sz="1600" b="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1</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116</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2899908405"/>
                  </a:ext>
                </a:extLst>
              </a:tr>
              <a:tr h="372967">
                <a:tc vMerge="1">
                  <a:txBody>
                    <a:bodyPr/>
                    <a:lstStyle/>
                    <a:p>
                      <a:endParaRPr lang="en-US"/>
                    </a:p>
                  </a:txBody>
                  <a:tcPr/>
                </a:tc>
                <a:tc>
                  <a:txBody>
                    <a:bodyPr/>
                    <a:lstStyle/>
                    <a:p>
                      <a:pPr marL="0" marR="0" algn="l">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Gul</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lang="en-US"/>
                    </a:p>
                  </a:txBody>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6</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15</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100</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1</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r">
                        <a:lnSpc>
                          <a:spcPct val="115000"/>
                        </a:lnSpc>
                        <a:spcBef>
                          <a:spcPts val="0"/>
                        </a:spcBef>
                        <a:spcAft>
                          <a:spcPts val="0"/>
                        </a:spcAft>
                      </a:pPr>
                      <a:r>
                        <a:rPr lang="en-US" sz="1600" b="0" dirty="0">
                          <a:solidFill>
                            <a:sysClr val="windowText" lastClr="000000"/>
                          </a:solidFill>
                          <a:effectLst/>
                          <a:latin typeface="Arial" panose="020B0604020202020204" pitchFamily="34" charset="0"/>
                          <a:cs typeface="Arial" panose="020B0604020202020204" pitchFamily="34" charset="0"/>
                        </a:rPr>
                        <a:t>116</a:t>
                      </a:r>
                      <a:endParaRPr lang="en-US" sz="160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3175" cap="flat" cmpd="sng" algn="ctr">
                      <a:solidFill>
                        <a:schemeClr val="tx1"/>
                      </a:solidFill>
                      <a:prstDash val="solid"/>
                      <a:round/>
                      <a:headEnd type="none" w="med" len="med"/>
                      <a:tailEnd type="none" w="med" len="med"/>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276139368"/>
                  </a:ext>
                </a:extLst>
              </a:tr>
            </a:tbl>
          </a:graphicData>
        </a:graphic>
      </p:graphicFrame>
      <p:sp>
        <p:nvSpPr>
          <p:cNvPr id="6" name="Rectangle 1"/>
          <p:cNvSpPr>
            <a:spLocks noChangeArrowheads="1"/>
          </p:cNvSpPr>
          <p:nvPr/>
        </p:nvSpPr>
        <p:spPr bwMode="auto">
          <a:xfrm>
            <a:off x="0" y="136267"/>
            <a:ext cx="20229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itle 1"/>
          <p:cNvSpPr txBox="1">
            <a:spLocks/>
          </p:cNvSpPr>
          <p:nvPr/>
        </p:nvSpPr>
        <p:spPr bwMode="auto">
          <a:xfrm>
            <a:off x="907174" y="4858102"/>
            <a:ext cx="7329651"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1600" b="1" dirty="0">
                <a:latin typeface="Arial" panose="020B0604020202020204" pitchFamily="34" charset="0"/>
                <a:cs typeface="Arial" panose="020B0604020202020204" pitchFamily="34" charset="0"/>
              </a:rPr>
              <a:t>Source: </a:t>
            </a:r>
            <a:r>
              <a:rPr lang="en-US" sz="1600" dirty="0">
                <a:latin typeface="Arial" panose="020B0604020202020204" pitchFamily="34" charset="0"/>
                <a:cs typeface="Arial" panose="020B0604020202020204" pitchFamily="34" charset="0"/>
              </a:rPr>
              <a:t>National Board of Revenue (NBR) data</a:t>
            </a:r>
          </a:p>
        </p:txBody>
      </p:sp>
      <p:sp>
        <p:nvSpPr>
          <p:cNvPr id="9" name="Rectangle 8"/>
          <p:cNvSpPr/>
          <p:nvPr/>
        </p:nvSpPr>
        <p:spPr>
          <a:xfrm>
            <a:off x="562302" y="479048"/>
            <a:ext cx="8048298" cy="892552"/>
          </a:xfrm>
          <a:prstGeom prst="rect">
            <a:avLst/>
          </a:prstGeom>
        </p:spPr>
        <p:txBody>
          <a:bodyPr wrap="square">
            <a:spAutoFit/>
          </a:bodyPr>
          <a:lstStyle/>
          <a:p>
            <a:pPr lvl="0"/>
            <a:r>
              <a:rPr lang="en-US" sz="2800" dirty="0">
                <a:solidFill>
                  <a:schemeClr val="accent1"/>
                </a:solidFill>
                <a:latin typeface="Arial" panose="020B0604020202020204" pitchFamily="34" charset="0"/>
                <a:cs typeface="Arial" panose="020B0604020202020204" pitchFamily="34" charset="0"/>
              </a:rPr>
              <a:t>Tobacco Tax Structure in Bangladesh</a:t>
            </a:r>
          </a:p>
          <a:p>
            <a:pPr lvl="0"/>
            <a:r>
              <a:rPr lang="en-US" sz="2400" dirty="0">
                <a:solidFill>
                  <a:schemeClr val="tx1">
                    <a:lumMod val="65000"/>
                    <a:lumOff val="35000"/>
                  </a:schemeClr>
                </a:solidFill>
                <a:latin typeface="Arial" panose="020B0604020202020204" pitchFamily="34" charset="0"/>
                <a:cs typeface="Arial" panose="020B0604020202020204" pitchFamily="34" charset="0"/>
              </a:rPr>
              <a:t>FY 2018-2019</a:t>
            </a:r>
          </a:p>
        </p:txBody>
      </p:sp>
    </p:spTree>
    <p:extLst>
      <p:ext uri="{BB962C8B-B14F-4D97-AF65-F5344CB8AC3E}">
        <p14:creationId xmlns:p14="http://schemas.microsoft.com/office/powerpoint/2010/main" val="4152939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0" y="136267"/>
            <a:ext cx="20229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itle 1"/>
          <p:cNvSpPr txBox="1">
            <a:spLocks/>
          </p:cNvSpPr>
          <p:nvPr/>
        </p:nvSpPr>
        <p:spPr bwMode="auto">
          <a:xfrm>
            <a:off x="1697087" y="5756455"/>
            <a:ext cx="4860823" cy="20452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1600" b="1" dirty="0">
                <a:latin typeface="Arial" panose="020B0604020202020204" pitchFamily="34" charset="0"/>
                <a:cs typeface="Arial" panose="020B0604020202020204" pitchFamily="34" charset="0"/>
              </a:rPr>
              <a:t>Source: </a:t>
            </a:r>
            <a:r>
              <a:rPr lang="en-US" sz="1600" dirty="0">
                <a:latin typeface="Arial" panose="020B0604020202020204" pitchFamily="34" charset="0"/>
                <a:cs typeface="Arial" panose="020B0604020202020204" pitchFamily="34" charset="0"/>
              </a:rPr>
              <a:t>WHO 2015</a:t>
            </a:r>
          </a:p>
        </p:txBody>
      </p:sp>
      <p:graphicFrame>
        <p:nvGraphicFramePr>
          <p:cNvPr id="4" name="Table 3"/>
          <p:cNvGraphicFramePr>
            <a:graphicFrameLocks noGrp="1"/>
          </p:cNvGraphicFramePr>
          <p:nvPr>
            <p:extLst>
              <p:ext uri="{D42A27DB-BD31-4B8C-83A1-F6EECF244321}">
                <p14:modId xmlns:p14="http://schemas.microsoft.com/office/powerpoint/2010/main" val="3301674684"/>
              </p:ext>
            </p:extLst>
          </p:nvPr>
        </p:nvGraphicFramePr>
        <p:xfrm>
          <a:off x="533400" y="2046366"/>
          <a:ext cx="7482967" cy="3684689"/>
        </p:xfrm>
        <a:graphic>
          <a:graphicData uri="http://schemas.openxmlformats.org/drawingml/2006/table">
            <a:tbl>
              <a:tblPr firstRow="1" firstCol="1" bandRow="1">
                <a:tableStyleId>{5C22544A-7EE6-4342-B048-85BDC9FD1C3A}</a:tableStyleId>
              </a:tblPr>
              <a:tblGrid>
                <a:gridCol w="3068111">
                  <a:extLst>
                    <a:ext uri="{9D8B030D-6E8A-4147-A177-3AD203B41FA5}">
                      <a16:colId xmlns:a16="http://schemas.microsoft.com/office/drawing/2014/main" xmlns="" val="2344421642"/>
                    </a:ext>
                  </a:extLst>
                </a:gridCol>
                <a:gridCol w="1607960">
                  <a:extLst>
                    <a:ext uri="{9D8B030D-6E8A-4147-A177-3AD203B41FA5}">
                      <a16:colId xmlns:a16="http://schemas.microsoft.com/office/drawing/2014/main" xmlns="" val="1902525509"/>
                    </a:ext>
                  </a:extLst>
                </a:gridCol>
                <a:gridCol w="2806896">
                  <a:extLst>
                    <a:ext uri="{9D8B030D-6E8A-4147-A177-3AD203B41FA5}">
                      <a16:colId xmlns:a16="http://schemas.microsoft.com/office/drawing/2014/main" xmlns="" val="435960229"/>
                    </a:ext>
                  </a:extLst>
                </a:gridCol>
              </a:tblGrid>
              <a:tr h="341321">
                <a:tc rowSpan="2">
                  <a:txBody>
                    <a:bodyPr/>
                    <a:lstStyle/>
                    <a:p>
                      <a:pPr marL="0" marR="0" algn="l">
                        <a:lnSpc>
                          <a:spcPct val="115000"/>
                        </a:lnSpc>
                        <a:spcBef>
                          <a:spcPts val="0"/>
                        </a:spcBef>
                        <a:spcAft>
                          <a:spcPts val="0"/>
                        </a:spcAft>
                      </a:pPr>
                      <a:r>
                        <a:rPr lang="en-US" sz="1800" b="1" dirty="0">
                          <a:solidFill>
                            <a:schemeClr val="tx1"/>
                          </a:solidFill>
                          <a:effectLst/>
                          <a:latin typeface="Arial" panose="020B0604020202020204" pitchFamily="34" charset="0"/>
                          <a:cs typeface="Arial" panose="020B0604020202020204" pitchFamily="34" charset="0"/>
                        </a:rPr>
                        <a:t> Country</a:t>
                      </a:r>
                      <a:endParaRPr lang="en-US"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gridSpan="2">
                  <a:txBody>
                    <a:bodyPr/>
                    <a:lstStyle/>
                    <a:p>
                      <a:pPr marL="0" marR="0" algn="ctr">
                        <a:lnSpc>
                          <a:spcPct val="115000"/>
                        </a:lnSpc>
                        <a:spcBef>
                          <a:spcPts val="0"/>
                        </a:spcBef>
                        <a:spcAft>
                          <a:spcPts val="0"/>
                        </a:spcAft>
                      </a:pPr>
                      <a:r>
                        <a:rPr lang="en-US" sz="1800" b="1" dirty="0">
                          <a:solidFill>
                            <a:schemeClr val="tx1"/>
                          </a:solidFill>
                          <a:effectLst/>
                          <a:latin typeface="Arial" panose="020B0604020202020204" pitchFamily="34" charset="0"/>
                          <a:cs typeface="Arial" panose="020B0604020202020204" pitchFamily="34" charset="0"/>
                        </a:rPr>
                        <a:t>Cigarette</a:t>
                      </a:r>
                      <a:endParaRPr lang="en-US"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US"/>
                    </a:p>
                  </a:txBody>
                  <a:tcPr/>
                </a:tc>
                <a:extLst>
                  <a:ext uri="{0D108BD9-81ED-4DB2-BD59-A6C34878D82A}">
                    <a16:rowId xmlns:a16="http://schemas.microsoft.com/office/drawing/2014/main" xmlns="" val="3185962746"/>
                  </a:ext>
                </a:extLst>
              </a:tr>
              <a:tr h="677749">
                <a:tc vMerge="1">
                  <a:txBody>
                    <a:bodyPr/>
                    <a:lstStyle/>
                    <a:p>
                      <a:endParaRPr lang="en-US"/>
                    </a:p>
                  </a:txBody>
                  <a:tcPr/>
                </a:tc>
                <a:tc>
                  <a:txBody>
                    <a:bodyPr/>
                    <a:lstStyle/>
                    <a:p>
                      <a:pPr marL="0" marR="0" algn="r">
                        <a:lnSpc>
                          <a:spcPct val="115000"/>
                        </a:lnSpc>
                        <a:spcBef>
                          <a:spcPts val="0"/>
                        </a:spcBef>
                        <a:spcAft>
                          <a:spcPts val="0"/>
                        </a:spcAft>
                      </a:pPr>
                      <a:r>
                        <a:rPr lang="en-US" sz="1800" b="0" dirty="0">
                          <a:solidFill>
                            <a:schemeClr val="tx1"/>
                          </a:solidFill>
                          <a:effectLst/>
                          <a:latin typeface="Arial" panose="020B0604020202020204" pitchFamily="34" charset="0"/>
                          <a:cs typeface="Arial" panose="020B0604020202020204" pitchFamily="34" charset="0"/>
                        </a:rPr>
                        <a:t>Price</a:t>
                      </a:r>
                      <a:endPar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algn="r">
                        <a:lnSpc>
                          <a:spcPct val="115000"/>
                        </a:lnSpc>
                        <a:spcBef>
                          <a:spcPts val="0"/>
                        </a:spcBef>
                        <a:spcAft>
                          <a:spcPts val="0"/>
                        </a:spcAft>
                      </a:pPr>
                      <a:r>
                        <a:rPr lang="en-US" sz="1800" b="0" dirty="0">
                          <a:solidFill>
                            <a:schemeClr val="tx1"/>
                          </a:solidFill>
                          <a:effectLst/>
                          <a:latin typeface="Arial" panose="020B0604020202020204" pitchFamily="34" charset="0"/>
                          <a:cs typeface="Arial" panose="020B0604020202020204" pitchFamily="34" charset="0"/>
                        </a:rPr>
                        <a:t>Taxes, % of retail price</a:t>
                      </a:r>
                      <a:endPar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xmlns="" val="2396970674"/>
                  </a:ext>
                </a:extLst>
              </a:tr>
              <a:tr h="317430">
                <a:tc>
                  <a:txBody>
                    <a:bodyPr/>
                    <a:lstStyle/>
                    <a:p>
                      <a:pPr marL="0" marR="0">
                        <a:lnSpc>
                          <a:spcPct val="107000"/>
                        </a:lnSpc>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Pakistan</a:t>
                      </a:r>
                      <a:endParaRPr lang="en-US"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ctr">
                        <a:lnSpc>
                          <a:spcPct val="107000"/>
                        </a:lnSpc>
                        <a:spcBef>
                          <a:spcPts val="0"/>
                        </a:spcBef>
                        <a:spcAft>
                          <a:spcPts val="0"/>
                        </a:spcAft>
                      </a:pPr>
                      <a:r>
                        <a:rPr lang="en-US" sz="2200">
                          <a:effectLst/>
                          <a:latin typeface="Times New Roman" panose="02020603050405020304" pitchFamily="18" charset="0"/>
                          <a:cs typeface="Times New Roman" panose="02020603050405020304" pitchFamily="18" charset="0"/>
                        </a:rPr>
                        <a:t>2.2</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ctr">
                        <a:lnSpc>
                          <a:spcPct val="107000"/>
                        </a:lnSpc>
                        <a:spcBef>
                          <a:spcPts val="0"/>
                        </a:spcBef>
                        <a:spcAft>
                          <a:spcPts val="0"/>
                        </a:spcAft>
                      </a:pPr>
                      <a:r>
                        <a:rPr lang="en-US" sz="2200">
                          <a:effectLst/>
                          <a:latin typeface="Times New Roman" panose="02020603050405020304" pitchFamily="18" charset="0"/>
                          <a:cs typeface="Times New Roman" panose="02020603050405020304" pitchFamily="18" charset="0"/>
                        </a:rPr>
                        <a:t>60</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3197580232"/>
                  </a:ext>
                </a:extLst>
              </a:tr>
              <a:tr h="657749">
                <a:tc>
                  <a:txBody>
                    <a:bodyPr/>
                    <a:lstStyle/>
                    <a:p>
                      <a:pPr marL="0" marR="0">
                        <a:lnSpc>
                          <a:spcPct val="107000"/>
                        </a:lnSpc>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Bangladesh</a:t>
                      </a:r>
                      <a:endParaRPr lang="en-US"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2200" b="1" dirty="0">
                          <a:effectLst/>
                          <a:latin typeface="Times New Roman" panose="02020603050405020304" pitchFamily="18" charset="0"/>
                          <a:cs typeface="Times New Roman" panose="02020603050405020304" pitchFamily="18" charset="0"/>
                        </a:rPr>
                        <a:t>3.4</a:t>
                      </a:r>
                      <a:endParaRPr lang="en-US" sz="2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2200" b="1" dirty="0">
                          <a:effectLst/>
                          <a:latin typeface="Times New Roman" panose="02020603050405020304" pitchFamily="18" charset="0"/>
                          <a:cs typeface="Times New Roman" panose="02020603050405020304" pitchFamily="18" charset="0"/>
                        </a:rPr>
                        <a:t>77</a:t>
                      </a:r>
                      <a:endParaRPr lang="en-US" sz="2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xmlns="" val="3697615015"/>
                  </a:ext>
                </a:extLst>
              </a:tr>
              <a:tr h="317430">
                <a:tc>
                  <a:txBody>
                    <a:bodyPr/>
                    <a:lstStyle/>
                    <a:p>
                      <a:pPr marL="0" marR="0">
                        <a:lnSpc>
                          <a:spcPct val="107000"/>
                        </a:lnSpc>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Indonesia</a:t>
                      </a:r>
                      <a:endParaRPr lang="en-US"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ctr">
                        <a:lnSpc>
                          <a:spcPct val="107000"/>
                        </a:lnSpc>
                        <a:spcBef>
                          <a:spcPts val="0"/>
                        </a:spcBef>
                        <a:spcAft>
                          <a:spcPts val="0"/>
                        </a:spcAft>
                      </a:pPr>
                      <a:r>
                        <a:rPr lang="en-US" sz="2200" dirty="0">
                          <a:effectLst/>
                          <a:latin typeface="Times New Roman" panose="02020603050405020304" pitchFamily="18" charset="0"/>
                          <a:cs typeface="Times New Roman" panose="02020603050405020304" pitchFamily="18" charset="0"/>
                        </a:rPr>
                        <a:t>5.2</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ctr">
                        <a:lnSpc>
                          <a:spcPct val="107000"/>
                        </a:lnSpc>
                        <a:spcBef>
                          <a:spcPts val="0"/>
                        </a:spcBef>
                        <a:spcAft>
                          <a:spcPts val="0"/>
                        </a:spcAft>
                      </a:pPr>
                      <a:r>
                        <a:rPr lang="en-US" sz="2200" dirty="0">
                          <a:effectLst/>
                          <a:latin typeface="Times New Roman" panose="02020603050405020304" pitchFamily="18" charset="0"/>
                          <a:cs typeface="Times New Roman" panose="02020603050405020304" pitchFamily="18" charset="0"/>
                        </a:rPr>
                        <a:t>57</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2504481693"/>
                  </a:ext>
                </a:extLst>
              </a:tr>
              <a:tr h="317430">
                <a:tc>
                  <a:txBody>
                    <a:bodyPr/>
                    <a:lstStyle/>
                    <a:p>
                      <a:pPr marL="0" marR="0">
                        <a:lnSpc>
                          <a:spcPct val="107000"/>
                        </a:lnSpc>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Nepal</a:t>
                      </a:r>
                      <a:endParaRPr lang="en-US"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2200">
                          <a:effectLst/>
                          <a:latin typeface="Times New Roman" panose="02020603050405020304" pitchFamily="18" charset="0"/>
                          <a:cs typeface="Times New Roman" panose="02020603050405020304" pitchFamily="18" charset="0"/>
                        </a:rPr>
                        <a:t>5.7</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2200" dirty="0">
                          <a:effectLst/>
                          <a:latin typeface="Times New Roman" panose="02020603050405020304" pitchFamily="18" charset="0"/>
                          <a:cs typeface="Times New Roman" panose="02020603050405020304" pitchFamily="18" charset="0"/>
                        </a:rPr>
                        <a:t>26</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xmlns="" val="2661883830"/>
                  </a:ext>
                </a:extLst>
              </a:tr>
              <a:tr h="317430">
                <a:tc>
                  <a:txBody>
                    <a:bodyPr/>
                    <a:lstStyle/>
                    <a:p>
                      <a:pPr marL="0" marR="0">
                        <a:lnSpc>
                          <a:spcPct val="107000"/>
                        </a:lnSpc>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Thailand</a:t>
                      </a:r>
                      <a:endParaRPr lang="en-US"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ctr">
                        <a:lnSpc>
                          <a:spcPct val="107000"/>
                        </a:lnSpc>
                        <a:spcBef>
                          <a:spcPts val="0"/>
                        </a:spcBef>
                        <a:spcAft>
                          <a:spcPts val="0"/>
                        </a:spcAft>
                      </a:pPr>
                      <a:r>
                        <a:rPr lang="en-US" sz="2200">
                          <a:effectLst/>
                          <a:latin typeface="Times New Roman" panose="02020603050405020304" pitchFamily="18" charset="0"/>
                          <a:cs typeface="Times New Roman" panose="02020603050405020304" pitchFamily="18" charset="0"/>
                        </a:rPr>
                        <a:t>7.1</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ctr">
                        <a:lnSpc>
                          <a:spcPct val="107000"/>
                        </a:lnSpc>
                        <a:spcBef>
                          <a:spcPts val="0"/>
                        </a:spcBef>
                        <a:spcAft>
                          <a:spcPts val="0"/>
                        </a:spcAft>
                      </a:pPr>
                      <a:r>
                        <a:rPr lang="en-US" sz="2200" dirty="0">
                          <a:effectLst/>
                          <a:latin typeface="Times New Roman" panose="02020603050405020304" pitchFamily="18" charset="0"/>
                          <a:cs typeface="Times New Roman" panose="02020603050405020304" pitchFamily="18" charset="0"/>
                        </a:rPr>
                        <a:t>74</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1884597656"/>
                  </a:ext>
                </a:extLst>
              </a:tr>
              <a:tr h="317430">
                <a:tc>
                  <a:txBody>
                    <a:bodyPr/>
                    <a:lstStyle/>
                    <a:p>
                      <a:pPr marL="0" marR="0">
                        <a:lnSpc>
                          <a:spcPct val="107000"/>
                        </a:lnSpc>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India</a:t>
                      </a:r>
                      <a:endParaRPr lang="en-US"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2200">
                          <a:effectLst/>
                          <a:latin typeface="Times New Roman" panose="02020603050405020304" pitchFamily="18" charset="0"/>
                          <a:cs typeface="Times New Roman" panose="02020603050405020304" pitchFamily="18" charset="0"/>
                        </a:rPr>
                        <a:t>9.2</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lnSpc>
                          <a:spcPct val="107000"/>
                        </a:lnSpc>
                        <a:spcBef>
                          <a:spcPts val="0"/>
                        </a:spcBef>
                        <a:spcAft>
                          <a:spcPts val="0"/>
                        </a:spcAft>
                      </a:pPr>
                      <a:r>
                        <a:rPr lang="en-US" sz="2200" dirty="0">
                          <a:effectLst/>
                          <a:latin typeface="Times New Roman" panose="02020603050405020304" pitchFamily="18" charset="0"/>
                          <a:cs typeface="Times New Roman" panose="02020603050405020304" pitchFamily="18" charset="0"/>
                        </a:rPr>
                        <a:t>43</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xmlns="" val="3609591190"/>
                  </a:ext>
                </a:extLst>
              </a:tr>
              <a:tr h="317430">
                <a:tc>
                  <a:txBody>
                    <a:bodyPr/>
                    <a:lstStyle/>
                    <a:p>
                      <a:pPr marL="0" marR="0">
                        <a:lnSpc>
                          <a:spcPct val="107000"/>
                        </a:lnSpc>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Sri Lanka</a:t>
                      </a:r>
                      <a:endParaRPr lang="en-US"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ctr">
                        <a:lnSpc>
                          <a:spcPct val="107000"/>
                        </a:lnSpc>
                        <a:spcBef>
                          <a:spcPts val="0"/>
                        </a:spcBef>
                        <a:spcAft>
                          <a:spcPts val="0"/>
                        </a:spcAft>
                      </a:pPr>
                      <a:r>
                        <a:rPr lang="en-US" sz="2200" dirty="0">
                          <a:effectLst/>
                          <a:latin typeface="Times New Roman" panose="02020603050405020304" pitchFamily="18" charset="0"/>
                          <a:cs typeface="Times New Roman" panose="02020603050405020304" pitchFamily="18" charset="0"/>
                        </a:rPr>
                        <a:t>19.6</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algn="ctr">
                        <a:lnSpc>
                          <a:spcPct val="107000"/>
                        </a:lnSpc>
                        <a:spcBef>
                          <a:spcPts val="0"/>
                        </a:spcBef>
                        <a:spcAft>
                          <a:spcPts val="0"/>
                        </a:spcAft>
                      </a:pPr>
                      <a:r>
                        <a:rPr lang="en-US" sz="2200" dirty="0">
                          <a:effectLst/>
                          <a:latin typeface="Times New Roman" panose="02020603050405020304" pitchFamily="18" charset="0"/>
                          <a:cs typeface="Times New Roman" panose="02020603050405020304" pitchFamily="18" charset="0"/>
                        </a:rPr>
                        <a:t>62</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xmlns="" val="2639533812"/>
                  </a:ext>
                </a:extLst>
              </a:tr>
            </a:tbl>
          </a:graphicData>
        </a:graphic>
      </p:graphicFrame>
      <p:sp>
        <p:nvSpPr>
          <p:cNvPr id="9" name="Rectangle 8"/>
          <p:cNvSpPr/>
          <p:nvPr/>
        </p:nvSpPr>
        <p:spPr>
          <a:xfrm>
            <a:off x="457200" y="355937"/>
            <a:ext cx="7340599" cy="1015663"/>
          </a:xfrm>
          <a:prstGeom prst="rect">
            <a:avLst/>
          </a:prstGeom>
        </p:spPr>
        <p:txBody>
          <a:bodyPr wrap="none">
            <a:spAutoFit/>
          </a:bodyPr>
          <a:lstStyle/>
          <a:p>
            <a:pPr lvl="0"/>
            <a:r>
              <a:rPr lang="en-US" sz="3600" b="1" dirty="0">
                <a:solidFill>
                  <a:schemeClr val="tx2"/>
                </a:solidFill>
                <a:latin typeface="Arial" panose="020B0604020202020204" pitchFamily="34" charset="0"/>
                <a:cs typeface="Arial" panose="020B0604020202020204" pitchFamily="34" charset="0"/>
              </a:rPr>
              <a:t>ISSUES IN TOBACCO TAXATION</a:t>
            </a:r>
          </a:p>
          <a:p>
            <a:pPr lvl="0"/>
            <a:r>
              <a:rPr lang="en-US" sz="2400" dirty="0">
                <a:solidFill>
                  <a:schemeClr val="tx1">
                    <a:lumMod val="65000"/>
                    <a:lumOff val="35000"/>
                  </a:schemeClr>
                </a:solidFill>
                <a:latin typeface="Arial" panose="020B0604020202020204" pitchFamily="34" charset="0"/>
                <a:cs typeface="Arial" panose="020B0604020202020204" pitchFamily="34" charset="0"/>
              </a:rPr>
              <a:t>TOBACCO PRICES AND TAXES</a:t>
            </a:r>
          </a:p>
        </p:txBody>
      </p:sp>
      <p:sp>
        <p:nvSpPr>
          <p:cNvPr id="2" name="Rectangle 1"/>
          <p:cNvSpPr/>
          <p:nvPr/>
        </p:nvSpPr>
        <p:spPr>
          <a:xfrm>
            <a:off x="533400" y="1375611"/>
            <a:ext cx="7924800" cy="707886"/>
          </a:xfrm>
          <a:prstGeom prst="rect">
            <a:avLst/>
          </a:prstGeom>
        </p:spPr>
        <p:txBody>
          <a:bodyPr wrap="square">
            <a:spAutoFit/>
          </a:bodyPr>
          <a:lstStyle/>
          <a:p>
            <a:pPr marL="0" indent="0">
              <a:buNone/>
            </a:pPr>
            <a:r>
              <a:rPr lang="en-US" sz="2000" b="1" dirty="0">
                <a:solidFill>
                  <a:schemeClr val="accent1"/>
                </a:solidFill>
                <a:latin typeface="Arial" panose="020B0604020202020204" pitchFamily="34" charset="0"/>
                <a:cs typeface="Arial" panose="020B0604020202020204" pitchFamily="34" charset="0"/>
              </a:rPr>
              <a:t>Tobacco prices and taxes, Bangladesh and selected countries (in international purchasing power parity USD)</a:t>
            </a:r>
          </a:p>
        </p:txBody>
      </p:sp>
    </p:spTree>
    <p:extLst>
      <p:ext uri="{BB962C8B-B14F-4D97-AF65-F5344CB8AC3E}">
        <p14:creationId xmlns:p14="http://schemas.microsoft.com/office/powerpoint/2010/main" val="546486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0" y="136267"/>
            <a:ext cx="20229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8" name="Object 4"/>
          <p:cNvGraphicFramePr>
            <a:graphicFrameLocks noChangeAspect="1"/>
          </p:cNvGraphicFramePr>
          <p:nvPr>
            <p:extLst>
              <p:ext uri="{D42A27DB-BD31-4B8C-83A1-F6EECF244321}">
                <p14:modId xmlns:p14="http://schemas.microsoft.com/office/powerpoint/2010/main" val="1843811695"/>
              </p:ext>
            </p:extLst>
          </p:nvPr>
        </p:nvGraphicFramePr>
        <p:xfrm>
          <a:off x="762000" y="1927086"/>
          <a:ext cx="7620000" cy="3330714"/>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p:cNvSpPr txBox="1">
            <a:spLocks/>
          </p:cNvSpPr>
          <p:nvPr/>
        </p:nvSpPr>
        <p:spPr bwMode="auto">
          <a:xfrm>
            <a:off x="2091980" y="5293360"/>
            <a:ext cx="4860823" cy="20452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1600" b="1" dirty="0">
                <a:latin typeface="Arial" panose="020B0604020202020204" pitchFamily="34" charset="0"/>
                <a:cs typeface="Arial" panose="020B0604020202020204" pitchFamily="34" charset="0"/>
              </a:rPr>
              <a:t>Source: </a:t>
            </a:r>
            <a:r>
              <a:rPr lang="en-US" sz="1600" dirty="0">
                <a:latin typeface="Arial" panose="020B0604020202020204" pitchFamily="34" charset="0"/>
                <a:cs typeface="Arial" panose="020B0604020202020204" pitchFamily="34" charset="0"/>
              </a:rPr>
              <a:t>NBR data</a:t>
            </a:r>
          </a:p>
        </p:txBody>
      </p:sp>
      <p:sp>
        <p:nvSpPr>
          <p:cNvPr id="2" name="Rectangle 1"/>
          <p:cNvSpPr/>
          <p:nvPr/>
        </p:nvSpPr>
        <p:spPr>
          <a:xfrm>
            <a:off x="662784" y="505544"/>
            <a:ext cx="3720890" cy="461665"/>
          </a:xfrm>
          <a:prstGeom prst="rect">
            <a:avLst/>
          </a:prstGeom>
        </p:spPr>
        <p:txBody>
          <a:bodyPr wrap="none">
            <a:spAutoFit/>
          </a:bodyPr>
          <a:lstStyle/>
          <a:p>
            <a:pPr lvl="0"/>
            <a:r>
              <a:rPr lang="en-US" sz="2400" dirty="0">
                <a:solidFill>
                  <a:schemeClr val="tx1">
                    <a:lumMod val="65000"/>
                    <a:lumOff val="35000"/>
                  </a:schemeClr>
                </a:solidFill>
                <a:latin typeface="Arial" panose="020B0604020202020204" pitchFamily="34" charset="0"/>
                <a:cs typeface="Arial" panose="020B0604020202020204" pitchFamily="34" charset="0"/>
              </a:rPr>
              <a:t>SUBSTITUTION EFFECT</a:t>
            </a:r>
          </a:p>
        </p:txBody>
      </p:sp>
      <p:sp>
        <p:nvSpPr>
          <p:cNvPr id="4" name="Rectangle 3"/>
          <p:cNvSpPr/>
          <p:nvPr/>
        </p:nvSpPr>
        <p:spPr>
          <a:xfrm>
            <a:off x="662784" y="1219200"/>
            <a:ext cx="7719216" cy="707886"/>
          </a:xfrm>
          <a:prstGeom prst="rect">
            <a:avLst/>
          </a:prstGeom>
        </p:spPr>
        <p:txBody>
          <a:bodyPr wrap="square">
            <a:spAutoFit/>
          </a:bodyPr>
          <a:lstStyle/>
          <a:p>
            <a:pPr marL="0" indent="0">
              <a:buNone/>
            </a:pPr>
            <a:r>
              <a:rPr lang="en-US" sz="2000" b="1" dirty="0">
                <a:solidFill>
                  <a:schemeClr val="accent1"/>
                </a:solidFill>
                <a:latin typeface="Arial" panose="020B0604020202020204" pitchFamily="34" charset="0"/>
                <a:cs typeface="Arial" panose="020B0604020202020204" pitchFamily="34" charset="0"/>
              </a:rPr>
              <a:t>Market Shares of Medium and Low Tiers </a:t>
            </a:r>
          </a:p>
          <a:p>
            <a:pPr marL="0" indent="0">
              <a:buNone/>
            </a:pPr>
            <a:r>
              <a:rPr lang="en-US" sz="2000" b="1" dirty="0">
                <a:solidFill>
                  <a:schemeClr val="accent1"/>
                </a:solidFill>
                <a:latin typeface="Arial" panose="020B0604020202020204" pitchFamily="34" charset="0"/>
                <a:cs typeface="Arial" panose="020B0604020202020204" pitchFamily="34" charset="0"/>
              </a:rPr>
              <a:t>of Cigarettes (%)</a:t>
            </a:r>
          </a:p>
        </p:txBody>
      </p:sp>
      <p:sp>
        <p:nvSpPr>
          <p:cNvPr id="11" name="TextBox 10"/>
          <p:cNvSpPr txBox="1"/>
          <p:nvPr/>
        </p:nvSpPr>
        <p:spPr>
          <a:xfrm rot="16200000">
            <a:off x="407378" y="3314644"/>
            <a:ext cx="1230978" cy="369332"/>
          </a:xfrm>
          <a:prstGeom prst="rect">
            <a:avLst/>
          </a:prstGeom>
          <a:noFill/>
        </p:spPr>
        <p:txBody>
          <a:bodyPr wrap="none" rtlCol="0">
            <a:spAutoFit/>
          </a:bodyPr>
          <a:lstStyle/>
          <a:p>
            <a:r>
              <a:rPr lang="en-US" dirty="0"/>
              <a:t>Percentage</a:t>
            </a:r>
          </a:p>
        </p:txBody>
      </p:sp>
    </p:spTree>
    <p:extLst>
      <p:ext uri="{BB962C8B-B14F-4D97-AF65-F5344CB8AC3E}">
        <p14:creationId xmlns:p14="http://schemas.microsoft.com/office/powerpoint/2010/main" val="1194261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Straight Connector 33"/>
          <p:cNvCxnSpPr/>
          <p:nvPr/>
        </p:nvCxnSpPr>
        <p:spPr>
          <a:xfrm flipH="1">
            <a:off x="6761760" y="2751892"/>
            <a:ext cx="1584592"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3351389" y="2626069"/>
            <a:ext cx="1053494" cy="677108"/>
          </a:xfrm>
          <a:prstGeom prst="rect">
            <a:avLst/>
          </a:prstGeom>
          <a:noFill/>
        </p:spPr>
        <p:txBody>
          <a:bodyPr wrap="none" rtlCol="0">
            <a:spAutoFit/>
          </a:bodyPr>
          <a:lstStyle/>
          <a:p>
            <a:r>
              <a:rPr lang="en-US" sz="2000" b="1" dirty="0">
                <a:solidFill>
                  <a:schemeClr val="tx1">
                    <a:lumMod val="65000"/>
                    <a:lumOff val="35000"/>
                  </a:schemeClr>
                </a:solidFill>
                <a:latin typeface="Arial" panose="020B0604020202020204" pitchFamily="34" charset="0"/>
                <a:cs typeface="Arial" panose="020B0604020202020204" pitchFamily="34" charset="0"/>
              </a:rPr>
              <a:t>16.85%</a:t>
            </a:r>
          </a:p>
          <a:p>
            <a:r>
              <a:rPr lang="en-US" dirty="0"/>
              <a:t>Premium</a:t>
            </a:r>
          </a:p>
        </p:txBody>
      </p:sp>
      <p:cxnSp>
        <p:nvCxnSpPr>
          <p:cNvPr id="48" name="Straight Connector 47"/>
          <p:cNvCxnSpPr/>
          <p:nvPr/>
        </p:nvCxnSpPr>
        <p:spPr>
          <a:xfrm>
            <a:off x="2100320" y="2066092"/>
            <a:ext cx="0" cy="609600"/>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flipH="1">
            <a:off x="2774642" y="2675689"/>
            <a:ext cx="1493702"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flipH="1">
            <a:off x="3211888" y="3590092"/>
            <a:ext cx="1245473"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flipH="1">
            <a:off x="610743" y="4459824"/>
            <a:ext cx="1245473"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H="1">
            <a:off x="4457361" y="4459824"/>
            <a:ext cx="1245473"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flipH="1">
            <a:off x="7163943" y="3903584"/>
            <a:ext cx="1245473"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graphicFrame>
        <p:nvGraphicFramePr>
          <p:cNvPr id="13" name="Chart 12"/>
          <p:cNvGraphicFramePr/>
          <p:nvPr>
            <p:extLst>
              <p:ext uri="{D42A27DB-BD31-4B8C-83A1-F6EECF244321}">
                <p14:modId xmlns:p14="http://schemas.microsoft.com/office/powerpoint/2010/main" val="1490556712"/>
              </p:ext>
            </p:extLst>
          </p:nvPr>
        </p:nvGraphicFramePr>
        <p:xfrm>
          <a:off x="5013811" y="2454352"/>
          <a:ext cx="2699894" cy="2530504"/>
        </p:xfrm>
        <a:graphic>
          <a:graphicData uri="http://schemas.openxmlformats.org/drawingml/2006/chart">
            <c:chart xmlns:c="http://schemas.openxmlformats.org/drawingml/2006/chart" xmlns:r="http://schemas.openxmlformats.org/officeDocument/2006/relationships" r:id="rId2"/>
          </a:graphicData>
        </a:graphic>
      </p:graphicFrame>
      <p:sp>
        <p:nvSpPr>
          <p:cNvPr id="24" name="TextBox 23"/>
          <p:cNvSpPr txBox="1"/>
          <p:nvPr/>
        </p:nvSpPr>
        <p:spPr>
          <a:xfrm>
            <a:off x="4357849" y="4428292"/>
            <a:ext cx="1053494" cy="677108"/>
          </a:xfrm>
          <a:prstGeom prst="rect">
            <a:avLst/>
          </a:prstGeom>
          <a:noFill/>
        </p:spPr>
        <p:txBody>
          <a:bodyPr wrap="none" rtlCol="0">
            <a:spAutoFit/>
          </a:bodyPr>
          <a:lstStyle/>
          <a:p>
            <a:pPr algn="r"/>
            <a:r>
              <a:rPr lang="en-US" sz="2000" b="1" dirty="0">
                <a:solidFill>
                  <a:schemeClr val="tx1">
                    <a:lumMod val="65000"/>
                    <a:lumOff val="35000"/>
                  </a:schemeClr>
                </a:solidFill>
                <a:latin typeface="Arial" panose="020B0604020202020204" pitchFamily="34" charset="0"/>
                <a:cs typeface="Arial" panose="020B0604020202020204" pitchFamily="34" charset="0"/>
              </a:rPr>
              <a:t>47.09%</a:t>
            </a:r>
          </a:p>
          <a:p>
            <a:pPr algn="r"/>
            <a:r>
              <a:rPr lang="en-US" dirty="0"/>
              <a:t>Low</a:t>
            </a:r>
          </a:p>
        </p:txBody>
      </p:sp>
      <p:sp>
        <p:nvSpPr>
          <p:cNvPr id="6" name="Rectangle 1"/>
          <p:cNvSpPr>
            <a:spLocks noChangeArrowheads="1"/>
          </p:cNvSpPr>
          <p:nvPr/>
        </p:nvSpPr>
        <p:spPr bwMode="auto">
          <a:xfrm>
            <a:off x="0" y="136267"/>
            <a:ext cx="20229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itle 1"/>
          <p:cNvSpPr txBox="1">
            <a:spLocks/>
          </p:cNvSpPr>
          <p:nvPr/>
        </p:nvSpPr>
        <p:spPr bwMode="auto">
          <a:xfrm>
            <a:off x="1974471" y="5638800"/>
            <a:ext cx="4860823" cy="20452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1600" b="1" dirty="0">
                <a:latin typeface="Arial" panose="020B0604020202020204" pitchFamily="34" charset="0"/>
                <a:cs typeface="Arial" panose="020B0604020202020204" pitchFamily="34" charset="0"/>
              </a:rPr>
              <a:t>Source: </a:t>
            </a:r>
            <a:r>
              <a:rPr lang="en-US" sz="1600" dirty="0">
                <a:latin typeface="Arial" panose="020B0604020202020204" pitchFamily="34" charset="0"/>
                <a:cs typeface="Arial" panose="020B0604020202020204" pitchFamily="34" charset="0"/>
              </a:rPr>
              <a:t>NBR data</a:t>
            </a:r>
          </a:p>
        </p:txBody>
      </p:sp>
      <p:graphicFrame>
        <p:nvGraphicFramePr>
          <p:cNvPr id="12" name="Chart 11"/>
          <p:cNvGraphicFramePr/>
          <p:nvPr>
            <p:extLst>
              <p:ext uri="{D42A27DB-BD31-4B8C-83A1-F6EECF244321}">
                <p14:modId xmlns:p14="http://schemas.microsoft.com/office/powerpoint/2010/main" val="449705479"/>
              </p:ext>
            </p:extLst>
          </p:nvPr>
        </p:nvGraphicFramePr>
        <p:xfrm>
          <a:off x="1063237" y="2393531"/>
          <a:ext cx="2535072" cy="2615208"/>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p:cNvSpPr/>
          <p:nvPr/>
        </p:nvSpPr>
        <p:spPr>
          <a:xfrm>
            <a:off x="662784" y="505544"/>
            <a:ext cx="3025187" cy="461665"/>
          </a:xfrm>
          <a:prstGeom prst="rect">
            <a:avLst/>
          </a:prstGeom>
        </p:spPr>
        <p:txBody>
          <a:bodyPr wrap="none">
            <a:spAutoFit/>
          </a:bodyPr>
          <a:lstStyle/>
          <a:p>
            <a:pPr lvl="0"/>
            <a:r>
              <a:rPr lang="en-US" sz="2400" dirty="0">
                <a:solidFill>
                  <a:schemeClr val="tx1">
                    <a:lumMod val="65000"/>
                    <a:lumOff val="35000"/>
                  </a:schemeClr>
                </a:solidFill>
                <a:latin typeface="Arial" panose="020B0604020202020204" pitchFamily="34" charset="0"/>
                <a:cs typeface="Arial" panose="020B0604020202020204" pitchFamily="34" charset="0"/>
              </a:rPr>
              <a:t>REVENUE SHARES</a:t>
            </a:r>
          </a:p>
        </p:txBody>
      </p:sp>
      <p:sp>
        <p:nvSpPr>
          <p:cNvPr id="2" name="Rectangle 1"/>
          <p:cNvSpPr/>
          <p:nvPr/>
        </p:nvSpPr>
        <p:spPr>
          <a:xfrm>
            <a:off x="685799" y="1307068"/>
            <a:ext cx="7100879" cy="400110"/>
          </a:xfrm>
          <a:prstGeom prst="rect">
            <a:avLst/>
          </a:prstGeom>
        </p:spPr>
        <p:txBody>
          <a:bodyPr wrap="square">
            <a:spAutoFit/>
          </a:bodyPr>
          <a:lstStyle/>
          <a:p>
            <a:pPr marL="0" indent="0">
              <a:buNone/>
            </a:pPr>
            <a:r>
              <a:rPr lang="en-US" sz="2000" b="1" dirty="0">
                <a:solidFill>
                  <a:schemeClr val="accent1"/>
                </a:solidFill>
                <a:latin typeface="Arial" panose="020B0604020202020204" pitchFamily="34" charset="0"/>
                <a:cs typeface="Arial" panose="020B0604020202020204" pitchFamily="34" charset="0"/>
              </a:rPr>
              <a:t>Revenue Shares of Different tiers of Cigarettes (%)</a:t>
            </a:r>
          </a:p>
        </p:txBody>
      </p:sp>
      <p:sp>
        <p:nvSpPr>
          <p:cNvPr id="14" name="Oval 13"/>
          <p:cNvSpPr/>
          <p:nvPr/>
        </p:nvSpPr>
        <p:spPr>
          <a:xfrm>
            <a:off x="1654664" y="3087733"/>
            <a:ext cx="1307000" cy="1307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508064" y="3434965"/>
            <a:ext cx="1600199" cy="646331"/>
          </a:xfrm>
          <a:prstGeom prst="rect">
            <a:avLst/>
          </a:prstGeom>
          <a:noFill/>
        </p:spPr>
        <p:txBody>
          <a:bodyPr wrap="square" rtlCol="0">
            <a:spAutoFit/>
          </a:bodyPr>
          <a:lstStyle/>
          <a:p>
            <a:pPr algn="ctr"/>
            <a:r>
              <a:rPr lang="en-US" sz="1200" b="1" dirty="0">
                <a:solidFill>
                  <a:schemeClr val="tx1">
                    <a:lumMod val="75000"/>
                    <a:lumOff val="25000"/>
                  </a:schemeClr>
                </a:solidFill>
                <a:latin typeface="Arial" panose="020B0604020202020204" pitchFamily="34" charset="0"/>
                <a:cs typeface="Arial" panose="020B0604020202020204" pitchFamily="34" charset="0"/>
              </a:rPr>
              <a:t>FY 2006-2007</a:t>
            </a:r>
          </a:p>
          <a:p>
            <a:pPr algn="ctr"/>
            <a:r>
              <a:rPr lang="en-US" sz="1200" dirty="0">
                <a:solidFill>
                  <a:schemeClr val="tx1">
                    <a:lumMod val="75000"/>
                    <a:lumOff val="25000"/>
                  </a:schemeClr>
                </a:solidFill>
                <a:latin typeface="Arial" panose="020B0604020202020204" pitchFamily="34" charset="0"/>
                <a:cs typeface="Arial" panose="020B0604020202020204" pitchFamily="34" charset="0"/>
              </a:rPr>
              <a:t>Tier-wise revenue contribution</a:t>
            </a:r>
          </a:p>
        </p:txBody>
      </p:sp>
      <p:sp>
        <p:nvSpPr>
          <p:cNvPr id="18" name="Oval 17"/>
          <p:cNvSpPr/>
          <p:nvPr/>
        </p:nvSpPr>
        <p:spPr>
          <a:xfrm>
            <a:off x="5727422" y="3061457"/>
            <a:ext cx="1307000" cy="1307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5503309" y="3371901"/>
            <a:ext cx="1726323" cy="646331"/>
          </a:xfrm>
          <a:prstGeom prst="rect">
            <a:avLst/>
          </a:prstGeom>
          <a:noFill/>
        </p:spPr>
        <p:txBody>
          <a:bodyPr wrap="square" rtlCol="0">
            <a:spAutoFit/>
          </a:bodyPr>
          <a:lstStyle/>
          <a:p>
            <a:pPr algn="ctr"/>
            <a:r>
              <a:rPr lang="en-US" sz="1200" b="1" dirty="0">
                <a:solidFill>
                  <a:schemeClr val="tx1">
                    <a:lumMod val="75000"/>
                    <a:lumOff val="25000"/>
                  </a:schemeClr>
                </a:solidFill>
                <a:latin typeface="Arial" panose="020B0604020202020204" pitchFamily="34" charset="0"/>
                <a:cs typeface="Arial" panose="020B0604020202020204" pitchFamily="34" charset="0"/>
              </a:rPr>
              <a:t>FY 2017-2018</a:t>
            </a:r>
          </a:p>
          <a:p>
            <a:pPr algn="ctr"/>
            <a:r>
              <a:rPr lang="en-US" sz="1200" dirty="0">
                <a:solidFill>
                  <a:schemeClr val="tx1">
                    <a:lumMod val="75000"/>
                    <a:lumOff val="25000"/>
                  </a:schemeClr>
                </a:solidFill>
                <a:latin typeface="Arial" panose="020B0604020202020204" pitchFamily="34" charset="0"/>
                <a:cs typeface="Arial" panose="020B0604020202020204" pitchFamily="34" charset="0"/>
              </a:rPr>
              <a:t>Tier-wise revenue contribution</a:t>
            </a:r>
          </a:p>
        </p:txBody>
      </p:sp>
      <p:sp>
        <p:nvSpPr>
          <p:cNvPr id="29" name="TextBox 28"/>
          <p:cNvSpPr txBox="1"/>
          <p:nvPr/>
        </p:nvSpPr>
        <p:spPr>
          <a:xfrm>
            <a:off x="7392543" y="2718546"/>
            <a:ext cx="1053494" cy="677108"/>
          </a:xfrm>
          <a:prstGeom prst="rect">
            <a:avLst/>
          </a:prstGeom>
          <a:noFill/>
        </p:spPr>
        <p:txBody>
          <a:bodyPr wrap="none" rtlCol="0">
            <a:spAutoFit/>
          </a:bodyPr>
          <a:lstStyle/>
          <a:p>
            <a:r>
              <a:rPr lang="en-US" sz="2000" b="1" dirty="0">
                <a:solidFill>
                  <a:schemeClr val="tx1">
                    <a:lumMod val="65000"/>
                    <a:lumOff val="35000"/>
                  </a:schemeClr>
                </a:solidFill>
                <a:latin typeface="Arial" panose="020B0604020202020204" pitchFamily="34" charset="0"/>
                <a:cs typeface="Arial" panose="020B0604020202020204" pitchFamily="34" charset="0"/>
              </a:rPr>
              <a:t>21.37%</a:t>
            </a:r>
          </a:p>
          <a:p>
            <a:r>
              <a:rPr lang="en-US" dirty="0"/>
              <a:t>Premium</a:t>
            </a:r>
          </a:p>
        </p:txBody>
      </p:sp>
      <p:sp>
        <p:nvSpPr>
          <p:cNvPr id="30" name="TextBox 29"/>
          <p:cNvSpPr txBox="1"/>
          <p:nvPr/>
        </p:nvSpPr>
        <p:spPr>
          <a:xfrm>
            <a:off x="7484509" y="3903584"/>
            <a:ext cx="1039323" cy="677108"/>
          </a:xfrm>
          <a:prstGeom prst="rect">
            <a:avLst/>
          </a:prstGeom>
          <a:noFill/>
        </p:spPr>
        <p:txBody>
          <a:bodyPr wrap="none" rtlCol="0">
            <a:spAutoFit/>
          </a:bodyPr>
          <a:lstStyle/>
          <a:p>
            <a:r>
              <a:rPr lang="en-US" sz="2000" b="1" dirty="0">
                <a:solidFill>
                  <a:schemeClr val="tx1">
                    <a:lumMod val="65000"/>
                    <a:lumOff val="35000"/>
                  </a:schemeClr>
                </a:solidFill>
                <a:latin typeface="Arial" panose="020B0604020202020204" pitchFamily="34" charset="0"/>
                <a:cs typeface="Arial" panose="020B0604020202020204" pitchFamily="34" charset="0"/>
              </a:rPr>
              <a:t>11.53%</a:t>
            </a:r>
          </a:p>
          <a:p>
            <a:r>
              <a:rPr lang="en-US" dirty="0"/>
              <a:t>High</a:t>
            </a:r>
          </a:p>
        </p:txBody>
      </p:sp>
      <p:sp>
        <p:nvSpPr>
          <p:cNvPr id="31" name="TextBox 30"/>
          <p:cNvSpPr txBox="1"/>
          <p:nvPr/>
        </p:nvSpPr>
        <p:spPr>
          <a:xfrm>
            <a:off x="6733015" y="4809292"/>
            <a:ext cx="1053494" cy="677108"/>
          </a:xfrm>
          <a:prstGeom prst="rect">
            <a:avLst/>
          </a:prstGeom>
          <a:noFill/>
        </p:spPr>
        <p:txBody>
          <a:bodyPr wrap="none" rtlCol="0">
            <a:spAutoFit/>
          </a:bodyPr>
          <a:lstStyle/>
          <a:p>
            <a:r>
              <a:rPr lang="en-US" sz="2000" b="1" dirty="0">
                <a:solidFill>
                  <a:schemeClr val="tx1">
                    <a:lumMod val="65000"/>
                    <a:lumOff val="35000"/>
                  </a:schemeClr>
                </a:solidFill>
                <a:latin typeface="Arial" panose="020B0604020202020204" pitchFamily="34" charset="0"/>
                <a:cs typeface="Arial" panose="020B0604020202020204" pitchFamily="34" charset="0"/>
              </a:rPr>
              <a:t>20.01%</a:t>
            </a:r>
          </a:p>
          <a:p>
            <a:r>
              <a:rPr lang="en-US" dirty="0"/>
              <a:t>Medium</a:t>
            </a:r>
          </a:p>
        </p:txBody>
      </p:sp>
      <p:cxnSp>
        <p:nvCxnSpPr>
          <p:cNvPr id="37" name="Straight Connector 36"/>
          <p:cNvCxnSpPr/>
          <p:nvPr/>
        </p:nvCxnSpPr>
        <p:spPr>
          <a:xfrm>
            <a:off x="6761760" y="4766846"/>
            <a:ext cx="0" cy="609600"/>
          </a:xfrm>
          <a:prstGeom prst="line">
            <a:avLst/>
          </a:prstGeom>
        </p:spPr>
        <p:style>
          <a:lnRef idx="1">
            <a:schemeClr val="dk1"/>
          </a:lnRef>
          <a:fillRef idx="0">
            <a:schemeClr val="dk1"/>
          </a:fillRef>
          <a:effectRef idx="0">
            <a:schemeClr val="dk1"/>
          </a:effectRef>
          <a:fontRef idx="minor">
            <a:schemeClr val="tx1"/>
          </a:fontRef>
        </p:style>
      </p:cxnSp>
      <p:sp>
        <p:nvSpPr>
          <p:cNvPr id="40" name="TextBox 39"/>
          <p:cNvSpPr txBox="1"/>
          <p:nvPr/>
        </p:nvSpPr>
        <p:spPr>
          <a:xfrm>
            <a:off x="3493367" y="3564622"/>
            <a:ext cx="1053494" cy="677108"/>
          </a:xfrm>
          <a:prstGeom prst="rect">
            <a:avLst/>
          </a:prstGeom>
          <a:noFill/>
        </p:spPr>
        <p:txBody>
          <a:bodyPr wrap="none" rtlCol="0">
            <a:spAutoFit/>
          </a:bodyPr>
          <a:lstStyle/>
          <a:p>
            <a:r>
              <a:rPr lang="en-US" sz="2000" b="1" dirty="0">
                <a:solidFill>
                  <a:schemeClr val="tx1">
                    <a:lumMod val="65000"/>
                    <a:lumOff val="35000"/>
                  </a:schemeClr>
                </a:solidFill>
                <a:latin typeface="Arial" panose="020B0604020202020204" pitchFamily="34" charset="0"/>
                <a:cs typeface="Arial" panose="020B0604020202020204" pitchFamily="34" charset="0"/>
              </a:rPr>
              <a:t>30.39%</a:t>
            </a:r>
          </a:p>
          <a:p>
            <a:r>
              <a:rPr lang="en-US" dirty="0"/>
              <a:t>High</a:t>
            </a:r>
          </a:p>
        </p:txBody>
      </p:sp>
      <p:sp>
        <p:nvSpPr>
          <p:cNvPr id="44" name="TextBox 43"/>
          <p:cNvSpPr txBox="1"/>
          <p:nvPr/>
        </p:nvSpPr>
        <p:spPr>
          <a:xfrm>
            <a:off x="1215111" y="1983830"/>
            <a:ext cx="910827" cy="677108"/>
          </a:xfrm>
          <a:prstGeom prst="rect">
            <a:avLst/>
          </a:prstGeom>
          <a:noFill/>
        </p:spPr>
        <p:txBody>
          <a:bodyPr wrap="none" rtlCol="0">
            <a:spAutoFit/>
          </a:bodyPr>
          <a:lstStyle/>
          <a:p>
            <a:pPr algn="r"/>
            <a:r>
              <a:rPr lang="en-US" sz="2000" b="1" dirty="0">
                <a:solidFill>
                  <a:schemeClr val="tx1">
                    <a:lumMod val="65000"/>
                    <a:lumOff val="35000"/>
                  </a:schemeClr>
                </a:solidFill>
                <a:latin typeface="Arial" panose="020B0604020202020204" pitchFamily="34" charset="0"/>
                <a:cs typeface="Arial" panose="020B0604020202020204" pitchFamily="34" charset="0"/>
              </a:rPr>
              <a:t>8.02%</a:t>
            </a:r>
          </a:p>
          <a:p>
            <a:pPr algn="r"/>
            <a:r>
              <a:rPr lang="en-US" dirty="0"/>
              <a:t>Low</a:t>
            </a:r>
          </a:p>
        </p:txBody>
      </p:sp>
      <p:sp>
        <p:nvSpPr>
          <p:cNvPr id="45" name="TextBox 44"/>
          <p:cNvSpPr txBox="1"/>
          <p:nvPr/>
        </p:nvSpPr>
        <p:spPr>
          <a:xfrm>
            <a:off x="533400" y="4444058"/>
            <a:ext cx="1053494" cy="677108"/>
          </a:xfrm>
          <a:prstGeom prst="rect">
            <a:avLst/>
          </a:prstGeom>
          <a:noFill/>
        </p:spPr>
        <p:txBody>
          <a:bodyPr wrap="none" rtlCol="0">
            <a:spAutoFit/>
          </a:bodyPr>
          <a:lstStyle/>
          <a:p>
            <a:pPr algn="r"/>
            <a:r>
              <a:rPr lang="en-US" sz="2000" b="1" dirty="0">
                <a:solidFill>
                  <a:schemeClr val="tx1">
                    <a:lumMod val="65000"/>
                    <a:lumOff val="35000"/>
                  </a:schemeClr>
                </a:solidFill>
                <a:latin typeface="Arial" panose="020B0604020202020204" pitchFamily="34" charset="0"/>
                <a:cs typeface="Arial" panose="020B0604020202020204" pitchFamily="34" charset="0"/>
              </a:rPr>
              <a:t>44.74%</a:t>
            </a:r>
          </a:p>
          <a:p>
            <a:pPr algn="r"/>
            <a:r>
              <a:rPr lang="en-US" dirty="0"/>
              <a:t>Medium</a:t>
            </a:r>
          </a:p>
        </p:txBody>
      </p:sp>
    </p:spTree>
    <p:extLst>
      <p:ext uri="{BB962C8B-B14F-4D97-AF65-F5344CB8AC3E}">
        <p14:creationId xmlns:p14="http://schemas.microsoft.com/office/powerpoint/2010/main" val="1268534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7278"/>
            <a:ext cx="8229600" cy="476978"/>
          </a:xfrm>
        </p:spPr>
        <p:txBody>
          <a:bodyPr/>
          <a:lstStyle/>
          <a:p>
            <a:pPr algn="l"/>
            <a:r>
              <a:rPr lang="en-US" sz="2000" b="1" dirty="0">
                <a:solidFill>
                  <a:schemeClr val="accent1"/>
                </a:solidFill>
                <a:latin typeface="Arial" panose="020B0604020202020204" pitchFamily="34" charset="0"/>
                <a:cs typeface="Arial" panose="020B0604020202020204" pitchFamily="34" charset="0"/>
              </a:rPr>
              <a:t>Real Growth Rate of Cigarette and </a:t>
            </a:r>
            <a:r>
              <a:rPr lang="en-US" sz="2000" b="1" dirty="0" err="1">
                <a:solidFill>
                  <a:schemeClr val="accent1"/>
                </a:solidFill>
                <a:latin typeface="Arial" panose="020B0604020202020204" pitchFamily="34" charset="0"/>
                <a:cs typeface="Arial" panose="020B0604020202020204" pitchFamily="34" charset="0"/>
              </a:rPr>
              <a:t>Biri</a:t>
            </a:r>
            <a:r>
              <a:rPr lang="en-US" sz="2000" b="1" dirty="0">
                <a:solidFill>
                  <a:schemeClr val="accent1"/>
                </a:solidFill>
                <a:latin typeface="Arial" panose="020B0604020202020204" pitchFamily="34" charset="0"/>
                <a:cs typeface="Arial" panose="020B0604020202020204" pitchFamily="34" charset="0"/>
              </a:rPr>
              <a:t> Revenue </a:t>
            </a:r>
            <a:r>
              <a:rPr lang="en-US" sz="2000" dirty="0">
                <a:solidFill>
                  <a:schemeClr val="accent1"/>
                </a:solidFill>
                <a:latin typeface="Arial" panose="020B0604020202020204" pitchFamily="34" charset="0"/>
                <a:cs typeface="Arial" panose="020B0604020202020204" pitchFamily="34" charset="0"/>
              </a:rPr>
              <a:t/>
            </a:r>
            <a:br>
              <a:rPr lang="en-US" sz="2000" dirty="0">
                <a:solidFill>
                  <a:schemeClr val="accent1"/>
                </a:solidFill>
                <a:latin typeface="Arial" panose="020B0604020202020204" pitchFamily="34" charset="0"/>
                <a:cs typeface="Arial" panose="020B0604020202020204" pitchFamily="34" charset="0"/>
              </a:rPr>
            </a:br>
            <a:r>
              <a:rPr lang="en-US" sz="1800" dirty="0">
                <a:solidFill>
                  <a:schemeClr val="accent1"/>
                </a:solidFill>
                <a:latin typeface="Arial" panose="020B0604020202020204" pitchFamily="34" charset="0"/>
                <a:cs typeface="Arial" panose="020B0604020202020204" pitchFamily="34" charset="0"/>
              </a:rPr>
              <a:t>FY 2011-12 to FY 2017-18</a:t>
            </a:r>
          </a:p>
        </p:txBody>
      </p:sp>
      <p:sp>
        <p:nvSpPr>
          <p:cNvPr id="6" name="Rectangle 1"/>
          <p:cNvSpPr>
            <a:spLocks noChangeArrowheads="1"/>
          </p:cNvSpPr>
          <p:nvPr/>
        </p:nvSpPr>
        <p:spPr bwMode="auto">
          <a:xfrm>
            <a:off x="0" y="136267"/>
            <a:ext cx="20229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itle 1"/>
          <p:cNvSpPr txBox="1">
            <a:spLocks/>
          </p:cNvSpPr>
          <p:nvPr/>
        </p:nvSpPr>
        <p:spPr bwMode="auto">
          <a:xfrm>
            <a:off x="1295400" y="5438056"/>
            <a:ext cx="7086600" cy="350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1600" b="1" dirty="0"/>
              <a:t>Source: </a:t>
            </a:r>
            <a:r>
              <a:rPr lang="en-US" sz="1600" dirty="0"/>
              <a:t>Based on NBR and BBS data</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605420791"/>
              </p:ext>
            </p:extLst>
          </p:nvPr>
        </p:nvGraphicFramePr>
        <p:xfrm>
          <a:off x="699570" y="1780456"/>
          <a:ext cx="7696200" cy="3505200"/>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9"/>
          <p:cNvSpPr/>
          <p:nvPr/>
        </p:nvSpPr>
        <p:spPr>
          <a:xfrm>
            <a:off x="662784" y="381000"/>
            <a:ext cx="3724096" cy="461665"/>
          </a:xfrm>
          <a:prstGeom prst="rect">
            <a:avLst/>
          </a:prstGeom>
        </p:spPr>
        <p:txBody>
          <a:bodyPr wrap="none">
            <a:spAutoFit/>
          </a:bodyPr>
          <a:lstStyle/>
          <a:p>
            <a:pPr lvl="0"/>
            <a:r>
              <a:rPr lang="en-US" sz="2400" dirty="0">
                <a:solidFill>
                  <a:schemeClr val="tx1">
                    <a:lumMod val="65000"/>
                    <a:lumOff val="35000"/>
                  </a:schemeClr>
                </a:solidFill>
                <a:latin typeface="Arial" panose="020B0604020202020204" pitchFamily="34" charset="0"/>
                <a:cs typeface="Arial" panose="020B0604020202020204" pitchFamily="34" charset="0"/>
              </a:rPr>
              <a:t>REVENUE GROWTH (%)</a:t>
            </a:r>
          </a:p>
        </p:txBody>
      </p:sp>
      <p:sp>
        <p:nvSpPr>
          <p:cNvPr id="11" name="TextBox 10"/>
          <p:cNvSpPr txBox="1"/>
          <p:nvPr/>
        </p:nvSpPr>
        <p:spPr>
          <a:xfrm rot="16200000">
            <a:off x="295990" y="3063595"/>
            <a:ext cx="1233030" cy="338554"/>
          </a:xfrm>
          <a:prstGeom prst="rect">
            <a:avLst/>
          </a:prstGeom>
          <a:noFill/>
        </p:spPr>
        <p:txBody>
          <a:bodyPr wrap="none" rtlCol="0">
            <a:spAutoFit/>
          </a:bodyPr>
          <a:lstStyle/>
          <a:p>
            <a:r>
              <a:rPr lang="en-US" sz="1600" dirty="0">
                <a:latin typeface="Arial" panose="020B0604020202020204" pitchFamily="34" charset="0"/>
                <a:cs typeface="Arial" panose="020B0604020202020204" pitchFamily="34" charset="0"/>
              </a:rPr>
              <a:t>Percentage</a:t>
            </a:r>
          </a:p>
        </p:txBody>
      </p:sp>
    </p:spTree>
    <p:extLst>
      <p:ext uri="{BB962C8B-B14F-4D97-AF65-F5344CB8AC3E}">
        <p14:creationId xmlns:p14="http://schemas.microsoft.com/office/powerpoint/2010/main" val="3140367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3C120F60-598E-48B8-A279-889434B4B39B}"/>
              </a:ext>
            </a:extLst>
          </p:cNvPr>
          <p:cNvSpPr txBox="1">
            <a:spLocks/>
          </p:cNvSpPr>
          <p:nvPr/>
        </p:nvSpPr>
        <p:spPr bwMode="auto">
          <a:xfrm>
            <a:off x="1258482" y="5507018"/>
            <a:ext cx="7020579" cy="350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1400" b="1" dirty="0">
                <a:latin typeface="Arial" panose="020B0604020202020204" pitchFamily="34" charset="0"/>
                <a:cs typeface="Arial" panose="020B0604020202020204" pitchFamily="34" charset="0"/>
              </a:rPr>
              <a:t>Source: </a:t>
            </a:r>
            <a:r>
              <a:rPr lang="en-US" sz="1400" dirty="0">
                <a:latin typeface="Arial" panose="020B0604020202020204" pitchFamily="34" charset="0"/>
                <a:cs typeface="Arial" panose="020B0604020202020204" pitchFamily="34" charset="0"/>
              </a:rPr>
              <a:t>Nargis </a:t>
            </a:r>
            <a:r>
              <a:rPr lang="en-US" sz="1400" i="1" dirty="0">
                <a:latin typeface="Arial" panose="020B0604020202020204" pitchFamily="34" charset="0"/>
                <a:cs typeface="Arial" panose="020B0604020202020204" pitchFamily="34" charset="0"/>
              </a:rPr>
              <a:t>et al</a:t>
            </a:r>
            <a:r>
              <a:rPr lang="en-US" sz="1400" dirty="0">
                <a:latin typeface="Arial" panose="020B0604020202020204" pitchFamily="34" charset="0"/>
                <a:cs typeface="Arial" panose="020B0604020202020204" pitchFamily="34" charset="0"/>
              </a:rPr>
              <a:t>, 2018</a:t>
            </a:r>
          </a:p>
        </p:txBody>
      </p:sp>
      <p:sp>
        <p:nvSpPr>
          <p:cNvPr id="8" name="Rectangle 7"/>
          <p:cNvSpPr/>
          <p:nvPr/>
        </p:nvSpPr>
        <p:spPr>
          <a:xfrm>
            <a:off x="1318096" y="462109"/>
            <a:ext cx="6507807" cy="461665"/>
          </a:xfrm>
          <a:prstGeom prst="rect">
            <a:avLst/>
          </a:prstGeom>
        </p:spPr>
        <p:txBody>
          <a:bodyPr wrap="none">
            <a:spAutoFit/>
          </a:bodyPr>
          <a:lstStyle/>
          <a:p>
            <a:pPr lvl="0" algn="ctr"/>
            <a:r>
              <a:rPr lang="en-US" sz="2400" dirty="0">
                <a:solidFill>
                  <a:schemeClr val="tx1">
                    <a:lumMod val="65000"/>
                    <a:lumOff val="35000"/>
                  </a:schemeClr>
                </a:solidFill>
                <a:latin typeface="Arial" panose="020B0604020202020204" pitchFamily="34" charset="0"/>
                <a:cs typeface="Arial" panose="020B0604020202020204" pitchFamily="34" charset="0"/>
              </a:rPr>
              <a:t>AFFORDABILITY OF TOBACCO PRODUCTS</a:t>
            </a:r>
          </a:p>
        </p:txBody>
      </p:sp>
      <p:graphicFrame>
        <p:nvGraphicFramePr>
          <p:cNvPr id="7" name="Chart 6">
            <a:extLst>
              <a:ext uri="{FF2B5EF4-FFF2-40B4-BE49-F238E27FC236}">
                <a16:creationId xmlns:a16="http://schemas.microsoft.com/office/drawing/2014/main" xmlns="" id="{5BFFFE4C-7710-47B1-89A9-B775E51BF9BB}"/>
              </a:ext>
            </a:extLst>
          </p:cNvPr>
          <p:cNvGraphicFramePr>
            <a:graphicFrameLocks/>
          </p:cNvGraphicFramePr>
          <p:nvPr>
            <p:extLst>
              <p:ext uri="{D42A27DB-BD31-4B8C-83A1-F6EECF244321}">
                <p14:modId xmlns:p14="http://schemas.microsoft.com/office/powerpoint/2010/main" val="3888355464"/>
              </p:ext>
            </p:extLst>
          </p:nvPr>
        </p:nvGraphicFramePr>
        <p:xfrm>
          <a:off x="698344" y="1043780"/>
          <a:ext cx="8140856" cy="45188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32388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0" y="609600"/>
            <a:ext cx="2653329" cy="1828803"/>
            <a:chOff x="-17861" y="1676400"/>
            <a:chExt cx="2653329" cy="1828803"/>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861" y="1676401"/>
              <a:ext cx="2297728" cy="1828802"/>
            </a:xfrm>
            <a:prstGeom prst="rect">
              <a:avLst/>
            </a:prstGeom>
          </p:spPr>
        </p:pic>
        <p:sp>
          <p:nvSpPr>
            <p:cNvPr id="9" name="Rectangle 8"/>
            <p:cNvSpPr/>
            <p:nvPr/>
          </p:nvSpPr>
          <p:spPr>
            <a:xfrm>
              <a:off x="1861744" y="1676400"/>
              <a:ext cx="773724" cy="1828802"/>
            </a:xfrm>
            <a:prstGeom prst="rect">
              <a:avLst/>
            </a:prstGeom>
            <a:solidFill>
              <a:srgbClr val="1011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arallelogram 6"/>
            <p:cNvSpPr/>
            <p:nvPr/>
          </p:nvSpPr>
          <p:spPr>
            <a:xfrm>
              <a:off x="947344" y="1676401"/>
              <a:ext cx="1676400" cy="1828802"/>
            </a:xfrm>
            <a:prstGeom prst="parallelogram">
              <a:avLst>
                <a:gd name="adj" fmla="val 44006"/>
              </a:avLst>
            </a:prstGeom>
            <a:solidFill>
              <a:srgbClr val="1011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4585" y="1676403"/>
              <a:ext cx="1402670" cy="1828800"/>
            </a:xfrm>
            <a:prstGeom prst="rect">
              <a:avLst/>
            </a:prstGeom>
          </p:spPr>
        </p:pic>
        <p:sp>
          <p:nvSpPr>
            <p:cNvPr id="4" name="Rectangle 3"/>
            <p:cNvSpPr/>
            <p:nvPr/>
          </p:nvSpPr>
          <p:spPr>
            <a:xfrm>
              <a:off x="1348066" y="3027405"/>
              <a:ext cx="1225015" cy="369332"/>
            </a:xfrm>
            <a:prstGeom prst="rect">
              <a:avLst/>
            </a:prstGeom>
          </p:spPr>
          <p:txBody>
            <a:bodyPr wrap="none">
              <a:spAutoFit/>
            </a:bodyPr>
            <a:lstStyle/>
            <a:p>
              <a:r>
                <a:rPr lang="en-US" b="1" dirty="0">
                  <a:solidFill>
                    <a:schemeClr val="tx1">
                      <a:lumMod val="50000"/>
                      <a:lumOff val="50000"/>
                    </a:schemeClr>
                  </a:solidFill>
                  <a:latin typeface="Arial Narrow" panose="020B0606020202030204" pitchFamily="34" charset="0"/>
                  <a:cs typeface="Arial" panose="020B0604020202020204" pitchFamily="34" charset="0"/>
                </a:rPr>
                <a:t>CONTENTS</a:t>
              </a:r>
              <a:endParaRPr lang="en-US" dirty="0"/>
            </a:p>
          </p:txBody>
        </p:sp>
      </p:grpSp>
      <p:sp>
        <p:nvSpPr>
          <p:cNvPr id="10" name="Rectangle 9"/>
          <p:cNvSpPr/>
          <p:nvPr/>
        </p:nvSpPr>
        <p:spPr>
          <a:xfrm>
            <a:off x="2810174" y="609600"/>
            <a:ext cx="6105226" cy="4555093"/>
          </a:xfrm>
          <a:prstGeom prst="rect">
            <a:avLst/>
          </a:prstGeom>
        </p:spPr>
        <p:txBody>
          <a:bodyPr wrap="square">
            <a:spAutoFit/>
          </a:bodyPr>
          <a:lstStyle/>
          <a:p>
            <a:pPr lvl="0">
              <a:spcBef>
                <a:spcPts val="1200"/>
              </a:spcBef>
            </a:pPr>
            <a:r>
              <a:rPr lang="en-US" sz="2000" b="1" dirty="0">
                <a:latin typeface="Arial" panose="020B0604020202020204" pitchFamily="34" charset="0"/>
                <a:cs typeface="Arial" panose="020B0604020202020204" pitchFamily="34" charset="0"/>
              </a:rPr>
              <a:t>Objectives of the study</a:t>
            </a:r>
          </a:p>
          <a:p>
            <a:pPr>
              <a:spcBef>
                <a:spcPts val="1200"/>
              </a:spcBef>
            </a:pPr>
            <a:r>
              <a:rPr lang="en-US" sz="2000" b="1" dirty="0">
                <a:latin typeface="Arial" panose="020B0604020202020204" pitchFamily="34" charset="0"/>
                <a:cs typeface="Arial" panose="020B0604020202020204" pitchFamily="34" charset="0"/>
              </a:rPr>
              <a:t>Methods of study</a:t>
            </a:r>
          </a:p>
          <a:p>
            <a:pPr lvl="0">
              <a:spcBef>
                <a:spcPts val="1200"/>
              </a:spcBef>
            </a:pPr>
            <a:r>
              <a:rPr lang="en-US" sz="2000" b="1" dirty="0">
                <a:latin typeface="Arial" panose="020B0604020202020204" pitchFamily="34" charset="0"/>
                <a:cs typeface="Arial" panose="020B0604020202020204" pitchFamily="34" charset="0"/>
              </a:rPr>
              <a:t>Supply chain of tobacco products in Bangladesh</a:t>
            </a:r>
          </a:p>
          <a:p>
            <a:pPr lvl="0">
              <a:spcBef>
                <a:spcPts val="1200"/>
              </a:spcBef>
            </a:pPr>
            <a:r>
              <a:rPr lang="en-US" sz="2000" b="1" dirty="0">
                <a:latin typeface="Arial" panose="020B0604020202020204" pitchFamily="34" charset="0"/>
                <a:cs typeface="Arial" panose="020B0604020202020204" pitchFamily="34" charset="0"/>
              </a:rPr>
              <a:t>Tobacco taxes</a:t>
            </a:r>
          </a:p>
          <a:p>
            <a:pPr>
              <a:spcBef>
                <a:spcPts val="1200"/>
              </a:spcBef>
            </a:pPr>
            <a:r>
              <a:rPr lang="en-US" sz="2000" b="1" dirty="0">
                <a:latin typeface="Arial" panose="020B0604020202020204" pitchFamily="34" charset="0"/>
                <a:cs typeface="Arial" panose="020B0604020202020204" pitchFamily="34" charset="0"/>
              </a:rPr>
              <a:t>Issues in tobacco taxation</a:t>
            </a:r>
          </a:p>
          <a:p>
            <a:pPr>
              <a:spcBef>
                <a:spcPts val="1200"/>
              </a:spcBef>
            </a:pPr>
            <a:r>
              <a:rPr lang="en-US" sz="2000" b="1" dirty="0">
                <a:latin typeface="Arial" panose="020B0604020202020204" pitchFamily="34" charset="0"/>
                <a:cs typeface="Arial" panose="020B0604020202020204" pitchFamily="34" charset="0"/>
              </a:rPr>
              <a:t>Price elasticities of demand</a:t>
            </a:r>
          </a:p>
          <a:p>
            <a:pPr>
              <a:spcBef>
                <a:spcPts val="1200"/>
              </a:spcBef>
            </a:pPr>
            <a:r>
              <a:rPr lang="en-US" sz="2000" b="1" dirty="0">
                <a:latin typeface="Arial" panose="020B0604020202020204" pitchFamily="34" charset="0"/>
                <a:cs typeface="Arial" panose="020B0604020202020204" pitchFamily="34" charset="0"/>
              </a:rPr>
              <a:t>Simulation</a:t>
            </a:r>
          </a:p>
          <a:p>
            <a:pPr>
              <a:spcBef>
                <a:spcPts val="1200"/>
              </a:spcBef>
            </a:pPr>
            <a:r>
              <a:rPr lang="en-US" sz="2000" b="1" dirty="0">
                <a:latin typeface="Arial" panose="020B0604020202020204" pitchFamily="34" charset="0"/>
                <a:cs typeface="Arial" panose="020B0604020202020204" pitchFamily="34" charset="0"/>
              </a:rPr>
              <a:t>Challenges of tobacco taxation</a:t>
            </a:r>
          </a:p>
          <a:p>
            <a:pPr>
              <a:spcBef>
                <a:spcPts val="1200"/>
              </a:spcBef>
            </a:pPr>
            <a:r>
              <a:rPr lang="en-US" sz="2000" b="1" dirty="0">
                <a:latin typeface="Arial" panose="020B0604020202020204" pitchFamily="34" charset="0"/>
                <a:cs typeface="Arial" panose="020B0604020202020204" pitchFamily="34" charset="0"/>
              </a:rPr>
              <a:t>Recommendations</a:t>
            </a:r>
          </a:p>
          <a:p>
            <a:pPr>
              <a:spcBef>
                <a:spcPts val="1200"/>
              </a:spcBef>
            </a:pPr>
            <a:r>
              <a:rPr lang="en-US" sz="2000" b="1" dirty="0">
                <a:latin typeface="Arial" panose="020B0604020202020204" pitchFamily="34" charset="0"/>
                <a:cs typeface="Arial" panose="020B0604020202020204" pitchFamily="34" charset="0"/>
              </a:rPr>
              <a:t>Specific recommendations for FY 2019-2020</a:t>
            </a:r>
          </a:p>
        </p:txBody>
      </p:sp>
    </p:spTree>
    <p:extLst>
      <p:ext uri="{BB962C8B-B14F-4D97-AF65-F5344CB8AC3E}">
        <p14:creationId xmlns:p14="http://schemas.microsoft.com/office/powerpoint/2010/main" val="2089591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9370" y="1219200"/>
            <a:ext cx="7641229" cy="3589282"/>
          </a:xfrm>
        </p:spPr>
        <p:txBody>
          <a:bodyPr/>
          <a:lstStyle/>
          <a:p>
            <a:pPr marL="0" lvl="0" indent="0" algn="just">
              <a:buNone/>
            </a:pPr>
            <a:r>
              <a:rPr lang="en-US" sz="2400" dirty="0">
                <a:latin typeface="Arial" panose="020B0604020202020204" pitchFamily="34" charset="0"/>
                <a:cs typeface="Arial" panose="020B0604020202020204" pitchFamily="34" charset="0"/>
              </a:rPr>
              <a:t>With respect to the impact on tobacco product prices, </a:t>
            </a:r>
            <a:r>
              <a:rPr lang="en-US" sz="2400" i="1" dirty="0">
                <a:latin typeface="Arial" panose="020B0604020202020204" pitchFamily="34" charset="0"/>
                <a:cs typeface="Arial" panose="020B0604020202020204" pitchFamily="34" charset="0"/>
              </a:rPr>
              <a:t>ad valorem</a:t>
            </a:r>
            <a:r>
              <a:rPr lang="en-US" sz="2400" dirty="0">
                <a:latin typeface="Arial" panose="020B0604020202020204" pitchFamily="34" charset="0"/>
                <a:cs typeface="Arial" panose="020B0604020202020204" pitchFamily="34" charset="0"/>
              </a:rPr>
              <a:t> taxes result in greater price differentials between high and low priced products than is the case for a single specific tax. This creates more opportunities for users to switch down to cheaper brands in response to tax increase resulting in reduction in revenue.</a:t>
            </a:r>
          </a:p>
          <a:p>
            <a:pPr marL="0" lvl="0" indent="0" algn="just">
              <a:buNone/>
            </a:pPr>
            <a:endParaRPr lang="en-US" sz="2400" dirty="0">
              <a:latin typeface="Arial" panose="020B0604020202020204" pitchFamily="34" charset="0"/>
              <a:cs typeface="Arial" panose="020B0604020202020204" pitchFamily="34" charset="0"/>
            </a:endParaRPr>
          </a:p>
          <a:p>
            <a:pPr marL="0" indent="0" algn="just">
              <a:buNone/>
            </a:pPr>
            <a:r>
              <a:rPr lang="en-US" sz="2400" dirty="0">
                <a:latin typeface="Arial" panose="020B0604020202020204" pitchFamily="34" charset="0"/>
                <a:cs typeface="Arial" panose="020B0604020202020204" pitchFamily="34" charset="0"/>
              </a:rPr>
              <a:t>In terms of revenue, specific tax is likely to generate more stable and predictable revenue than </a:t>
            </a:r>
            <a:r>
              <a:rPr lang="en-US" sz="2400" i="1" dirty="0">
                <a:latin typeface="Arial" panose="020B0604020202020204" pitchFamily="34" charset="0"/>
                <a:cs typeface="Arial" panose="020B0604020202020204" pitchFamily="34" charset="0"/>
              </a:rPr>
              <a:t>ad valorem</a:t>
            </a:r>
            <a:r>
              <a:rPr lang="en-US" sz="2400" dirty="0">
                <a:latin typeface="Arial" panose="020B0604020202020204" pitchFamily="34" charset="0"/>
                <a:cs typeface="Arial" panose="020B0604020202020204" pitchFamily="34" charset="0"/>
              </a:rPr>
              <a:t> tax.</a:t>
            </a:r>
          </a:p>
          <a:p>
            <a:pPr marL="0" lvl="0" indent="0" algn="just">
              <a:buNone/>
            </a:pPr>
            <a:endParaRPr lang="en-US" sz="2400" dirty="0">
              <a:latin typeface="Arial" panose="020B0604020202020204" pitchFamily="34" charset="0"/>
              <a:cs typeface="Arial" panose="020B0604020202020204" pitchFamily="34" charset="0"/>
            </a:endParaRPr>
          </a:p>
        </p:txBody>
      </p:sp>
      <p:sp>
        <p:nvSpPr>
          <p:cNvPr id="6" name="Rectangle 5"/>
          <p:cNvSpPr/>
          <p:nvPr/>
        </p:nvSpPr>
        <p:spPr>
          <a:xfrm>
            <a:off x="533400" y="418236"/>
            <a:ext cx="5645776" cy="646331"/>
          </a:xfrm>
          <a:prstGeom prst="rect">
            <a:avLst/>
          </a:prstGeom>
        </p:spPr>
        <p:txBody>
          <a:bodyPr wrap="none">
            <a:spAutoFit/>
          </a:bodyPr>
          <a:lstStyle/>
          <a:p>
            <a:pPr lvl="0"/>
            <a:r>
              <a:rPr lang="en-US" sz="3600" b="1" dirty="0">
                <a:solidFill>
                  <a:schemeClr val="accent1">
                    <a:lumMod val="50000"/>
                  </a:schemeClr>
                </a:solidFill>
              </a:rPr>
              <a:t>Specific vs. </a:t>
            </a:r>
            <a:r>
              <a:rPr lang="en-US" sz="3600" b="1" i="1" dirty="0">
                <a:solidFill>
                  <a:schemeClr val="accent1">
                    <a:lumMod val="50000"/>
                  </a:schemeClr>
                </a:solidFill>
              </a:rPr>
              <a:t>ad valorem </a:t>
            </a:r>
            <a:r>
              <a:rPr lang="en-US" sz="3600" b="1" dirty="0">
                <a:solidFill>
                  <a:schemeClr val="accent1">
                    <a:lumMod val="50000"/>
                  </a:schemeClr>
                </a:solidFill>
              </a:rPr>
              <a:t>taxes</a:t>
            </a:r>
          </a:p>
        </p:txBody>
      </p:sp>
      <p:sp>
        <p:nvSpPr>
          <p:cNvPr id="7" name="Oval 6"/>
          <p:cNvSpPr/>
          <p:nvPr/>
        </p:nvSpPr>
        <p:spPr>
          <a:xfrm>
            <a:off x="521367" y="1329568"/>
            <a:ext cx="240579"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xmlns="" id="{F1230A06-0F9A-432A-B931-5B2003F59F30}"/>
              </a:ext>
            </a:extLst>
          </p:cNvPr>
          <p:cNvSpPr/>
          <p:nvPr/>
        </p:nvSpPr>
        <p:spPr>
          <a:xfrm>
            <a:off x="561474" y="4419600"/>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496968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901192" y="1600200"/>
            <a:ext cx="7785608" cy="2895600"/>
          </a:xfrm>
        </p:spPr>
        <p:txBody>
          <a:bodyPr/>
          <a:lstStyle/>
          <a:p>
            <a:pPr marL="0" lvl="0" indent="0" algn="just">
              <a:buNone/>
            </a:pPr>
            <a:r>
              <a:rPr lang="en-US" sz="2400" dirty="0">
                <a:latin typeface="Arial" panose="020B0604020202020204" pitchFamily="34" charset="0"/>
                <a:cs typeface="Arial" panose="020B0604020202020204" pitchFamily="34" charset="0"/>
              </a:rPr>
              <a:t>Specific excise taxes tend to be easier to administer than </a:t>
            </a:r>
            <a:r>
              <a:rPr lang="en-US" sz="2400" i="1" dirty="0">
                <a:latin typeface="Arial" panose="020B0604020202020204" pitchFamily="34" charset="0"/>
                <a:cs typeface="Arial" panose="020B0604020202020204" pitchFamily="34" charset="0"/>
              </a:rPr>
              <a:t>ad valorem</a:t>
            </a:r>
            <a:r>
              <a:rPr lang="en-US" sz="2400" dirty="0">
                <a:latin typeface="Arial" panose="020B0604020202020204" pitchFamily="34" charset="0"/>
                <a:cs typeface="Arial" panose="020B0604020202020204" pitchFamily="34" charset="0"/>
              </a:rPr>
              <a:t> tax.</a:t>
            </a:r>
          </a:p>
          <a:p>
            <a:pPr marL="0" lvl="0" indent="0" algn="just">
              <a:buNone/>
            </a:pPr>
            <a:endParaRPr lang="en-US" sz="2400" dirty="0">
              <a:latin typeface="Arial" panose="020B0604020202020204" pitchFamily="34" charset="0"/>
              <a:cs typeface="Arial" panose="020B0604020202020204" pitchFamily="34" charset="0"/>
            </a:endParaRPr>
          </a:p>
          <a:p>
            <a:pPr marL="0" indent="0" algn="just">
              <a:buNone/>
            </a:pPr>
            <a:r>
              <a:rPr lang="en-US" sz="2400" dirty="0">
                <a:latin typeface="Arial" panose="020B0604020202020204" pitchFamily="34" charset="0"/>
                <a:cs typeface="Arial" panose="020B0604020202020204" pitchFamily="34" charset="0"/>
              </a:rPr>
              <a:t>Empirical evidence from different countries shows that specific taxes are more effective than </a:t>
            </a:r>
            <a:r>
              <a:rPr lang="en-US" sz="2400" i="1" dirty="0">
                <a:latin typeface="Arial" panose="020B0604020202020204" pitchFamily="34" charset="0"/>
                <a:cs typeface="Arial" panose="020B0604020202020204" pitchFamily="34" charset="0"/>
              </a:rPr>
              <a:t>ad valorem</a:t>
            </a:r>
            <a:r>
              <a:rPr lang="en-US" sz="2400" dirty="0">
                <a:latin typeface="Arial" panose="020B0604020202020204" pitchFamily="34" charset="0"/>
                <a:cs typeface="Arial" panose="020B0604020202020204" pitchFamily="34" charset="0"/>
              </a:rPr>
              <a:t> taxes in reducing tobacco use and raising tax revenue (Barkat </a:t>
            </a:r>
            <a:r>
              <a:rPr lang="en-US" sz="2400" i="1" dirty="0">
                <a:latin typeface="Arial" panose="020B0604020202020204" pitchFamily="34" charset="0"/>
                <a:cs typeface="Arial" panose="020B0604020202020204" pitchFamily="34" charset="0"/>
              </a:rPr>
              <a:t>et al.</a:t>
            </a:r>
            <a:r>
              <a:rPr lang="en-US" sz="2400" dirty="0">
                <a:latin typeface="Arial" panose="020B0604020202020204" pitchFamily="34" charset="0"/>
                <a:cs typeface="Arial" panose="020B0604020202020204" pitchFamily="34" charset="0"/>
              </a:rPr>
              <a:t> 2012; Ho </a:t>
            </a:r>
            <a:r>
              <a:rPr lang="en-US" sz="2400" i="1" dirty="0">
                <a:latin typeface="Arial" panose="020B0604020202020204" pitchFamily="34" charset="0"/>
                <a:cs typeface="Arial" panose="020B0604020202020204" pitchFamily="34" charset="0"/>
              </a:rPr>
              <a:t>et al.</a:t>
            </a:r>
            <a:r>
              <a:rPr lang="en-US" sz="2400" dirty="0">
                <a:latin typeface="Arial" panose="020B0604020202020204" pitchFamily="34" charset="0"/>
                <a:cs typeface="Arial" panose="020B0604020202020204" pitchFamily="34" charset="0"/>
              </a:rPr>
              <a:t> 2018; Rodriguez-Iglesias and </a:t>
            </a:r>
            <a:r>
              <a:rPr lang="en-US" sz="2400" dirty="0" err="1">
                <a:latin typeface="Arial" panose="020B0604020202020204" pitchFamily="34" charset="0"/>
                <a:cs typeface="Arial" panose="020B0604020202020204" pitchFamily="34" charset="0"/>
              </a:rPr>
              <a:t>Blecher</a:t>
            </a:r>
            <a:r>
              <a:rPr lang="en-US" sz="2400" dirty="0">
                <a:latin typeface="Arial" panose="020B0604020202020204" pitchFamily="34" charset="0"/>
                <a:cs typeface="Arial" panose="020B0604020202020204" pitchFamily="34" charset="0"/>
              </a:rPr>
              <a:t>, 2018; Shang </a:t>
            </a:r>
            <a:r>
              <a:rPr lang="en-US" sz="2400" i="1" dirty="0">
                <a:latin typeface="Arial" panose="020B0604020202020204" pitchFamily="34" charset="0"/>
                <a:cs typeface="Arial" panose="020B0604020202020204" pitchFamily="34" charset="0"/>
              </a:rPr>
              <a:t>et al.</a:t>
            </a:r>
            <a:r>
              <a:rPr lang="en-US" sz="2400" dirty="0">
                <a:latin typeface="Arial" panose="020B0604020202020204" pitchFamily="34" charset="0"/>
                <a:cs typeface="Arial" panose="020B0604020202020204" pitchFamily="34" charset="0"/>
              </a:rPr>
              <a:t> 2017).</a:t>
            </a:r>
          </a:p>
          <a:p>
            <a:pPr marL="0" lvl="0" indent="0" algn="just">
              <a:buNone/>
            </a:pPr>
            <a:endParaRPr lang="en-US" sz="2400" dirty="0">
              <a:latin typeface="Arial" panose="020B0604020202020204" pitchFamily="34" charset="0"/>
              <a:cs typeface="Arial" panose="020B0604020202020204" pitchFamily="34" charset="0"/>
            </a:endParaRPr>
          </a:p>
        </p:txBody>
      </p:sp>
      <p:sp>
        <p:nvSpPr>
          <p:cNvPr id="5" name="Rectangle 4"/>
          <p:cNvSpPr/>
          <p:nvPr/>
        </p:nvSpPr>
        <p:spPr>
          <a:xfrm>
            <a:off x="533400" y="304800"/>
            <a:ext cx="6019800" cy="646331"/>
          </a:xfrm>
          <a:prstGeom prst="rect">
            <a:avLst/>
          </a:prstGeom>
        </p:spPr>
        <p:txBody>
          <a:bodyPr wrap="square">
            <a:spAutoFit/>
          </a:bodyPr>
          <a:lstStyle/>
          <a:p>
            <a:pPr lvl="0"/>
            <a:r>
              <a:rPr lang="en-US" sz="3600" b="1" dirty="0">
                <a:solidFill>
                  <a:schemeClr val="tx2"/>
                </a:solidFill>
                <a:latin typeface="Arial" panose="020B0604020202020204" pitchFamily="34" charset="0"/>
                <a:cs typeface="Arial" panose="020B0604020202020204" pitchFamily="34" charset="0"/>
              </a:rPr>
              <a:t>CONTD…</a:t>
            </a:r>
            <a:endParaRPr lang="en-US" sz="3600" dirty="0">
              <a:solidFill>
                <a:schemeClr val="tx2"/>
              </a:solidFill>
              <a:latin typeface="Arial" panose="020B0604020202020204" pitchFamily="34" charset="0"/>
              <a:cs typeface="Arial" panose="020B0604020202020204" pitchFamily="34" charset="0"/>
            </a:endParaRPr>
          </a:p>
        </p:txBody>
      </p:sp>
      <p:sp>
        <p:nvSpPr>
          <p:cNvPr id="6" name="Oval 5"/>
          <p:cNvSpPr/>
          <p:nvPr/>
        </p:nvSpPr>
        <p:spPr>
          <a:xfrm>
            <a:off x="529388" y="1675979"/>
            <a:ext cx="245125" cy="22011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29388" y="2941582"/>
            <a:ext cx="245125" cy="22011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0811939"/>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3720" y="932164"/>
            <a:ext cx="7776487" cy="4427482"/>
          </a:xfrm>
        </p:spPr>
        <p:txBody>
          <a:bodyPr/>
          <a:lstStyle/>
          <a:p>
            <a:pPr marL="0" indent="0" algn="just">
              <a:buNone/>
            </a:pPr>
            <a:r>
              <a:rPr lang="en-US" sz="2200" dirty="0">
                <a:latin typeface="Arial" panose="020B0604020202020204" pitchFamily="34" charset="0"/>
                <a:cs typeface="Arial" panose="020B0604020202020204" pitchFamily="34" charset="0"/>
              </a:rPr>
              <a:t>The results of the study suggest that the overall consumption of smoking tobacco products does respond significantly to price changes.</a:t>
            </a:r>
          </a:p>
          <a:p>
            <a:pPr marL="0" indent="0" algn="just">
              <a:buNone/>
            </a:pPr>
            <a:endParaRPr lang="en-US" sz="2200" dirty="0">
              <a:latin typeface="Arial" panose="020B0604020202020204" pitchFamily="34" charset="0"/>
              <a:cs typeface="Arial" panose="020B0604020202020204" pitchFamily="34" charset="0"/>
            </a:endParaRPr>
          </a:p>
          <a:p>
            <a:pPr marL="0" indent="0" algn="just">
              <a:buNone/>
            </a:pPr>
            <a:r>
              <a:rPr lang="en-US" sz="2200" dirty="0">
                <a:latin typeface="Arial" panose="020B0604020202020204" pitchFamily="34" charset="0"/>
                <a:cs typeface="Arial" panose="020B0604020202020204" pitchFamily="34" charset="0"/>
              </a:rPr>
              <a:t>The poor households are found to be more responsive to the changes in the prices of cigarettes and </a:t>
            </a:r>
            <a:r>
              <a:rPr lang="en-US" sz="2200" dirty="0" err="1">
                <a:latin typeface="Arial" panose="020B0604020202020204" pitchFamily="34" charset="0"/>
                <a:cs typeface="Arial" panose="020B0604020202020204" pitchFamily="34" charset="0"/>
              </a:rPr>
              <a:t>biris</a:t>
            </a:r>
            <a:r>
              <a:rPr lang="en-US" sz="2200" dirty="0">
                <a:latin typeface="Arial" panose="020B0604020202020204" pitchFamily="34" charset="0"/>
                <a:cs typeface="Arial" panose="020B0604020202020204" pitchFamily="34" charset="0"/>
              </a:rPr>
              <a:t> than the rich households. This is expected as the poor households respond more to the changes in the prices of cigarettes and </a:t>
            </a:r>
            <a:r>
              <a:rPr lang="en-US" sz="2200" dirty="0" err="1">
                <a:latin typeface="Arial" panose="020B0604020202020204" pitchFamily="34" charset="0"/>
                <a:cs typeface="Arial" panose="020B0604020202020204" pitchFamily="34" charset="0"/>
              </a:rPr>
              <a:t>biris</a:t>
            </a:r>
            <a:r>
              <a:rPr lang="en-US" sz="2200" dirty="0">
                <a:latin typeface="Arial" panose="020B0604020202020204" pitchFamily="34" charset="0"/>
                <a:cs typeface="Arial" panose="020B0604020202020204" pitchFamily="34" charset="0"/>
              </a:rPr>
              <a:t> than the rich households. </a:t>
            </a:r>
          </a:p>
          <a:p>
            <a:pPr marL="0" indent="0" algn="just">
              <a:buNone/>
            </a:pPr>
            <a:endParaRPr lang="en-US" sz="2200" dirty="0">
              <a:latin typeface="Arial" panose="020B0604020202020204" pitchFamily="34" charset="0"/>
              <a:cs typeface="Arial" panose="020B0604020202020204" pitchFamily="34" charset="0"/>
            </a:endParaRPr>
          </a:p>
          <a:p>
            <a:pPr marL="0" indent="0" algn="just">
              <a:buNone/>
            </a:pPr>
            <a:r>
              <a:rPr lang="en-US" sz="2200" dirty="0">
                <a:latin typeface="Arial" panose="020B0604020202020204" pitchFamily="34" charset="0"/>
                <a:cs typeface="Arial" panose="020B0604020202020204" pitchFamily="34" charset="0"/>
              </a:rPr>
              <a:t>Therefore, using the tobacco tax structure to increase substantially the prices of tobacco products would lead to a substantial reduction in tobacco use, particularly among the poor while increasing government revenue. </a:t>
            </a:r>
          </a:p>
        </p:txBody>
      </p:sp>
      <p:sp>
        <p:nvSpPr>
          <p:cNvPr id="6" name="Rectangle 5"/>
          <p:cNvSpPr/>
          <p:nvPr/>
        </p:nvSpPr>
        <p:spPr>
          <a:xfrm>
            <a:off x="524203" y="285833"/>
            <a:ext cx="7776488" cy="646331"/>
          </a:xfrm>
          <a:prstGeom prst="rect">
            <a:avLst/>
          </a:prstGeom>
        </p:spPr>
        <p:txBody>
          <a:bodyPr wrap="none">
            <a:spAutoFit/>
          </a:bodyPr>
          <a:lstStyle/>
          <a:p>
            <a:pPr lvl="0"/>
            <a:r>
              <a:rPr lang="en-US" sz="3600" b="1" dirty="0">
                <a:solidFill>
                  <a:schemeClr val="tx2"/>
                </a:solidFill>
                <a:latin typeface="Arial" panose="020B0604020202020204" pitchFamily="34" charset="0"/>
                <a:cs typeface="Arial" panose="020B0604020202020204" pitchFamily="34" charset="0"/>
              </a:rPr>
              <a:t>PRICE ELASTICITIES OF DEMAND</a:t>
            </a:r>
          </a:p>
        </p:txBody>
      </p:sp>
      <p:sp>
        <p:nvSpPr>
          <p:cNvPr id="7" name="Oval 6"/>
          <p:cNvSpPr/>
          <p:nvPr/>
        </p:nvSpPr>
        <p:spPr>
          <a:xfrm>
            <a:off x="303485" y="1034825"/>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97090" y="2514600"/>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97090" y="4648200"/>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7601189"/>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0" y="136267"/>
            <a:ext cx="20229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60707850"/>
              </p:ext>
            </p:extLst>
          </p:nvPr>
        </p:nvGraphicFramePr>
        <p:xfrm>
          <a:off x="762000" y="1905000"/>
          <a:ext cx="7806072" cy="3521838"/>
        </p:xfrm>
        <a:graphic>
          <a:graphicData uri="http://schemas.openxmlformats.org/drawingml/2006/table">
            <a:tbl>
              <a:tblPr firstRow="1" firstCol="1" bandRow="1">
                <a:tableStyleId>{5C22544A-7EE6-4342-B048-85BDC9FD1C3A}</a:tableStyleId>
              </a:tblPr>
              <a:tblGrid>
                <a:gridCol w="1219200">
                  <a:extLst>
                    <a:ext uri="{9D8B030D-6E8A-4147-A177-3AD203B41FA5}">
                      <a16:colId xmlns:a16="http://schemas.microsoft.com/office/drawing/2014/main" xmlns="" val="2130865168"/>
                    </a:ext>
                  </a:extLst>
                </a:gridCol>
                <a:gridCol w="838200">
                  <a:extLst>
                    <a:ext uri="{9D8B030D-6E8A-4147-A177-3AD203B41FA5}">
                      <a16:colId xmlns:a16="http://schemas.microsoft.com/office/drawing/2014/main" xmlns="" val="20001"/>
                    </a:ext>
                  </a:extLst>
                </a:gridCol>
                <a:gridCol w="1104610">
                  <a:extLst>
                    <a:ext uri="{9D8B030D-6E8A-4147-A177-3AD203B41FA5}">
                      <a16:colId xmlns:a16="http://schemas.microsoft.com/office/drawing/2014/main" xmlns="" val="20002"/>
                    </a:ext>
                  </a:extLst>
                </a:gridCol>
                <a:gridCol w="1139106">
                  <a:extLst>
                    <a:ext uri="{9D8B030D-6E8A-4147-A177-3AD203B41FA5}">
                      <a16:colId xmlns:a16="http://schemas.microsoft.com/office/drawing/2014/main" xmlns="" val="20003"/>
                    </a:ext>
                  </a:extLst>
                </a:gridCol>
                <a:gridCol w="1109084">
                  <a:extLst>
                    <a:ext uri="{9D8B030D-6E8A-4147-A177-3AD203B41FA5}">
                      <a16:colId xmlns:a16="http://schemas.microsoft.com/office/drawing/2014/main" xmlns="" val="20004"/>
                    </a:ext>
                  </a:extLst>
                </a:gridCol>
                <a:gridCol w="1208586">
                  <a:extLst>
                    <a:ext uri="{9D8B030D-6E8A-4147-A177-3AD203B41FA5}">
                      <a16:colId xmlns:a16="http://schemas.microsoft.com/office/drawing/2014/main" xmlns="" val="20005"/>
                    </a:ext>
                  </a:extLst>
                </a:gridCol>
                <a:gridCol w="1187286">
                  <a:extLst>
                    <a:ext uri="{9D8B030D-6E8A-4147-A177-3AD203B41FA5}">
                      <a16:colId xmlns:a16="http://schemas.microsoft.com/office/drawing/2014/main" xmlns="" val="2660396547"/>
                    </a:ext>
                  </a:extLst>
                </a:gridCol>
              </a:tblGrid>
              <a:tr h="268410">
                <a:tc rowSpan="2">
                  <a:txBody>
                    <a:bodyPr/>
                    <a:lstStyle/>
                    <a:p>
                      <a:pPr marL="0" marR="0" algn="ct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  Product</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rowSpan="2">
                  <a:txBody>
                    <a:bodyPr/>
                    <a:lstStyle/>
                    <a:p>
                      <a:pPr marL="0" marR="0" algn="ctr">
                        <a:lnSpc>
                          <a:spcPct val="115000"/>
                        </a:lnSpc>
                        <a:spcBef>
                          <a:spcPts val="0"/>
                        </a:spcBef>
                        <a:spcAft>
                          <a:spcPts val="0"/>
                        </a:spcAft>
                      </a:pPr>
                      <a:r>
                        <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HIES</a:t>
                      </a: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rowSpan="2">
                  <a:txBody>
                    <a:bodyPr/>
                    <a:lstStyle/>
                    <a:p>
                      <a:pPr marL="0" marR="0" algn="ct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Overall</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gridSpan="2">
                  <a:txBody>
                    <a:bodyPr/>
                    <a:lstStyle/>
                    <a:p>
                      <a:pPr marL="0" marR="0" algn="ct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Rural/Urban</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Expenditure quintiles</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US"/>
                    </a:p>
                  </a:txBody>
                  <a:tcPr/>
                </a:tc>
                <a:extLst>
                  <a:ext uri="{0D108BD9-81ED-4DB2-BD59-A6C34878D82A}">
                    <a16:rowId xmlns:a16="http://schemas.microsoft.com/office/drawing/2014/main" xmlns="" val="2763242780"/>
                  </a:ext>
                </a:extLst>
              </a:tr>
              <a:tr h="268410">
                <a:tc vMerge="1">
                  <a:txBody>
                    <a:bodyPr/>
                    <a:lstStyle/>
                    <a:p>
                      <a:endParaRPr lang="en-US"/>
                    </a:p>
                  </a:txBody>
                  <a:tcPr/>
                </a:tc>
                <a:tc vMerge="1">
                  <a:txBody>
                    <a:bodyPr/>
                    <a:lstStyle/>
                    <a:p>
                      <a:endParaRPr lang="en-US"/>
                    </a:p>
                  </a:txBody>
                  <a:tcPr/>
                </a:tc>
                <a:tc vMerge="1">
                  <a:txBody>
                    <a:bodyPr/>
                    <a:lstStyle/>
                    <a:p>
                      <a:pPr marL="0" marR="0" algn="r">
                        <a:lnSpc>
                          <a:spcPct val="115000"/>
                        </a:lnSpc>
                        <a:spcBef>
                          <a:spcPts val="0"/>
                        </a:spcBef>
                        <a:spcAft>
                          <a:spcPts val="0"/>
                        </a:spcAft>
                      </a:pPr>
                      <a:endParaRPr lang="en-US"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Rural</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algn="ct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Urban</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algn="ct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Low</a:t>
                      </a:r>
                    </a:p>
                    <a:p>
                      <a:pPr marL="0" marR="0" algn="ct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(q1-q3)</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algn="ct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High</a:t>
                      </a:r>
                    </a:p>
                    <a:p>
                      <a:pPr marL="0" marR="0" algn="ct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(q4-q5)</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xmlns="" val="2394579172"/>
                  </a:ext>
                </a:extLst>
              </a:tr>
              <a:tr h="1005840">
                <a:tc rowSpan="2">
                  <a:txBody>
                    <a:bodyPr/>
                    <a:lstStyle/>
                    <a:p>
                      <a:pPr marL="57150" marR="0" indent="-57150" algn="l">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Cigarette</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0" dirty="0">
                          <a:solidFill>
                            <a:schemeClr val="tx1"/>
                          </a:solidFill>
                          <a:effectLst/>
                          <a:latin typeface="Arial" panose="020B0604020202020204" pitchFamily="34" charset="0"/>
                          <a:cs typeface="Arial" panose="020B0604020202020204" pitchFamily="34" charset="0"/>
                        </a:rPr>
                        <a:t>2016</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-0.98*** (0.02)</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-1.33*** (0.034)</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-0.86*** (0.028)</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-1.20***</a:t>
                      </a:r>
                    </a:p>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(0.05)</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-0.94***</a:t>
                      </a:r>
                    </a:p>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(0.033)</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xmlns="" val="1528066266"/>
                  </a:ext>
                </a:extLst>
              </a:tr>
              <a:tr h="990600">
                <a:tc vMerge="1">
                  <a:txBody>
                    <a:bodyPr/>
                    <a:lstStyle/>
                    <a:p>
                      <a:pPr marL="0" marR="0" algn="l">
                        <a:lnSpc>
                          <a:spcPct val="115000"/>
                        </a:lnSpc>
                        <a:spcBef>
                          <a:spcPts val="0"/>
                        </a:spcBef>
                        <a:spcAft>
                          <a:spcPts val="0"/>
                        </a:spcAft>
                      </a:pP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b="0" dirty="0">
                          <a:solidFill>
                            <a:schemeClr val="tx1"/>
                          </a:solidFill>
                          <a:effectLst/>
                          <a:latin typeface="Arial" panose="020B0604020202020204" pitchFamily="34" charset="0"/>
                          <a:cs typeface="Arial" panose="020B0604020202020204" pitchFamily="34" charset="0"/>
                        </a:rPr>
                        <a:t>2010</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-1.13*** (0.039)</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-1.02***</a:t>
                      </a:r>
                    </a:p>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(0.067)</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-1.27***</a:t>
                      </a:r>
                    </a:p>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(0.04)</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-1.16***</a:t>
                      </a:r>
                    </a:p>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(0.06)</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-0.76***</a:t>
                      </a:r>
                    </a:p>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(0.079)</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xmlns="" val="10003"/>
                  </a:ext>
                </a:extLst>
              </a:tr>
            </a:tbl>
          </a:graphicData>
        </a:graphic>
      </p:graphicFrame>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665FAED0-67D6-4EEC-8496-7CC59C4AAD78}" type="slidenum">
              <a:rPr lang="en-US" sz="1400" smtClean="0">
                <a:solidFill>
                  <a:schemeClr val="tx1"/>
                </a:solidFill>
              </a:rPr>
              <a:pPr>
                <a:defRPr/>
              </a:pPr>
              <a:t>23</a:t>
            </a:fld>
            <a:endParaRPr lang="en-US" sz="1400" dirty="0">
              <a:solidFill>
                <a:schemeClr val="tx1"/>
              </a:solidFill>
            </a:endParaRPr>
          </a:p>
        </p:txBody>
      </p:sp>
      <p:sp>
        <p:nvSpPr>
          <p:cNvPr id="7" name="Rectangle 6"/>
          <p:cNvSpPr/>
          <p:nvPr/>
        </p:nvSpPr>
        <p:spPr>
          <a:xfrm>
            <a:off x="590550" y="533400"/>
            <a:ext cx="7486650" cy="1077218"/>
          </a:xfrm>
          <a:prstGeom prst="rect">
            <a:avLst/>
          </a:prstGeom>
        </p:spPr>
        <p:txBody>
          <a:bodyPr wrap="square">
            <a:spAutoFit/>
          </a:bodyPr>
          <a:lstStyle/>
          <a:p>
            <a:pPr lvl="0"/>
            <a:r>
              <a:rPr lang="en-US" sz="3200" b="1" dirty="0">
                <a:solidFill>
                  <a:schemeClr val="accent1"/>
                </a:solidFill>
                <a:latin typeface="Arial" panose="020B0604020202020204" pitchFamily="34" charset="0"/>
                <a:cs typeface="Arial" panose="020B0604020202020204" pitchFamily="34" charset="0"/>
              </a:rPr>
              <a:t>Own-price Elasticities of Demand for Tobacco Products</a:t>
            </a:r>
            <a:endParaRPr lang="en-US" sz="32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4155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noGrp="1"/>
          </p:cNvGraphicFramePr>
          <p:nvPr>
            <p:ph idx="1"/>
            <p:extLst>
              <p:ext uri="{D42A27DB-BD31-4B8C-83A1-F6EECF244321}">
                <p14:modId xmlns:p14="http://schemas.microsoft.com/office/powerpoint/2010/main" val="4081096856"/>
              </p:ext>
            </p:extLst>
          </p:nvPr>
        </p:nvGraphicFramePr>
        <p:xfrm>
          <a:off x="609600" y="1351788"/>
          <a:ext cx="8034675" cy="3541650"/>
        </p:xfrm>
        <a:graphic>
          <a:graphicData uri="http://schemas.openxmlformats.org/drawingml/2006/table">
            <a:tbl>
              <a:tblPr firstRow="1" firstCol="1" bandRow="1">
                <a:tableStyleId>{5C22544A-7EE6-4342-B048-85BDC9FD1C3A}</a:tableStyleId>
              </a:tblPr>
              <a:tblGrid>
                <a:gridCol w="1066800">
                  <a:extLst>
                    <a:ext uri="{9D8B030D-6E8A-4147-A177-3AD203B41FA5}">
                      <a16:colId xmlns:a16="http://schemas.microsoft.com/office/drawing/2014/main" xmlns="" val="2130865168"/>
                    </a:ext>
                  </a:extLst>
                </a:gridCol>
                <a:gridCol w="914400">
                  <a:extLst>
                    <a:ext uri="{9D8B030D-6E8A-4147-A177-3AD203B41FA5}">
                      <a16:colId xmlns:a16="http://schemas.microsoft.com/office/drawing/2014/main" xmlns="" val="20001"/>
                    </a:ext>
                  </a:extLst>
                </a:gridCol>
                <a:gridCol w="1403413">
                  <a:extLst>
                    <a:ext uri="{9D8B030D-6E8A-4147-A177-3AD203B41FA5}">
                      <a16:colId xmlns:a16="http://schemas.microsoft.com/office/drawing/2014/main" xmlns="" val="20002"/>
                    </a:ext>
                  </a:extLst>
                </a:gridCol>
                <a:gridCol w="1171597">
                  <a:extLst>
                    <a:ext uri="{9D8B030D-6E8A-4147-A177-3AD203B41FA5}">
                      <a16:colId xmlns:a16="http://schemas.microsoft.com/office/drawing/2014/main" xmlns="" val="3490967718"/>
                    </a:ext>
                  </a:extLst>
                </a:gridCol>
                <a:gridCol w="1106508">
                  <a:extLst>
                    <a:ext uri="{9D8B030D-6E8A-4147-A177-3AD203B41FA5}">
                      <a16:colId xmlns:a16="http://schemas.microsoft.com/office/drawing/2014/main" xmlns="" val="2530380534"/>
                    </a:ext>
                  </a:extLst>
                </a:gridCol>
                <a:gridCol w="1171597">
                  <a:extLst>
                    <a:ext uri="{9D8B030D-6E8A-4147-A177-3AD203B41FA5}">
                      <a16:colId xmlns:a16="http://schemas.microsoft.com/office/drawing/2014/main" xmlns="" val="987547215"/>
                    </a:ext>
                  </a:extLst>
                </a:gridCol>
                <a:gridCol w="1200360">
                  <a:extLst>
                    <a:ext uri="{9D8B030D-6E8A-4147-A177-3AD203B41FA5}">
                      <a16:colId xmlns:a16="http://schemas.microsoft.com/office/drawing/2014/main" xmlns="" val="2660396547"/>
                    </a:ext>
                  </a:extLst>
                </a:gridCol>
              </a:tblGrid>
              <a:tr h="268410">
                <a:tc rowSpan="2">
                  <a:txBody>
                    <a:bodyPr/>
                    <a:lstStyle/>
                    <a:p>
                      <a:pPr marL="0" marR="0" algn="l">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Product</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rowSpan="2">
                  <a:txBody>
                    <a:bodyPr/>
                    <a:lstStyle/>
                    <a:p>
                      <a:pPr marL="0" marR="0" algn="l">
                        <a:lnSpc>
                          <a:spcPct val="115000"/>
                        </a:lnSpc>
                        <a:spcBef>
                          <a:spcPts val="0"/>
                        </a:spcBef>
                        <a:spcAft>
                          <a:spcPts val="0"/>
                        </a:spcAft>
                      </a:pPr>
                      <a:r>
                        <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HIES</a:t>
                      </a: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rowSpan="2">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Overall</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gridSpan="2">
                  <a:txBody>
                    <a:bodyPr/>
                    <a:lstStyle/>
                    <a:p>
                      <a:pPr marL="0" marR="0" algn="ct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Rural/Urban</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Expenditure quintiles</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US"/>
                    </a:p>
                  </a:txBody>
                  <a:tcPr/>
                </a:tc>
                <a:extLst>
                  <a:ext uri="{0D108BD9-81ED-4DB2-BD59-A6C34878D82A}">
                    <a16:rowId xmlns:a16="http://schemas.microsoft.com/office/drawing/2014/main" xmlns="" val="4007220047"/>
                  </a:ext>
                </a:extLst>
              </a:tr>
              <a:tr h="268410">
                <a:tc vMerge="1">
                  <a:txBody>
                    <a:bodyPr/>
                    <a:lstStyle/>
                    <a:p>
                      <a:endParaRPr lang="en-US"/>
                    </a:p>
                  </a:txBody>
                  <a:tcPr/>
                </a:tc>
                <a:tc vMerge="1">
                  <a:txBody>
                    <a:bodyPr/>
                    <a:lstStyle/>
                    <a:p>
                      <a:endParaRPr lang="en-US"/>
                    </a:p>
                  </a:txBody>
                  <a:tcPr/>
                </a:tc>
                <a:tc vMerge="1">
                  <a:txBody>
                    <a:bodyPr/>
                    <a:lstStyle/>
                    <a:p>
                      <a:pPr marL="0" marR="0" algn="r">
                        <a:lnSpc>
                          <a:spcPct val="115000"/>
                        </a:lnSpc>
                        <a:spcBef>
                          <a:spcPts val="0"/>
                        </a:spcBef>
                        <a:spcAft>
                          <a:spcPts val="0"/>
                        </a:spcAft>
                      </a:pPr>
                      <a:endParaRPr lang="en-US"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Rural</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Urban</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Low</a:t>
                      </a:r>
                    </a:p>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(q1-q3)</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High</a:t>
                      </a:r>
                    </a:p>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(q4-q5)</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xmlns="" val="4060077357"/>
                  </a:ext>
                </a:extLst>
              </a:tr>
              <a:tr h="1025652">
                <a:tc rowSpan="2">
                  <a:txBody>
                    <a:bodyPr/>
                    <a:lstStyle/>
                    <a:p>
                      <a:pPr marL="0" marR="0" algn="l">
                        <a:lnSpc>
                          <a:spcPct val="115000"/>
                        </a:lnSpc>
                        <a:spcBef>
                          <a:spcPts val="0"/>
                        </a:spcBef>
                        <a:spcAft>
                          <a:spcPts val="0"/>
                        </a:spcAft>
                      </a:pPr>
                      <a:r>
                        <a:rPr lang="en-US" sz="2000" b="0" dirty="0" err="1">
                          <a:solidFill>
                            <a:schemeClr val="tx1"/>
                          </a:solidFill>
                          <a:effectLst/>
                          <a:latin typeface="Arial" panose="020B0604020202020204" pitchFamily="34" charset="0"/>
                          <a:cs typeface="Arial" panose="020B0604020202020204" pitchFamily="34" charset="0"/>
                        </a:rPr>
                        <a:t>Biri</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l">
                        <a:lnSpc>
                          <a:spcPct val="115000"/>
                        </a:lnSpc>
                        <a:spcBef>
                          <a:spcPts val="0"/>
                        </a:spcBef>
                        <a:spcAft>
                          <a:spcPts val="0"/>
                        </a:spcAft>
                      </a:pPr>
                      <a:r>
                        <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2016</a:t>
                      </a: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-1.05*** (0.02)</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-1.03*** (0.024)</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-1.34*** (0.06)</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-1.10***</a:t>
                      </a:r>
                    </a:p>
                    <a:p>
                      <a:pPr marL="0" marR="0" algn="r">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(0.056)</a:t>
                      </a:r>
                      <a:endParaRPr lang="en-US" sz="2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-0.98***</a:t>
                      </a:r>
                    </a:p>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(0.07)</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xmlns="" val="10002"/>
                  </a:ext>
                </a:extLst>
              </a:tr>
              <a:tr h="990600">
                <a:tc vMerge="1">
                  <a:txBody>
                    <a:bodyPr/>
                    <a:lstStyle/>
                    <a:p>
                      <a:pPr marL="0" marR="0" algn="l">
                        <a:lnSpc>
                          <a:spcPct val="115000"/>
                        </a:lnSpc>
                        <a:spcBef>
                          <a:spcPts val="0"/>
                        </a:spcBef>
                        <a:spcAft>
                          <a:spcPts val="0"/>
                        </a:spcAft>
                      </a:pP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l">
                        <a:lnSpc>
                          <a:spcPct val="115000"/>
                        </a:lnSpc>
                        <a:spcBef>
                          <a:spcPts val="0"/>
                        </a:spcBef>
                        <a:spcAft>
                          <a:spcPts val="0"/>
                        </a:spcAft>
                      </a:pPr>
                      <a:r>
                        <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2010</a:t>
                      </a: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-1.05*** (0.022)</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-1.04***</a:t>
                      </a:r>
                    </a:p>
                    <a:p>
                      <a:pPr marL="0" marR="0" algn="r">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(0.022)</a:t>
                      </a:r>
                      <a:endParaRPr lang="en-US" sz="2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-0.84***</a:t>
                      </a:r>
                    </a:p>
                    <a:p>
                      <a:pPr marL="0" marR="0" algn="r">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(0.068)</a:t>
                      </a:r>
                      <a:endParaRPr lang="en-US" sz="2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-1.02***</a:t>
                      </a:r>
                    </a:p>
                    <a:p>
                      <a:pPr marL="0" marR="0" algn="r">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(0.028)</a:t>
                      </a:r>
                      <a:endParaRPr lang="en-US" sz="2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-1.01***</a:t>
                      </a:r>
                    </a:p>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(0.005)</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xmlns="" val="1826263428"/>
                  </a:ext>
                </a:extLst>
              </a:tr>
            </a:tbl>
          </a:graphicData>
        </a:graphic>
      </p:graphicFrame>
      <p:sp>
        <p:nvSpPr>
          <p:cNvPr id="7" name="Rectangle 6"/>
          <p:cNvSpPr/>
          <p:nvPr/>
        </p:nvSpPr>
        <p:spPr>
          <a:xfrm>
            <a:off x="457200" y="533400"/>
            <a:ext cx="7486650" cy="584775"/>
          </a:xfrm>
          <a:prstGeom prst="rect">
            <a:avLst/>
          </a:prstGeom>
        </p:spPr>
        <p:txBody>
          <a:bodyPr wrap="square">
            <a:spAutoFit/>
          </a:bodyPr>
          <a:lstStyle/>
          <a:p>
            <a:pPr lvl="0"/>
            <a:r>
              <a:rPr lang="en-US" sz="3200" b="1" dirty="0" err="1">
                <a:solidFill>
                  <a:schemeClr val="accent1"/>
                </a:solidFill>
                <a:latin typeface="Arial" panose="020B0604020202020204" pitchFamily="34" charset="0"/>
                <a:cs typeface="Arial" panose="020B0604020202020204" pitchFamily="34" charset="0"/>
              </a:rPr>
              <a:t>Contd</a:t>
            </a:r>
            <a:r>
              <a:rPr lang="en-US" sz="3200" b="1" dirty="0">
                <a:solidFill>
                  <a:schemeClr val="accent1"/>
                </a:solidFill>
                <a:latin typeface="Arial" panose="020B0604020202020204" pitchFamily="34" charset="0"/>
                <a:cs typeface="Arial" panose="020B0604020202020204" pitchFamily="34" charset="0"/>
              </a:rPr>
              <a:t>…</a:t>
            </a:r>
            <a:endParaRPr lang="en-US" sz="32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5033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noGrp="1"/>
          </p:cNvGraphicFramePr>
          <p:nvPr>
            <p:ph idx="1"/>
            <p:extLst>
              <p:ext uri="{D42A27DB-BD31-4B8C-83A1-F6EECF244321}">
                <p14:modId xmlns:p14="http://schemas.microsoft.com/office/powerpoint/2010/main" val="1810281316"/>
              </p:ext>
            </p:extLst>
          </p:nvPr>
        </p:nvGraphicFramePr>
        <p:xfrm>
          <a:off x="609600" y="1342327"/>
          <a:ext cx="8034675" cy="3351593"/>
        </p:xfrm>
        <a:graphic>
          <a:graphicData uri="http://schemas.openxmlformats.org/drawingml/2006/table">
            <a:tbl>
              <a:tblPr firstRow="1" firstCol="1" bandRow="1">
                <a:tableStyleId>{5C22544A-7EE6-4342-B048-85BDC9FD1C3A}</a:tableStyleId>
              </a:tblPr>
              <a:tblGrid>
                <a:gridCol w="1143000">
                  <a:extLst>
                    <a:ext uri="{9D8B030D-6E8A-4147-A177-3AD203B41FA5}">
                      <a16:colId xmlns:a16="http://schemas.microsoft.com/office/drawing/2014/main" xmlns="" val="2130865168"/>
                    </a:ext>
                  </a:extLst>
                </a:gridCol>
                <a:gridCol w="914400">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2"/>
                    </a:ext>
                  </a:extLst>
                </a:gridCol>
                <a:gridCol w="1279610">
                  <a:extLst>
                    <a:ext uri="{9D8B030D-6E8A-4147-A177-3AD203B41FA5}">
                      <a16:colId xmlns:a16="http://schemas.microsoft.com/office/drawing/2014/main" xmlns="" val="3490967718"/>
                    </a:ext>
                  </a:extLst>
                </a:gridCol>
                <a:gridCol w="1106508">
                  <a:extLst>
                    <a:ext uri="{9D8B030D-6E8A-4147-A177-3AD203B41FA5}">
                      <a16:colId xmlns:a16="http://schemas.microsoft.com/office/drawing/2014/main" xmlns="" val="2530380534"/>
                    </a:ext>
                  </a:extLst>
                </a:gridCol>
                <a:gridCol w="1171597">
                  <a:extLst>
                    <a:ext uri="{9D8B030D-6E8A-4147-A177-3AD203B41FA5}">
                      <a16:colId xmlns:a16="http://schemas.microsoft.com/office/drawing/2014/main" xmlns="" val="987547215"/>
                    </a:ext>
                  </a:extLst>
                </a:gridCol>
                <a:gridCol w="1200360">
                  <a:extLst>
                    <a:ext uri="{9D8B030D-6E8A-4147-A177-3AD203B41FA5}">
                      <a16:colId xmlns:a16="http://schemas.microsoft.com/office/drawing/2014/main" xmlns="" val="2660396547"/>
                    </a:ext>
                  </a:extLst>
                </a:gridCol>
              </a:tblGrid>
              <a:tr h="0">
                <a:tc rowSpan="2">
                  <a:txBody>
                    <a:bodyPr/>
                    <a:lstStyle/>
                    <a:p>
                      <a:pPr marL="0" marR="0" algn="l">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Product</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rowSpan="2">
                  <a:txBody>
                    <a:bodyPr/>
                    <a:lstStyle/>
                    <a:p>
                      <a:pPr marL="0" marR="0" algn="l">
                        <a:lnSpc>
                          <a:spcPct val="115000"/>
                        </a:lnSpc>
                        <a:spcBef>
                          <a:spcPts val="0"/>
                        </a:spcBef>
                        <a:spcAft>
                          <a:spcPts val="0"/>
                        </a:spcAft>
                      </a:pPr>
                      <a:r>
                        <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HIES</a:t>
                      </a: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rowSpan="2">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Overall</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gridSpan="2">
                  <a:txBody>
                    <a:bodyPr/>
                    <a:lstStyle/>
                    <a:p>
                      <a:pPr marL="0" marR="0" algn="ct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Rural/Urban</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Expenditure quintiles</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US"/>
                    </a:p>
                  </a:txBody>
                  <a:tcPr/>
                </a:tc>
                <a:extLst>
                  <a:ext uri="{0D108BD9-81ED-4DB2-BD59-A6C34878D82A}">
                    <a16:rowId xmlns:a16="http://schemas.microsoft.com/office/drawing/2014/main" xmlns="" val="4007220047"/>
                  </a:ext>
                </a:extLst>
              </a:tr>
              <a:tr h="268410">
                <a:tc vMerge="1">
                  <a:txBody>
                    <a:bodyPr/>
                    <a:lstStyle/>
                    <a:p>
                      <a:endParaRPr lang="en-US"/>
                    </a:p>
                  </a:txBody>
                  <a:tcPr/>
                </a:tc>
                <a:tc vMerge="1">
                  <a:txBody>
                    <a:bodyPr/>
                    <a:lstStyle/>
                    <a:p>
                      <a:endParaRPr lang="en-US"/>
                    </a:p>
                  </a:txBody>
                  <a:tcPr/>
                </a:tc>
                <a:tc vMerge="1">
                  <a:txBody>
                    <a:bodyPr/>
                    <a:lstStyle/>
                    <a:p>
                      <a:pPr marL="0" marR="0" algn="r">
                        <a:lnSpc>
                          <a:spcPct val="115000"/>
                        </a:lnSpc>
                        <a:spcBef>
                          <a:spcPts val="0"/>
                        </a:spcBef>
                        <a:spcAft>
                          <a:spcPts val="0"/>
                        </a:spcAft>
                      </a:pPr>
                      <a:endParaRPr lang="en-US"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Rural</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Urban</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Low</a:t>
                      </a:r>
                    </a:p>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(q1-q3)</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High</a:t>
                      </a:r>
                    </a:p>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(q4-q5)</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xmlns="" val="4060077357"/>
                  </a:ext>
                </a:extLst>
              </a:tr>
              <a:tr h="871728">
                <a:tc rowSpan="2">
                  <a:txBody>
                    <a:bodyPr/>
                    <a:lstStyle/>
                    <a:p>
                      <a:pPr marL="0" marR="0" algn="l">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SLT</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l">
                        <a:lnSpc>
                          <a:spcPct val="115000"/>
                        </a:lnSpc>
                        <a:spcBef>
                          <a:spcPts val="0"/>
                        </a:spcBef>
                        <a:spcAft>
                          <a:spcPts val="0"/>
                        </a:spcAft>
                      </a:pPr>
                      <a:r>
                        <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2016</a:t>
                      </a: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-0.25*** (0.018)</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-0.27*** (0.019)</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-0.39** (0.03)</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-0.15***</a:t>
                      </a:r>
                    </a:p>
                    <a:p>
                      <a:pPr marL="0" marR="0" algn="r">
                        <a:lnSpc>
                          <a:spcPct val="115000"/>
                        </a:lnSpc>
                        <a:spcBef>
                          <a:spcPts val="0"/>
                        </a:spcBef>
                        <a:spcAft>
                          <a:spcPts val="0"/>
                        </a:spcAft>
                      </a:pPr>
                      <a:r>
                        <a:rPr lang="en-US" sz="2000" b="0">
                          <a:solidFill>
                            <a:schemeClr val="tx1"/>
                          </a:solidFill>
                          <a:effectLst/>
                          <a:latin typeface="Arial" panose="020B0604020202020204" pitchFamily="34" charset="0"/>
                          <a:cs typeface="Arial" panose="020B0604020202020204" pitchFamily="34" charset="0"/>
                        </a:rPr>
                        <a:t>(0.022)</a:t>
                      </a:r>
                      <a:endParaRPr lang="en-US" sz="2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-0.15***</a:t>
                      </a:r>
                    </a:p>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(0.04)</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xmlns="" val="1826263428"/>
                  </a:ext>
                </a:extLst>
              </a:tr>
              <a:tr h="954467">
                <a:tc vMerge="1">
                  <a:txBody>
                    <a:bodyPr/>
                    <a:lstStyle/>
                    <a:p>
                      <a:pPr marL="0" marR="0" algn="l">
                        <a:lnSpc>
                          <a:spcPct val="115000"/>
                        </a:lnSpc>
                        <a:spcBef>
                          <a:spcPts val="0"/>
                        </a:spcBef>
                        <a:spcAft>
                          <a:spcPts val="0"/>
                        </a:spcAft>
                      </a:pP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l">
                        <a:lnSpc>
                          <a:spcPct val="115000"/>
                        </a:lnSpc>
                        <a:spcBef>
                          <a:spcPts val="0"/>
                        </a:spcBef>
                        <a:spcAft>
                          <a:spcPts val="0"/>
                        </a:spcAft>
                      </a:pPr>
                      <a:r>
                        <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2010</a:t>
                      </a: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-0.37*** (0.04)</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-0.58***</a:t>
                      </a:r>
                    </a:p>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(0.048)</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0.16**</a:t>
                      </a:r>
                    </a:p>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(0.08)</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-0.11</a:t>
                      </a:r>
                    </a:p>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(0.069)</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-0.16</a:t>
                      </a:r>
                    </a:p>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(0.107)</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xmlns="" val="858413110"/>
                  </a:ext>
                </a:extLst>
              </a:tr>
            </a:tbl>
          </a:graphicData>
        </a:graphic>
      </p:graphicFrame>
      <p:sp>
        <p:nvSpPr>
          <p:cNvPr id="5" name="Rectangle 4"/>
          <p:cNvSpPr/>
          <p:nvPr/>
        </p:nvSpPr>
        <p:spPr>
          <a:xfrm>
            <a:off x="457200" y="533400"/>
            <a:ext cx="7486650" cy="584775"/>
          </a:xfrm>
          <a:prstGeom prst="rect">
            <a:avLst/>
          </a:prstGeom>
        </p:spPr>
        <p:txBody>
          <a:bodyPr wrap="square">
            <a:spAutoFit/>
          </a:bodyPr>
          <a:lstStyle/>
          <a:p>
            <a:pPr lvl="0"/>
            <a:r>
              <a:rPr lang="en-US" sz="3200" b="1" dirty="0" err="1">
                <a:solidFill>
                  <a:schemeClr val="accent1"/>
                </a:solidFill>
                <a:latin typeface="Arial" panose="020B0604020202020204" pitchFamily="34" charset="0"/>
                <a:cs typeface="Arial" panose="020B0604020202020204" pitchFamily="34" charset="0"/>
              </a:rPr>
              <a:t>Contd</a:t>
            </a:r>
            <a:r>
              <a:rPr lang="en-US" sz="3200" b="1" dirty="0">
                <a:solidFill>
                  <a:schemeClr val="accent1"/>
                </a:solidFill>
                <a:latin typeface="Arial" panose="020B0604020202020204" pitchFamily="34" charset="0"/>
                <a:cs typeface="Arial" panose="020B0604020202020204" pitchFamily="34" charset="0"/>
              </a:rPr>
              <a:t>…</a:t>
            </a:r>
            <a:endParaRPr lang="en-US" sz="32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9555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xmlns="" id="{A2A4CD29-47FB-4B7F-8DEC-4F468950A7A0}"/>
              </a:ext>
            </a:extLst>
          </p:cNvPr>
          <p:cNvSpPr>
            <a:spLocks noGrp="1"/>
          </p:cNvSpPr>
          <p:nvPr>
            <p:ph idx="1"/>
          </p:nvPr>
        </p:nvSpPr>
        <p:spPr>
          <a:xfrm>
            <a:off x="868680" y="1301545"/>
            <a:ext cx="7741920" cy="4413455"/>
          </a:xfrm>
        </p:spPr>
        <p:txBody>
          <a:bodyPr/>
          <a:lstStyle/>
          <a:p>
            <a:pPr marL="0" indent="0" algn="just">
              <a:buNone/>
            </a:pPr>
            <a:r>
              <a:rPr lang="en-US" sz="2800" b="1" dirty="0">
                <a:solidFill>
                  <a:schemeClr val="accent1"/>
                </a:solidFill>
                <a:latin typeface="Arial" panose="020B0604020202020204" pitchFamily="34" charset="0"/>
                <a:cs typeface="Arial" panose="020B0604020202020204" pitchFamily="34" charset="0"/>
              </a:rPr>
              <a:t>Assumptions and Proposals</a:t>
            </a:r>
            <a:endParaRPr lang="en-US" sz="2800" dirty="0">
              <a:solidFill>
                <a:schemeClr val="accent1"/>
              </a:solidFill>
              <a:latin typeface="Arial" panose="020B0604020202020204" pitchFamily="34" charset="0"/>
              <a:cs typeface="Arial" panose="020B0604020202020204" pitchFamily="34" charset="0"/>
            </a:endParaRPr>
          </a:p>
          <a:p>
            <a:pPr marL="0" indent="0" algn="just">
              <a:buNone/>
            </a:pPr>
            <a:endParaRPr lang="en-US" sz="2400" dirty="0">
              <a:solidFill>
                <a:schemeClr val="tx2"/>
              </a:solidFill>
              <a:latin typeface="Arial" panose="020B0604020202020204" pitchFamily="34" charset="0"/>
              <a:cs typeface="Arial" panose="020B0604020202020204" pitchFamily="34" charset="0"/>
            </a:endParaRPr>
          </a:p>
          <a:p>
            <a:pPr marL="457200" indent="0" algn="just">
              <a:buNone/>
            </a:pPr>
            <a:r>
              <a:rPr lang="en-US" sz="2200" dirty="0">
                <a:latin typeface="Arial" panose="020B0604020202020204" pitchFamily="34" charset="0"/>
                <a:cs typeface="Arial" panose="020B0604020202020204" pitchFamily="34" charset="0"/>
              </a:rPr>
              <a:t>A number of parameter have been used for simulation</a:t>
            </a:r>
          </a:p>
          <a:p>
            <a:pPr marL="457200" indent="0" algn="just">
              <a:buNone/>
            </a:pPr>
            <a:endParaRPr lang="en-US" sz="2200" dirty="0">
              <a:latin typeface="Arial" panose="020B0604020202020204" pitchFamily="34" charset="0"/>
              <a:cs typeface="Arial" panose="020B0604020202020204" pitchFamily="34" charset="0"/>
            </a:endParaRPr>
          </a:p>
          <a:p>
            <a:pPr marL="457200" indent="0" algn="just">
              <a:buNone/>
            </a:pPr>
            <a:r>
              <a:rPr lang="en-US" sz="2200" dirty="0">
                <a:latin typeface="Arial" panose="020B0604020202020204" pitchFamily="34" charset="0"/>
                <a:cs typeface="Arial" panose="020B0604020202020204" pitchFamily="34" charset="0"/>
              </a:rPr>
              <a:t>Policy interventions proposed are:</a:t>
            </a:r>
          </a:p>
          <a:p>
            <a:pPr lvl="1" algn="just"/>
            <a:r>
              <a:rPr lang="en-US" sz="2200" dirty="0">
                <a:latin typeface="Arial" panose="020B0604020202020204" pitchFamily="34" charset="0"/>
                <a:cs typeface="Arial" panose="020B0604020202020204" pitchFamily="34" charset="0"/>
              </a:rPr>
              <a:t>Reducing the existing four price tiers of cigarettes to two: (1) lower tier (by merging low and medium tiers) and (2) upper tier (by merging high and premium tiers)</a:t>
            </a:r>
          </a:p>
        </p:txBody>
      </p:sp>
      <p:sp>
        <p:nvSpPr>
          <p:cNvPr id="5" name="Rectangle 4"/>
          <p:cNvSpPr/>
          <p:nvPr/>
        </p:nvSpPr>
        <p:spPr>
          <a:xfrm>
            <a:off x="533400" y="418236"/>
            <a:ext cx="3023007" cy="646331"/>
          </a:xfrm>
          <a:prstGeom prst="rect">
            <a:avLst/>
          </a:prstGeom>
        </p:spPr>
        <p:txBody>
          <a:bodyPr wrap="none">
            <a:spAutoFit/>
          </a:bodyPr>
          <a:lstStyle/>
          <a:p>
            <a:pPr lvl="0"/>
            <a:r>
              <a:rPr lang="en-US" sz="3600" b="1" dirty="0">
                <a:solidFill>
                  <a:schemeClr val="tx2"/>
                </a:solidFill>
                <a:latin typeface="Arial" panose="020B0604020202020204" pitchFamily="34" charset="0"/>
                <a:cs typeface="Arial" panose="020B0604020202020204" pitchFamily="34" charset="0"/>
              </a:rPr>
              <a:t>SIMULATION</a:t>
            </a:r>
          </a:p>
        </p:txBody>
      </p:sp>
      <p:sp>
        <p:nvSpPr>
          <p:cNvPr id="9" name="Oval 8"/>
          <p:cNvSpPr/>
          <p:nvPr/>
        </p:nvSpPr>
        <p:spPr>
          <a:xfrm>
            <a:off x="1036320" y="2319553"/>
            <a:ext cx="182880" cy="18288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036320" y="3124200"/>
            <a:ext cx="182880" cy="18288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0324271"/>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437650"/>
            <a:ext cx="7410450" cy="4201150"/>
          </a:xfrm>
          <a:prstGeom prst="rect">
            <a:avLst/>
          </a:prstGeom>
        </p:spPr>
        <p:txBody>
          <a:bodyPr wrap="square">
            <a:spAutoFit/>
          </a:bodyPr>
          <a:lstStyle/>
          <a:p>
            <a:pPr lvl="1" algn="just"/>
            <a:r>
              <a:rPr lang="en-US" sz="2400" dirty="0">
                <a:latin typeface="Arial" panose="020B0604020202020204" pitchFamily="34" charset="0"/>
                <a:cs typeface="Arial" panose="020B0604020202020204" pitchFamily="34" charset="0"/>
              </a:rPr>
              <a:t>The retail price of lower tier is proposed at BDT 50 with SD at 60%</a:t>
            </a:r>
          </a:p>
          <a:p>
            <a:pPr marL="914400" lvl="1" indent="-457200" algn="just">
              <a:buFont typeface="Arial" panose="020B0604020202020204" pitchFamily="34" charset="0"/>
              <a:buChar char="─"/>
            </a:pPr>
            <a:endParaRPr lang="en-US" sz="900" dirty="0">
              <a:latin typeface="Arial" panose="020B0604020202020204" pitchFamily="34" charset="0"/>
              <a:cs typeface="Arial" panose="020B0604020202020204" pitchFamily="34" charset="0"/>
            </a:endParaRPr>
          </a:p>
          <a:p>
            <a:pPr lvl="1" algn="just"/>
            <a:r>
              <a:rPr lang="en-US" sz="2400" dirty="0">
                <a:latin typeface="Arial" panose="020B0604020202020204" pitchFamily="34" charset="0"/>
                <a:cs typeface="Arial" panose="020B0604020202020204" pitchFamily="34" charset="0"/>
              </a:rPr>
              <a:t>The retail price of upper tier is proposed at BDT 105 with SD at 65%</a:t>
            </a:r>
          </a:p>
          <a:p>
            <a:pPr marL="914400" lvl="1" indent="-457200" algn="just">
              <a:buFont typeface="Arial" panose="020B0604020202020204" pitchFamily="34" charset="0"/>
              <a:buChar char="─"/>
            </a:pPr>
            <a:endParaRPr lang="en-US" sz="900" dirty="0">
              <a:latin typeface="Arial" panose="020B0604020202020204" pitchFamily="34" charset="0"/>
              <a:cs typeface="Arial" panose="020B0604020202020204" pitchFamily="34" charset="0"/>
            </a:endParaRPr>
          </a:p>
          <a:p>
            <a:pPr lvl="1" algn="just"/>
            <a:r>
              <a:rPr lang="en-US" sz="2400" dirty="0">
                <a:latin typeface="Arial" panose="020B0604020202020204" pitchFamily="34" charset="0"/>
                <a:cs typeface="Arial" panose="020B0604020202020204" pitchFamily="34" charset="0"/>
              </a:rPr>
              <a:t>In both tiers, a specific tax of BDT 5 per 10 sticks is proposed</a:t>
            </a:r>
          </a:p>
          <a:p>
            <a:pPr marL="914400" lvl="1" indent="-457200" algn="just">
              <a:buFont typeface="Arial" panose="020B0604020202020204" pitchFamily="34" charset="0"/>
              <a:buChar char="─"/>
            </a:pPr>
            <a:endParaRPr lang="en-US" sz="900" dirty="0">
              <a:latin typeface="Arial" panose="020B0604020202020204" pitchFamily="34" charset="0"/>
              <a:cs typeface="Arial" panose="020B0604020202020204" pitchFamily="34" charset="0"/>
            </a:endParaRPr>
          </a:p>
          <a:p>
            <a:pPr lvl="1" algn="just"/>
            <a:r>
              <a:rPr lang="en-US" sz="2400" dirty="0">
                <a:latin typeface="Arial" panose="020B0604020202020204" pitchFamily="34" charset="0"/>
                <a:cs typeface="Arial" panose="020B0604020202020204" pitchFamily="34" charset="0"/>
              </a:rPr>
              <a:t>Two estimates of price elasticities (-0.98 of our study and -0.49 of </a:t>
            </a:r>
            <a:r>
              <a:rPr lang="en-US" sz="2400" dirty="0" err="1">
                <a:latin typeface="Arial" panose="020B0604020202020204" pitchFamily="34" charset="0"/>
                <a:cs typeface="Arial" panose="020B0604020202020204" pitchFamily="34" charset="0"/>
              </a:rPr>
              <a:t>Nargis</a:t>
            </a:r>
            <a:r>
              <a:rPr lang="en-US" sz="2400" dirty="0">
                <a:latin typeface="Arial" panose="020B0604020202020204" pitchFamily="34" charset="0"/>
                <a:cs typeface="Arial" panose="020B0604020202020204" pitchFamily="34" charset="0"/>
              </a:rPr>
              <a:t> </a:t>
            </a:r>
            <a:r>
              <a:rPr lang="en-US" sz="2400" i="1" dirty="0">
                <a:latin typeface="Arial" panose="020B0604020202020204" pitchFamily="34" charset="0"/>
                <a:cs typeface="Arial" panose="020B0604020202020204" pitchFamily="34" charset="0"/>
              </a:rPr>
              <a:t>et al. 2014</a:t>
            </a:r>
            <a:r>
              <a:rPr lang="en-US" sz="2400" dirty="0">
                <a:latin typeface="Arial" panose="020B0604020202020204" pitchFamily="34" charset="0"/>
                <a:cs typeface="Arial" panose="020B0604020202020204" pitchFamily="34" charset="0"/>
              </a:rPr>
              <a:t>) have been used to simulate the various revenue and health outcomes of policy interventions.</a:t>
            </a:r>
          </a:p>
        </p:txBody>
      </p:sp>
      <p:sp>
        <p:nvSpPr>
          <p:cNvPr id="6" name="Rectangle 5"/>
          <p:cNvSpPr/>
          <p:nvPr/>
        </p:nvSpPr>
        <p:spPr>
          <a:xfrm>
            <a:off x="609600" y="418236"/>
            <a:ext cx="6640382" cy="646331"/>
          </a:xfrm>
          <a:prstGeom prst="rect">
            <a:avLst/>
          </a:prstGeom>
        </p:spPr>
        <p:txBody>
          <a:bodyPr wrap="square">
            <a:spAutoFit/>
          </a:bodyPr>
          <a:lstStyle/>
          <a:p>
            <a:pPr lvl="0"/>
            <a:r>
              <a:rPr lang="en-US" sz="3600" b="1" dirty="0">
                <a:solidFill>
                  <a:schemeClr val="tx2"/>
                </a:solidFill>
                <a:latin typeface="Arial" panose="020B0604020202020204" pitchFamily="34" charset="0"/>
                <a:cs typeface="Arial" panose="020B0604020202020204" pitchFamily="34" charset="0"/>
              </a:rPr>
              <a:t>CONT…</a:t>
            </a:r>
          </a:p>
        </p:txBody>
      </p:sp>
      <p:sp>
        <p:nvSpPr>
          <p:cNvPr id="5" name="Oval 4">
            <a:extLst>
              <a:ext uri="{FF2B5EF4-FFF2-40B4-BE49-F238E27FC236}">
                <a16:creationId xmlns:a16="http://schemas.microsoft.com/office/drawing/2014/main" xmlns="" id="{4BEB652E-7B41-4560-B300-6427B0607A5E}"/>
              </a:ext>
            </a:extLst>
          </p:cNvPr>
          <p:cNvSpPr/>
          <p:nvPr/>
        </p:nvSpPr>
        <p:spPr>
          <a:xfrm>
            <a:off x="990600" y="1600200"/>
            <a:ext cx="182880" cy="18288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xmlns="" id="{7B8869FB-BDCF-471B-AE86-5CE92E7678F7}"/>
              </a:ext>
            </a:extLst>
          </p:cNvPr>
          <p:cNvSpPr/>
          <p:nvPr/>
        </p:nvSpPr>
        <p:spPr>
          <a:xfrm>
            <a:off x="990600" y="2438400"/>
            <a:ext cx="182880" cy="18288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xmlns="" id="{FBF1D793-C146-4B29-B84E-FD70B5BA3893}"/>
              </a:ext>
            </a:extLst>
          </p:cNvPr>
          <p:cNvSpPr/>
          <p:nvPr/>
        </p:nvSpPr>
        <p:spPr>
          <a:xfrm>
            <a:off x="990600" y="3299465"/>
            <a:ext cx="182880" cy="18288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xmlns="" id="{81A7A77C-AB82-48D5-B655-03EA32D5009E}"/>
              </a:ext>
            </a:extLst>
          </p:cNvPr>
          <p:cNvSpPr/>
          <p:nvPr/>
        </p:nvSpPr>
        <p:spPr>
          <a:xfrm>
            <a:off x="990600" y="4160530"/>
            <a:ext cx="182880" cy="18288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3768391"/>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9194632"/>
              </p:ext>
            </p:extLst>
          </p:nvPr>
        </p:nvGraphicFramePr>
        <p:xfrm>
          <a:off x="609599" y="1590262"/>
          <a:ext cx="8077202" cy="3105722"/>
        </p:xfrm>
        <a:graphic>
          <a:graphicData uri="http://schemas.openxmlformats.org/drawingml/2006/table">
            <a:tbl>
              <a:tblPr firstRow="1" firstCol="1" bandRow="1">
                <a:tableStyleId>{5C22544A-7EE6-4342-B048-85BDC9FD1C3A}</a:tableStyleId>
              </a:tblPr>
              <a:tblGrid>
                <a:gridCol w="484632">
                  <a:extLst>
                    <a:ext uri="{9D8B030D-6E8A-4147-A177-3AD203B41FA5}">
                      <a16:colId xmlns:a16="http://schemas.microsoft.com/office/drawing/2014/main" xmlns="" val="1856264854"/>
                    </a:ext>
                  </a:extLst>
                </a:gridCol>
                <a:gridCol w="1211580">
                  <a:extLst>
                    <a:ext uri="{9D8B030D-6E8A-4147-A177-3AD203B41FA5}">
                      <a16:colId xmlns:a16="http://schemas.microsoft.com/office/drawing/2014/main" xmlns="" val="4220580236"/>
                    </a:ext>
                  </a:extLst>
                </a:gridCol>
                <a:gridCol w="1292352">
                  <a:extLst>
                    <a:ext uri="{9D8B030D-6E8A-4147-A177-3AD203B41FA5}">
                      <a16:colId xmlns:a16="http://schemas.microsoft.com/office/drawing/2014/main" xmlns="" val="2852678659"/>
                    </a:ext>
                  </a:extLst>
                </a:gridCol>
                <a:gridCol w="1431037">
                  <a:extLst>
                    <a:ext uri="{9D8B030D-6E8A-4147-A177-3AD203B41FA5}">
                      <a16:colId xmlns:a16="http://schemas.microsoft.com/office/drawing/2014/main" xmlns="" val="549734063"/>
                    </a:ext>
                  </a:extLst>
                </a:gridCol>
                <a:gridCol w="1143000">
                  <a:extLst>
                    <a:ext uri="{9D8B030D-6E8A-4147-A177-3AD203B41FA5}">
                      <a16:colId xmlns:a16="http://schemas.microsoft.com/office/drawing/2014/main" xmlns="" val="2587767937"/>
                    </a:ext>
                  </a:extLst>
                </a:gridCol>
                <a:gridCol w="1295400">
                  <a:extLst>
                    <a:ext uri="{9D8B030D-6E8A-4147-A177-3AD203B41FA5}">
                      <a16:colId xmlns:a16="http://schemas.microsoft.com/office/drawing/2014/main" xmlns="" val="1706441551"/>
                    </a:ext>
                  </a:extLst>
                </a:gridCol>
                <a:gridCol w="1219201">
                  <a:extLst>
                    <a:ext uri="{9D8B030D-6E8A-4147-A177-3AD203B41FA5}">
                      <a16:colId xmlns:a16="http://schemas.microsoft.com/office/drawing/2014/main" xmlns="" val="3643487976"/>
                    </a:ext>
                  </a:extLst>
                </a:gridCol>
              </a:tblGrid>
              <a:tr h="1423924">
                <a:tc>
                  <a:txBody>
                    <a:bodyPr/>
                    <a:lstStyle/>
                    <a:p>
                      <a:pPr algn="l">
                        <a:lnSpc>
                          <a:spcPct val="115000"/>
                        </a:lnSpc>
                      </a:pPr>
                      <a:endParaRPr lang="en-US" sz="1800" b="0" dirty="0">
                        <a:solidFill>
                          <a:schemeClr val="tx1"/>
                        </a:solidFill>
                        <a:effectLst/>
                        <a:latin typeface="Arial" panose="020B0604020202020204" pitchFamily="34" charset="0"/>
                        <a:cs typeface="Arial" panose="020B0604020202020204" pitchFamily="34" charset="0"/>
                      </a:endParaRPr>
                    </a:p>
                  </a:txBody>
                  <a:tcP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800" b="0" dirty="0">
                          <a:solidFill>
                            <a:schemeClr val="tx1"/>
                          </a:solidFill>
                          <a:effectLst/>
                          <a:latin typeface="Arial" panose="020B0604020202020204" pitchFamily="34" charset="0"/>
                          <a:cs typeface="Arial" panose="020B0604020202020204" pitchFamily="34" charset="0"/>
                        </a:rPr>
                        <a:t>Price tiers</a:t>
                      </a:r>
                      <a:endPar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b="0" dirty="0">
                          <a:solidFill>
                            <a:schemeClr val="tx1"/>
                          </a:solidFill>
                          <a:effectLst/>
                          <a:latin typeface="Arial" panose="020B0604020202020204" pitchFamily="34" charset="0"/>
                          <a:cs typeface="Arial" panose="020B0604020202020204" pitchFamily="34" charset="0"/>
                        </a:rPr>
                        <a:t>Estimates of price elasticity</a:t>
                      </a:r>
                      <a:endPar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b="0" dirty="0">
                          <a:solidFill>
                            <a:schemeClr val="tx1"/>
                          </a:solidFill>
                          <a:effectLst/>
                          <a:latin typeface="Arial" panose="020B0604020202020204" pitchFamily="34" charset="0"/>
                          <a:cs typeface="Arial" panose="020B0604020202020204" pitchFamily="34" charset="0"/>
                        </a:rPr>
                        <a:t>Estimated total revenue (billion Taka)</a:t>
                      </a:r>
                      <a:endPar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b="0" dirty="0">
                          <a:solidFill>
                            <a:schemeClr val="tx1"/>
                          </a:solidFill>
                          <a:effectLst/>
                          <a:latin typeface="Arial" panose="020B0604020202020204" pitchFamily="34" charset="0"/>
                          <a:cs typeface="Arial" panose="020B0604020202020204" pitchFamily="34" charset="0"/>
                        </a:rPr>
                        <a:t>Revenue growth (%)</a:t>
                      </a:r>
                      <a:endPar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b="0" dirty="0">
                          <a:solidFill>
                            <a:schemeClr val="tx1"/>
                          </a:solidFill>
                          <a:effectLst/>
                          <a:latin typeface="Arial" panose="020B0604020202020204" pitchFamily="34" charset="0"/>
                          <a:cs typeface="Arial" panose="020B0604020202020204" pitchFamily="34" charset="0"/>
                        </a:rPr>
                        <a:t>Reduction in smokers (million persons)</a:t>
                      </a:r>
                      <a:endPar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b="0" dirty="0">
                          <a:solidFill>
                            <a:schemeClr val="tx1"/>
                          </a:solidFill>
                          <a:effectLst/>
                          <a:latin typeface="Arial" panose="020B0604020202020204" pitchFamily="34" charset="0"/>
                          <a:cs typeface="Arial" panose="020B0604020202020204" pitchFamily="34" charset="0"/>
                        </a:rPr>
                        <a:t>Deaths averted (million persons)</a:t>
                      </a:r>
                      <a:endPar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xmlns="" val="2513320469"/>
                  </a:ext>
                </a:extLst>
              </a:tr>
              <a:tr h="1447800">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Scenario A</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vert="vert27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Low</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Medium</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High</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Premium</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-0.98</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-0.98</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-0.98</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-0.98</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316.47</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13.86</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3.03</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1.00</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xmlns="" val="4030402275"/>
                  </a:ext>
                </a:extLst>
              </a:tr>
            </a:tbl>
          </a:graphicData>
        </a:graphic>
      </p:graphicFrame>
      <p:sp>
        <p:nvSpPr>
          <p:cNvPr id="6" name="Rectangle 5"/>
          <p:cNvSpPr/>
          <p:nvPr/>
        </p:nvSpPr>
        <p:spPr>
          <a:xfrm>
            <a:off x="533400" y="457200"/>
            <a:ext cx="7848600" cy="954107"/>
          </a:xfrm>
          <a:prstGeom prst="rect">
            <a:avLst/>
          </a:prstGeom>
        </p:spPr>
        <p:txBody>
          <a:bodyPr wrap="square">
            <a:spAutoFit/>
          </a:bodyPr>
          <a:lstStyle/>
          <a:p>
            <a:r>
              <a:rPr lang="en-US" sz="2800" b="1" dirty="0">
                <a:solidFill>
                  <a:schemeClr val="accent1"/>
                </a:solidFill>
                <a:latin typeface="Arial" panose="020B0604020202020204" pitchFamily="34" charset="0"/>
                <a:cs typeface="Arial" panose="020B0604020202020204" pitchFamily="34" charset="0"/>
              </a:rPr>
              <a:t>Alternative scenarios of simulation</a:t>
            </a:r>
          </a:p>
          <a:p>
            <a:r>
              <a:rPr lang="en-US" sz="2800" b="1" dirty="0">
                <a:solidFill>
                  <a:schemeClr val="accent1"/>
                </a:solidFill>
                <a:latin typeface="Arial" panose="020B0604020202020204" pitchFamily="34" charset="0"/>
                <a:cs typeface="Arial" panose="020B0604020202020204" pitchFamily="34" charset="0"/>
              </a:rPr>
              <a:t>FY 2019-20</a:t>
            </a:r>
            <a:endParaRPr lang="en-US" sz="28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7259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noGrp="1"/>
          </p:cNvGraphicFramePr>
          <p:nvPr>
            <p:ph idx="1"/>
            <p:extLst>
              <p:ext uri="{D42A27DB-BD31-4B8C-83A1-F6EECF244321}">
                <p14:modId xmlns:p14="http://schemas.microsoft.com/office/powerpoint/2010/main" val="2792948527"/>
              </p:ext>
            </p:extLst>
          </p:nvPr>
        </p:nvGraphicFramePr>
        <p:xfrm>
          <a:off x="762000" y="1131697"/>
          <a:ext cx="8000999" cy="3105722"/>
        </p:xfrm>
        <a:graphic>
          <a:graphicData uri="http://schemas.openxmlformats.org/drawingml/2006/table">
            <a:tbl>
              <a:tblPr firstRow="1" firstCol="1" bandRow="1">
                <a:tableStyleId>{5C22544A-7EE6-4342-B048-85BDC9FD1C3A}</a:tableStyleId>
              </a:tblPr>
              <a:tblGrid>
                <a:gridCol w="480060">
                  <a:extLst>
                    <a:ext uri="{9D8B030D-6E8A-4147-A177-3AD203B41FA5}">
                      <a16:colId xmlns:a16="http://schemas.microsoft.com/office/drawing/2014/main" xmlns="" val="1856264854"/>
                    </a:ext>
                  </a:extLst>
                </a:gridCol>
                <a:gridCol w="1200150">
                  <a:extLst>
                    <a:ext uri="{9D8B030D-6E8A-4147-A177-3AD203B41FA5}">
                      <a16:colId xmlns:a16="http://schemas.microsoft.com/office/drawing/2014/main" xmlns="" val="4220580236"/>
                    </a:ext>
                  </a:extLst>
                </a:gridCol>
                <a:gridCol w="1280160">
                  <a:extLst>
                    <a:ext uri="{9D8B030D-6E8A-4147-A177-3AD203B41FA5}">
                      <a16:colId xmlns:a16="http://schemas.microsoft.com/office/drawing/2014/main" xmlns="" val="2852678659"/>
                    </a:ext>
                  </a:extLst>
                </a:gridCol>
                <a:gridCol w="1353895">
                  <a:extLst>
                    <a:ext uri="{9D8B030D-6E8A-4147-A177-3AD203B41FA5}">
                      <a16:colId xmlns:a16="http://schemas.microsoft.com/office/drawing/2014/main" xmlns="" val="549734063"/>
                    </a:ext>
                  </a:extLst>
                </a:gridCol>
                <a:gridCol w="1176617">
                  <a:extLst>
                    <a:ext uri="{9D8B030D-6E8A-4147-A177-3AD203B41FA5}">
                      <a16:colId xmlns:a16="http://schemas.microsoft.com/office/drawing/2014/main" xmlns="" val="2587767937"/>
                    </a:ext>
                  </a:extLst>
                </a:gridCol>
                <a:gridCol w="1333500">
                  <a:extLst>
                    <a:ext uri="{9D8B030D-6E8A-4147-A177-3AD203B41FA5}">
                      <a16:colId xmlns:a16="http://schemas.microsoft.com/office/drawing/2014/main" xmlns="" val="1706441551"/>
                    </a:ext>
                  </a:extLst>
                </a:gridCol>
                <a:gridCol w="1176617">
                  <a:extLst>
                    <a:ext uri="{9D8B030D-6E8A-4147-A177-3AD203B41FA5}">
                      <a16:colId xmlns:a16="http://schemas.microsoft.com/office/drawing/2014/main" xmlns="" val="3643487976"/>
                    </a:ext>
                  </a:extLst>
                </a:gridCol>
              </a:tblGrid>
              <a:tr h="1447800">
                <a:tc>
                  <a:txBody>
                    <a:bodyPr/>
                    <a:lstStyle/>
                    <a:p>
                      <a:pPr algn="l">
                        <a:lnSpc>
                          <a:spcPct val="115000"/>
                        </a:lnSpc>
                      </a:pPr>
                      <a:endParaRPr lang="en-US" sz="1800" b="0" dirty="0">
                        <a:solidFill>
                          <a:schemeClr val="tx1"/>
                        </a:solidFill>
                        <a:effectLst/>
                        <a:latin typeface="Arial" panose="020B0604020202020204" pitchFamily="34" charset="0"/>
                        <a:cs typeface="Arial" panose="020B0604020202020204" pitchFamily="34" charset="0"/>
                      </a:endParaRPr>
                    </a:p>
                  </a:txBody>
                  <a:tcP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1800" b="0" dirty="0">
                          <a:solidFill>
                            <a:schemeClr val="tx1"/>
                          </a:solidFill>
                          <a:effectLst/>
                          <a:latin typeface="Arial" panose="020B0604020202020204" pitchFamily="34" charset="0"/>
                          <a:cs typeface="Arial" panose="020B0604020202020204" pitchFamily="34" charset="0"/>
                        </a:rPr>
                        <a:t>Price tiers</a:t>
                      </a:r>
                      <a:endPar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b="0" dirty="0">
                          <a:solidFill>
                            <a:schemeClr val="tx1"/>
                          </a:solidFill>
                          <a:effectLst/>
                          <a:latin typeface="Arial" panose="020B0604020202020204" pitchFamily="34" charset="0"/>
                          <a:cs typeface="Arial" panose="020B0604020202020204" pitchFamily="34" charset="0"/>
                        </a:rPr>
                        <a:t>Estimates of price elasticity</a:t>
                      </a:r>
                      <a:endPar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b="0" dirty="0">
                          <a:solidFill>
                            <a:schemeClr val="tx1"/>
                          </a:solidFill>
                          <a:effectLst/>
                          <a:latin typeface="Arial" panose="020B0604020202020204" pitchFamily="34" charset="0"/>
                          <a:cs typeface="Arial" panose="020B0604020202020204" pitchFamily="34" charset="0"/>
                        </a:rPr>
                        <a:t>Estimated total revenue (billion Taka)</a:t>
                      </a:r>
                      <a:endPar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b="0" dirty="0">
                          <a:solidFill>
                            <a:schemeClr val="tx1"/>
                          </a:solidFill>
                          <a:effectLst/>
                          <a:latin typeface="Arial" panose="020B0604020202020204" pitchFamily="34" charset="0"/>
                          <a:cs typeface="Arial" panose="020B0604020202020204" pitchFamily="34" charset="0"/>
                        </a:rPr>
                        <a:t>Revenue growth (%)</a:t>
                      </a:r>
                      <a:endPar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b="0" dirty="0">
                          <a:solidFill>
                            <a:schemeClr val="tx1"/>
                          </a:solidFill>
                          <a:effectLst/>
                          <a:latin typeface="Arial" panose="020B0604020202020204" pitchFamily="34" charset="0"/>
                          <a:cs typeface="Arial" panose="020B0604020202020204" pitchFamily="34" charset="0"/>
                        </a:rPr>
                        <a:t>Reduction in smokers (million persons)</a:t>
                      </a:r>
                      <a:endPar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b="0" dirty="0">
                          <a:solidFill>
                            <a:schemeClr val="tx1"/>
                          </a:solidFill>
                          <a:effectLst/>
                          <a:latin typeface="Arial" panose="020B0604020202020204" pitchFamily="34" charset="0"/>
                          <a:cs typeface="Arial" panose="020B0604020202020204" pitchFamily="34" charset="0"/>
                        </a:rPr>
                        <a:t>Deaths averted (million persons)</a:t>
                      </a:r>
                      <a:endPar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xmlns="" val="2513320469"/>
                  </a:ext>
                </a:extLst>
              </a:tr>
              <a:tr h="1402080">
                <a:tc>
                  <a:txBody>
                    <a:bodyPr/>
                    <a:lstStyle/>
                    <a:p>
                      <a:pPr marL="0" marR="0" algn="ct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Scenario B</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vert="vert27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Low</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Medium</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High</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gn="l">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Premium</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-0.49</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-0.49</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-0.49</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-0.49</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365.32</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ea typeface="+mn-ea"/>
                          <a:cs typeface="Arial" panose="020B0604020202020204" pitchFamily="34" charset="0"/>
                        </a:rPr>
                        <a:t>31.43</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1.27</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cs typeface="Arial" panose="020B0604020202020204" pitchFamily="34" charset="0"/>
                        </a:rPr>
                        <a:t>0.42</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xmlns="" val="3845218401"/>
                  </a:ext>
                </a:extLst>
              </a:tr>
            </a:tbl>
          </a:graphicData>
        </a:graphic>
      </p:graphicFrame>
      <p:sp>
        <p:nvSpPr>
          <p:cNvPr id="7" name="Rectangle 6"/>
          <p:cNvSpPr/>
          <p:nvPr/>
        </p:nvSpPr>
        <p:spPr>
          <a:xfrm>
            <a:off x="609600" y="418236"/>
            <a:ext cx="6640382" cy="523220"/>
          </a:xfrm>
          <a:prstGeom prst="rect">
            <a:avLst/>
          </a:prstGeom>
        </p:spPr>
        <p:txBody>
          <a:bodyPr wrap="square">
            <a:spAutoFit/>
          </a:bodyPr>
          <a:lstStyle/>
          <a:p>
            <a:pPr lvl="0"/>
            <a:r>
              <a:rPr lang="en-US" sz="2800" b="1" dirty="0" err="1">
                <a:solidFill>
                  <a:schemeClr val="accent1"/>
                </a:solidFill>
                <a:latin typeface="Arial" panose="020B0604020202020204" pitchFamily="34" charset="0"/>
                <a:cs typeface="Arial" panose="020B0604020202020204" pitchFamily="34" charset="0"/>
              </a:rPr>
              <a:t>Contd</a:t>
            </a:r>
            <a:r>
              <a:rPr lang="en-US" sz="2800" b="1" dirty="0">
                <a:solidFill>
                  <a:schemeClr val="accent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325608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741402"/>
            <a:ext cx="6019800" cy="646331"/>
          </a:xfrm>
          <a:prstGeom prst="rect">
            <a:avLst/>
          </a:prstGeom>
        </p:spPr>
        <p:txBody>
          <a:bodyPr wrap="square">
            <a:spAutoFit/>
          </a:bodyPr>
          <a:lstStyle/>
          <a:p>
            <a:pPr lvl="0"/>
            <a:r>
              <a:rPr lang="en-US" sz="3600" b="1" dirty="0">
                <a:solidFill>
                  <a:schemeClr val="tx2"/>
                </a:solidFill>
                <a:latin typeface="Arial" panose="020B0604020202020204" pitchFamily="34" charset="0"/>
                <a:cs typeface="Arial" panose="020B0604020202020204" pitchFamily="34" charset="0"/>
              </a:rPr>
              <a:t>OBJECTIVES OF STUDY</a:t>
            </a:r>
            <a:endParaRPr lang="en-US" sz="3600" dirty="0">
              <a:solidFill>
                <a:schemeClr val="tx2"/>
              </a:solidFill>
              <a:latin typeface="Arial" panose="020B0604020202020204" pitchFamily="34" charset="0"/>
              <a:cs typeface="Arial" panose="020B0604020202020204" pitchFamily="34" charset="0"/>
            </a:endParaRPr>
          </a:p>
        </p:txBody>
      </p:sp>
      <p:sp>
        <p:nvSpPr>
          <p:cNvPr id="2" name="Content Placeholder 1">
            <a:extLst>
              <a:ext uri="{FF2B5EF4-FFF2-40B4-BE49-F238E27FC236}">
                <a16:creationId xmlns:a16="http://schemas.microsoft.com/office/drawing/2014/main" xmlns="" id="{BFCB872E-275C-4E57-ACC7-813FF646DE63}"/>
              </a:ext>
            </a:extLst>
          </p:cNvPr>
          <p:cNvSpPr>
            <a:spLocks noGrp="1"/>
          </p:cNvSpPr>
          <p:nvPr>
            <p:ph idx="1"/>
          </p:nvPr>
        </p:nvSpPr>
        <p:spPr>
          <a:xfrm>
            <a:off x="1828800" y="1828800"/>
            <a:ext cx="6248400" cy="4038600"/>
          </a:xfrm>
        </p:spPr>
        <p:txBody>
          <a:bodyPr/>
          <a:lstStyle/>
          <a:p>
            <a:pPr marL="0" indent="0" algn="just">
              <a:buNone/>
            </a:pPr>
            <a:r>
              <a:rPr lang="en-US" sz="2400" dirty="0">
                <a:latin typeface="Arial" panose="020B0604020202020204" pitchFamily="34" charset="0"/>
                <a:cs typeface="Arial" panose="020B0604020202020204" pitchFamily="34" charset="0"/>
              </a:rPr>
              <a:t>To examine the tax structure of tobacco products in Bangladesh;</a:t>
            </a:r>
          </a:p>
          <a:p>
            <a:pPr marL="0" indent="0">
              <a:buNone/>
            </a:pPr>
            <a:endParaRPr lang="en-US" sz="2400" dirty="0">
              <a:latin typeface="Arial" panose="020B0604020202020204" pitchFamily="34" charset="0"/>
              <a:cs typeface="Arial" panose="020B0604020202020204" pitchFamily="34" charset="0"/>
            </a:endParaRPr>
          </a:p>
          <a:p>
            <a:pPr marL="0" indent="0" algn="just">
              <a:buNone/>
            </a:pPr>
            <a:r>
              <a:rPr lang="en-US" sz="2400" dirty="0">
                <a:latin typeface="Arial" panose="020B0604020202020204" pitchFamily="34" charset="0"/>
                <a:cs typeface="Arial" panose="020B0604020202020204" pitchFamily="34" charset="0"/>
              </a:rPr>
              <a:t>To estimate the own-and cross-price elasticities of demand for tobacco products with a view to suggesting appropriate tobacco tax policy;</a:t>
            </a:r>
          </a:p>
        </p:txBody>
      </p:sp>
      <p:sp>
        <p:nvSpPr>
          <p:cNvPr id="4" name="Oval 3"/>
          <p:cNvSpPr/>
          <p:nvPr/>
        </p:nvSpPr>
        <p:spPr>
          <a:xfrm>
            <a:off x="1162050" y="1962149"/>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162050" y="3436882"/>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119503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905000"/>
            <a:ext cx="7691284" cy="3962400"/>
          </a:xfrm>
        </p:spPr>
        <p:txBody>
          <a:bodyPr/>
          <a:lstStyle/>
          <a:p>
            <a:pPr marL="514350" lvl="0" indent="-514350" algn="just"/>
            <a:r>
              <a:rPr lang="en-US" sz="2400" dirty="0">
                <a:latin typeface="Arial" panose="020B0604020202020204" pitchFamily="34" charset="0"/>
                <a:cs typeface="Arial" panose="020B0604020202020204" pitchFamily="34" charset="0"/>
              </a:rPr>
              <a:t>Existence of </a:t>
            </a:r>
            <a:r>
              <a:rPr lang="en-US" sz="2400" b="1" dirty="0">
                <a:latin typeface="Arial" panose="020B0604020202020204" pitchFamily="34" charset="0"/>
                <a:cs typeface="Arial" panose="020B0604020202020204" pitchFamily="34" charset="0"/>
              </a:rPr>
              <a:t>a complex multi-tiered </a:t>
            </a:r>
            <a:r>
              <a:rPr lang="en-US" sz="2400" b="1" i="1" dirty="0">
                <a:latin typeface="Arial" panose="020B0604020202020204" pitchFamily="34" charset="0"/>
                <a:cs typeface="Arial" panose="020B0604020202020204" pitchFamily="34" charset="0"/>
              </a:rPr>
              <a:t>ad valorem </a:t>
            </a:r>
            <a:r>
              <a:rPr lang="en-US" sz="2400" b="1" dirty="0">
                <a:latin typeface="Arial" panose="020B0604020202020204" pitchFamily="34" charset="0"/>
                <a:cs typeface="Arial" panose="020B0604020202020204" pitchFamily="34" charset="0"/>
              </a:rPr>
              <a:t>excise tax structure</a:t>
            </a:r>
            <a:r>
              <a:rPr lang="en-US" sz="2400" dirty="0">
                <a:latin typeface="Arial" panose="020B0604020202020204" pitchFamily="34" charset="0"/>
                <a:cs typeface="Arial" panose="020B0604020202020204" pitchFamily="34" charset="0"/>
              </a:rPr>
              <a:t>.</a:t>
            </a:r>
          </a:p>
          <a:p>
            <a:pPr marL="514350" lvl="0" indent="-514350" algn="just"/>
            <a:endParaRPr lang="en-US" sz="2400" dirty="0">
              <a:latin typeface="Arial" panose="020B0604020202020204" pitchFamily="34" charset="0"/>
              <a:cs typeface="Arial" panose="020B0604020202020204" pitchFamily="34" charset="0"/>
            </a:endParaRPr>
          </a:p>
          <a:p>
            <a:pPr marL="514350" indent="-514350" algn="just"/>
            <a:r>
              <a:rPr lang="en-US" sz="2400" dirty="0">
                <a:latin typeface="Arial" panose="020B0604020202020204" pitchFamily="34" charset="0"/>
                <a:cs typeface="Arial" panose="020B0604020202020204" pitchFamily="34" charset="0"/>
              </a:rPr>
              <a:t>SLT is an area of growing concern for public health. However, there exists the challenges of regulating SLT products because of the </a:t>
            </a:r>
            <a:r>
              <a:rPr lang="en-US" sz="2400" b="1" dirty="0">
                <a:latin typeface="Arial" panose="020B0604020202020204" pitchFamily="34" charset="0"/>
                <a:cs typeface="Arial" panose="020B0604020202020204" pitchFamily="34" charset="0"/>
              </a:rPr>
              <a:t>informality of SLT </a:t>
            </a:r>
            <a:r>
              <a:rPr lang="en-US" sz="2400" dirty="0">
                <a:latin typeface="Arial" panose="020B0604020202020204" pitchFamily="34" charset="0"/>
                <a:cs typeface="Arial" panose="020B0604020202020204" pitchFamily="34" charset="0"/>
              </a:rPr>
              <a:t>products, which are often manufactured in small and unlicensed units.</a:t>
            </a:r>
          </a:p>
        </p:txBody>
      </p:sp>
      <p:sp>
        <p:nvSpPr>
          <p:cNvPr id="6" name="Rectangle 5"/>
          <p:cNvSpPr/>
          <p:nvPr/>
        </p:nvSpPr>
        <p:spPr>
          <a:xfrm>
            <a:off x="381000" y="418236"/>
            <a:ext cx="6868982" cy="1200329"/>
          </a:xfrm>
          <a:prstGeom prst="rect">
            <a:avLst/>
          </a:prstGeom>
        </p:spPr>
        <p:txBody>
          <a:bodyPr wrap="square">
            <a:spAutoFit/>
          </a:bodyPr>
          <a:lstStyle/>
          <a:p>
            <a:pPr lvl="0"/>
            <a:r>
              <a:rPr lang="en-US" sz="3600" b="1" dirty="0">
                <a:solidFill>
                  <a:schemeClr val="tx2"/>
                </a:solidFill>
                <a:latin typeface="Arial" panose="020B0604020202020204" pitchFamily="34" charset="0"/>
                <a:cs typeface="Arial" panose="020B0604020202020204" pitchFamily="34" charset="0"/>
              </a:rPr>
              <a:t>CHALLENGES OF TOBACCO </a:t>
            </a:r>
          </a:p>
          <a:p>
            <a:pPr lvl="0"/>
            <a:r>
              <a:rPr lang="en-US" sz="3600" b="1" dirty="0">
                <a:solidFill>
                  <a:schemeClr val="tx2"/>
                </a:solidFill>
                <a:latin typeface="Arial" panose="020B0604020202020204" pitchFamily="34" charset="0"/>
                <a:cs typeface="Arial" panose="020B0604020202020204" pitchFamily="34" charset="0"/>
              </a:rPr>
              <a:t>TAXANTION</a:t>
            </a:r>
          </a:p>
        </p:txBody>
      </p:sp>
      <p:sp>
        <p:nvSpPr>
          <p:cNvPr id="7" name="Oval 6"/>
          <p:cNvSpPr/>
          <p:nvPr/>
        </p:nvSpPr>
        <p:spPr>
          <a:xfrm>
            <a:off x="1021080" y="2057400"/>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021080" y="3258901"/>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0048829"/>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447800" y="1447800"/>
            <a:ext cx="7467600" cy="3657600"/>
          </a:xfrm>
        </p:spPr>
        <p:txBody>
          <a:bodyPr/>
          <a:lstStyle/>
          <a:p>
            <a:pPr marL="0" lvl="0" indent="0" algn="just">
              <a:buNone/>
            </a:pPr>
            <a:r>
              <a:rPr lang="en-US" sz="2400" dirty="0">
                <a:latin typeface="Arial" panose="020B0604020202020204" pitchFamily="34" charset="0"/>
                <a:cs typeface="Arial" panose="020B0604020202020204" pitchFamily="34" charset="0"/>
              </a:rPr>
              <a:t>There is an increasing trend in the </a:t>
            </a:r>
            <a:r>
              <a:rPr lang="en-US" sz="2400" b="1" dirty="0">
                <a:latin typeface="Arial" panose="020B0604020202020204" pitchFamily="34" charset="0"/>
                <a:cs typeface="Arial" panose="020B0604020202020204" pitchFamily="34" charset="0"/>
              </a:rPr>
              <a:t>affordability of tobacco products </a:t>
            </a:r>
            <a:r>
              <a:rPr lang="en-US" sz="2400" dirty="0">
                <a:latin typeface="Arial" panose="020B0604020202020204" pitchFamily="34" charset="0"/>
                <a:cs typeface="Arial" panose="020B0604020202020204" pitchFamily="34" charset="0"/>
              </a:rPr>
              <a:t>because of low prices and taxes in Bangladesh.</a:t>
            </a:r>
          </a:p>
          <a:p>
            <a:pPr marL="571500" lvl="0" indent="-571500" algn="just"/>
            <a:endParaRPr lang="en-US" sz="2400" dirty="0">
              <a:latin typeface="Arial" panose="020B0604020202020204" pitchFamily="34" charset="0"/>
              <a:cs typeface="Arial" panose="020B0604020202020204" pitchFamily="34" charset="0"/>
            </a:endParaRPr>
          </a:p>
          <a:p>
            <a:pPr marL="571500" lvl="0" indent="-571500" algn="just"/>
            <a:endParaRPr lang="en-US" sz="2400" dirty="0">
              <a:latin typeface="Arial" panose="020B0604020202020204" pitchFamily="34" charset="0"/>
              <a:cs typeface="Arial" panose="020B0604020202020204" pitchFamily="34" charset="0"/>
            </a:endParaRPr>
          </a:p>
          <a:p>
            <a:pPr marL="0" lvl="0" indent="0" algn="just">
              <a:buNone/>
            </a:pPr>
            <a:r>
              <a:rPr lang="en-US" sz="2400" dirty="0">
                <a:latin typeface="Arial" panose="020B0604020202020204" pitchFamily="34" charset="0"/>
                <a:cs typeface="Arial" panose="020B0604020202020204" pitchFamily="34" charset="0"/>
              </a:rPr>
              <a:t>Adopting a pragmatic tobacco taxation policy will bring a balance between protecting public health and mobilizing revenue from tobacco products.</a:t>
            </a:r>
          </a:p>
        </p:txBody>
      </p:sp>
      <p:sp>
        <p:nvSpPr>
          <p:cNvPr id="8" name="Rectangle 7"/>
          <p:cNvSpPr/>
          <p:nvPr/>
        </p:nvSpPr>
        <p:spPr>
          <a:xfrm>
            <a:off x="609600" y="418236"/>
            <a:ext cx="6640382" cy="646331"/>
          </a:xfrm>
          <a:prstGeom prst="rect">
            <a:avLst/>
          </a:prstGeom>
        </p:spPr>
        <p:txBody>
          <a:bodyPr wrap="square">
            <a:spAutoFit/>
          </a:bodyPr>
          <a:lstStyle/>
          <a:p>
            <a:pPr lvl="0"/>
            <a:r>
              <a:rPr lang="en-US" sz="3600" b="1" dirty="0">
                <a:solidFill>
                  <a:schemeClr val="tx2"/>
                </a:solidFill>
                <a:latin typeface="Arial" panose="020B0604020202020204" pitchFamily="34" charset="0"/>
                <a:cs typeface="Arial" panose="020B0604020202020204" pitchFamily="34" charset="0"/>
              </a:rPr>
              <a:t>CONTD…</a:t>
            </a:r>
          </a:p>
        </p:txBody>
      </p:sp>
      <p:sp>
        <p:nvSpPr>
          <p:cNvPr id="9" name="Oval 8"/>
          <p:cNvSpPr/>
          <p:nvPr/>
        </p:nvSpPr>
        <p:spPr>
          <a:xfrm>
            <a:off x="1075997" y="1600200"/>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083793" y="3657600"/>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384282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447800"/>
            <a:ext cx="7691284" cy="3276600"/>
          </a:xfrm>
        </p:spPr>
        <p:txBody>
          <a:bodyPr/>
          <a:lstStyle/>
          <a:p>
            <a:pPr marL="0" lvl="0" indent="0" algn="just">
              <a:buNone/>
            </a:pPr>
            <a:r>
              <a:rPr lang="en-US" sz="2400" dirty="0">
                <a:latin typeface="Arial" panose="020B0604020202020204" pitchFamily="34" charset="0"/>
                <a:cs typeface="Arial" panose="020B0604020202020204" pitchFamily="34" charset="0"/>
              </a:rPr>
              <a:t>There exists a conflict of interest among policymakers and government officials pertaining to tobacco tax. The government has more than 10% share in BTAB and some senior officers of the government sit on the Board of the BATB. Some Members of the Parliament have stake in tobacco business.</a:t>
            </a:r>
          </a:p>
        </p:txBody>
      </p:sp>
      <p:sp>
        <p:nvSpPr>
          <p:cNvPr id="6" name="Rectangle 5"/>
          <p:cNvSpPr/>
          <p:nvPr/>
        </p:nvSpPr>
        <p:spPr>
          <a:xfrm>
            <a:off x="609600" y="418236"/>
            <a:ext cx="6640382" cy="646331"/>
          </a:xfrm>
          <a:prstGeom prst="rect">
            <a:avLst/>
          </a:prstGeom>
        </p:spPr>
        <p:txBody>
          <a:bodyPr wrap="square">
            <a:spAutoFit/>
          </a:bodyPr>
          <a:lstStyle/>
          <a:p>
            <a:pPr lvl="0"/>
            <a:r>
              <a:rPr lang="en-US" sz="3600" b="1" dirty="0">
                <a:solidFill>
                  <a:schemeClr val="tx2"/>
                </a:solidFill>
                <a:latin typeface="Arial" panose="020B0604020202020204" pitchFamily="34" charset="0"/>
                <a:cs typeface="Arial" panose="020B0604020202020204" pitchFamily="34" charset="0"/>
              </a:rPr>
              <a:t>CONTD…</a:t>
            </a:r>
          </a:p>
        </p:txBody>
      </p:sp>
      <p:sp>
        <p:nvSpPr>
          <p:cNvPr id="7" name="Oval 6"/>
          <p:cNvSpPr/>
          <p:nvPr/>
        </p:nvSpPr>
        <p:spPr>
          <a:xfrm>
            <a:off x="762000" y="1600200"/>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3840681"/>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990600" y="1447800"/>
            <a:ext cx="7691284" cy="3810000"/>
          </a:xfrm>
        </p:spPr>
        <p:txBody>
          <a:bodyPr/>
          <a:lstStyle/>
          <a:p>
            <a:pPr marL="685800" lvl="0" indent="-685800" algn="just"/>
            <a:r>
              <a:rPr lang="en-US" sz="2400" dirty="0">
                <a:latin typeface="Arial" panose="020B0604020202020204" pitchFamily="34" charset="0"/>
                <a:cs typeface="Arial" panose="020B0604020202020204" pitchFamily="34" charset="0"/>
              </a:rPr>
              <a:t>Several senior officials are involved in tobacco related CSR activities.</a:t>
            </a:r>
          </a:p>
          <a:p>
            <a:pPr marL="685800" lvl="0" indent="-685800" algn="just"/>
            <a:endParaRPr lang="en-US" sz="2400" dirty="0">
              <a:latin typeface="Arial" panose="020B0604020202020204" pitchFamily="34" charset="0"/>
              <a:cs typeface="Arial" panose="020B0604020202020204" pitchFamily="34" charset="0"/>
            </a:endParaRPr>
          </a:p>
          <a:p>
            <a:pPr marL="685800" indent="-685800" algn="just"/>
            <a:r>
              <a:rPr lang="en-US" sz="2400" dirty="0">
                <a:latin typeface="Arial" panose="020B0604020202020204" pitchFamily="34" charset="0"/>
                <a:cs typeface="Arial" panose="020B0604020202020204" pitchFamily="34" charset="0"/>
              </a:rPr>
              <a:t>National Board of Revenue (NBR) is not strong enough to enforce law effectively because of lack of adequate trained manpower, modern equipment and tracking system.</a:t>
            </a:r>
          </a:p>
        </p:txBody>
      </p:sp>
      <p:sp>
        <p:nvSpPr>
          <p:cNvPr id="5" name="Rectangle 4"/>
          <p:cNvSpPr/>
          <p:nvPr/>
        </p:nvSpPr>
        <p:spPr>
          <a:xfrm>
            <a:off x="609600" y="418236"/>
            <a:ext cx="6640382" cy="646331"/>
          </a:xfrm>
          <a:prstGeom prst="rect">
            <a:avLst/>
          </a:prstGeom>
        </p:spPr>
        <p:txBody>
          <a:bodyPr wrap="square">
            <a:spAutoFit/>
          </a:bodyPr>
          <a:lstStyle/>
          <a:p>
            <a:pPr lvl="0"/>
            <a:r>
              <a:rPr lang="en-US" sz="3600" b="1" dirty="0">
                <a:solidFill>
                  <a:schemeClr val="tx2"/>
                </a:solidFill>
                <a:latin typeface="Arial" panose="020B0604020202020204" pitchFamily="34" charset="0"/>
                <a:cs typeface="Arial" panose="020B0604020202020204" pitchFamily="34" charset="0"/>
              </a:rPr>
              <a:t>CONTD…</a:t>
            </a:r>
          </a:p>
        </p:txBody>
      </p:sp>
      <p:sp>
        <p:nvSpPr>
          <p:cNvPr id="6" name="Oval 5"/>
          <p:cNvSpPr/>
          <p:nvPr/>
        </p:nvSpPr>
        <p:spPr>
          <a:xfrm>
            <a:off x="1008556" y="1610906"/>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990600" y="2819400"/>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819523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371600"/>
            <a:ext cx="7696200" cy="4419600"/>
          </a:xfrm>
        </p:spPr>
        <p:txBody>
          <a:bodyPr/>
          <a:lstStyle/>
          <a:p>
            <a:pPr marL="685800" lvl="0" indent="-685800" algn="just">
              <a:spcBef>
                <a:spcPts val="1200"/>
              </a:spcBef>
            </a:pPr>
            <a:r>
              <a:rPr lang="en-US" sz="2400" dirty="0">
                <a:latin typeface="Arial" panose="020B0604020202020204" pitchFamily="34" charset="0"/>
                <a:cs typeface="Arial" panose="020B0604020202020204" pitchFamily="34" charset="0"/>
              </a:rPr>
              <a:t>Phasing out of the existing multi-tiered </a:t>
            </a:r>
            <a:r>
              <a:rPr lang="en-US" sz="2400" i="1" dirty="0">
                <a:latin typeface="Arial" panose="020B0604020202020204" pitchFamily="34" charset="0"/>
                <a:cs typeface="Arial" panose="020B0604020202020204" pitchFamily="34" charset="0"/>
              </a:rPr>
              <a:t>ad valorem</a:t>
            </a:r>
            <a:r>
              <a:rPr lang="en-US" sz="2400" dirty="0">
                <a:latin typeface="Arial" panose="020B0604020202020204" pitchFamily="34" charset="0"/>
                <a:cs typeface="Arial" panose="020B0604020202020204" pitchFamily="34" charset="0"/>
              </a:rPr>
              <a:t> tax system of cigarettes.</a:t>
            </a:r>
          </a:p>
          <a:p>
            <a:pPr marL="685800" lvl="0" indent="-685800" algn="just">
              <a:spcBef>
                <a:spcPts val="1200"/>
              </a:spcBef>
            </a:pPr>
            <a:endParaRPr lang="en-US" sz="2400" dirty="0">
              <a:latin typeface="Arial" panose="020B0604020202020204" pitchFamily="34" charset="0"/>
              <a:cs typeface="Arial" panose="020B0604020202020204" pitchFamily="34" charset="0"/>
            </a:endParaRPr>
          </a:p>
          <a:p>
            <a:pPr marL="685800" lvl="0" indent="-685800" algn="just">
              <a:spcBef>
                <a:spcPts val="1200"/>
              </a:spcBef>
            </a:pPr>
            <a:r>
              <a:rPr lang="en-US" sz="2400" dirty="0">
                <a:latin typeface="Arial" panose="020B0604020202020204" pitchFamily="34" charset="0"/>
                <a:cs typeface="Arial" panose="020B0604020202020204" pitchFamily="34" charset="0"/>
              </a:rPr>
              <a:t>Replacing the existing </a:t>
            </a:r>
            <a:r>
              <a:rPr lang="en-US" sz="2400" i="1" dirty="0">
                <a:latin typeface="Arial" panose="020B0604020202020204" pitchFamily="34" charset="0"/>
                <a:cs typeface="Arial" panose="020B0604020202020204" pitchFamily="34" charset="0"/>
              </a:rPr>
              <a:t>ad valorem</a:t>
            </a:r>
            <a:r>
              <a:rPr lang="en-US" sz="2400" dirty="0">
                <a:latin typeface="Arial" panose="020B0604020202020204" pitchFamily="34" charset="0"/>
                <a:cs typeface="Arial" panose="020B0604020202020204" pitchFamily="34" charset="0"/>
              </a:rPr>
              <a:t> taxes with </a:t>
            </a:r>
            <a:r>
              <a:rPr lang="en-US" sz="2400" b="1" dirty="0">
                <a:latin typeface="Arial" panose="020B0604020202020204" pitchFamily="34" charset="0"/>
                <a:cs typeface="Arial" panose="020B0604020202020204" pitchFamily="34" charset="0"/>
              </a:rPr>
              <a:t>specific taxes </a:t>
            </a:r>
            <a:r>
              <a:rPr lang="en-US" sz="2400" dirty="0">
                <a:latin typeface="Arial" panose="020B0604020202020204" pitchFamily="34" charset="0"/>
                <a:cs typeface="Arial" panose="020B0604020202020204" pitchFamily="34" charset="0"/>
              </a:rPr>
              <a:t>by amending the existing law. As the first step, the government can reduce the number of the current cigarette price tiers and add a specific tax to all the tiers in the existing </a:t>
            </a:r>
            <a:r>
              <a:rPr lang="en-US" sz="2400" i="1" dirty="0">
                <a:latin typeface="Arial" panose="020B0604020202020204" pitchFamily="34" charset="0"/>
                <a:cs typeface="Arial" panose="020B0604020202020204" pitchFamily="34" charset="0"/>
              </a:rPr>
              <a:t>ad valorem</a:t>
            </a:r>
            <a:r>
              <a:rPr lang="en-US" sz="2400" dirty="0">
                <a:latin typeface="Arial" panose="020B0604020202020204" pitchFamily="34" charset="0"/>
                <a:cs typeface="Arial" panose="020B0604020202020204" pitchFamily="34" charset="0"/>
              </a:rPr>
              <a:t> tax structure.</a:t>
            </a:r>
          </a:p>
        </p:txBody>
      </p:sp>
      <p:sp>
        <p:nvSpPr>
          <p:cNvPr id="6" name="Rectangle 5"/>
          <p:cNvSpPr/>
          <p:nvPr/>
        </p:nvSpPr>
        <p:spPr>
          <a:xfrm>
            <a:off x="609600" y="418236"/>
            <a:ext cx="6640382" cy="646331"/>
          </a:xfrm>
          <a:prstGeom prst="rect">
            <a:avLst/>
          </a:prstGeom>
        </p:spPr>
        <p:txBody>
          <a:bodyPr wrap="square">
            <a:spAutoFit/>
          </a:bodyPr>
          <a:lstStyle/>
          <a:p>
            <a:pPr lvl="0"/>
            <a:r>
              <a:rPr lang="en-US" sz="3600" b="1" dirty="0">
                <a:solidFill>
                  <a:schemeClr val="tx2"/>
                </a:solidFill>
                <a:latin typeface="Arial" panose="020B0604020202020204" pitchFamily="34" charset="0"/>
                <a:cs typeface="Arial" panose="020B0604020202020204" pitchFamily="34" charset="0"/>
              </a:rPr>
              <a:t>RECOMMENDATIONS</a:t>
            </a:r>
          </a:p>
        </p:txBody>
      </p:sp>
      <p:sp>
        <p:nvSpPr>
          <p:cNvPr id="7" name="Oval 6"/>
          <p:cNvSpPr/>
          <p:nvPr/>
        </p:nvSpPr>
        <p:spPr>
          <a:xfrm>
            <a:off x="1152197" y="1524000"/>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143000" y="2966457"/>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136448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143000" y="1371600"/>
            <a:ext cx="7696200" cy="4419600"/>
          </a:xfrm>
        </p:spPr>
        <p:txBody>
          <a:bodyPr/>
          <a:lstStyle/>
          <a:p>
            <a:pPr marL="685800" lvl="0" indent="-685800" algn="just">
              <a:spcBef>
                <a:spcPts val="0"/>
              </a:spcBef>
            </a:pPr>
            <a:r>
              <a:rPr lang="en-US" sz="2400" dirty="0">
                <a:latin typeface="Arial" panose="020B0604020202020204" pitchFamily="34" charset="0"/>
                <a:cs typeface="Arial" panose="020B0604020202020204" pitchFamily="34" charset="0"/>
              </a:rPr>
              <a:t>Increasing </a:t>
            </a:r>
            <a:r>
              <a:rPr lang="en-US" sz="2400" dirty="0" err="1">
                <a:latin typeface="Arial" panose="020B0604020202020204" pitchFamily="34" charset="0"/>
                <a:cs typeface="Arial" panose="020B0604020202020204" pitchFamily="34" charset="0"/>
              </a:rPr>
              <a:t>biri</a:t>
            </a:r>
            <a:r>
              <a:rPr lang="en-US" sz="2400" dirty="0">
                <a:latin typeface="Arial" panose="020B0604020202020204" pitchFamily="34" charset="0"/>
                <a:cs typeface="Arial" panose="020B0604020202020204" pitchFamily="34" charset="0"/>
              </a:rPr>
              <a:t> taxes substantially through a uniform specific </a:t>
            </a:r>
            <a:r>
              <a:rPr lang="en-US" sz="2400" dirty="0" err="1">
                <a:latin typeface="Arial" panose="020B0604020202020204" pitchFamily="34" charset="0"/>
                <a:cs typeface="Arial" panose="020B0604020202020204" pitchFamily="34" charset="0"/>
              </a:rPr>
              <a:t>biri</a:t>
            </a:r>
            <a:r>
              <a:rPr lang="en-US" sz="2400" dirty="0">
                <a:latin typeface="Arial" panose="020B0604020202020204" pitchFamily="34" charset="0"/>
                <a:cs typeface="Arial" panose="020B0604020202020204" pitchFamily="34" charset="0"/>
              </a:rPr>
              <a:t> excise tax that significantly raises </a:t>
            </a:r>
            <a:r>
              <a:rPr lang="en-US" sz="2400" dirty="0" err="1">
                <a:latin typeface="Arial" panose="020B0604020202020204" pitchFamily="34" charset="0"/>
                <a:cs typeface="Arial" panose="020B0604020202020204" pitchFamily="34" charset="0"/>
              </a:rPr>
              <a:t>biri</a:t>
            </a:r>
            <a:r>
              <a:rPr lang="en-US" sz="2400" dirty="0">
                <a:latin typeface="Arial" panose="020B0604020202020204" pitchFamily="34" charset="0"/>
                <a:cs typeface="Arial" panose="020B0604020202020204" pitchFamily="34" charset="0"/>
              </a:rPr>
              <a:t> prices and reduces its use.</a:t>
            </a:r>
          </a:p>
          <a:p>
            <a:pPr marL="685800" lvl="0" indent="-685800" algn="just">
              <a:spcBef>
                <a:spcPts val="0"/>
              </a:spcBef>
            </a:pPr>
            <a:endParaRPr lang="en-US" sz="2400" dirty="0">
              <a:latin typeface="Arial" panose="020B0604020202020204" pitchFamily="34" charset="0"/>
              <a:cs typeface="Arial" panose="020B0604020202020204" pitchFamily="34" charset="0"/>
            </a:endParaRPr>
          </a:p>
          <a:p>
            <a:pPr marL="685800" lvl="0" indent="-685800" algn="just">
              <a:spcBef>
                <a:spcPts val="0"/>
              </a:spcBef>
            </a:pPr>
            <a:r>
              <a:rPr lang="en-US" sz="2400" b="1" dirty="0">
                <a:latin typeface="Arial" panose="020B0604020202020204" pitchFamily="34" charset="0"/>
                <a:cs typeface="Arial" panose="020B0604020202020204" pitchFamily="34" charset="0"/>
              </a:rPr>
              <a:t>Formalizing SLT </a:t>
            </a:r>
            <a:r>
              <a:rPr lang="en-US" sz="2400" dirty="0">
                <a:latin typeface="Arial" panose="020B0604020202020204" pitchFamily="34" charset="0"/>
                <a:cs typeface="Arial" panose="020B0604020202020204" pitchFamily="34" charset="0"/>
              </a:rPr>
              <a:t>manufacturing units by bringing them under registration process and </a:t>
            </a:r>
            <a:r>
              <a:rPr lang="en-US" sz="2400" b="1" dirty="0">
                <a:latin typeface="Arial" panose="020B0604020202020204" pitchFamily="34" charset="0"/>
                <a:cs typeface="Arial" panose="020B0604020202020204" pitchFamily="34" charset="0"/>
              </a:rPr>
              <a:t>replacing the existing tariff value with the maximum retail price </a:t>
            </a:r>
            <a:r>
              <a:rPr lang="en-US" sz="2400" dirty="0">
                <a:latin typeface="Arial" panose="020B0604020202020204" pitchFamily="34" charset="0"/>
                <a:cs typeface="Arial" panose="020B0604020202020204" pitchFamily="34" charset="0"/>
              </a:rPr>
              <a:t>as the tax base.</a:t>
            </a:r>
          </a:p>
        </p:txBody>
      </p:sp>
      <p:sp>
        <p:nvSpPr>
          <p:cNvPr id="5" name="Rectangle 4"/>
          <p:cNvSpPr/>
          <p:nvPr/>
        </p:nvSpPr>
        <p:spPr>
          <a:xfrm>
            <a:off x="609600" y="418236"/>
            <a:ext cx="6640382" cy="646331"/>
          </a:xfrm>
          <a:prstGeom prst="rect">
            <a:avLst/>
          </a:prstGeom>
        </p:spPr>
        <p:txBody>
          <a:bodyPr wrap="square">
            <a:spAutoFit/>
          </a:bodyPr>
          <a:lstStyle/>
          <a:p>
            <a:pPr lvl="0"/>
            <a:r>
              <a:rPr lang="en-US" sz="3600" b="1" dirty="0">
                <a:solidFill>
                  <a:schemeClr val="tx2"/>
                </a:solidFill>
                <a:latin typeface="Arial" panose="020B0604020202020204" pitchFamily="34" charset="0"/>
                <a:cs typeface="Arial" panose="020B0604020202020204" pitchFamily="34" charset="0"/>
              </a:rPr>
              <a:t>CONTD…</a:t>
            </a:r>
          </a:p>
        </p:txBody>
      </p:sp>
      <p:sp>
        <p:nvSpPr>
          <p:cNvPr id="6" name="Oval 5"/>
          <p:cNvSpPr/>
          <p:nvPr/>
        </p:nvSpPr>
        <p:spPr>
          <a:xfrm>
            <a:off x="1152197" y="1504950"/>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157277" y="2986974"/>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962638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599" y="1371600"/>
            <a:ext cx="7712577" cy="3048000"/>
          </a:xfrm>
        </p:spPr>
        <p:txBody>
          <a:bodyPr/>
          <a:lstStyle/>
          <a:p>
            <a:pPr marL="685800" indent="-685800" algn="just">
              <a:spcBef>
                <a:spcPts val="0"/>
              </a:spcBef>
            </a:pPr>
            <a:r>
              <a:rPr lang="en-US" sz="2400" dirty="0">
                <a:latin typeface="Arial" panose="020B0604020202020204" pitchFamily="34" charset="0"/>
                <a:cs typeface="Arial" panose="020B0604020202020204" pitchFamily="34" charset="0"/>
              </a:rPr>
              <a:t>Harmonizing tax rates across all tobacco products in order to avoid substitution of one tobacco product by another.</a:t>
            </a:r>
          </a:p>
          <a:p>
            <a:pPr marL="685800" indent="-685800" algn="just">
              <a:spcBef>
                <a:spcPts val="0"/>
              </a:spcBef>
            </a:pPr>
            <a:endParaRPr lang="en-US" sz="2400" dirty="0">
              <a:latin typeface="Arial" panose="020B0604020202020204" pitchFamily="34" charset="0"/>
              <a:cs typeface="Arial" panose="020B0604020202020204" pitchFamily="34" charset="0"/>
            </a:endParaRPr>
          </a:p>
          <a:p>
            <a:pPr marL="685800" lvl="0" indent="-685800" algn="just">
              <a:spcBef>
                <a:spcPts val="0"/>
              </a:spcBef>
            </a:pPr>
            <a:r>
              <a:rPr lang="en-US" sz="2400" b="1" dirty="0">
                <a:latin typeface="Arial" panose="020B0604020202020204" pitchFamily="34" charset="0"/>
                <a:cs typeface="Arial" panose="020B0604020202020204" pitchFamily="34" charset="0"/>
              </a:rPr>
              <a:t>Formulating a comprehensive tobacco tax policy</a:t>
            </a:r>
            <a:r>
              <a:rPr lang="en-US" sz="2400" dirty="0">
                <a:latin typeface="Arial" panose="020B0604020202020204" pitchFamily="34" charset="0"/>
                <a:cs typeface="Arial" panose="020B0604020202020204" pitchFamily="34" charset="0"/>
              </a:rPr>
              <a:t> and then Implementing annual adjustments to specific excise tax rates for retaining their real value over time</a:t>
            </a:r>
          </a:p>
        </p:txBody>
      </p:sp>
      <p:sp>
        <p:nvSpPr>
          <p:cNvPr id="8" name="Rectangle 7"/>
          <p:cNvSpPr/>
          <p:nvPr/>
        </p:nvSpPr>
        <p:spPr>
          <a:xfrm>
            <a:off x="609600" y="418236"/>
            <a:ext cx="6640382" cy="646331"/>
          </a:xfrm>
          <a:prstGeom prst="rect">
            <a:avLst/>
          </a:prstGeom>
        </p:spPr>
        <p:txBody>
          <a:bodyPr wrap="square">
            <a:spAutoFit/>
          </a:bodyPr>
          <a:lstStyle/>
          <a:p>
            <a:pPr lvl="0"/>
            <a:r>
              <a:rPr lang="en-US" sz="3600" b="1" dirty="0">
                <a:solidFill>
                  <a:schemeClr val="tx2"/>
                </a:solidFill>
                <a:latin typeface="Arial" panose="020B0604020202020204" pitchFamily="34" charset="0"/>
                <a:cs typeface="Arial" panose="020B0604020202020204" pitchFamily="34" charset="0"/>
              </a:rPr>
              <a:t>CONTD…</a:t>
            </a:r>
          </a:p>
        </p:txBody>
      </p:sp>
      <p:sp>
        <p:nvSpPr>
          <p:cNvPr id="9" name="Oval 8"/>
          <p:cNvSpPr/>
          <p:nvPr/>
        </p:nvSpPr>
        <p:spPr>
          <a:xfrm>
            <a:off x="990599" y="1547998"/>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990599" y="3011301"/>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0030199"/>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990599" y="1371600"/>
            <a:ext cx="7712577" cy="3200400"/>
          </a:xfrm>
        </p:spPr>
        <p:txBody>
          <a:bodyPr/>
          <a:lstStyle/>
          <a:p>
            <a:pPr marL="685800" lvl="0" indent="-685800" algn="just">
              <a:spcBef>
                <a:spcPts val="0"/>
              </a:spcBef>
            </a:pPr>
            <a:r>
              <a:rPr lang="en-US" sz="2400" b="1" dirty="0">
                <a:latin typeface="Arial" panose="020B0604020202020204" pitchFamily="34" charset="0"/>
                <a:cs typeface="Arial" panose="020B0604020202020204" pitchFamily="34" charset="0"/>
              </a:rPr>
              <a:t>Strengthening the NBR </a:t>
            </a:r>
            <a:r>
              <a:rPr lang="en-US" sz="2400" dirty="0">
                <a:latin typeface="Arial" panose="020B0604020202020204" pitchFamily="34" charset="0"/>
                <a:cs typeface="Arial" panose="020B0604020202020204" pitchFamily="34" charset="0"/>
              </a:rPr>
              <a:t>by reforming its legal framework and enhancing its institutional capacity.</a:t>
            </a:r>
          </a:p>
          <a:p>
            <a:pPr marL="685800" lvl="0" indent="-685800" algn="just">
              <a:spcBef>
                <a:spcPts val="0"/>
              </a:spcBef>
            </a:pPr>
            <a:endParaRPr lang="en-US" sz="2400" dirty="0">
              <a:latin typeface="Arial" panose="020B0604020202020204" pitchFamily="34" charset="0"/>
              <a:cs typeface="Arial" panose="020B0604020202020204" pitchFamily="34" charset="0"/>
            </a:endParaRPr>
          </a:p>
          <a:p>
            <a:pPr marL="685800" indent="-685800" algn="just">
              <a:spcBef>
                <a:spcPts val="0"/>
              </a:spcBef>
            </a:pPr>
            <a:r>
              <a:rPr lang="en-US" sz="2400" dirty="0">
                <a:latin typeface="Arial" panose="020B0604020202020204" pitchFamily="34" charset="0"/>
                <a:cs typeface="Arial" panose="020B0604020202020204" pitchFamily="34" charset="0"/>
              </a:rPr>
              <a:t>Undertaking strong advocacy programs to convince the government to address the conflict of interest in tobacco taxation.</a:t>
            </a:r>
          </a:p>
        </p:txBody>
      </p:sp>
      <p:sp>
        <p:nvSpPr>
          <p:cNvPr id="5" name="Rectangle 4"/>
          <p:cNvSpPr/>
          <p:nvPr/>
        </p:nvSpPr>
        <p:spPr>
          <a:xfrm>
            <a:off x="609600" y="418236"/>
            <a:ext cx="6640382" cy="646331"/>
          </a:xfrm>
          <a:prstGeom prst="rect">
            <a:avLst/>
          </a:prstGeom>
        </p:spPr>
        <p:txBody>
          <a:bodyPr wrap="square">
            <a:spAutoFit/>
          </a:bodyPr>
          <a:lstStyle/>
          <a:p>
            <a:pPr lvl="0"/>
            <a:r>
              <a:rPr lang="en-US" sz="3600" b="1" dirty="0">
                <a:solidFill>
                  <a:schemeClr val="tx2"/>
                </a:solidFill>
                <a:latin typeface="Arial" panose="020B0604020202020204" pitchFamily="34" charset="0"/>
                <a:cs typeface="Arial" panose="020B0604020202020204" pitchFamily="34" charset="0"/>
              </a:rPr>
              <a:t>CONTD…</a:t>
            </a:r>
          </a:p>
        </p:txBody>
      </p:sp>
      <p:sp>
        <p:nvSpPr>
          <p:cNvPr id="6" name="Oval 5"/>
          <p:cNvSpPr/>
          <p:nvPr/>
        </p:nvSpPr>
        <p:spPr>
          <a:xfrm>
            <a:off x="990599" y="1496606"/>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990599" y="2590800"/>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8173061"/>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990599" y="1371600"/>
            <a:ext cx="7712577" cy="1905000"/>
          </a:xfrm>
        </p:spPr>
        <p:txBody>
          <a:bodyPr/>
          <a:lstStyle/>
          <a:p>
            <a:pPr marL="685800" lvl="0" indent="-685800" algn="just">
              <a:spcBef>
                <a:spcPts val="0"/>
              </a:spcBef>
            </a:pPr>
            <a:r>
              <a:rPr lang="en-US" sz="2400" dirty="0">
                <a:latin typeface="Arial" panose="020B0604020202020204" pitchFamily="34" charset="0"/>
                <a:cs typeface="Arial" panose="020B0604020202020204" pitchFamily="34" charset="0"/>
              </a:rPr>
              <a:t>Earmarking tobacco tax revenue to support the programs for </a:t>
            </a:r>
            <a:r>
              <a:rPr lang="en-US" sz="2400" b="1" dirty="0">
                <a:latin typeface="Arial" panose="020B0604020202020204" pitchFamily="34" charset="0"/>
                <a:cs typeface="Arial" panose="020B0604020202020204" pitchFamily="34" charset="0"/>
              </a:rPr>
              <a:t>creating health awareness </a:t>
            </a:r>
            <a:r>
              <a:rPr lang="en-US" sz="2400" dirty="0">
                <a:latin typeface="Arial" panose="020B0604020202020204" pitchFamily="34" charset="0"/>
                <a:cs typeface="Arial" panose="020B0604020202020204" pitchFamily="34" charset="0"/>
              </a:rPr>
              <a:t>as well as for other comprehensive tobacco control programs.</a:t>
            </a:r>
          </a:p>
        </p:txBody>
      </p:sp>
      <p:sp>
        <p:nvSpPr>
          <p:cNvPr id="5" name="Rectangle 4"/>
          <p:cNvSpPr/>
          <p:nvPr/>
        </p:nvSpPr>
        <p:spPr>
          <a:xfrm>
            <a:off x="609600" y="418236"/>
            <a:ext cx="6640382" cy="646331"/>
          </a:xfrm>
          <a:prstGeom prst="rect">
            <a:avLst/>
          </a:prstGeom>
        </p:spPr>
        <p:txBody>
          <a:bodyPr wrap="square">
            <a:spAutoFit/>
          </a:bodyPr>
          <a:lstStyle/>
          <a:p>
            <a:pPr lvl="0"/>
            <a:r>
              <a:rPr lang="en-US" sz="3600" b="1" dirty="0">
                <a:solidFill>
                  <a:schemeClr val="tx2"/>
                </a:solidFill>
                <a:latin typeface="Arial" panose="020B0604020202020204" pitchFamily="34" charset="0"/>
                <a:cs typeface="Arial" panose="020B0604020202020204" pitchFamily="34" charset="0"/>
              </a:rPr>
              <a:t>CONTD…</a:t>
            </a:r>
          </a:p>
        </p:txBody>
      </p:sp>
      <p:sp>
        <p:nvSpPr>
          <p:cNvPr id="6" name="Oval 5"/>
          <p:cNvSpPr/>
          <p:nvPr/>
        </p:nvSpPr>
        <p:spPr>
          <a:xfrm>
            <a:off x="1074682" y="1512832"/>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035738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447801"/>
            <a:ext cx="7543800" cy="2819400"/>
          </a:xfrm>
        </p:spPr>
        <p:txBody>
          <a:bodyPr/>
          <a:lstStyle/>
          <a:p>
            <a:pPr marL="0" indent="0" algn="just">
              <a:spcBef>
                <a:spcPts val="0"/>
              </a:spcBef>
              <a:buNone/>
            </a:pPr>
            <a:r>
              <a:rPr lang="en-US" sz="2400" dirty="0">
                <a:latin typeface="Arial" panose="020B0604020202020204" pitchFamily="34" charset="0"/>
                <a:cs typeface="Arial" panose="020B0604020202020204" pitchFamily="34" charset="0"/>
              </a:rPr>
              <a:t>The Ministry of Health and Family Welfare (Health Services Division) should take the initiative to raise awareness about </a:t>
            </a:r>
            <a:r>
              <a:rPr lang="en-US" sz="2400" b="1" dirty="0">
                <a:latin typeface="Arial" panose="020B0604020202020204" pitchFamily="34" charset="0"/>
                <a:cs typeface="Arial" panose="020B0604020202020204" pitchFamily="34" charset="0"/>
              </a:rPr>
              <a:t>Article 5.3 of the WHO FCTC </a:t>
            </a:r>
            <a:r>
              <a:rPr lang="en-US" sz="2400" dirty="0">
                <a:latin typeface="Arial" panose="020B0604020202020204" pitchFamily="34" charset="0"/>
                <a:cs typeface="Arial" panose="020B0604020202020204" pitchFamily="34" charset="0"/>
              </a:rPr>
              <a:t>among the Ministry of Finance, Ministry of Agriculture and Ministry of Industries.</a:t>
            </a:r>
          </a:p>
        </p:txBody>
      </p:sp>
      <p:sp>
        <p:nvSpPr>
          <p:cNvPr id="7" name="Rectangle 6"/>
          <p:cNvSpPr/>
          <p:nvPr/>
        </p:nvSpPr>
        <p:spPr>
          <a:xfrm>
            <a:off x="533400" y="457200"/>
            <a:ext cx="7848600" cy="646331"/>
          </a:xfrm>
          <a:prstGeom prst="rect">
            <a:avLst/>
          </a:prstGeom>
        </p:spPr>
        <p:txBody>
          <a:bodyPr wrap="square">
            <a:spAutoFit/>
          </a:bodyPr>
          <a:lstStyle/>
          <a:p>
            <a:r>
              <a:rPr lang="en-US" sz="3600" b="1" dirty="0">
                <a:solidFill>
                  <a:schemeClr val="accent1"/>
                </a:solidFill>
                <a:latin typeface="Arial" panose="020B0604020202020204" pitchFamily="34" charset="0"/>
                <a:cs typeface="Arial" panose="020B0604020202020204" pitchFamily="34" charset="0"/>
              </a:rPr>
              <a:t>Addressing Conflict of Interest</a:t>
            </a:r>
            <a:endParaRPr lang="en-US" sz="3600" dirty="0">
              <a:solidFill>
                <a:schemeClr val="accent1"/>
              </a:solidFill>
              <a:latin typeface="Arial" panose="020B0604020202020204" pitchFamily="34" charset="0"/>
              <a:cs typeface="Arial" panose="020B0604020202020204" pitchFamily="34" charset="0"/>
            </a:endParaRPr>
          </a:p>
        </p:txBody>
      </p:sp>
      <p:sp>
        <p:nvSpPr>
          <p:cNvPr id="8" name="Oval 7"/>
          <p:cNvSpPr/>
          <p:nvPr/>
        </p:nvSpPr>
        <p:spPr>
          <a:xfrm>
            <a:off x="523240" y="1600200"/>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217007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a:extLst>
              <a:ext uri="{FF2B5EF4-FFF2-40B4-BE49-F238E27FC236}">
                <a16:creationId xmlns:a16="http://schemas.microsoft.com/office/drawing/2014/main" xmlns="" id="{BFCB872E-275C-4E57-ACC7-813FF646DE63}"/>
              </a:ext>
            </a:extLst>
          </p:cNvPr>
          <p:cNvSpPr>
            <a:spLocks noGrp="1"/>
          </p:cNvSpPr>
          <p:nvPr>
            <p:ph idx="1"/>
          </p:nvPr>
        </p:nvSpPr>
        <p:spPr>
          <a:xfrm>
            <a:off x="1752600" y="1828800"/>
            <a:ext cx="6324600" cy="3352800"/>
          </a:xfrm>
        </p:spPr>
        <p:txBody>
          <a:bodyPr/>
          <a:lstStyle/>
          <a:p>
            <a:pPr marL="0" indent="0" algn="just">
              <a:buNone/>
            </a:pPr>
            <a:r>
              <a:rPr lang="en-US" sz="2400" dirty="0">
                <a:latin typeface="Arial" panose="020B0604020202020204" pitchFamily="34" charset="0"/>
                <a:cs typeface="Arial" panose="020B0604020202020204" pitchFamily="34" charset="0"/>
              </a:rPr>
              <a:t>To assess the impact of cigarette tax increases no government revenue and public health; and</a:t>
            </a:r>
          </a:p>
          <a:p>
            <a:pPr marL="0" indent="0">
              <a:buNone/>
            </a:pPr>
            <a:endParaRPr lang="en-US" sz="2400" dirty="0">
              <a:latin typeface="Arial" panose="020B0604020202020204" pitchFamily="34" charset="0"/>
              <a:cs typeface="Arial" panose="020B0604020202020204" pitchFamily="34" charset="0"/>
            </a:endParaRPr>
          </a:p>
          <a:p>
            <a:pPr marL="0" indent="0" algn="just">
              <a:buNone/>
            </a:pPr>
            <a:r>
              <a:rPr lang="en-US" sz="2400" dirty="0">
                <a:latin typeface="Arial" panose="020B0604020202020204" pitchFamily="34" charset="0"/>
                <a:cs typeface="Arial" panose="020B0604020202020204" pitchFamily="34" charset="0"/>
              </a:rPr>
              <a:t>To propose specific recommendations on tobacco tax policy and administrative reforms.</a:t>
            </a:r>
          </a:p>
        </p:txBody>
      </p:sp>
      <p:sp>
        <p:nvSpPr>
          <p:cNvPr id="5" name="Rectangle 4"/>
          <p:cNvSpPr/>
          <p:nvPr/>
        </p:nvSpPr>
        <p:spPr>
          <a:xfrm>
            <a:off x="533400" y="741402"/>
            <a:ext cx="6019800" cy="646331"/>
          </a:xfrm>
          <a:prstGeom prst="rect">
            <a:avLst/>
          </a:prstGeom>
        </p:spPr>
        <p:txBody>
          <a:bodyPr wrap="square">
            <a:spAutoFit/>
          </a:bodyPr>
          <a:lstStyle/>
          <a:p>
            <a:pPr lvl="0"/>
            <a:r>
              <a:rPr lang="en-US" sz="3600" b="1" dirty="0">
                <a:solidFill>
                  <a:schemeClr val="tx2"/>
                </a:solidFill>
                <a:latin typeface="Arial" panose="020B0604020202020204" pitchFamily="34" charset="0"/>
                <a:cs typeface="Arial" panose="020B0604020202020204" pitchFamily="34" charset="0"/>
              </a:rPr>
              <a:t>CONTD…</a:t>
            </a:r>
            <a:endParaRPr lang="en-US" sz="3600" dirty="0">
              <a:solidFill>
                <a:schemeClr val="tx2"/>
              </a:solidFill>
              <a:latin typeface="Arial" panose="020B0604020202020204" pitchFamily="34" charset="0"/>
              <a:cs typeface="Arial" panose="020B0604020202020204" pitchFamily="34" charset="0"/>
            </a:endParaRPr>
          </a:p>
        </p:txBody>
      </p:sp>
      <p:sp>
        <p:nvSpPr>
          <p:cNvPr id="6" name="Oval 5"/>
          <p:cNvSpPr/>
          <p:nvPr/>
        </p:nvSpPr>
        <p:spPr>
          <a:xfrm>
            <a:off x="1162050" y="1962149"/>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162050" y="3894082"/>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9322621"/>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990600" y="1447801"/>
            <a:ext cx="7543800" cy="2971800"/>
          </a:xfrm>
        </p:spPr>
        <p:txBody>
          <a:bodyPr/>
          <a:lstStyle/>
          <a:p>
            <a:pPr marL="0" lvl="0" indent="0" algn="just">
              <a:spcBef>
                <a:spcPts val="0"/>
              </a:spcBef>
              <a:buNone/>
            </a:pPr>
            <a:r>
              <a:rPr lang="en-US" sz="2400" dirty="0">
                <a:latin typeface="Arial" panose="020B0604020202020204" pitchFamily="34" charset="0"/>
                <a:cs typeface="Arial" panose="020B0604020202020204" pitchFamily="34" charset="0"/>
              </a:rPr>
              <a:t>The government must withdraw all incentives provided to the tobacco industries including the exemption of export duty and VAT. The government should enforce the ban on the use of subsidized fertilizer for tobacco growing.</a:t>
            </a:r>
          </a:p>
        </p:txBody>
      </p:sp>
      <p:sp>
        <p:nvSpPr>
          <p:cNvPr id="5" name="Rectangle 4"/>
          <p:cNvSpPr/>
          <p:nvPr/>
        </p:nvSpPr>
        <p:spPr>
          <a:xfrm>
            <a:off x="609600" y="418236"/>
            <a:ext cx="6640382" cy="646331"/>
          </a:xfrm>
          <a:prstGeom prst="rect">
            <a:avLst/>
          </a:prstGeom>
        </p:spPr>
        <p:txBody>
          <a:bodyPr wrap="square">
            <a:spAutoFit/>
          </a:bodyPr>
          <a:lstStyle/>
          <a:p>
            <a:pPr lvl="0"/>
            <a:r>
              <a:rPr lang="en-US" sz="3600" b="1" dirty="0" err="1">
                <a:solidFill>
                  <a:schemeClr val="accent1"/>
                </a:solidFill>
                <a:latin typeface="Arial" panose="020B0604020202020204" pitchFamily="34" charset="0"/>
                <a:cs typeface="Arial" panose="020B0604020202020204" pitchFamily="34" charset="0"/>
              </a:rPr>
              <a:t>Contd</a:t>
            </a:r>
            <a:r>
              <a:rPr lang="en-US" sz="3600" b="1" dirty="0">
                <a:solidFill>
                  <a:schemeClr val="accent1"/>
                </a:solidFill>
                <a:latin typeface="Arial" panose="020B0604020202020204" pitchFamily="34" charset="0"/>
                <a:cs typeface="Arial" panose="020B0604020202020204" pitchFamily="34" charset="0"/>
              </a:rPr>
              <a:t>…</a:t>
            </a:r>
          </a:p>
        </p:txBody>
      </p:sp>
      <p:sp>
        <p:nvSpPr>
          <p:cNvPr id="6" name="Oval 5"/>
          <p:cNvSpPr/>
          <p:nvPr/>
        </p:nvSpPr>
        <p:spPr>
          <a:xfrm>
            <a:off x="619760" y="1600200"/>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6747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990600" y="1447801"/>
            <a:ext cx="7543800" cy="2286000"/>
          </a:xfrm>
        </p:spPr>
        <p:txBody>
          <a:bodyPr/>
          <a:lstStyle/>
          <a:p>
            <a:pPr marL="0" lvl="0" indent="0" algn="just">
              <a:spcBef>
                <a:spcPts val="0"/>
              </a:spcBef>
              <a:buNone/>
            </a:pPr>
            <a:r>
              <a:rPr lang="en-US" sz="2400" dirty="0">
                <a:latin typeface="Arial" panose="020B0604020202020204" pitchFamily="34" charset="0"/>
                <a:cs typeface="Arial" panose="020B0604020202020204" pitchFamily="34" charset="0"/>
              </a:rPr>
              <a:t>The government must stop giving award for the highest taxpayer or the longest serving taxpayer award or any other recognition to the persons involved in tobacco business.</a:t>
            </a:r>
          </a:p>
        </p:txBody>
      </p:sp>
      <p:sp>
        <p:nvSpPr>
          <p:cNvPr id="5" name="Rectangle 4"/>
          <p:cNvSpPr/>
          <p:nvPr/>
        </p:nvSpPr>
        <p:spPr>
          <a:xfrm>
            <a:off x="609600" y="418236"/>
            <a:ext cx="6640382" cy="646331"/>
          </a:xfrm>
          <a:prstGeom prst="rect">
            <a:avLst/>
          </a:prstGeom>
        </p:spPr>
        <p:txBody>
          <a:bodyPr wrap="square">
            <a:spAutoFit/>
          </a:bodyPr>
          <a:lstStyle/>
          <a:p>
            <a:pPr lvl="0"/>
            <a:r>
              <a:rPr lang="en-US" sz="3600" b="1" dirty="0" err="1">
                <a:solidFill>
                  <a:schemeClr val="accent1"/>
                </a:solidFill>
                <a:latin typeface="Arial" panose="020B0604020202020204" pitchFamily="34" charset="0"/>
                <a:cs typeface="Arial" panose="020B0604020202020204" pitchFamily="34" charset="0"/>
              </a:rPr>
              <a:t>Contd</a:t>
            </a:r>
            <a:r>
              <a:rPr lang="en-US" sz="3600" b="1" dirty="0">
                <a:solidFill>
                  <a:schemeClr val="accent1"/>
                </a:solidFill>
                <a:latin typeface="Arial" panose="020B0604020202020204" pitchFamily="34" charset="0"/>
                <a:cs typeface="Arial" panose="020B0604020202020204" pitchFamily="34" charset="0"/>
              </a:rPr>
              <a:t>…</a:t>
            </a:r>
          </a:p>
        </p:txBody>
      </p:sp>
      <p:sp>
        <p:nvSpPr>
          <p:cNvPr id="6" name="Oval 5"/>
          <p:cNvSpPr/>
          <p:nvPr/>
        </p:nvSpPr>
        <p:spPr>
          <a:xfrm>
            <a:off x="609600" y="1600200"/>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0943189"/>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990600" y="1447801"/>
            <a:ext cx="7543800" cy="2286000"/>
          </a:xfrm>
        </p:spPr>
        <p:txBody>
          <a:bodyPr/>
          <a:lstStyle/>
          <a:p>
            <a:pPr marL="0" lvl="0" indent="0" algn="just">
              <a:spcBef>
                <a:spcPts val="0"/>
              </a:spcBef>
              <a:buNone/>
            </a:pPr>
            <a:r>
              <a:rPr lang="en-US" sz="2400" dirty="0">
                <a:latin typeface="Arial" panose="020B0604020202020204" pitchFamily="34" charset="0"/>
                <a:cs typeface="Arial" panose="020B0604020202020204" pitchFamily="34" charset="0"/>
              </a:rPr>
              <a:t>Tobacco related CSR activities should be banned as required under Article 5.3 of the WHO FCTC. Moreover, the government should also take the initiative to offload its shares in the BATB. </a:t>
            </a:r>
          </a:p>
        </p:txBody>
      </p:sp>
      <p:sp>
        <p:nvSpPr>
          <p:cNvPr id="5" name="Rectangle 4"/>
          <p:cNvSpPr/>
          <p:nvPr/>
        </p:nvSpPr>
        <p:spPr>
          <a:xfrm>
            <a:off x="609600" y="418236"/>
            <a:ext cx="6640382" cy="646331"/>
          </a:xfrm>
          <a:prstGeom prst="rect">
            <a:avLst/>
          </a:prstGeom>
        </p:spPr>
        <p:txBody>
          <a:bodyPr wrap="square">
            <a:spAutoFit/>
          </a:bodyPr>
          <a:lstStyle/>
          <a:p>
            <a:pPr lvl="0"/>
            <a:r>
              <a:rPr lang="en-US" sz="3600" b="1" dirty="0" err="1">
                <a:solidFill>
                  <a:schemeClr val="accent1"/>
                </a:solidFill>
                <a:latin typeface="Arial" panose="020B0604020202020204" pitchFamily="34" charset="0"/>
                <a:cs typeface="Arial" panose="020B0604020202020204" pitchFamily="34" charset="0"/>
              </a:rPr>
              <a:t>Contd</a:t>
            </a:r>
            <a:r>
              <a:rPr lang="en-US" sz="3600" b="1" dirty="0">
                <a:solidFill>
                  <a:schemeClr val="accent1"/>
                </a:solidFill>
                <a:latin typeface="Arial" panose="020B0604020202020204" pitchFamily="34" charset="0"/>
                <a:cs typeface="Arial" panose="020B0604020202020204" pitchFamily="34" charset="0"/>
              </a:rPr>
              <a:t>…</a:t>
            </a:r>
          </a:p>
        </p:txBody>
      </p:sp>
      <p:sp>
        <p:nvSpPr>
          <p:cNvPr id="6" name="Oval 5"/>
          <p:cNvSpPr/>
          <p:nvPr/>
        </p:nvSpPr>
        <p:spPr>
          <a:xfrm>
            <a:off x="685800" y="1600200"/>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338390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C05D4CF7-80F2-48C0-837D-44484B630AC0}"/>
              </a:ext>
            </a:extLst>
          </p:cNvPr>
          <p:cNvGraphicFramePr>
            <a:graphicFrameLocks noGrp="1"/>
          </p:cNvGraphicFramePr>
          <p:nvPr>
            <p:extLst>
              <p:ext uri="{D42A27DB-BD31-4B8C-83A1-F6EECF244321}">
                <p14:modId xmlns:p14="http://schemas.microsoft.com/office/powerpoint/2010/main" val="2926936834"/>
              </p:ext>
            </p:extLst>
          </p:nvPr>
        </p:nvGraphicFramePr>
        <p:xfrm>
          <a:off x="762000" y="2590799"/>
          <a:ext cx="7962900" cy="2868804"/>
        </p:xfrm>
        <a:graphic>
          <a:graphicData uri="http://schemas.openxmlformats.org/drawingml/2006/table">
            <a:tbl>
              <a:tblPr firstRow="1" firstCol="1" bandRow="1">
                <a:tableStyleId>{5C22544A-7EE6-4342-B048-85BDC9FD1C3A}</a:tableStyleId>
              </a:tblPr>
              <a:tblGrid>
                <a:gridCol w="1291933">
                  <a:extLst>
                    <a:ext uri="{9D8B030D-6E8A-4147-A177-3AD203B41FA5}">
                      <a16:colId xmlns:a16="http://schemas.microsoft.com/office/drawing/2014/main" xmlns="" val="1214896427"/>
                    </a:ext>
                  </a:extLst>
                </a:gridCol>
                <a:gridCol w="1222667">
                  <a:extLst>
                    <a:ext uri="{9D8B030D-6E8A-4147-A177-3AD203B41FA5}">
                      <a16:colId xmlns:a16="http://schemas.microsoft.com/office/drawing/2014/main" xmlns="" val="2913177227"/>
                    </a:ext>
                  </a:extLst>
                </a:gridCol>
                <a:gridCol w="1143000">
                  <a:extLst>
                    <a:ext uri="{9D8B030D-6E8A-4147-A177-3AD203B41FA5}">
                      <a16:colId xmlns:a16="http://schemas.microsoft.com/office/drawing/2014/main" xmlns="" val="1978844677"/>
                    </a:ext>
                  </a:extLst>
                </a:gridCol>
                <a:gridCol w="990600">
                  <a:extLst>
                    <a:ext uri="{9D8B030D-6E8A-4147-A177-3AD203B41FA5}">
                      <a16:colId xmlns:a16="http://schemas.microsoft.com/office/drawing/2014/main" xmlns="" val="175509117"/>
                    </a:ext>
                  </a:extLst>
                </a:gridCol>
                <a:gridCol w="681489">
                  <a:extLst>
                    <a:ext uri="{9D8B030D-6E8A-4147-A177-3AD203B41FA5}">
                      <a16:colId xmlns:a16="http://schemas.microsoft.com/office/drawing/2014/main" xmlns="" val="1428049053"/>
                    </a:ext>
                  </a:extLst>
                </a:gridCol>
                <a:gridCol w="1528311">
                  <a:extLst>
                    <a:ext uri="{9D8B030D-6E8A-4147-A177-3AD203B41FA5}">
                      <a16:colId xmlns:a16="http://schemas.microsoft.com/office/drawing/2014/main" xmlns="" val="1839254685"/>
                    </a:ext>
                  </a:extLst>
                </a:gridCol>
                <a:gridCol w="1104900">
                  <a:extLst>
                    <a:ext uri="{9D8B030D-6E8A-4147-A177-3AD203B41FA5}">
                      <a16:colId xmlns:a16="http://schemas.microsoft.com/office/drawing/2014/main" xmlns="" val="104324052"/>
                    </a:ext>
                  </a:extLst>
                </a:gridCol>
              </a:tblGrid>
              <a:tr h="1828801">
                <a:tc>
                  <a:txBody>
                    <a:bodyPr/>
                    <a:lstStyle/>
                    <a:p>
                      <a:pPr marL="0" marR="0" algn="l">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Tier</a:t>
                      </a:r>
                      <a:endPar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Retail price of 10-stick pack (Taka)</a:t>
                      </a:r>
                      <a:endPar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SD </a:t>
                      </a:r>
                      <a:endParaRPr lang="en-US" sz="1800" b="0" dirty="0">
                        <a:solidFill>
                          <a:schemeClr val="tx1"/>
                        </a:solidFill>
                        <a:effectLst/>
                        <a:latin typeface="Arial" panose="020B0604020202020204" pitchFamily="34" charset="0"/>
                        <a:cs typeface="Arial" panose="020B0604020202020204" pitchFamily="34" charset="0"/>
                      </a:endParaRPr>
                    </a:p>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Specific Component (Taka per 10 sticks) </a:t>
                      </a:r>
                      <a:endPar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SD*</a:t>
                      </a:r>
                      <a:endParaRPr lang="en-US" sz="1800" b="0" dirty="0">
                        <a:solidFill>
                          <a:schemeClr val="tx1"/>
                        </a:solidFill>
                        <a:effectLst/>
                        <a:latin typeface="Arial" panose="020B0604020202020204" pitchFamily="34" charset="0"/>
                        <a:cs typeface="Arial" panose="020B0604020202020204" pitchFamily="34" charset="0"/>
                      </a:endParaRPr>
                    </a:p>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Ad valorem</a:t>
                      </a:r>
                      <a:endPar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VAT*</a:t>
                      </a:r>
                      <a:endPar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Health Development Surcharge*</a:t>
                      </a:r>
                      <a:endPar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Total tax share on retail price (%)</a:t>
                      </a:r>
                      <a:endPar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xmlns="" val="1344127417"/>
                  </a:ext>
                </a:extLst>
              </a:tr>
              <a:tr h="545593">
                <a:tc>
                  <a:txBody>
                    <a:bodyPr/>
                    <a:lstStyle/>
                    <a:p>
                      <a:pPr marL="0" marR="0" algn="l">
                        <a:lnSpc>
                          <a:spcPct val="115000"/>
                        </a:lnSpc>
                        <a:spcBef>
                          <a:spcPts val="0"/>
                        </a:spcBef>
                        <a:spcAft>
                          <a:spcPts val="0"/>
                        </a:spcAft>
                      </a:pPr>
                      <a:r>
                        <a:rPr lang="en-GB" sz="2000" b="0" dirty="0">
                          <a:solidFill>
                            <a:schemeClr val="tx1"/>
                          </a:solidFill>
                          <a:effectLst/>
                          <a:latin typeface="Arial" panose="020B0604020202020204" pitchFamily="34" charset="0"/>
                          <a:cs typeface="Arial" panose="020B0604020202020204" pitchFamily="34" charset="0"/>
                        </a:rPr>
                        <a:t>Lower tier</a:t>
                      </a:r>
                      <a:endParaRPr lang="en-US" sz="2000" b="0" dirty="0">
                        <a:solidFill>
                          <a:schemeClr val="tx1"/>
                        </a:solidFill>
                        <a:effectLst/>
                        <a:latin typeface="Arial" panose="020B060402020202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2000" b="0" dirty="0">
                          <a:solidFill>
                            <a:schemeClr val="tx1"/>
                          </a:solidFill>
                          <a:effectLst/>
                          <a:latin typeface="Arial" panose="020B0604020202020204" pitchFamily="34" charset="0"/>
                          <a:cs typeface="Arial" panose="020B0604020202020204" pitchFamily="34" charset="0"/>
                        </a:rPr>
                        <a:t>50.00</a:t>
                      </a:r>
                      <a:endParaRPr lang="en-US" sz="20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2000" b="0" dirty="0">
                          <a:solidFill>
                            <a:schemeClr val="tx1"/>
                          </a:solidFill>
                          <a:effectLst/>
                          <a:latin typeface="Arial" panose="020B0604020202020204" pitchFamily="34" charset="0"/>
                          <a:cs typeface="Arial" panose="020B0604020202020204" pitchFamily="34" charset="0"/>
                        </a:rPr>
                        <a:t>5.00</a:t>
                      </a:r>
                      <a:endParaRPr lang="en-US" sz="20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2000" b="0" dirty="0">
                          <a:solidFill>
                            <a:schemeClr val="tx1"/>
                          </a:solidFill>
                          <a:effectLst/>
                          <a:latin typeface="Arial" panose="020B0604020202020204" pitchFamily="34" charset="0"/>
                          <a:cs typeface="Arial" panose="020B0604020202020204" pitchFamily="34" charset="0"/>
                        </a:rPr>
                        <a:t>60%</a:t>
                      </a:r>
                      <a:endParaRPr lang="en-US" sz="20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rowSpan="2">
                  <a:txBody>
                    <a:bodyPr/>
                    <a:lstStyle/>
                    <a:p>
                      <a:pPr marL="0" marR="0" algn="r">
                        <a:lnSpc>
                          <a:spcPct val="115000"/>
                        </a:lnSpc>
                        <a:spcBef>
                          <a:spcPts val="0"/>
                        </a:spcBef>
                        <a:spcAft>
                          <a:spcPts val="0"/>
                        </a:spcAft>
                      </a:pPr>
                      <a:r>
                        <a:rPr lang="en-GB" sz="2000" b="0" dirty="0">
                          <a:solidFill>
                            <a:schemeClr val="tx1"/>
                          </a:solidFill>
                          <a:effectLst/>
                          <a:latin typeface="Arial" panose="020B0604020202020204" pitchFamily="34" charset="0"/>
                          <a:cs typeface="Arial" panose="020B0604020202020204" pitchFamily="34" charset="0"/>
                        </a:rPr>
                        <a:t>15%</a:t>
                      </a:r>
                      <a:endParaRPr lang="en-US" sz="20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rowSpan="2">
                  <a:txBody>
                    <a:bodyPr/>
                    <a:lstStyle/>
                    <a:p>
                      <a:pPr marL="0" marR="0" algn="r">
                        <a:lnSpc>
                          <a:spcPct val="115000"/>
                        </a:lnSpc>
                        <a:spcBef>
                          <a:spcPts val="0"/>
                        </a:spcBef>
                        <a:spcAft>
                          <a:spcPts val="0"/>
                        </a:spcAft>
                      </a:pPr>
                      <a:r>
                        <a:rPr lang="en-GB" sz="2000" b="0" dirty="0">
                          <a:solidFill>
                            <a:schemeClr val="tx1"/>
                          </a:solidFill>
                          <a:effectLst/>
                          <a:latin typeface="Arial" panose="020B0604020202020204" pitchFamily="34" charset="0"/>
                          <a:cs typeface="Arial" panose="020B0604020202020204" pitchFamily="34" charset="0"/>
                        </a:rPr>
                        <a:t>1%</a:t>
                      </a:r>
                      <a:endParaRPr lang="en-US" sz="20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2000" b="0" dirty="0">
                          <a:solidFill>
                            <a:schemeClr val="tx1"/>
                          </a:solidFill>
                          <a:effectLst/>
                          <a:latin typeface="Arial" panose="020B0604020202020204" pitchFamily="34" charset="0"/>
                          <a:cs typeface="Arial" panose="020B0604020202020204" pitchFamily="34" charset="0"/>
                        </a:rPr>
                        <a:t>86.0%</a:t>
                      </a:r>
                      <a:endParaRPr lang="en-US" sz="20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xmlns="" val="829156158"/>
                  </a:ext>
                </a:extLst>
              </a:tr>
              <a:tr h="457200">
                <a:tc>
                  <a:txBody>
                    <a:bodyPr/>
                    <a:lstStyle/>
                    <a:p>
                      <a:pPr marL="0" marR="0" algn="l">
                        <a:lnSpc>
                          <a:spcPct val="115000"/>
                        </a:lnSpc>
                        <a:spcBef>
                          <a:spcPts val="0"/>
                        </a:spcBef>
                        <a:spcAft>
                          <a:spcPts val="0"/>
                        </a:spcAft>
                      </a:pPr>
                      <a:r>
                        <a:rPr lang="en-GB" sz="2000" b="0" dirty="0">
                          <a:solidFill>
                            <a:schemeClr val="tx1"/>
                          </a:solidFill>
                          <a:effectLst/>
                          <a:latin typeface="Arial" panose="020B0604020202020204" pitchFamily="34" charset="0"/>
                          <a:cs typeface="Arial" panose="020B0604020202020204" pitchFamily="34" charset="0"/>
                        </a:rPr>
                        <a:t>Upper tier</a:t>
                      </a:r>
                      <a:endParaRPr lang="en-US" sz="20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2000" b="0" dirty="0">
                          <a:solidFill>
                            <a:schemeClr val="tx1"/>
                          </a:solidFill>
                          <a:effectLst/>
                          <a:latin typeface="Arial" panose="020B0604020202020204" pitchFamily="34" charset="0"/>
                          <a:cs typeface="Arial" panose="020B0604020202020204" pitchFamily="34" charset="0"/>
                        </a:rPr>
                        <a:t>105.00 +</a:t>
                      </a:r>
                      <a:endParaRPr lang="en-US" sz="20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2000" b="0" dirty="0">
                          <a:solidFill>
                            <a:schemeClr val="tx1"/>
                          </a:solidFill>
                          <a:effectLst/>
                          <a:latin typeface="Arial" panose="020B0604020202020204" pitchFamily="34" charset="0"/>
                          <a:cs typeface="Arial" panose="020B0604020202020204" pitchFamily="34" charset="0"/>
                        </a:rPr>
                        <a:t>5.00</a:t>
                      </a:r>
                      <a:endParaRPr lang="en-US" sz="20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2000" b="0" dirty="0">
                          <a:solidFill>
                            <a:schemeClr val="tx1"/>
                          </a:solidFill>
                          <a:effectLst/>
                          <a:latin typeface="Arial" panose="020B0604020202020204" pitchFamily="34" charset="0"/>
                          <a:cs typeface="Arial" panose="020B0604020202020204" pitchFamily="34" charset="0"/>
                        </a:rPr>
                        <a:t>65%</a:t>
                      </a:r>
                      <a:endParaRPr lang="en-US" sz="20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marL="0" marR="0" algn="r">
                        <a:lnSpc>
                          <a:spcPct val="115000"/>
                        </a:lnSpc>
                        <a:spcBef>
                          <a:spcPts val="0"/>
                        </a:spcBef>
                        <a:spcAft>
                          <a:spcPts val="0"/>
                        </a:spcAft>
                      </a:pPr>
                      <a:r>
                        <a:rPr lang="en-GB" sz="2000" b="0" dirty="0">
                          <a:solidFill>
                            <a:schemeClr val="tx1"/>
                          </a:solidFill>
                          <a:effectLst/>
                          <a:latin typeface="Arial" panose="020B0604020202020204" pitchFamily="34" charset="0"/>
                          <a:cs typeface="Arial" panose="020B0604020202020204" pitchFamily="34" charset="0"/>
                        </a:rPr>
                        <a:t>85.8%</a:t>
                      </a:r>
                      <a:endParaRPr lang="en-US" sz="20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
        <p:nvSpPr>
          <p:cNvPr id="6" name="Rectangle 5"/>
          <p:cNvSpPr/>
          <p:nvPr/>
        </p:nvSpPr>
        <p:spPr>
          <a:xfrm>
            <a:off x="609600" y="418236"/>
            <a:ext cx="8153400" cy="1138773"/>
          </a:xfrm>
          <a:prstGeom prst="rect">
            <a:avLst/>
          </a:prstGeom>
        </p:spPr>
        <p:txBody>
          <a:bodyPr wrap="square">
            <a:spAutoFit/>
          </a:bodyPr>
          <a:lstStyle/>
          <a:p>
            <a:pPr lvl="0"/>
            <a:r>
              <a:rPr lang="en-US" sz="3600" b="1" dirty="0">
                <a:solidFill>
                  <a:schemeClr val="tx2"/>
                </a:solidFill>
                <a:latin typeface="Arial" panose="020B0604020202020204" pitchFamily="34" charset="0"/>
                <a:cs typeface="Arial" panose="020B0604020202020204" pitchFamily="34" charset="0"/>
              </a:rPr>
              <a:t>SPECIFIC REMMENDATIONS FOR </a:t>
            </a:r>
            <a:r>
              <a:rPr lang="en-US" sz="3200" dirty="0">
                <a:solidFill>
                  <a:schemeClr val="tx2"/>
                </a:solidFill>
                <a:latin typeface="Arial" panose="020B0604020202020204" pitchFamily="34" charset="0"/>
                <a:cs typeface="Arial" panose="020B0604020202020204" pitchFamily="34" charset="0"/>
              </a:rPr>
              <a:t>FY 2019 -  2020</a:t>
            </a:r>
          </a:p>
        </p:txBody>
      </p:sp>
      <p:sp>
        <p:nvSpPr>
          <p:cNvPr id="2" name="Rectangle 1"/>
          <p:cNvSpPr/>
          <p:nvPr/>
        </p:nvSpPr>
        <p:spPr>
          <a:xfrm>
            <a:off x="609600" y="2033699"/>
            <a:ext cx="5828390" cy="480901"/>
          </a:xfrm>
          <a:prstGeom prst="rect">
            <a:avLst/>
          </a:prstGeom>
        </p:spPr>
        <p:txBody>
          <a:bodyPr wrap="none">
            <a:spAutoFit/>
          </a:bodyPr>
          <a:lstStyle/>
          <a:p>
            <a:pPr>
              <a:lnSpc>
                <a:spcPct val="115000"/>
              </a:lnSpc>
              <a:spcBef>
                <a:spcPts val="0"/>
              </a:spcBef>
              <a:spcAft>
                <a:spcPts val="0"/>
              </a:spcAft>
            </a:pPr>
            <a:r>
              <a:rPr lang="en-GB" sz="2400" b="1" dirty="0">
                <a:latin typeface="Arial" panose="020B0604020202020204" pitchFamily="34" charset="0"/>
                <a:cs typeface="Arial" panose="020B0604020202020204" pitchFamily="34" charset="0"/>
              </a:rPr>
              <a:t>Cigarette: </a:t>
            </a:r>
            <a:r>
              <a:rPr lang="en-US" b="1" dirty="0">
                <a:latin typeface="Arial" panose="020B0604020202020204" pitchFamily="34" charset="0"/>
                <a:cs typeface="Arial" panose="020B0604020202020204" pitchFamily="34" charset="0"/>
              </a:rPr>
              <a:t>Proposed Tax Structure FY 2019-2020</a:t>
            </a:r>
          </a:p>
        </p:txBody>
      </p:sp>
    </p:spTree>
    <p:extLst>
      <p:ext uri="{BB962C8B-B14F-4D97-AF65-F5344CB8AC3E}">
        <p14:creationId xmlns:p14="http://schemas.microsoft.com/office/powerpoint/2010/main" val="41621206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xmlns="" id="{AACF6AC1-A923-4622-A228-43515E631C33}"/>
              </a:ext>
            </a:extLst>
          </p:cNvPr>
          <p:cNvGraphicFramePr>
            <a:graphicFrameLocks noGrp="1"/>
          </p:cNvGraphicFramePr>
          <p:nvPr>
            <p:ph idx="1"/>
            <p:extLst>
              <p:ext uri="{D42A27DB-BD31-4B8C-83A1-F6EECF244321}">
                <p14:modId xmlns:p14="http://schemas.microsoft.com/office/powerpoint/2010/main" val="3028317071"/>
              </p:ext>
            </p:extLst>
          </p:nvPr>
        </p:nvGraphicFramePr>
        <p:xfrm>
          <a:off x="685800" y="1143000"/>
          <a:ext cx="8001000" cy="4571238"/>
        </p:xfrm>
        <a:graphic>
          <a:graphicData uri="http://schemas.openxmlformats.org/drawingml/2006/table">
            <a:tbl>
              <a:tblPr firstRow="1" firstCol="1" bandRow="1">
                <a:tableStyleId>{5C22544A-7EE6-4342-B048-85BDC9FD1C3A}</a:tableStyleId>
              </a:tblPr>
              <a:tblGrid>
                <a:gridCol w="1676400">
                  <a:extLst>
                    <a:ext uri="{9D8B030D-6E8A-4147-A177-3AD203B41FA5}">
                      <a16:colId xmlns:a16="http://schemas.microsoft.com/office/drawing/2014/main" xmlns="" val="3565424392"/>
                    </a:ext>
                  </a:extLst>
                </a:gridCol>
                <a:gridCol w="838200">
                  <a:extLst>
                    <a:ext uri="{9D8B030D-6E8A-4147-A177-3AD203B41FA5}">
                      <a16:colId xmlns:a16="http://schemas.microsoft.com/office/drawing/2014/main" xmlns="" val="3860196557"/>
                    </a:ext>
                  </a:extLst>
                </a:gridCol>
                <a:gridCol w="1371600">
                  <a:extLst>
                    <a:ext uri="{9D8B030D-6E8A-4147-A177-3AD203B41FA5}">
                      <a16:colId xmlns:a16="http://schemas.microsoft.com/office/drawing/2014/main" xmlns="" val="896435294"/>
                    </a:ext>
                  </a:extLst>
                </a:gridCol>
                <a:gridCol w="990600">
                  <a:extLst>
                    <a:ext uri="{9D8B030D-6E8A-4147-A177-3AD203B41FA5}">
                      <a16:colId xmlns:a16="http://schemas.microsoft.com/office/drawing/2014/main" xmlns="" val="3833120264"/>
                    </a:ext>
                  </a:extLst>
                </a:gridCol>
                <a:gridCol w="685800">
                  <a:extLst>
                    <a:ext uri="{9D8B030D-6E8A-4147-A177-3AD203B41FA5}">
                      <a16:colId xmlns:a16="http://schemas.microsoft.com/office/drawing/2014/main" xmlns="" val="2404635839"/>
                    </a:ext>
                  </a:extLst>
                </a:gridCol>
                <a:gridCol w="1295400">
                  <a:extLst>
                    <a:ext uri="{9D8B030D-6E8A-4147-A177-3AD203B41FA5}">
                      <a16:colId xmlns:a16="http://schemas.microsoft.com/office/drawing/2014/main" xmlns="" val="20691021"/>
                    </a:ext>
                  </a:extLst>
                </a:gridCol>
                <a:gridCol w="1143000">
                  <a:extLst>
                    <a:ext uri="{9D8B030D-6E8A-4147-A177-3AD203B41FA5}">
                      <a16:colId xmlns:a16="http://schemas.microsoft.com/office/drawing/2014/main" xmlns="" val="2798335646"/>
                    </a:ext>
                  </a:extLst>
                </a:gridCol>
              </a:tblGrid>
              <a:tr h="1066800">
                <a:tc>
                  <a:txBody>
                    <a:bodyPr/>
                    <a:lstStyle/>
                    <a:p>
                      <a:pPr marL="0" marR="0" algn="l">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Tier</a:t>
                      </a:r>
                      <a:endPar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Retail price (Taka)</a:t>
                      </a:r>
                      <a:endPar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SD </a:t>
                      </a:r>
                      <a:endParaRPr lang="en-US" sz="1800" b="0" dirty="0">
                        <a:solidFill>
                          <a:schemeClr val="tx1"/>
                        </a:solidFill>
                        <a:effectLst/>
                        <a:latin typeface="Arial" panose="020B0604020202020204" pitchFamily="34" charset="0"/>
                        <a:cs typeface="Arial" panose="020B0604020202020204" pitchFamily="34" charset="0"/>
                      </a:endParaRPr>
                    </a:p>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Specific Component (Taka per stick)</a:t>
                      </a:r>
                      <a:endPar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SD*</a:t>
                      </a:r>
                      <a:endParaRPr lang="en-US" sz="1800" b="0" dirty="0">
                        <a:solidFill>
                          <a:schemeClr val="tx1"/>
                        </a:solidFill>
                        <a:effectLst/>
                        <a:latin typeface="Arial" panose="020B0604020202020204" pitchFamily="34" charset="0"/>
                        <a:cs typeface="Arial" panose="020B0604020202020204" pitchFamily="34" charset="0"/>
                      </a:endParaRPr>
                    </a:p>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Ad valorem</a:t>
                      </a:r>
                      <a:endPar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VAT*</a:t>
                      </a:r>
                      <a:endPar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Health Develop-</a:t>
                      </a:r>
                      <a:r>
                        <a:rPr lang="en-GB" sz="1800" b="0" dirty="0" err="1">
                          <a:solidFill>
                            <a:schemeClr val="tx1"/>
                          </a:solidFill>
                          <a:effectLst/>
                          <a:latin typeface="Arial" panose="020B0604020202020204" pitchFamily="34" charset="0"/>
                          <a:cs typeface="Arial" panose="020B0604020202020204" pitchFamily="34" charset="0"/>
                        </a:rPr>
                        <a:t>ment</a:t>
                      </a:r>
                      <a:r>
                        <a:rPr lang="en-GB" sz="1800" b="0" dirty="0">
                          <a:solidFill>
                            <a:schemeClr val="tx1"/>
                          </a:solidFill>
                          <a:effectLst/>
                          <a:latin typeface="Arial" panose="020B0604020202020204" pitchFamily="34" charset="0"/>
                          <a:cs typeface="Arial" panose="020B0604020202020204" pitchFamily="34" charset="0"/>
                        </a:rPr>
                        <a:t> Surcharge*</a:t>
                      </a:r>
                      <a:endPar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Total tax share on retail price (%)</a:t>
                      </a:r>
                      <a:endPar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xmlns="" val="4093272171"/>
                  </a:ext>
                </a:extLst>
              </a:tr>
              <a:tr h="410781">
                <a:tc>
                  <a:txBody>
                    <a:bodyPr/>
                    <a:lstStyle/>
                    <a:p>
                      <a:pPr marL="0" marR="0" algn="l">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Without filter, 25 stick pack</a:t>
                      </a:r>
                      <a:endPar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35</a:t>
                      </a: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6</a:t>
                      </a: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rowSpan="5">
                  <a:txBody>
                    <a:bodyPr/>
                    <a:lstStyle/>
                    <a:p>
                      <a:pPr marL="0" marR="0" algn="r">
                        <a:lnSpc>
                          <a:spcPct val="115000"/>
                        </a:lnSpc>
                        <a:spcBef>
                          <a:spcPts val="0"/>
                        </a:spcBef>
                        <a:spcAft>
                          <a:spcPts val="0"/>
                        </a:spcAft>
                      </a:pPr>
                      <a:r>
                        <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45%</a:t>
                      </a: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rowSpan="5">
                  <a:txBody>
                    <a:bodyPr/>
                    <a:lstStyle/>
                    <a:p>
                      <a:pPr marL="0" marR="0" algn="r">
                        <a:lnSpc>
                          <a:spcPct val="115000"/>
                        </a:lnSpc>
                        <a:spcBef>
                          <a:spcPts val="0"/>
                        </a:spcBef>
                        <a:spcAft>
                          <a:spcPts val="0"/>
                        </a:spcAft>
                      </a:pPr>
                      <a:r>
                        <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15%</a:t>
                      </a: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rowSpan="5">
                  <a:txBody>
                    <a:bodyPr/>
                    <a:lstStyle/>
                    <a:p>
                      <a:pPr marL="0" marR="0" algn="r">
                        <a:lnSpc>
                          <a:spcPct val="115000"/>
                        </a:lnSpc>
                        <a:spcBef>
                          <a:spcPts val="0"/>
                        </a:spcBef>
                        <a:spcAft>
                          <a:spcPts val="0"/>
                        </a:spcAft>
                      </a:pPr>
                      <a:r>
                        <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1%</a:t>
                      </a: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78.1%</a:t>
                      </a: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xmlns="" val="4266659738"/>
                  </a:ext>
                </a:extLst>
              </a:tr>
              <a:tr h="427419">
                <a:tc>
                  <a:txBody>
                    <a:bodyPr/>
                    <a:lstStyle/>
                    <a:p>
                      <a:pPr marL="0" marR="0" algn="l">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Without filter, 12 stick pack</a:t>
                      </a:r>
                      <a:endParaRPr lang="en-US" sz="1800" b="0" dirty="0">
                        <a:solidFill>
                          <a:schemeClr val="tx1"/>
                        </a:solidFill>
                        <a:latin typeface="Arial" panose="020B0604020202020204" pitchFamily="34" charset="0"/>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16.8</a:t>
                      </a: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2.88</a:t>
                      </a: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r">
                        <a:lnSpc>
                          <a:spcPct val="115000"/>
                        </a:lnSpc>
                        <a:spcBef>
                          <a:spcPts val="0"/>
                        </a:spcBef>
                        <a:spcAft>
                          <a:spcPts val="0"/>
                        </a:spcAft>
                      </a:pPr>
                      <a:r>
                        <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78.1%</a:t>
                      </a: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xmlns="" val="10002"/>
                  </a:ext>
                </a:extLst>
              </a:tr>
              <a:tr h="457200">
                <a:tc>
                  <a:txBody>
                    <a:bodyPr/>
                    <a:lstStyle/>
                    <a:p>
                      <a:pPr marL="0" marR="0" algn="l">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Without filter, 8 stick pack</a:t>
                      </a:r>
                      <a:endPar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algn="r"/>
                      <a:r>
                        <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11.2</a:t>
                      </a:r>
                      <a:endParaRPr lang="en-US" sz="1800" b="0" dirty="0">
                        <a:solidFill>
                          <a:schemeClr val="tx1"/>
                        </a:solidFill>
                        <a:latin typeface="Arial" panose="020B0604020202020204" pitchFamily="34" charset="0"/>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algn="r"/>
                      <a:r>
                        <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1.92</a:t>
                      </a:r>
                      <a:endParaRPr lang="en-US" sz="1800" b="0" dirty="0">
                        <a:solidFill>
                          <a:schemeClr val="tx1"/>
                        </a:solidFill>
                        <a:latin typeface="Arial" panose="020B0604020202020204" pitchFamily="34" charset="0"/>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r" defTabSz="914400" rtl="0" eaLnBrk="1" fontAlgn="auto" latinLnBrk="0" hangingPunct="1">
                        <a:lnSpc>
                          <a:spcPct val="115000"/>
                        </a:lnSpc>
                        <a:spcBef>
                          <a:spcPts val="0"/>
                        </a:spcBef>
                        <a:spcAft>
                          <a:spcPts val="0"/>
                        </a:spcAft>
                        <a:buClrTx/>
                        <a:buSzTx/>
                        <a:buFontTx/>
                        <a:buNone/>
                        <a:tabLst/>
                        <a:defRPr/>
                      </a:pPr>
                      <a:r>
                        <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78.1%</a:t>
                      </a: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xmlns="" val="10003"/>
                  </a:ext>
                </a:extLst>
              </a:tr>
              <a:tr h="457200">
                <a:tc>
                  <a:txBody>
                    <a:bodyPr/>
                    <a:lstStyle/>
                    <a:p>
                      <a:pPr marL="0" marR="0" algn="l">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With filter, 20 stick pack</a:t>
                      </a:r>
                      <a:endPar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algn="r"/>
                      <a:r>
                        <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28</a:t>
                      </a:r>
                      <a:endParaRPr lang="en-US" sz="1800" b="0" dirty="0">
                        <a:solidFill>
                          <a:schemeClr val="tx1"/>
                        </a:solidFill>
                        <a:latin typeface="Arial" panose="020B0604020202020204" pitchFamily="34" charset="0"/>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algn="r"/>
                      <a:r>
                        <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4.8</a:t>
                      </a:r>
                      <a:endParaRPr lang="en-US" sz="1800" b="0" dirty="0">
                        <a:solidFill>
                          <a:schemeClr val="tx1"/>
                        </a:solidFill>
                        <a:latin typeface="Arial" panose="020B0604020202020204" pitchFamily="34" charset="0"/>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r" defTabSz="914400" rtl="0" eaLnBrk="1" fontAlgn="auto" latinLnBrk="0" hangingPunct="1">
                        <a:lnSpc>
                          <a:spcPct val="115000"/>
                        </a:lnSpc>
                        <a:spcBef>
                          <a:spcPts val="0"/>
                        </a:spcBef>
                        <a:spcAft>
                          <a:spcPts val="0"/>
                        </a:spcAft>
                        <a:buClrTx/>
                        <a:buSzTx/>
                        <a:buFontTx/>
                        <a:buNone/>
                        <a:tabLst/>
                        <a:defRPr/>
                      </a:pPr>
                      <a:r>
                        <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78.1%</a:t>
                      </a: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xmlns="" val="10004"/>
                  </a:ext>
                </a:extLst>
              </a:tr>
              <a:tr h="457200">
                <a:tc>
                  <a:txBody>
                    <a:bodyPr/>
                    <a:lstStyle/>
                    <a:p>
                      <a:pPr marL="0" marR="0" algn="l">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With filter, 10 stick pack</a:t>
                      </a:r>
                      <a:endPar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algn="r"/>
                      <a:r>
                        <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14</a:t>
                      </a:r>
                      <a:endParaRPr lang="en-US" sz="1800" b="0" dirty="0">
                        <a:solidFill>
                          <a:schemeClr val="tx1"/>
                        </a:solidFill>
                        <a:latin typeface="Arial" panose="020B0604020202020204" pitchFamily="34" charset="0"/>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algn="r"/>
                      <a:r>
                        <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2.4</a:t>
                      </a:r>
                      <a:endParaRPr lang="en-US" sz="1800" b="0" dirty="0">
                        <a:solidFill>
                          <a:schemeClr val="tx1"/>
                        </a:solidFill>
                        <a:latin typeface="Arial" panose="020B0604020202020204" pitchFamily="34" charset="0"/>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r" defTabSz="914400" rtl="0" eaLnBrk="1" fontAlgn="auto" latinLnBrk="0" hangingPunct="1">
                        <a:lnSpc>
                          <a:spcPct val="115000"/>
                        </a:lnSpc>
                        <a:spcBef>
                          <a:spcPts val="0"/>
                        </a:spcBef>
                        <a:spcAft>
                          <a:spcPts val="0"/>
                        </a:spcAft>
                        <a:buClrTx/>
                        <a:buSzTx/>
                        <a:buFontTx/>
                        <a:buNone/>
                        <a:tabLst/>
                        <a:defRPr/>
                      </a:pPr>
                      <a:r>
                        <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78.1%</a:t>
                      </a: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xmlns="" val="10005"/>
                  </a:ext>
                </a:extLst>
              </a:tr>
            </a:tbl>
          </a:graphicData>
        </a:graphic>
      </p:graphicFrame>
      <p:sp>
        <p:nvSpPr>
          <p:cNvPr id="6" name="Rectangle 5"/>
          <p:cNvSpPr/>
          <p:nvPr/>
        </p:nvSpPr>
        <p:spPr>
          <a:xfrm>
            <a:off x="533400" y="549735"/>
            <a:ext cx="5006050" cy="517065"/>
          </a:xfrm>
          <a:prstGeom prst="rect">
            <a:avLst/>
          </a:prstGeom>
        </p:spPr>
        <p:txBody>
          <a:bodyPr wrap="none">
            <a:spAutoFit/>
          </a:bodyPr>
          <a:lstStyle/>
          <a:p>
            <a:pPr>
              <a:lnSpc>
                <a:spcPct val="115000"/>
              </a:lnSpc>
              <a:spcBef>
                <a:spcPts val="0"/>
              </a:spcBef>
              <a:spcAft>
                <a:spcPts val="0"/>
              </a:spcAft>
            </a:pPr>
            <a:r>
              <a:rPr lang="en-GB" sz="2400" b="1" dirty="0" err="1">
                <a:latin typeface="Arial" panose="020B0604020202020204" pitchFamily="34" charset="0"/>
                <a:cs typeface="Arial" panose="020B0604020202020204" pitchFamily="34" charset="0"/>
              </a:rPr>
              <a:t>Biri</a:t>
            </a:r>
            <a:r>
              <a:rPr lang="en-GB" sz="2400"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Proposed Tax Structure FY 2019-2020</a:t>
            </a:r>
          </a:p>
        </p:txBody>
      </p:sp>
    </p:spTree>
    <p:extLst>
      <p:ext uri="{BB962C8B-B14F-4D97-AF65-F5344CB8AC3E}">
        <p14:creationId xmlns:p14="http://schemas.microsoft.com/office/powerpoint/2010/main" val="33685357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xmlns="" id="{6E7E99DA-21DB-4FAB-8227-9B58BC7F8771}"/>
              </a:ext>
            </a:extLst>
          </p:cNvPr>
          <p:cNvGraphicFramePr>
            <a:graphicFrameLocks noGrp="1"/>
          </p:cNvGraphicFramePr>
          <p:nvPr>
            <p:ph idx="1"/>
            <p:extLst>
              <p:ext uri="{D42A27DB-BD31-4B8C-83A1-F6EECF244321}">
                <p14:modId xmlns:p14="http://schemas.microsoft.com/office/powerpoint/2010/main" val="1818961820"/>
              </p:ext>
            </p:extLst>
          </p:nvPr>
        </p:nvGraphicFramePr>
        <p:xfrm>
          <a:off x="685801" y="1301541"/>
          <a:ext cx="8191498" cy="2097614"/>
        </p:xfrm>
        <a:graphic>
          <a:graphicData uri="http://schemas.openxmlformats.org/drawingml/2006/table">
            <a:tbl>
              <a:tblPr firstRow="1" firstCol="1" bandRow="1">
                <a:tableStyleId>{5C22544A-7EE6-4342-B048-85BDC9FD1C3A}</a:tableStyleId>
              </a:tblPr>
              <a:tblGrid>
                <a:gridCol w="838199">
                  <a:extLst>
                    <a:ext uri="{9D8B030D-6E8A-4147-A177-3AD203B41FA5}">
                      <a16:colId xmlns:a16="http://schemas.microsoft.com/office/drawing/2014/main" xmlns="" val="2812898584"/>
                    </a:ext>
                  </a:extLst>
                </a:gridCol>
                <a:gridCol w="1371600">
                  <a:extLst>
                    <a:ext uri="{9D8B030D-6E8A-4147-A177-3AD203B41FA5}">
                      <a16:colId xmlns:a16="http://schemas.microsoft.com/office/drawing/2014/main" xmlns="" val="1832836172"/>
                    </a:ext>
                  </a:extLst>
                </a:gridCol>
                <a:gridCol w="1371600">
                  <a:extLst>
                    <a:ext uri="{9D8B030D-6E8A-4147-A177-3AD203B41FA5}">
                      <a16:colId xmlns:a16="http://schemas.microsoft.com/office/drawing/2014/main" xmlns="" val="788237799"/>
                    </a:ext>
                  </a:extLst>
                </a:gridCol>
                <a:gridCol w="990600">
                  <a:extLst>
                    <a:ext uri="{9D8B030D-6E8A-4147-A177-3AD203B41FA5}">
                      <a16:colId xmlns:a16="http://schemas.microsoft.com/office/drawing/2014/main" xmlns="" val="3129932568"/>
                    </a:ext>
                  </a:extLst>
                </a:gridCol>
                <a:gridCol w="685800">
                  <a:extLst>
                    <a:ext uri="{9D8B030D-6E8A-4147-A177-3AD203B41FA5}">
                      <a16:colId xmlns:a16="http://schemas.microsoft.com/office/drawing/2014/main" xmlns="" val="634665553"/>
                    </a:ext>
                  </a:extLst>
                </a:gridCol>
                <a:gridCol w="1600200">
                  <a:extLst>
                    <a:ext uri="{9D8B030D-6E8A-4147-A177-3AD203B41FA5}">
                      <a16:colId xmlns:a16="http://schemas.microsoft.com/office/drawing/2014/main" xmlns="" val="676366326"/>
                    </a:ext>
                  </a:extLst>
                </a:gridCol>
                <a:gridCol w="1333499">
                  <a:extLst>
                    <a:ext uri="{9D8B030D-6E8A-4147-A177-3AD203B41FA5}">
                      <a16:colId xmlns:a16="http://schemas.microsoft.com/office/drawing/2014/main" xmlns="" val="449072152"/>
                    </a:ext>
                  </a:extLst>
                </a:gridCol>
              </a:tblGrid>
              <a:tr h="1136859">
                <a:tc>
                  <a:txBody>
                    <a:bodyPr/>
                    <a:lstStyle/>
                    <a:p>
                      <a:pPr marL="0" marR="0" algn="l">
                        <a:lnSpc>
                          <a:spcPct val="115000"/>
                        </a:lnSpc>
                        <a:spcBef>
                          <a:spcPts val="0"/>
                        </a:spcBef>
                        <a:spcAft>
                          <a:spcPts val="0"/>
                        </a:spcAft>
                      </a:pPr>
                      <a:r>
                        <a:rPr lang="en-GB" sz="2000" b="0" dirty="0">
                          <a:solidFill>
                            <a:schemeClr val="tx1"/>
                          </a:solidFill>
                          <a:effectLst/>
                          <a:latin typeface="Arial" panose="020B0604020202020204" pitchFamily="34" charset="0"/>
                          <a:cs typeface="Arial" panose="020B0604020202020204" pitchFamily="34" charset="0"/>
                        </a:rPr>
                        <a:t> </a:t>
                      </a:r>
                      <a:endParaRPr lang="en-US" sz="20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Tax base</a:t>
                      </a:r>
                    </a:p>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(Retail Price) TK./10 gm) </a:t>
                      </a:r>
                      <a:endPar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SD Specific Component</a:t>
                      </a:r>
                      <a:endParaRPr lang="en-US" sz="1800" b="0" dirty="0">
                        <a:solidFill>
                          <a:schemeClr val="tx1"/>
                        </a:solidFill>
                        <a:effectLst/>
                        <a:latin typeface="Arial" panose="020B0604020202020204" pitchFamily="34" charset="0"/>
                        <a:cs typeface="Arial" panose="020B0604020202020204" pitchFamily="34" charset="0"/>
                      </a:endParaRPr>
                    </a:p>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(Taka/10g)</a:t>
                      </a:r>
                      <a:endPar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SD*</a:t>
                      </a:r>
                      <a:endParaRPr lang="en-US" sz="1800" b="0" dirty="0">
                        <a:solidFill>
                          <a:schemeClr val="tx1"/>
                        </a:solidFill>
                        <a:effectLst/>
                        <a:latin typeface="Arial" panose="020B0604020202020204" pitchFamily="34" charset="0"/>
                        <a:cs typeface="Arial" panose="020B0604020202020204" pitchFamily="34" charset="0"/>
                      </a:endParaRPr>
                    </a:p>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Ad valorem </a:t>
                      </a:r>
                      <a:endPar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VAT*</a:t>
                      </a:r>
                      <a:endPar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Health Development Surcharge*</a:t>
                      </a:r>
                      <a:endPar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GB" sz="1800" b="0" dirty="0">
                          <a:solidFill>
                            <a:schemeClr val="tx1"/>
                          </a:solidFill>
                          <a:effectLst/>
                          <a:latin typeface="Arial" panose="020B0604020202020204" pitchFamily="34" charset="0"/>
                          <a:cs typeface="Arial" panose="020B0604020202020204" pitchFamily="34" charset="0"/>
                        </a:rPr>
                        <a:t>Total tax share on retail price (%)</a:t>
                      </a:r>
                      <a:endParaRPr lang="en-US" sz="18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xmlns="" val="3348218381"/>
                  </a:ext>
                </a:extLst>
              </a:tr>
              <a:tr h="457200">
                <a:tc>
                  <a:txBody>
                    <a:bodyPr/>
                    <a:lstStyle/>
                    <a:p>
                      <a:pPr marL="0" marR="0" algn="l">
                        <a:lnSpc>
                          <a:spcPct val="115000"/>
                        </a:lnSpc>
                        <a:spcBef>
                          <a:spcPts val="0"/>
                        </a:spcBef>
                        <a:spcAft>
                          <a:spcPts val="0"/>
                        </a:spcAft>
                      </a:pPr>
                      <a:r>
                        <a:rPr lang="en-GB" sz="2000" b="0" dirty="0" err="1">
                          <a:solidFill>
                            <a:schemeClr val="tx1"/>
                          </a:solidFill>
                          <a:effectLst/>
                          <a:latin typeface="Arial" panose="020B0604020202020204" pitchFamily="34" charset="0"/>
                          <a:cs typeface="Arial" panose="020B0604020202020204" pitchFamily="34" charset="0"/>
                        </a:rPr>
                        <a:t>Zarda</a:t>
                      </a:r>
                      <a:endParaRPr lang="en-US" sz="20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35.00</a:t>
                      </a: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5.00</a:t>
                      </a: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rowSpan="2">
                  <a:txBody>
                    <a:bodyPr/>
                    <a:lstStyle/>
                    <a:p>
                      <a:pPr marL="0" marR="0" lvl="0" indent="0" algn="r" defTabSz="914400" rtl="0" eaLnBrk="1" fontAlgn="auto" latinLnBrk="0" hangingPunct="1">
                        <a:lnSpc>
                          <a:spcPct val="115000"/>
                        </a:lnSpc>
                        <a:spcBef>
                          <a:spcPts val="0"/>
                        </a:spcBef>
                        <a:spcAft>
                          <a:spcPts val="0"/>
                        </a:spcAft>
                        <a:buClrTx/>
                        <a:buSzTx/>
                        <a:buFontTx/>
                        <a:buNone/>
                        <a:tabLst/>
                        <a:defRPr/>
                      </a:pPr>
                      <a:r>
                        <a:rPr lang="en-US" sz="20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45%</a:t>
                      </a: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rowSpan="2">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15%</a:t>
                      </a: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rowSpan="2">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1%</a:t>
                      </a: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75.3%</a:t>
                      </a: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xmlns="" val="77727108"/>
                  </a:ext>
                </a:extLst>
              </a:tr>
              <a:tr h="405339">
                <a:tc>
                  <a:txBody>
                    <a:bodyPr/>
                    <a:lstStyle/>
                    <a:p>
                      <a:pPr marL="0" marR="0" algn="l">
                        <a:lnSpc>
                          <a:spcPct val="115000"/>
                        </a:lnSpc>
                        <a:spcBef>
                          <a:spcPts val="0"/>
                        </a:spcBef>
                        <a:spcAft>
                          <a:spcPts val="0"/>
                        </a:spcAft>
                      </a:pPr>
                      <a:r>
                        <a:rPr lang="en-GB" sz="2000" b="0" dirty="0">
                          <a:solidFill>
                            <a:schemeClr val="tx1"/>
                          </a:solidFill>
                          <a:effectLst/>
                          <a:latin typeface="Arial" panose="020B0604020202020204" pitchFamily="34" charset="0"/>
                          <a:cs typeface="Arial" panose="020B0604020202020204" pitchFamily="34" charset="0"/>
                        </a:rPr>
                        <a:t>Gul</a:t>
                      </a:r>
                      <a:endParaRPr lang="en-US" sz="2000" b="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algn="r"/>
                      <a:r>
                        <a:rPr lang="en-US" sz="20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20.00</a:t>
                      </a:r>
                      <a:endParaRPr lang="en-US" sz="2000" b="0" dirty="0">
                        <a:solidFill>
                          <a:schemeClr val="tx1"/>
                        </a:solidFill>
                        <a:latin typeface="Arial" panose="020B060402020202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a:txBody>
                    <a:bodyPr/>
                    <a:lstStyle/>
                    <a:p>
                      <a:pPr algn="r"/>
                      <a:r>
                        <a:rPr lang="en-US" sz="2000" b="0" dirty="0">
                          <a:solidFill>
                            <a:schemeClr val="tx1"/>
                          </a:solidFill>
                          <a:latin typeface="Arial" panose="020B0604020202020204" pitchFamily="34" charset="0"/>
                          <a:cs typeface="Arial" panose="020B0604020202020204" pitchFamily="34" charset="0"/>
                        </a:rPr>
                        <a:t>3.00</a:t>
                      </a: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r">
                        <a:lnSpc>
                          <a:spcPct val="115000"/>
                        </a:lnSpc>
                        <a:spcBef>
                          <a:spcPts val="0"/>
                        </a:spcBef>
                        <a:spcAft>
                          <a:spcPts val="0"/>
                        </a:spcAft>
                      </a:pPr>
                      <a:r>
                        <a:rPr lang="en-US" sz="2000" b="0" dirty="0">
                          <a:solidFill>
                            <a:schemeClr val="tx1"/>
                          </a:solidFill>
                          <a:effectLst/>
                          <a:latin typeface="Arial" panose="020B0604020202020204" pitchFamily="34" charset="0"/>
                          <a:ea typeface="SimSun" panose="02010600030101010101" pitchFamily="2" charset="-122"/>
                          <a:cs typeface="Arial" panose="020B0604020202020204" pitchFamily="34" charset="0"/>
                        </a:rPr>
                        <a:t>76%</a:t>
                      </a: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
        <p:nvSpPr>
          <p:cNvPr id="6" name="Title 1">
            <a:extLst>
              <a:ext uri="{FF2B5EF4-FFF2-40B4-BE49-F238E27FC236}">
                <a16:creationId xmlns:a16="http://schemas.microsoft.com/office/drawing/2014/main" xmlns="" id="{C5315DB1-DC88-43D5-8BCE-DB0D99774FB2}"/>
              </a:ext>
            </a:extLst>
          </p:cNvPr>
          <p:cNvSpPr txBox="1">
            <a:spLocks/>
          </p:cNvSpPr>
          <p:nvPr/>
        </p:nvSpPr>
        <p:spPr bwMode="auto">
          <a:xfrm>
            <a:off x="152400" y="309880"/>
            <a:ext cx="8229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endParaRPr lang="en-US" sz="3000" b="1" dirty="0">
              <a:solidFill>
                <a:schemeClr val="accent1">
                  <a:lumMod val="50000"/>
                </a:schemeClr>
              </a:solidFill>
              <a:latin typeface="Calibri" pitchFamily="34" charset="0"/>
              <a:cs typeface="+mn-cs"/>
            </a:endParaRPr>
          </a:p>
        </p:txBody>
      </p:sp>
      <p:sp>
        <p:nvSpPr>
          <p:cNvPr id="8" name="Rectangle 7"/>
          <p:cNvSpPr/>
          <p:nvPr/>
        </p:nvSpPr>
        <p:spPr>
          <a:xfrm>
            <a:off x="533400" y="549735"/>
            <a:ext cx="7429406" cy="517065"/>
          </a:xfrm>
          <a:prstGeom prst="rect">
            <a:avLst/>
          </a:prstGeom>
        </p:spPr>
        <p:txBody>
          <a:bodyPr wrap="none">
            <a:spAutoFit/>
          </a:bodyPr>
          <a:lstStyle/>
          <a:p>
            <a:pPr>
              <a:lnSpc>
                <a:spcPct val="115000"/>
              </a:lnSpc>
              <a:spcBef>
                <a:spcPts val="0"/>
              </a:spcBef>
              <a:spcAft>
                <a:spcPts val="0"/>
              </a:spcAft>
            </a:pPr>
            <a:r>
              <a:rPr lang="en-GB" sz="2400" b="1" dirty="0">
                <a:latin typeface="Arial" panose="020B0604020202020204" pitchFamily="34" charset="0"/>
                <a:cs typeface="Arial" panose="020B0604020202020204" pitchFamily="34" charset="0"/>
              </a:rPr>
              <a:t>Smokeless Tobacco: </a:t>
            </a:r>
            <a:r>
              <a:rPr lang="en-US" b="1" dirty="0">
                <a:latin typeface="Arial" panose="020B0604020202020204" pitchFamily="34" charset="0"/>
                <a:cs typeface="Arial" panose="020B0604020202020204" pitchFamily="34" charset="0"/>
              </a:rPr>
              <a:t>Proposed Tax Structure FY 2019-2020</a:t>
            </a:r>
          </a:p>
        </p:txBody>
      </p:sp>
    </p:spTree>
    <p:extLst>
      <p:ext uri="{BB962C8B-B14F-4D97-AF65-F5344CB8AC3E}">
        <p14:creationId xmlns:p14="http://schemas.microsoft.com/office/powerpoint/2010/main" val="3019716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30009"/>
            <a:ext cx="8229600" cy="4525963"/>
          </a:xfrm>
        </p:spPr>
        <p:txBody>
          <a:bodyPr/>
          <a:lstStyle/>
          <a:p>
            <a:pPr marL="0" indent="0" algn="ctr">
              <a:buNone/>
            </a:pPr>
            <a:r>
              <a:rPr lang="en-US" sz="11500" dirty="0">
                <a:solidFill>
                  <a:schemeClr val="tx2">
                    <a:lumMod val="75000"/>
                  </a:schemeClr>
                </a:solidFill>
              </a:rPr>
              <a:t>Thank you</a:t>
            </a:r>
          </a:p>
        </p:txBody>
      </p:sp>
    </p:spTree>
    <p:extLst>
      <p:ext uri="{BB962C8B-B14F-4D97-AF65-F5344CB8AC3E}">
        <p14:creationId xmlns:p14="http://schemas.microsoft.com/office/powerpoint/2010/main" val="864110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43050"/>
            <a:ext cx="7696200" cy="4019550"/>
          </a:xfrm>
        </p:spPr>
        <p:txBody>
          <a:bodyPr/>
          <a:lstStyle/>
          <a:p>
            <a:pPr marL="393700" indent="-393700">
              <a:buNone/>
            </a:pPr>
            <a:r>
              <a:rPr lang="en-US" sz="2800" b="1" dirty="0">
                <a:solidFill>
                  <a:srgbClr val="0070C0"/>
                </a:solidFill>
                <a:latin typeface="Arial" panose="020B0604020202020204" pitchFamily="34" charset="0"/>
                <a:cs typeface="Arial" panose="020B0604020202020204" pitchFamily="34" charset="0"/>
              </a:rPr>
              <a:t>	Primary data</a:t>
            </a:r>
          </a:p>
          <a:p>
            <a:pPr marL="457200" lvl="1" indent="0" algn="just">
              <a:buNone/>
            </a:pPr>
            <a:endParaRPr lang="en-US" sz="900" dirty="0">
              <a:latin typeface="Arial" panose="020B0604020202020204" pitchFamily="34" charset="0"/>
              <a:cs typeface="Arial" panose="020B0604020202020204" pitchFamily="34" charset="0"/>
            </a:endParaRPr>
          </a:p>
          <a:p>
            <a:pPr lvl="1" algn="just"/>
            <a:r>
              <a:rPr lang="en-US" sz="2400" b="1" dirty="0">
                <a:latin typeface="Arial" panose="020B0604020202020204" pitchFamily="34" charset="0"/>
                <a:cs typeface="Arial" panose="020B0604020202020204" pitchFamily="34" charset="0"/>
              </a:rPr>
              <a:t>Survey of 5036 stakeholders</a:t>
            </a:r>
            <a:r>
              <a:rPr lang="en-US" sz="2400" dirty="0">
                <a:latin typeface="Arial" panose="020B0604020202020204" pitchFamily="34" charset="0"/>
                <a:cs typeface="Arial" panose="020B0604020202020204" pitchFamily="34" charset="0"/>
              </a:rPr>
              <a:t> of whom 1000 farmers (7 districts), 192 manufacturers (26 districts), 997 retailers (14 districts) and 2847 consumers (16 districts).</a:t>
            </a:r>
          </a:p>
          <a:p>
            <a:pPr lvl="1" algn="just"/>
            <a:endParaRPr lang="en-US" sz="2400" dirty="0">
              <a:latin typeface="Arial" panose="020B0604020202020204" pitchFamily="34" charset="0"/>
              <a:cs typeface="Arial" panose="020B0604020202020204" pitchFamily="34" charset="0"/>
            </a:endParaRPr>
          </a:p>
          <a:p>
            <a:pPr lvl="1" algn="just"/>
            <a:r>
              <a:rPr lang="en-US" sz="2400" dirty="0">
                <a:latin typeface="Arial" panose="020B0604020202020204" pitchFamily="34" charset="0"/>
                <a:cs typeface="Arial" panose="020B0604020202020204" pitchFamily="34" charset="0"/>
              </a:rPr>
              <a:t>Conducted </a:t>
            </a:r>
            <a:r>
              <a:rPr lang="en-US" sz="2400" b="1" dirty="0">
                <a:latin typeface="Arial" panose="020B0604020202020204" pitchFamily="34" charset="0"/>
                <a:cs typeface="Arial" panose="020B0604020202020204" pitchFamily="34" charset="0"/>
              </a:rPr>
              <a:t>23 FGDs</a:t>
            </a:r>
            <a:r>
              <a:rPr lang="en-US" sz="2400" dirty="0">
                <a:latin typeface="Arial" panose="020B0604020202020204" pitchFamily="34" charset="0"/>
                <a:cs typeface="Arial" panose="020B0604020202020204" pitchFamily="34" charset="0"/>
              </a:rPr>
              <a:t> (230 persons) with tobacco farmers and tobacco users (11 districts) and </a:t>
            </a:r>
            <a:r>
              <a:rPr lang="en-US" sz="2400" b="1" dirty="0">
                <a:latin typeface="Arial" panose="020B0604020202020204" pitchFamily="34" charset="0"/>
                <a:cs typeface="Arial" panose="020B0604020202020204" pitchFamily="34" charset="0"/>
              </a:rPr>
              <a:t>25 KIIs</a:t>
            </a:r>
            <a:r>
              <a:rPr lang="en-US" sz="2400" dirty="0">
                <a:latin typeface="Arial" panose="020B0604020202020204" pitchFamily="34" charset="0"/>
                <a:cs typeface="Arial" panose="020B0604020202020204" pitchFamily="34" charset="0"/>
              </a:rPr>
              <a:t> with tobacco manufacturers and retailers</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(9 districts).</a:t>
            </a:r>
          </a:p>
        </p:txBody>
      </p:sp>
      <p:sp>
        <p:nvSpPr>
          <p:cNvPr id="6" name="Rectangle 5"/>
          <p:cNvSpPr/>
          <p:nvPr/>
        </p:nvSpPr>
        <p:spPr>
          <a:xfrm>
            <a:off x="533400" y="418236"/>
            <a:ext cx="6006773" cy="646331"/>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1F497D"/>
                </a:solidFill>
                <a:effectLst/>
                <a:uLnTx/>
                <a:uFillTx/>
                <a:latin typeface="Arial" panose="020B0604020202020204" pitchFamily="34" charset="0"/>
                <a:ea typeface="MS PGothic" pitchFamily="34" charset="-128"/>
                <a:cs typeface="Arial" panose="020B0604020202020204" pitchFamily="34" charset="0"/>
              </a:rPr>
              <a:t>METHODS OF THE STUDY</a:t>
            </a:r>
            <a:endParaRPr kumimoji="0" lang="en-US" sz="3600" b="0" i="0" u="none" strike="noStrike" kern="1200" cap="none" spc="0" normalizeH="0" baseline="0" noProof="0" dirty="0">
              <a:ln>
                <a:noFill/>
              </a:ln>
              <a:solidFill>
                <a:srgbClr val="1F497D"/>
              </a:solidFill>
              <a:effectLst/>
              <a:uLnTx/>
              <a:uFillTx/>
              <a:latin typeface="Arial" panose="020B0604020202020204" pitchFamily="34" charset="0"/>
              <a:ea typeface="MS PGothic" pitchFamily="34" charset="-128"/>
              <a:cs typeface="Arial" panose="020B0604020202020204" pitchFamily="34" charset="0"/>
            </a:endParaRPr>
          </a:p>
        </p:txBody>
      </p:sp>
      <p:sp>
        <p:nvSpPr>
          <p:cNvPr id="7" name="Oval 6"/>
          <p:cNvSpPr/>
          <p:nvPr/>
        </p:nvSpPr>
        <p:spPr>
          <a:xfrm>
            <a:off x="990600" y="1638300"/>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52461358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990600" y="1066800"/>
            <a:ext cx="7696200" cy="4800600"/>
          </a:xfrm>
        </p:spPr>
        <p:txBody>
          <a:bodyPr/>
          <a:lstStyle/>
          <a:p>
            <a:pPr>
              <a:buNone/>
            </a:pPr>
            <a:r>
              <a:rPr lang="en-US" sz="2400" b="1" dirty="0">
                <a:solidFill>
                  <a:srgbClr val="0070C0"/>
                </a:solidFill>
                <a:latin typeface="Arial" panose="020B0604020202020204" pitchFamily="34" charset="0"/>
                <a:cs typeface="Arial" panose="020B0604020202020204" pitchFamily="34" charset="0"/>
              </a:rPr>
              <a:t>	</a:t>
            </a:r>
            <a:r>
              <a:rPr lang="en-US" sz="2800" b="1" dirty="0">
                <a:solidFill>
                  <a:srgbClr val="0070C0"/>
                </a:solidFill>
                <a:latin typeface="Arial" panose="020B0604020202020204" pitchFamily="34" charset="0"/>
                <a:cs typeface="Arial" panose="020B0604020202020204" pitchFamily="34" charset="0"/>
              </a:rPr>
              <a:t>Secondary data</a:t>
            </a:r>
            <a:endParaRPr lang="en-US" sz="900" dirty="0">
              <a:solidFill>
                <a:srgbClr val="0070C0"/>
              </a:solidFill>
              <a:latin typeface="Arial" panose="020B0604020202020204" pitchFamily="34" charset="0"/>
              <a:cs typeface="Arial" panose="020B0604020202020204" pitchFamily="34" charset="0"/>
            </a:endParaRPr>
          </a:p>
          <a:p>
            <a:pPr lvl="1"/>
            <a:r>
              <a:rPr lang="en-US" sz="2400" b="1" dirty="0">
                <a:latin typeface="Arial" panose="020B0604020202020204" pitchFamily="34" charset="0"/>
                <a:cs typeface="Arial" panose="020B0604020202020204" pitchFamily="34" charset="0"/>
              </a:rPr>
              <a:t>HIES 2016 of BBS: 45,702 households</a:t>
            </a:r>
            <a:r>
              <a:rPr lang="en-US" sz="2400" dirty="0">
                <a:latin typeface="Arial" panose="020B0604020202020204" pitchFamily="34" charset="0"/>
                <a:cs typeface="Arial" panose="020B0604020202020204" pitchFamily="34" charset="0"/>
              </a:rPr>
              <a:t>, of whom 31,827 (69.64%) are rural and 13,875 (30.36%) are urban.</a:t>
            </a:r>
          </a:p>
          <a:p>
            <a:pPr marL="457200" lvl="1" indent="0">
              <a:buNone/>
            </a:pPr>
            <a:endParaRPr lang="en-US" sz="900" dirty="0">
              <a:latin typeface="Arial" panose="020B0604020202020204" pitchFamily="34" charset="0"/>
              <a:cs typeface="Arial" panose="020B0604020202020204" pitchFamily="34" charset="0"/>
            </a:endParaRPr>
          </a:p>
          <a:p>
            <a:pPr lvl="1"/>
            <a:r>
              <a:rPr lang="en-US" sz="2400" dirty="0">
                <a:latin typeface="Arial" panose="020B0604020202020204" pitchFamily="34" charset="0"/>
                <a:cs typeface="Arial" panose="020B0604020202020204" pitchFamily="34" charset="0"/>
              </a:rPr>
              <a:t>HIES 2010 of BBS: 12,240 households, of whom 7840 (64.05%) are rural and 4400 (35.95%) are urban.</a:t>
            </a:r>
          </a:p>
          <a:p>
            <a:pPr marL="457200" lvl="1" indent="0">
              <a:buNone/>
            </a:pPr>
            <a:endParaRPr lang="en-US" sz="1200" dirty="0">
              <a:latin typeface="Arial" panose="020B0604020202020204" pitchFamily="34" charset="0"/>
              <a:cs typeface="Arial" panose="020B0604020202020204" pitchFamily="34" charset="0"/>
            </a:endParaRPr>
          </a:p>
          <a:p>
            <a:pPr>
              <a:buNone/>
            </a:pPr>
            <a:r>
              <a:rPr lang="en-US" sz="2400" b="1" dirty="0">
                <a:solidFill>
                  <a:srgbClr val="0070C0"/>
                </a:solidFill>
                <a:latin typeface="Arial" panose="020B0604020202020204" pitchFamily="34" charset="0"/>
                <a:cs typeface="Arial" panose="020B0604020202020204" pitchFamily="34" charset="0"/>
              </a:rPr>
              <a:t>	</a:t>
            </a:r>
            <a:r>
              <a:rPr lang="en-US" sz="2800" b="1" dirty="0">
                <a:solidFill>
                  <a:srgbClr val="0070C0"/>
                </a:solidFill>
                <a:latin typeface="Arial" panose="020B0604020202020204" pitchFamily="34" charset="0"/>
                <a:cs typeface="Arial" panose="020B0604020202020204" pitchFamily="34" charset="0"/>
              </a:rPr>
              <a:t>Elasticity estimation</a:t>
            </a:r>
          </a:p>
          <a:p>
            <a:pPr lvl="1"/>
            <a:r>
              <a:rPr lang="en-US" sz="2400" dirty="0">
                <a:latin typeface="Arial" panose="020B0604020202020204" pitchFamily="34" charset="0"/>
                <a:cs typeface="Arial" panose="020B0604020202020204" pitchFamily="34" charset="0"/>
              </a:rPr>
              <a:t>Using </a:t>
            </a:r>
            <a:r>
              <a:rPr lang="en-US" sz="2400" b="1" dirty="0">
                <a:latin typeface="Arial" panose="020B0604020202020204" pitchFamily="34" charset="0"/>
                <a:cs typeface="Arial" panose="020B0604020202020204" pitchFamily="34" charset="0"/>
              </a:rPr>
              <a:t>Deaton Model </a:t>
            </a:r>
            <a:r>
              <a:rPr lang="en-US" sz="2400" dirty="0">
                <a:latin typeface="Arial" panose="020B0604020202020204" pitchFamily="34" charset="0"/>
                <a:cs typeface="Arial" panose="020B0604020202020204" pitchFamily="34" charset="0"/>
              </a:rPr>
              <a:t>(1997) estimated own-and cross -price elasticities of demand from HIES 2010 and HIES 2016. </a:t>
            </a:r>
          </a:p>
        </p:txBody>
      </p:sp>
      <p:sp>
        <p:nvSpPr>
          <p:cNvPr id="5" name="Rectangle 4"/>
          <p:cNvSpPr/>
          <p:nvPr/>
        </p:nvSpPr>
        <p:spPr>
          <a:xfrm>
            <a:off x="533400" y="304800"/>
            <a:ext cx="6019800" cy="646331"/>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1F497D"/>
                </a:solidFill>
                <a:effectLst/>
                <a:uLnTx/>
                <a:uFillTx/>
                <a:latin typeface="Arial" panose="020B0604020202020204" pitchFamily="34" charset="0"/>
                <a:ea typeface="MS PGothic" pitchFamily="34" charset="-128"/>
                <a:cs typeface="Arial" panose="020B0604020202020204" pitchFamily="34" charset="0"/>
              </a:rPr>
              <a:t>CONTD…</a:t>
            </a:r>
            <a:endParaRPr kumimoji="0" lang="en-US" sz="3600" b="0" i="0" u="none" strike="noStrike" kern="1200" cap="none" spc="0" normalizeH="0" baseline="0" noProof="0" dirty="0">
              <a:ln>
                <a:noFill/>
              </a:ln>
              <a:solidFill>
                <a:srgbClr val="1F497D"/>
              </a:solidFill>
              <a:effectLst/>
              <a:uLnTx/>
              <a:uFillTx/>
              <a:latin typeface="Arial" panose="020B0604020202020204" pitchFamily="34" charset="0"/>
              <a:ea typeface="MS PGothic" pitchFamily="34" charset="-128"/>
              <a:cs typeface="Arial" panose="020B0604020202020204" pitchFamily="34" charset="0"/>
            </a:endParaRPr>
          </a:p>
        </p:txBody>
      </p:sp>
      <p:sp>
        <p:nvSpPr>
          <p:cNvPr id="6" name="Oval 5"/>
          <p:cNvSpPr/>
          <p:nvPr/>
        </p:nvSpPr>
        <p:spPr>
          <a:xfrm>
            <a:off x="990600" y="1219200"/>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Oval 6"/>
          <p:cNvSpPr/>
          <p:nvPr/>
        </p:nvSpPr>
        <p:spPr>
          <a:xfrm>
            <a:off x="990600" y="4427482"/>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62844295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obacco Farmers Map"/>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34636"/>
            <a:ext cx="4114800" cy="5985164"/>
          </a:xfrm>
          <a:prstGeom prst="rect">
            <a:avLst/>
          </a:prstGeom>
          <a:noFill/>
          <a:ln>
            <a:noFill/>
          </a:ln>
        </p:spPr>
      </p:pic>
      <p:sp>
        <p:nvSpPr>
          <p:cNvPr id="8" name="Rectangle 7"/>
          <p:cNvSpPr/>
          <p:nvPr/>
        </p:nvSpPr>
        <p:spPr>
          <a:xfrm>
            <a:off x="228600" y="228600"/>
            <a:ext cx="4648200"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3977" y="213360"/>
            <a:ext cx="4570423" cy="1754326"/>
          </a:xfrm>
          <a:prstGeom prst="rect">
            <a:avLst/>
          </a:prstGeom>
        </p:spPr>
        <p:txBody>
          <a:bodyPr wrap="square">
            <a:spAutoFit/>
          </a:bodyPr>
          <a:lstStyle/>
          <a:p>
            <a:pPr lvl="0"/>
            <a:r>
              <a:rPr lang="en-US" sz="4000" b="1" dirty="0">
                <a:solidFill>
                  <a:schemeClr val="tx2"/>
                </a:solidFill>
                <a:latin typeface="Arial" panose="020B0604020202020204" pitchFamily="34" charset="0"/>
                <a:cs typeface="Arial" panose="020B0604020202020204" pitchFamily="34" charset="0"/>
              </a:rPr>
              <a:t>Supply chain of tobacco products</a:t>
            </a:r>
          </a:p>
          <a:p>
            <a:pPr lvl="0"/>
            <a:r>
              <a:rPr lang="en-US" sz="2800" b="1" dirty="0">
                <a:solidFill>
                  <a:schemeClr val="tx1">
                    <a:lumMod val="65000"/>
                    <a:lumOff val="35000"/>
                  </a:schemeClr>
                </a:solidFill>
                <a:latin typeface="Arial" panose="020B0604020202020204" pitchFamily="34" charset="0"/>
                <a:cs typeface="Arial" panose="020B0604020202020204" pitchFamily="34" charset="0"/>
              </a:rPr>
              <a:t>IN BANGLADESH</a:t>
            </a:r>
            <a:endParaRPr lang="en-US" sz="28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 name="Rectangle 1"/>
          <p:cNvSpPr/>
          <p:nvPr/>
        </p:nvSpPr>
        <p:spPr>
          <a:xfrm>
            <a:off x="535200" y="2286000"/>
            <a:ext cx="3769173" cy="400110"/>
          </a:xfrm>
          <a:prstGeom prst="rect">
            <a:avLst/>
          </a:prstGeom>
        </p:spPr>
        <p:txBody>
          <a:bodyPr wrap="none">
            <a:spAutoFit/>
          </a:bodyPr>
          <a:lstStyle/>
          <a:p>
            <a:r>
              <a:rPr lang="en-US" sz="2000" b="1" dirty="0">
                <a:solidFill>
                  <a:schemeClr val="accent1"/>
                </a:solidFill>
                <a:latin typeface="Arial" panose="020B0604020202020204" pitchFamily="34" charset="0"/>
                <a:cs typeface="Arial" panose="020B0604020202020204" pitchFamily="34" charset="0"/>
              </a:rPr>
              <a:t>Tobacco Farmers by Districts</a:t>
            </a:r>
          </a:p>
        </p:txBody>
      </p:sp>
      <p:sp>
        <p:nvSpPr>
          <p:cNvPr id="3" name="Rectangle 2"/>
          <p:cNvSpPr/>
          <p:nvPr/>
        </p:nvSpPr>
        <p:spPr>
          <a:xfrm>
            <a:off x="540280" y="2873256"/>
            <a:ext cx="2059090" cy="2092881"/>
          </a:xfrm>
          <a:prstGeom prst="rect">
            <a:avLst/>
          </a:prstGeom>
        </p:spPr>
        <p:txBody>
          <a:bodyPr wrap="none">
            <a:spAutoFit/>
          </a:bodyPr>
          <a:lstStyle/>
          <a:p>
            <a:pPr>
              <a:spcBef>
                <a:spcPts val="1200"/>
              </a:spcBef>
            </a:pPr>
            <a:r>
              <a:rPr lang="en-US" dirty="0">
                <a:solidFill>
                  <a:schemeClr val="tx1">
                    <a:lumMod val="85000"/>
                    <a:lumOff val="15000"/>
                  </a:schemeClr>
                </a:solidFill>
                <a:latin typeface="Arial" panose="020B0604020202020204" pitchFamily="34" charset="0"/>
                <a:cs typeface="Arial" panose="020B0604020202020204" pitchFamily="34" charset="0"/>
              </a:rPr>
              <a:t>&gt; NILPHAMARI</a:t>
            </a:r>
          </a:p>
          <a:p>
            <a:pPr>
              <a:spcBef>
                <a:spcPts val="1200"/>
              </a:spcBef>
            </a:pPr>
            <a:r>
              <a:rPr lang="en-US" dirty="0">
                <a:solidFill>
                  <a:schemeClr val="tx1">
                    <a:lumMod val="85000"/>
                    <a:lumOff val="15000"/>
                  </a:schemeClr>
                </a:solidFill>
                <a:latin typeface="Arial" panose="020B0604020202020204" pitchFamily="34" charset="0"/>
                <a:cs typeface="Arial" panose="020B0604020202020204" pitchFamily="34" charset="0"/>
              </a:rPr>
              <a:t>&gt; </a:t>
            </a:r>
            <a:r>
              <a:rPr lang="en-US" b="1" dirty="0">
                <a:solidFill>
                  <a:schemeClr val="tx1">
                    <a:lumMod val="85000"/>
                    <a:lumOff val="15000"/>
                  </a:schemeClr>
                </a:solidFill>
                <a:latin typeface="Arial" panose="020B0604020202020204" pitchFamily="34" charset="0"/>
                <a:cs typeface="Arial" panose="020B0604020202020204" pitchFamily="34" charset="0"/>
              </a:rPr>
              <a:t>LALMONIRHAT</a:t>
            </a:r>
          </a:p>
          <a:p>
            <a:pPr>
              <a:spcBef>
                <a:spcPts val="1200"/>
              </a:spcBef>
            </a:pPr>
            <a:r>
              <a:rPr lang="en-US" dirty="0">
                <a:solidFill>
                  <a:schemeClr val="tx1">
                    <a:lumMod val="85000"/>
                    <a:lumOff val="15000"/>
                  </a:schemeClr>
                </a:solidFill>
                <a:latin typeface="Arial" panose="020B0604020202020204" pitchFamily="34" charset="0"/>
                <a:cs typeface="Arial" panose="020B0604020202020204" pitchFamily="34" charset="0"/>
              </a:rPr>
              <a:t>&gt; </a:t>
            </a:r>
            <a:r>
              <a:rPr lang="en-US" b="1" dirty="0">
                <a:solidFill>
                  <a:schemeClr val="tx1">
                    <a:lumMod val="85000"/>
                    <a:lumOff val="15000"/>
                  </a:schemeClr>
                </a:solidFill>
                <a:latin typeface="Arial" panose="020B0604020202020204" pitchFamily="34" charset="0"/>
                <a:cs typeface="Arial" panose="020B0604020202020204" pitchFamily="34" charset="0"/>
              </a:rPr>
              <a:t>RANGPUR</a:t>
            </a:r>
          </a:p>
          <a:p>
            <a:pPr>
              <a:spcBef>
                <a:spcPts val="1200"/>
              </a:spcBef>
            </a:pPr>
            <a:r>
              <a:rPr lang="en-US" dirty="0">
                <a:solidFill>
                  <a:schemeClr val="tx1">
                    <a:lumMod val="85000"/>
                    <a:lumOff val="15000"/>
                  </a:schemeClr>
                </a:solidFill>
                <a:latin typeface="Arial" panose="020B0604020202020204" pitchFamily="34" charset="0"/>
                <a:cs typeface="Arial" panose="020B0604020202020204" pitchFamily="34" charset="0"/>
              </a:rPr>
              <a:t>&gt; TANGAIL</a:t>
            </a:r>
          </a:p>
          <a:p>
            <a:pPr>
              <a:spcBef>
                <a:spcPts val="1200"/>
              </a:spcBef>
            </a:pPr>
            <a:r>
              <a:rPr lang="en-US" dirty="0">
                <a:solidFill>
                  <a:schemeClr val="tx1">
                    <a:lumMod val="85000"/>
                    <a:lumOff val="15000"/>
                  </a:schemeClr>
                </a:solidFill>
                <a:latin typeface="Arial" panose="020B0604020202020204" pitchFamily="34" charset="0"/>
                <a:cs typeface="Arial" panose="020B0604020202020204" pitchFamily="34" charset="0"/>
              </a:rPr>
              <a:t>&gt; MANIKGANJ</a:t>
            </a:r>
          </a:p>
        </p:txBody>
      </p:sp>
      <p:sp>
        <p:nvSpPr>
          <p:cNvPr id="9" name="Rectangle 8"/>
          <p:cNvSpPr/>
          <p:nvPr/>
        </p:nvSpPr>
        <p:spPr>
          <a:xfrm>
            <a:off x="2584130" y="2873256"/>
            <a:ext cx="1922321" cy="1231106"/>
          </a:xfrm>
          <a:prstGeom prst="rect">
            <a:avLst/>
          </a:prstGeom>
        </p:spPr>
        <p:txBody>
          <a:bodyPr wrap="none">
            <a:spAutoFit/>
          </a:bodyPr>
          <a:lstStyle/>
          <a:p>
            <a:pPr>
              <a:spcBef>
                <a:spcPts val="1200"/>
              </a:spcBef>
            </a:pPr>
            <a:r>
              <a:rPr lang="en-US" dirty="0">
                <a:solidFill>
                  <a:schemeClr val="tx1">
                    <a:lumMod val="85000"/>
                    <a:lumOff val="15000"/>
                  </a:schemeClr>
                </a:solidFill>
                <a:latin typeface="Arial" panose="020B0604020202020204" pitchFamily="34" charset="0"/>
                <a:cs typeface="Arial" panose="020B0604020202020204" pitchFamily="34" charset="0"/>
              </a:rPr>
              <a:t>&gt; </a:t>
            </a:r>
            <a:r>
              <a:rPr lang="en-US" b="1" dirty="0">
                <a:solidFill>
                  <a:schemeClr val="tx1">
                    <a:lumMod val="85000"/>
                    <a:lumOff val="15000"/>
                  </a:schemeClr>
                </a:solidFill>
                <a:latin typeface="Arial" panose="020B0604020202020204" pitchFamily="34" charset="0"/>
                <a:cs typeface="Arial" panose="020B0604020202020204" pitchFamily="34" charset="0"/>
              </a:rPr>
              <a:t>KUSHTIA</a:t>
            </a:r>
          </a:p>
          <a:p>
            <a:pPr>
              <a:spcBef>
                <a:spcPts val="1200"/>
              </a:spcBef>
            </a:pPr>
            <a:r>
              <a:rPr lang="en-US" dirty="0">
                <a:solidFill>
                  <a:schemeClr val="tx1">
                    <a:lumMod val="85000"/>
                    <a:lumOff val="15000"/>
                  </a:schemeClr>
                </a:solidFill>
                <a:latin typeface="Arial" panose="020B0604020202020204" pitchFamily="34" charset="0"/>
                <a:cs typeface="Arial" panose="020B0604020202020204" pitchFamily="34" charset="0"/>
              </a:rPr>
              <a:t>&gt; </a:t>
            </a:r>
            <a:r>
              <a:rPr lang="en-US" b="1" dirty="0">
                <a:solidFill>
                  <a:schemeClr val="tx1">
                    <a:lumMod val="85000"/>
                    <a:lumOff val="15000"/>
                  </a:schemeClr>
                </a:solidFill>
                <a:latin typeface="Arial" panose="020B0604020202020204" pitchFamily="34" charset="0"/>
                <a:cs typeface="Arial" panose="020B0604020202020204" pitchFamily="34" charset="0"/>
              </a:rPr>
              <a:t>BANDARBAN</a:t>
            </a:r>
          </a:p>
          <a:p>
            <a:pPr>
              <a:spcBef>
                <a:spcPts val="1200"/>
              </a:spcBef>
            </a:pPr>
            <a:r>
              <a:rPr lang="en-US" dirty="0">
                <a:solidFill>
                  <a:schemeClr val="tx1">
                    <a:lumMod val="85000"/>
                    <a:lumOff val="15000"/>
                  </a:schemeClr>
                </a:solidFill>
                <a:latin typeface="Arial" panose="020B0604020202020204" pitchFamily="34" charset="0"/>
                <a:cs typeface="Arial" panose="020B0604020202020204" pitchFamily="34" charset="0"/>
              </a:rPr>
              <a:t>&gt; COX’S BAZAR</a:t>
            </a:r>
          </a:p>
        </p:txBody>
      </p:sp>
    </p:spTree>
    <p:extLst>
      <p:ext uri="{BB962C8B-B14F-4D97-AF65-F5344CB8AC3E}">
        <p14:creationId xmlns:p14="http://schemas.microsoft.com/office/powerpoint/2010/main" val="1278003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0" y="136267"/>
            <a:ext cx="20229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600" b="0" i="0" u="none" strike="noStrike" kern="1200" cap="none" spc="0" normalizeH="0" baseline="0" noProof="0" dirty="0">
                <a:ln>
                  <a:noFill/>
                </a:ln>
                <a:solidFill>
                  <a:prstClr val="black"/>
                </a:solidFill>
                <a:effectLst/>
                <a:uLnTx/>
                <a:uFillTx/>
                <a:latin typeface="Calibri" pitchFamily="34" charset="0"/>
                <a:ea typeface="MS PGothic" pitchFamily="34" charset="-128"/>
                <a:cs typeface="+mn-cs"/>
              </a:rPr>
              <a:t> </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cs typeface="+mn-cs"/>
            </a:endParaRPr>
          </a:p>
        </p:txBody>
      </p:sp>
      <p:sp>
        <p:nvSpPr>
          <p:cNvPr id="3" name="Content Placeholder 2">
            <a:extLst>
              <a:ext uri="{FF2B5EF4-FFF2-40B4-BE49-F238E27FC236}">
                <a16:creationId xmlns:a16="http://schemas.microsoft.com/office/drawing/2014/main" xmlns="" id="{BA50E506-1138-44E3-B019-0841730A428D}"/>
              </a:ext>
            </a:extLst>
          </p:cNvPr>
          <p:cNvSpPr>
            <a:spLocks noGrp="1"/>
          </p:cNvSpPr>
          <p:nvPr>
            <p:ph idx="1"/>
          </p:nvPr>
        </p:nvSpPr>
        <p:spPr>
          <a:xfrm>
            <a:off x="1524000" y="1778875"/>
            <a:ext cx="6858000" cy="2793125"/>
          </a:xfrm>
        </p:spPr>
        <p:txBody>
          <a:bodyPr/>
          <a:lstStyle/>
          <a:p>
            <a:pPr marL="0" lvl="0" indent="0" algn="just">
              <a:buNone/>
            </a:pPr>
            <a:r>
              <a:rPr lang="en-US" sz="2400" dirty="0" err="1">
                <a:latin typeface="Arial" panose="020B0604020202020204" pitchFamily="34" charset="0"/>
                <a:cs typeface="Arial" panose="020B0604020202020204" pitchFamily="34" charset="0"/>
              </a:rPr>
              <a:t>Kaus</a:t>
            </a:r>
            <a:r>
              <a:rPr lang="en-US" sz="2400" dirty="0">
                <a:latin typeface="Arial" panose="020B0604020202020204" pitchFamily="34" charset="0"/>
                <a:cs typeface="Arial" panose="020B0604020202020204" pitchFamily="34" charset="0"/>
              </a:rPr>
              <a:t> Mia (87) has been on the list of the highest taxpayers nine times and has received a long time taxpayer award from the NBR. He has now different business enterprises, including the manufacturing of </a:t>
            </a:r>
            <a:r>
              <a:rPr lang="en-US" sz="2400" b="1" dirty="0" err="1">
                <a:latin typeface="Arial" panose="020B0604020202020204" pitchFamily="34" charset="0"/>
                <a:cs typeface="Arial" panose="020B0604020202020204" pitchFamily="34" charset="0"/>
              </a:rPr>
              <a:t>Hakimpuri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Zarda</a:t>
            </a:r>
            <a:endParaRPr lang="en-US" sz="2400" dirty="0">
              <a:latin typeface="Arial" panose="020B0604020202020204" pitchFamily="34" charset="0"/>
              <a:cs typeface="Arial" panose="020B0604020202020204" pitchFamily="34" charset="0"/>
            </a:endParaRPr>
          </a:p>
        </p:txBody>
      </p:sp>
      <p:sp>
        <p:nvSpPr>
          <p:cNvPr id="7" name="Rectangle 6"/>
          <p:cNvSpPr/>
          <p:nvPr/>
        </p:nvSpPr>
        <p:spPr>
          <a:xfrm>
            <a:off x="533400" y="685800"/>
            <a:ext cx="8001000" cy="646331"/>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1F497D"/>
                </a:solidFill>
                <a:effectLst/>
                <a:uLnTx/>
                <a:uFillTx/>
                <a:latin typeface="Arial" panose="020B0604020202020204" pitchFamily="34" charset="0"/>
                <a:ea typeface="MS PGothic" pitchFamily="34" charset="-128"/>
                <a:cs typeface="Arial" panose="020B0604020202020204" pitchFamily="34" charset="0"/>
              </a:rPr>
              <a:t>KAUS MIA, THE ZARDA MUGHAL</a:t>
            </a:r>
            <a:endParaRPr kumimoji="0" lang="en-US" sz="3600" b="0" i="0" u="none" strike="noStrike" kern="1200" cap="none" spc="0" normalizeH="0" baseline="0" noProof="0" dirty="0">
              <a:ln>
                <a:noFill/>
              </a:ln>
              <a:solidFill>
                <a:srgbClr val="1F497D"/>
              </a:solidFill>
              <a:effectLst/>
              <a:uLnTx/>
              <a:uFillTx/>
              <a:latin typeface="Arial" panose="020B0604020202020204" pitchFamily="34" charset="0"/>
              <a:ea typeface="MS PGothic" pitchFamily="34" charset="-128"/>
              <a:cs typeface="Arial" panose="020B0604020202020204" pitchFamily="34" charset="0"/>
            </a:endParaRPr>
          </a:p>
        </p:txBody>
      </p:sp>
      <p:sp>
        <p:nvSpPr>
          <p:cNvPr id="8" name="Oval 7"/>
          <p:cNvSpPr/>
          <p:nvPr/>
        </p:nvSpPr>
        <p:spPr>
          <a:xfrm>
            <a:off x="990600" y="1912882"/>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Content Placeholder 2">
            <a:extLst>
              <a:ext uri="{FF2B5EF4-FFF2-40B4-BE49-F238E27FC236}">
                <a16:creationId xmlns:a16="http://schemas.microsoft.com/office/drawing/2014/main" xmlns="" id="{E84C25E2-9E5B-413B-8C1D-1EE7D5759347}"/>
              </a:ext>
            </a:extLst>
          </p:cNvPr>
          <p:cNvSpPr txBox="1">
            <a:spLocks/>
          </p:cNvSpPr>
          <p:nvPr/>
        </p:nvSpPr>
        <p:spPr bwMode="auto">
          <a:xfrm>
            <a:off x="1493020" y="3794288"/>
            <a:ext cx="6858000" cy="2716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2400">
                <a:latin typeface="Arial" panose="020B0604020202020204" pitchFamily="34" charset="0"/>
                <a:cs typeface="Arial" panose="020B0604020202020204" pitchFamily="34" charset="0"/>
              </a:rPr>
              <a:t>Kaus Mia started the tobacco business in 1955. He set up the factory on a 3.5 katha (7 decimals) plot of land at Agha Nawab Dewri, Chawk Bazar, Dhaka with 4 floors. At present 20-21 workers are employed on a regular payroll.</a:t>
            </a:r>
            <a:endParaRPr lang="en-US" sz="2400" dirty="0">
              <a:latin typeface="Arial" panose="020B0604020202020204" pitchFamily="34" charset="0"/>
              <a:cs typeface="Arial" panose="020B0604020202020204" pitchFamily="34" charset="0"/>
            </a:endParaRPr>
          </a:p>
        </p:txBody>
      </p:sp>
      <p:sp>
        <p:nvSpPr>
          <p:cNvPr id="10" name="Oval 9">
            <a:extLst>
              <a:ext uri="{FF2B5EF4-FFF2-40B4-BE49-F238E27FC236}">
                <a16:creationId xmlns:a16="http://schemas.microsoft.com/office/drawing/2014/main" xmlns="" id="{BDCA946C-AF1D-425C-9C87-E51E33C915E8}"/>
              </a:ext>
            </a:extLst>
          </p:cNvPr>
          <p:cNvSpPr/>
          <p:nvPr/>
        </p:nvSpPr>
        <p:spPr>
          <a:xfrm>
            <a:off x="1022684" y="3957197"/>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4178552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BA50E506-1138-44E3-B019-0841730A428D}"/>
              </a:ext>
            </a:extLst>
          </p:cNvPr>
          <p:cNvSpPr>
            <a:spLocks noGrp="1"/>
          </p:cNvSpPr>
          <p:nvPr>
            <p:ph idx="1"/>
          </p:nvPr>
        </p:nvSpPr>
        <p:spPr>
          <a:xfrm>
            <a:off x="1524000" y="1550275"/>
            <a:ext cx="6858000" cy="4240925"/>
          </a:xfrm>
        </p:spPr>
        <p:txBody>
          <a:bodyPr/>
          <a:lstStyle/>
          <a:p>
            <a:pPr marL="0" indent="0">
              <a:buNone/>
            </a:pPr>
            <a:r>
              <a:rPr lang="en-US" sz="2400" dirty="0">
                <a:latin typeface="Arial" panose="020B0604020202020204" pitchFamily="34" charset="0"/>
                <a:cs typeface="Arial" panose="020B0604020202020204" pitchFamily="34" charset="0"/>
              </a:rPr>
              <a:t>Along with tobacco business, </a:t>
            </a:r>
            <a:r>
              <a:rPr lang="en-US" sz="2400" dirty="0" err="1">
                <a:latin typeface="Arial" panose="020B0604020202020204" pitchFamily="34" charset="0"/>
                <a:cs typeface="Arial" panose="020B0604020202020204" pitchFamily="34" charset="0"/>
              </a:rPr>
              <a:t>Kaus</a:t>
            </a:r>
            <a:r>
              <a:rPr lang="en-US" sz="2400" dirty="0">
                <a:latin typeface="Arial" panose="020B0604020202020204" pitchFamily="34" charset="0"/>
                <a:cs typeface="Arial" panose="020B0604020202020204" pitchFamily="34" charset="0"/>
              </a:rPr>
              <a:t> Mia is now the sole agent of 18 companies. According to the NBR data, he paid total taxes (income tax and VAT &amp; SD) to the NBR amounting to </a:t>
            </a:r>
            <a:r>
              <a:rPr lang="en-US" sz="2400" b="1" dirty="0">
                <a:latin typeface="Arial" panose="020B0604020202020204" pitchFamily="34" charset="0"/>
                <a:cs typeface="Arial" panose="020B0604020202020204" pitchFamily="34" charset="0"/>
              </a:rPr>
              <a:t>Taka 49.47 crore (US$ 5.90 million)</a:t>
            </a:r>
            <a:r>
              <a:rPr lang="en-US" sz="2400" dirty="0">
                <a:latin typeface="Arial" panose="020B0604020202020204" pitchFamily="34" charset="0"/>
                <a:cs typeface="Arial" panose="020B0604020202020204" pitchFamily="34" charset="0"/>
              </a:rPr>
              <a:t> in FY 2017-18.</a:t>
            </a:r>
            <a:r>
              <a:rPr lang="en-US" sz="2400" b="1" dirty="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sp>
        <p:nvSpPr>
          <p:cNvPr id="5" name="Rectangle 4"/>
          <p:cNvSpPr/>
          <p:nvPr/>
        </p:nvSpPr>
        <p:spPr>
          <a:xfrm>
            <a:off x="533400" y="304800"/>
            <a:ext cx="6019800" cy="646331"/>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1F497D"/>
                </a:solidFill>
                <a:effectLst/>
                <a:uLnTx/>
                <a:uFillTx/>
                <a:latin typeface="Arial" panose="020B0604020202020204" pitchFamily="34" charset="0"/>
                <a:ea typeface="MS PGothic" pitchFamily="34" charset="-128"/>
                <a:cs typeface="Arial" panose="020B0604020202020204" pitchFamily="34" charset="0"/>
              </a:rPr>
              <a:t>CONTD…</a:t>
            </a:r>
            <a:endParaRPr kumimoji="0" lang="en-US" sz="3600" b="0" i="0" u="none" strike="noStrike" kern="1200" cap="none" spc="0" normalizeH="0" baseline="0" noProof="0" dirty="0">
              <a:ln>
                <a:noFill/>
              </a:ln>
              <a:solidFill>
                <a:srgbClr val="1F497D"/>
              </a:solidFill>
              <a:effectLst/>
              <a:uLnTx/>
              <a:uFillTx/>
              <a:latin typeface="Arial" panose="020B0604020202020204" pitchFamily="34" charset="0"/>
              <a:ea typeface="MS PGothic" pitchFamily="34" charset="-128"/>
              <a:cs typeface="Arial" panose="020B0604020202020204" pitchFamily="34" charset="0"/>
            </a:endParaRPr>
          </a:p>
        </p:txBody>
      </p:sp>
      <p:sp>
        <p:nvSpPr>
          <p:cNvPr id="6" name="Oval 5"/>
          <p:cNvSpPr/>
          <p:nvPr/>
        </p:nvSpPr>
        <p:spPr>
          <a:xfrm>
            <a:off x="1053664" y="1713184"/>
            <a:ext cx="220718" cy="22071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97201978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Presentation of Comms Unit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TM10001104[[fn=Feathered]]</Template>
  <TotalTime>2273</TotalTime>
  <Words>2380</Words>
  <Application>Microsoft Office PowerPoint</Application>
  <PresentationFormat>On-screen Show (4:3)</PresentationFormat>
  <Paragraphs>562</Paragraphs>
  <Slides>46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MS PGothic</vt:lpstr>
      <vt:lpstr>SimSun</vt:lpstr>
      <vt:lpstr>Arial</vt:lpstr>
      <vt:lpstr>Arial Narrow</vt:lpstr>
      <vt:lpstr>Calibri</vt:lpstr>
      <vt:lpstr>Times New Roman</vt:lpstr>
      <vt:lpstr>Presentation of Comms Unit_Final</vt:lpstr>
      <vt:lpstr>ECONOMICS OF TOBACCO TAXATION IN BANGLADESH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Market shares of different retail channels in Bangladesh</vt:lpstr>
      <vt:lpstr>Buyers of tobacco products at retail outlet</vt:lpstr>
      <vt:lpstr>PowerPoint Presentation</vt:lpstr>
      <vt:lpstr>PowerPoint Presentation</vt:lpstr>
      <vt:lpstr>PowerPoint Presentation</vt:lpstr>
      <vt:lpstr>PowerPoint Presentation</vt:lpstr>
      <vt:lpstr>PowerPoint Presentation</vt:lpstr>
      <vt:lpstr>PowerPoint Presentation</vt:lpstr>
      <vt:lpstr>Real Growth Rate of Cigarette and Biri Revenue  FY 2011-12 to FY 2017-18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Windows User</cp:lastModifiedBy>
  <cp:revision>445</cp:revision>
  <cp:lastPrinted>2019-04-02T04:38:09Z</cp:lastPrinted>
  <dcterms:created xsi:type="dcterms:W3CDTF">2006-08-16T00:00:00Z</dcterms:created>
  <dcterms:modified xsi:type="dcterms:W3CDTF">2019-07-02T08:05:34Z</dcterms:modified>
</cp:coreProperties>
</file>