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74" r:id="rId11"/>
    <p:sldId id="271" r:id="rId12"/>
    <p:sldId id="272" r:id="rId13"/>
    <p:sldId id="273" r:id="rId14"/>
    <p:sldId id="265" r:id="rId15"/>
    <p:sldId id="268" r:id="rId16"/>
    <p:sldId id="266" r:id="rId17"/>
    <p:sldId id="269" r:id="rId18"/>
    <p:sldId id="267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en/sections/resources-different-audiences/civil-societ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.undp.org/content/dam/china/docs/Publications/UNDP-CH03%20Annexes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CSO engagement to advocate for increasing tobacco tax: </a:t>
            </a:r>
            <a:br>
              <a:rPr lang="en-US" sz="3200" dirty="0" smtClean="0"/>
            </a:br>
            <a:r>
              <a:rPr lang="en-US" sz="3200" dirty="0" smtClean="0"/>
              <a:t>Success and challenges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Farida Akhter</a:t>
            </a:r>
          </a:p>
          <a:p>
            <a:r>
              <a:rPr lang="en-US" sz="1600" dirty="0" smtClean="0"/>
              <a:t>UBINIG (Policy Research for Development Alternative)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18" y="0"/>
            <a:ext cx="3565368" cy="2353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191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FCTC Article 6: Price and Tax Measures to Reduce the Demand for Tobacco</a:t>
            </a:r>
            <a:endParaRPr lang="en-US" sz="3600" dirty="0"/>
          </a:p>
        </p:txBody>
      </p:sp>
      <p:pic>
        <p:nvPicPr>
          <p:cNvPr id="5" name="Content Placeholder 4" descr="SEATCA_WNTD_graphic_WE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686645"/>
            <a:ext cx="4448175" cy="2780109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Article 6</a:t>
            </a:r>
            <a:r>
              <a:rPr lang="en-US" dirty="0" smtClean="0"/>
              <a:t> of the WHO </a:t>
            </a:r>
            <a:r>
              <a:rPr lang="en-US" b="1" dirty="0" smtClean="0"/>
              <a:t>FCTC</a:t>
            </a:r>
            <a:r>
              <a:rPr lang="en-US" dirty="0" smtClean="0"/>
              <a:t> stipulates that the Parties shall provide rates of taxation for tobacco products, and trends in tobacco consumption in their periodic reports, in accordance with </a:t>
            </a:r>
            <a:r>
              <a:rPr lang="en-US" b="1" dirty="0" smtClean="0"/>
              <a:t>Article</a:t>
            </a:r>
            <a:r>
              <a:rPr lang="en-US" dirty="0" smtClean="0"/>
              <a:t> 21.</a:t>
            </a:r>
          </a:p>
          <a:p>
            <a:r>
              <a:rPr lang="en-US" dirty="0" smtClean="0"/>
              <a:t>The Parties recognize that price and tax measures are an effective and important means of reducing tobacco consumption by various segments of the population, in particular young persons.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&amp; regional CSO actions on Tobacco Taxes</a:t>
            </a:r>
            <a:endParaRPr lang="en-US" dirty="0"/>
          </a:p>
        </p:txBody>
      </p:sp>
      <p:pic>
        <p:nvPicPr>
          <p:cNvPr id="5" name="Content Placeholder 4" descr="FCA-Ta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65301" y="1235624"/>
            <a:ext cx="3348023" cy="2553356"/>
          </a:xfrm>
        </p:spPr>
      </p:pic>
      <p:pic>
        <p:nvPicPr>
          <p:cNvPr id="7" name="Picture 6" descr="Tob tax rise 17% Jamaica-not enough F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417" y="2017110"/>
            <a:ext cx="4089400" cy="393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0216" y="6011923"/>
            <a:ext cx="398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Jamaica, tobacco tax raised by 17%, </a:t>
            </a:r>
          </a:p>
          <a:p>
            <a:r>
              <a:rPr lang="en-US" dirty="0" smtClean="0"/>
              <a:t>Not enough says FCA member</a:t>
            </a:r>
            <a:endParaRPr lang="en-US" dirty="0"/>
          </a:p>
        </p:txBody>
      </p:sp>
      <p:pic>
        <p:nvPicPr>
          <p:cNvPr id="11" name="Picture 10" descr="CTFK chart-ta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027" y="3884363"/>
            <a:ext cx="5402316" cy="28264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of World No Tobacco Day, 31 May (WNTD), 2014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theme of World No Tobacco Day 2014 (31 May) is </a:t>
            </a:r>
            <a:r>
              <a:rPr lang="en-US" b="1" dirty="0" smtClean="0"/>
              <a:t>Raise tobacco taxes</a:t>
            </a:r>
            <a:r>
              <a:rPr lang="en-US" dirty="0" smtClean="0"/>
              <a:t>. </a:t>
            </a:r>
          </a:p>
          <a:p>
            <a:r>
              <a:rPr lang="en-US" dirty="0" smtClean="0"/>
              <a:t>“Precisely because the excise tax on tobacco products in many countries is still low, WHO has made taxation the theme in this year’s World No Tobacco Day,” said </a:t>
            </a:r>
            <a:r>
              <a:rPr lang="en-US" dirty="0" err="1" smtClean="0"/>
              <a:t>Bungon</a:t>
            </a:r>
            <a:r>
              <a:rPr lang="en-US" dirty="0" smtClean="0"/>
              <a:t> </a:t>
            </a:r>
            <a:r>
              <a:rPr lang="en-US" dirty="0" err="1" smtClean="0"/>
              <a:t>Rithiphakdee</a:t>
            </a:r>
            <a:r>
              <a:rPr lang="en-US" dirty="0" smtClean="0"/>
              <a:t>, Director of SEATCA, an FCA member.</a:t>
            </a:r>
          </a:p>
          <a:p>
            <a:r>
              <a:rPr lang="en-US" b="1" dirty="0" smtClean="0"/>
              <a:t>1,000% increase</a:t>
            </a:r>
          </a:p>
          <a:p>
            <a:pPr>
              <a:buNone/>
            </a:pPr>
            <a:r>
              <a:rPr lang="en-US" dirty="0" smtClean="0"/>
              <a:t>	The Philippines recently revised its tobacco taxes, so that by 2017 the price of the country’s cheapest brands will have increased more than 1,000 percent.</a:t>
            </a:r>
          </a:p>
          <a:p>
            <a:r>
              <a:rPr lang="en-US" dirty="0" smtClean="0"/>
              <a:t>“Countries should </a:t>
            </a:r>
            <a:r>
              <a:rPr lang="en-US" dirty="0" err="1" smtClean="0"/>
              <a:t>recognise</a:t>
            </a:r>
            <a:r>
              <a:rPr lang="en-US" dirty="0" smtClean="0"/>
              <a:t> that higher tobacco prices will save lives and reduce the high economic and social burden of tobacco addiction. They should strongly resist tobacco industry pressure,” said Dr Shin Young-</a:t>
            </a:r>
            <a:r>
              <a:rPr lang="en-US" dirty="0" err="1" smtClean="0"/>
              <a:t>soo</a:t>
            </a:r>
            <a:r>
              <a:rPr lang="en-US" dirty="0" smtClean="0"/>
              <a:t>, WHO Regional Director for the Western Pacific. </a:t>
            </a:r>
          </a:p>
          <a:p>
            <a:endParaRPr lang="en-US" dirty="0"/>
          </a:p>
        </p:txBody>
      </p:sp>
      <p:pic>
        <p:nvPicPr>
          <p:cNvPr id="8" name="Content Placeholder 5" descr="wntd-poster-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250" y="1665889"/>
            <a:ext cx="3518832" cy="49791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 Tobacco Control Alliance (SEATCA) &amp; Tobacco Taxes</a:t>
            </a:r>
            <a:endParaRPr lang="en-US" dirty="0"/>
          </a:p>
        </p:txBody>
      </p:sp>
      <p:pic>
        <p:nvPicPr>
          <p:cNvPr id="5" name="Content Placeholder 4" descr="SEATCA Tobacco tax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2353032"/>
            <a:ext cx="4448175" cy="34473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4676" y="1996967"/>
            <a:ext cx="5265683" cy="43197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SEATCA Tobacco Tax Index 2017</a:t>
            </a:r>
          </a:p>
          <a:p>
            <a:r>
              <a:rPr lang="en-US" b="1" dirty="0" smtClean="0"/>
              <a:t>Implementation of WHO Framework Convention on Tobacco Control Article 6 in 10 ASEAN Countries</a:t>
            </a:r>
          </a:p>
          <a:p>
            <a:r>
              <a:rPr lang="en-US" dirty="0" smtClean="0"/>
              <a:t>The Index shows that while some countries have made significant progress in formulating and implementing tobacco tax policies, the region as a whole has advanced slowly.</a:t>
            </a:r>
          </a:p>
          <a:p>
            <a:r>
              <a:rPr lang="en-US" dirty="0" smtClean="0"/>
              <a:t>Important obstacles </a:t>
            </a:r>
          </a:p>
          <a:p>
            <a:pPr>
              <a:buNone/>
            </a:pPr>
            <a:r>
              <a:rPr lang="en-US" dirty="0" smtClean="0"/>
              <a:t>	1. ineffective tobacco tax structures (e.g. Indonesia’s multi-tiered system or those with purely ad valorem tax systems) and </a:t>
            </a:r>
          </a:p>
          <a:p>
            <a:pPr>
              <a:buNone/>
            </a:pPr>
            <a:r>
              <a:rPr lang="en-US" dirty="0" smtClean="0"/>
              <a:t>	2. weak tax administration (e.g. inadequate licensing and reporting requirements,</a:t>
            </a:r>
          </a:p>
          <a:p>
            <a:pPr>
              <a:buNone/>
            </a:pPr>
            <a:r>
              <a:rPr lang="en-US" dirty="0" smtClean="0"/>
              <a:t>	3. tobacco industry interference in tobacco tax policy formulation (e.g. by claiming that implementing tobacco tax measures will lead to increased illicit trade and declines in tobacco tax revenue or create a burden for poor smokers)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</a:t>
            </a:r>
            <a:r>
              <a:rPr lang="en-US" dirty="0" smtClean="0"/>
              <a:t>Tobacco Control CSO </a:t>
            </a:r>
            <a:r>
              <a:rPr lang="en-US" dirty="0"/>
              <a:t>movement in Bangladesh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Civil society engagement in tobacco control started by physicians, led by National Professor Dr. </a:t>
            </a:r>
            <a:r>
              <a:rPr lang="en-US" dirty="0" err="1" smtClean="0"/>
              <a:t>Nurul</a:t>
            </a:r>
            <a:r>
              <a:rPr lang="en-US" dirty="0" smtClean="0"/>
              <a:t> Islam in the 1980’s much before FCTC . </a:t>
            </a:r>
          </a:p>
          <a:p>
            <a:pPr marL="0" indent="0">
              <a:buNone/>
            </a:pPr>
            <a:r>
              <a:rPr lang="bn-IN" dirty="0" smtClean="0"/>
              <a:t> “আমরা ধূমপান নিবারণ করি” (আধুনিক) </a:t>
            </a:r>
            <a:r>
              <a:rPr lang="en-US" dirty="0" err="1" smtClean="0"/>
              <a:t>Adhunik</a:t>
            </a:r>
            <a:r>
              <a:rPr lang="en-US" dirty="0" smtClean="0"/>
              <a:t> was among the first CSO engagement in Tobacco Control. </a:t>
            </a:r>
          </a:p>
          <a:p>
            <a:pPr marL="0" indent="0">
              <a:buNone/>
            </a:pPr>
            <a:r>
              <a:rPr lang="bn-IN" dirty="0" smtClean="0"/>
              <a:t>মানস – </a:t>
            </a:r>
            <a:r>
              <a:rPr lang="en-US" dirty="0" smtClean="0"/>
              <a:t>by Dentist Dr. Arup </a:t>
            </a:r>
            <a:r>
              <a:rPr lang="en-US" dirty="0" err="1" smtClean="0"/>
              <a:t>Ratan</a:t>
            </a:r>
            <a:r>
              <a:rPr lang="en-US" dirty="0" smtClean="0"/>
              <a:t> Chowdhury</a:t>
            </a:r>
          </a:p>
          <a:p>
            <a:pPr marL="0" indent="0">
              <a:buNone/>
            </a:pPr>
            <a:r>
              <a:rPr lang="en-US" dirty="0" smtClean="0"/>
              <a:t>Dr. (Brigadier) Abdul Malik of National Heart Foundation</a:t>
            </a:r>
          </a:p>
          <a:p>
            <a:pPr marL="0" indent="0">
              <a:buNone/>
            </a:pPr>
            <a:r>
              <a:rPr lang="en-US" dirty="0" smtClean="0"/>
              <a:t>Organized </a:t>
            </a:r>
            <a:r>
              <a:rPr lang="en-US" dirty="0"/>
              <a:t>CSO engagement in Tobacco control is new in Bangladesh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1907177"/>
            <a:ext cx="4447786" cy="45328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Support by Bloomberg Philanthropies played an important role</a:t>
            </a:r>
          </a:p>
          <a:p>
            <a:r>
              <a:rPr lang="en-US" dirty="0" smtClean="0"/>
              <a:t>Role of CSOs in formulation of Tobacco Control law (2005), the Rules and the amendment (2013)</a:t>
            </a:r>
          </a:p>
          <a:p>
            <a:r>
              <a:rPr lang="en-US" dirty="0" smtClean="0"/>
              <a:t>Formation of National Tobacco Control Cell (NTCC) under the MOHFW is an important link of CSO activities</a:t>
            </a:r>
          </a:p>
          <a:p>
            <a:r>
              <a:rPr lang="en-US" dirty="0" smtClean="0"/>
              <a:t>Formation of Alliances of CSOs including media– </a:t>
            </a:r>
          </a:p>
          <a:p>
            <a:pPr marL="0" indent="0">
              <a:buNone/>
            </a:pPr>
            <a:r>
              <a:rPr lang="en-US" dirty="0" smtClean="0"/>
              <a:t>BATA</a:t>
            </a:r>
            <a:r>
              <a:rPr lang="en-US" dirty="0"/>
              <a:t> </a:t>
            </a:r>
            <a:r>
              <a:rPr lang="en-US" dirty="0" smtClean="0"/>
              <a:t>– Bangladesh Anti-Tobacco Alliance </a:t>
            </a:r>
          </a:p>
          <a:p>
            <a:pPr marL="0" indent="0">
              <a:buNone/>
            </a:pPr>
            <a:r>
              <a:rPr lang="en-US" dirty="0" smtClean="0"/>
              <a:t>TABINAJ – </a:t>
            </a:r>
            <a:r>
              <a:rPr lang="en-US" dirty="0" err="1" smtClean="0"/>
              <a:t>Tamak</a:t>
            </a:r>
            <a:r>
              <a:rPr lang="en-US" dirty="0" smtClean="0"/>
              <a:t> </a:t>
            </a:r>
            <a:r>
              <a:rPr lang="en-US" dirty="0" err="1" smtClean="0"/>
              <a:t>Birodhi</a:t>
            </a:r>
            <a:r>
              <a:rPr lang="en-US" dirty="0" smtClean="0"/>
              <a:t> </a:t>
            </a:r>
            <a:r>
              <a:rPr lang="en-US" dirty="0" err="1" smtClean="0"/>
              <a:t>Nari</a:t>
            </a:r>
            <a:r>
              <a:rPr lang="en-US" dirty="0" smtClean="0"/>
              <a:t> </a:t>
            </a:r>
            <a:r>
              <a:rPr lang="en-US" dirty="0" err="1" smtClean="0"/>
              <a:t>Jote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ATMA – Anti-Tobacco Media Alliance</a:t>
            </a:r>
          </a:p>
          <a:p>
            <a:pPr marL="0" indent="0">
              <a:buNone/>
            </a:pPr>
            <a:r>
              <a:rPr lang="en-US" dirty="0" smtClean="0"/>
              <a:t>UFAT – United Forum Against Tobacco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464" y="57877"/>
            <a:ext cx="2720535" cy="1588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5191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addressed by CSOs in tobacco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Health impacts of smoking</a:t>
            </a:r>
          </a:p>
          <a:p>
            <a:r>
              <a:rPr lang="en-US" dirty="0" smtClean="0"/>
              <a:t>Anti-smoking awareness</a:t>
            </a:r>
          </a:p>
          <a:p>
            <a:r>
              <a:rPr lang="en-US" dirty="0" smtClean="0"/>
              <a:t>Law &amp; its implementation </a:t>
            </a:r>
          </a:p>
          <a:p>
            <a:r>
              <a:rPr lang="en-US" dirty="0" smtClean="0"/>
              <a:t>Tobacco Industry promotional activities – Advertisement, sponsorships</a:t>
            </a:r>
          </a:p>
          <a:p>
            <a:r>
              <a:rPr lang="en-US" dirty="0" smtClean="0"/>
              <a:t>Role of MPs in taxation</a:t>
            </a:r>
          </a:p>
          <a:p>
            <a:r>
              <a:rPr lang="en-US" dirty="0" smtClean="0"/>
              <a:t>Tobacco Taxation</a:t>
            </a:r>
          </a:p>
          <a:p>
            <a:r>
              <a:rPr lang="en-US" dirty="0" smtClean="0"/>
              <a:t>Tobacco industry interference</a:t>
            </a:r>
          </a:p>
          <a:p>
            <a:r>
              <a:rPr lang="en-US" dirty="0" smtClean="0"/>
              <a:t>Prevalence of use of smokeless tobacco </a:t>
            </a:r>
          </a:p>
          <a:p>
            <a:r>
              <a:rPr lang="en-US" dirty="0" smtClean="0"/>
              <a:t>Situation of production of Bidi and </a:t>
            </a:r>
            <a:r>
              <a:rPr lang="en-US" dirty="0" err="1" smtClean="0"/>
              <a:t>Zarda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1515282"/>
            <a:ext cx="5500262" cy="35814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Tobacco cultivation impacts 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-Food security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-environmental degradation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health of farmers &amp; workers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-use of child </a:t>
            </a:r>
            <a:r>
              <a:rPr lang="en-US" dirty="0" err="1" smtClean="0"/>
              <a:t>labour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Article 17 &amp; 18 of FCTC: Alternative Livelihood and Environmental Protection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4" y="3939886"/>
            <a:ext cx="4370832" cy="2906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334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CSOs in tobacco taxation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130" y="1534511"/>
            <a:ext cx="4934608" cy="30374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Higher Taxation as a measure to reduce tobacco consumption, particularly smoking, has been recognized as an important task of CSOs before National Budget every year</a:t>
            </a:r>
          </a:p>
          <a:p>
            <a:r>
              <a:rPr lang="en-US" dirty="0" smtClean="0"/>
              <a:t>Meeting the National Board of Revenue authorities and Ministry of Finance (where tobacco industry pays a regular visit).</a:t>
            </a:r>
          </a:p>
          <a:p>
            <a:r>
              <a:rPr lang="en-US" dirty="0" smtClean="0"/>
              <a:t>Human chains in front of NBR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4673" y="2599511"/>
            <a:ext cx="4447786" cy="35661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CSOs needed to understand “Economics” of tobacco consumption, effects of taxation on consumption – they did</a:t>
            </a:r>
          </a:p>
          <a:p>
            <a:r>
              <a:rPr lang="en-US" dirty="0" smtClean="0"/>
              <a:t>Working at National Parliament with DO letters by Members of Parliament </a:t>
            </a:r>
          </a:p>
          <a:p>
            <a:r>
              <a:rPr lang="en-US" dirty="0" smtClean="0"/>
              <a:t>Organizing Human chains, seminars, meetings, Press Conferences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91" y="36969"/>
            <a:ext cx="3548809" cy="2471100"/>
          </a:xfrm>
          <a:prstGeom prst="rect">
            <a:avLst/>
          </a:prstGeom>
        </p:spPr>
      </p:pic>
      <p:pic>
        <p:nvPicPr>
          <p:cNvPr id="7" name="Picture 6" descr="Antitobacco-alliance-pre-budget-press-conference-at-National-Press-Club-on-Mond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05" y="4575447"/>
            <a:ext cx="4260303" cy="2282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03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8" y="0"/>
            <a:ext cx="498230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27" y="54717"/>
            <a:ext cx="3744473" cy="2406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06" y="4560188"/>
            <a:ext cx="4653794" cy="2297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14" y="1898919"/>
            <a:ext cx="4201383" cy="2661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74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CSOs are successful in tobacco control, but face challenges as well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CSOs could raise demand for reducing the Tier-system in taxation on cigarettes</a:t>
            </a:r>
          </a:p>
          <a:p>
            <a:r>
              <a:rPr lang="en-US" dirty="0" smtClean="0"/>
              <a:t>Establish the need for specific tax on smokeless tobacco</a:t>
            </a:r>
          </a:p>
          <a:p>
            <a:r>
              <a:rPr lang="en-US" dirty="0" smtClean="0"/>
              <a:t>Health Development Surcharge Management Policy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Company interference in taxation process</a:t>
            </a:r>
          </a:p>
          <a:p>
            <a:r>
              <a:rPr lang="en-US" dirty="0" smtClean="0"/>
              <a:t>Absence of Tobacco Taxation Policy </a:t>
            </a:r>
          </a:p>
          <a:p>
            <a:r>
              <a:rPr lang="en-US" dirty="0" smtClean="0"/>
              <a:t>Need for taxation on tobacco leaf exports</a:t>
            </a:r>
          </a:p>
          <a:p>
            <a:r>
              <a:rPr lang="en-US" dirty="0" smtClean="0"/>
              <a:t>Lack of resources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708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3" y="1936460"/>
            <a:ext cx="6788331" cy="4921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203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CSOs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8354"/>
            <a:ext cx="9601200" cy="4990012"/>
          </a:xfrm>
        </p:spPr>
        <p:txBody>
          <a:bodyPr/>
          <a:lstStyle/>
          <a:p>
            <a:r>
              <a:rPr lang="en-US" dirty="0" smtClean="0"/>
              <a:t>CSO – Civil Society Organizations </a:t>
            </a:r>
          </a:p>
          <a:p>
            <a:r>
              <a:rPr lang="en-US" dirty="0"/>
              <a:t>“[CSOs] can be defined to include all </a:t>
            </a:r>
            <a:r>
              <a:rPr lang="en-US" dirty="0">
                <a:solidFill>
                  <a:srgbClr val="FF0000"/>
                </a:solidFill>
              </a:rPr>
              <a:t>non-market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non- state organizations </a:t>
            </a:r>
            <a:r>
              <a:rPr lang="en-US" dirty="0"/>
              <a:t>outside of the family in which people  </a:t>
            </a:r>
            <a:r>
              <a:rPr lang="en-US" dirty="0">
                <a:solidFill>
                  <a:srgbClr val="FF0000"/>
                </a:solidFill>
              </a:rPr>
              <a:t>organize themselves </a:t>
            </a:r>
            <a:r>
              <a:rPr lang="en-US" dirty="0"/>
              <a:t>to pursue </a:t>
            </a:r>
            <a:r>
              <a:rPr lang="en-US" dirty="0">
                <a:solidFill>
                  <a:srgbClr val="FF0000"/>
                </a:solidFill>
              </a:rPr>
              <a:t>shared interests </a:t>
            </a:r>
            <a:r>
              <a:rPr lang="en-US" dirty="0"/>
              <a:t>in the public  domain.” 2007–2008 Advisory Group on CSOs and Aid Effectiveness and now adopted by the OECD DAC</a:t>
            </a:r>
          </a:p>
          <a:p>
            <a:r>
              <a:rPr lang="en-US" dirty="0"/>
              <a:t>Civil society is the </a:t>
            </a:r>
            <a:r>
              <a:rPr lang="en-US" dirty="0">
                <a:solidFill>
                  <a:srgbClr val="FF0000"/>
                </a:solidFill>
              </a:rPr>
              <a:t>“third sector” </a:t>
            </a:r>
            <a:r>
              <a:rPr lang="en-US" dirty="0"/>
              <a:t>of society, along with government and business. It comprises civil society organizations and non-governmental organizations. The UN recognizes the importance of partnering with civil society, because it advances the </a:t>
            </a:r>
            <a:r>
              <a:rPr lang="en-US" dirty="0" smtClean="0"/>
              <a:t>organization’s </a:t>
            </a:r>
            <a:r>
              <a:rPr lang="en-US" dirty="0"/>
              <a:t>ideals, and helps support its work. </a:t>
            </a: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://www.un.org/en/sections/resources-different-audiences/civil-society/</a:t>
            </a:r>
            <a:endParaRPr lang="en-US" dirty="0"/>
          </a:p>
          <a:p>
            <a:r>
              <a:rPr lang="en-US" dirty="0"/>
              <a:t>CSOs include community-based organizations  and village associations, environmental groups,  women’s rights groups, farmers’ associations, faith-based  organizations, </a:t>
            </a:r>
            <a:r>
              <a:rPr lang="en-US" dirty="0" err="1"/>
              <a:t>labour</a:t>
            </a:r>
            <a:r>
              <a:rPr lang="en-US" dirty="0"/>
              <a:t> unions, co-operatives, professional  associations, chambers of commerce, independent research  institutes and the not-for-profit media”.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294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NGOs</a:t>
            </a:r>
            <a:r>
              <a:rPr lang="en-US" b="1" dirty="0"/>
              <a:t>,</a:t>
            </a:r>
            <a:r>
              <a:rPr lang="en-US" b="1" dirty="0" smtClean="0"/>
              <a:t> </a:t>
            </a:r>
            <a:r>
              <a:rPr lang="en-US" b="1" dirty="0"/>
              <a:t>Civil </a:t>
            </a:r>
            <a:r>
              <a:rPr lang="en-US" b="1" dirty="0" smtClean="0"/>
              <a:t>Society and CSOs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867989"/>
            <a:ext cx="9601200" cy="45458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NGO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is non governmental organization, who does what is like a limited function of the government but is funded through non governmental channels. An </a:t>
            </a:r>
            <a:r>
              <a:rPr lang="en-US" b="1" dirty="0"/>
              <a:t>NGO</a:t>
            </a:r>
            <a:r>
              <a:rPr lang="en-US" dirty="0"/>
              <a:t> is a subset of Civil Society. Civil society is collection of </a:t>
            </a:r>
            <a:r>
              <a:rPr lang="en-US" b="1" dirty="0" smtClean="0"/>
              <a:t>NGOs</a:t>
            </a:r>
            <a:r>
              <a:rPr lang="en-US" dirty="0"/>
              <a:t>, activists, academician thinkers, think tanks etc</a:t>
            </a:r>
            <a:r>
              <a:rPr lang="en-US" dirty="0" smtClean="0"/>
              <a:t>.</a:t>
            </a:r>
          </a:p>
          <a:p>
            <a:r>
              <a:rPr lang="en-US" dirty="0"/>
              <a:t>A member of </a:t>
            </a:r>
            <a:r>
              <a:rPr lang="en-US" dirty="0">
                <a:solidFill>
                  <a:srgbClr val="FF0000"/>
                </a:solidFill>
              </a:rPr>
              <a:t>civil society </a:t>
            </a:r>
            <a:r>
              <a:rPr lang="en-US" dirty="0"/>
              <a:t>represents their own views. It is very presumptuous of anyone to claim to represent the view of another as we often see. This does nothing but </a:t>
            </a:r>
            <a:r>
              <a:rPr lang="en-US" dirty="0" smtClean="0"/>
              <a:t>de-legitimize </a:t>
            </a:r>
            <a:r>
              <a:rPr lang="en-US" dirty="0"/>
              <a:t>the work done by CSOs and should be guarded against.</a:t>
            </a:r>
          </a:p>
          <a:p>
            <a:r>
              <a:rPr lang="en-US" dirty="0" smtClean="0"/>
              <a:t>“</a:t>
            </a:r>
            <a:r>
              <a:rPr lang="en-US" dirty="0"/>
              <a:t>Civil society organizations (CSOs) play a vital role in </a:t>
            </a:r>
            <a:r>
              <a:rPr lang="en-US" dirty="0" smtClean="0"/>
              <a:t>enabling </a:t>
            </a:r>
            <a:r>
              <a:rPr lang="en-US" dirty="0"/>
              <a:t>people to claim their rights, in promoting </a:t>
            </a:r>
            <a:r>
              <a:rPr lang="en-US" dirty="0" smtClean="0"/>
              <a:t>rights‐based </a:t>
            </a:r>
            <a:r>
              <a:rPr lang="en-US" dirty="0"/>
              <a:t>approaches, in shaping development policies and  partnerships, and in overseeing their implementation”.</a:t>
            </a:r>
          </a:p>
          <a:p>
            <a:pPr marL="0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://www.cn.undp.org/content/dam/china/docs/Publications/UNDP-CH03%20Annexes.pdf</a:t>
            </a:r>
            <a:endParaRPr lang="en-US" dirty="0"/>
          </a:p>
          <a:p>
            <a:r>
              <a:rPr lang="en-US" dirty="0" smtClean="0"/>
              <a:t>“Determined</a:t>
            </a:r>
            <a:r>
              <a:rPr lang="en-US" dirty="0"/>
              <a:t>, knowledgeable and well-organized NGOs that </a:t>
            </a:r>
            <a:r>
              <a:rPr lang="en-US" dirty="0" smtClean="0"/>
              <a:t>are willing </a:t>
            </a:r>
            <a:r>
              <a:rPr lang="en-US" dirty="0"/>
              <a:t>to form caucuses and alliances can achieve successes </a:t>
            </a:r>
            <a:r>
              <a:rPr lang="en-US" dirty="0" smtClean="0"/>
              <a:t>in advocacy </a:t>
            </a:r>
            <a:r>
              <a:rPr lang="en-US" dirty="0"/>
              <a:t>and lend tremendous weight to international and </a:t>
            </a:r>
            <a:r>
              <a:rPr lang="en-US" dirty="0" smtClean="0"/>
              <a:t>United Nations-led </a:t>
            </a:r>
            <a:r>
              <a:rPr lang="en-US" dirty="0"/>
              <a:t>campaigns</a:t>
            </a:r>
            <a:r>
              <a:rPr lang="en-US" dirty="0" smtClean="0"/>
              <a:t>.”</a:t>
            </a:r>
            <a:r>
              <a:rPr lang="en-US" dirty="0"/>
              <a:t> </a:t>
            </a:r>
            <a:r>
              <a:rPr lang="en-US" dirty="0" smtClean="0"/>
              <a:t>Kofi </a:t>
            </a:r>
            <a:r>
              <a:rPr lang="en-US" dirty="0"/>
              <a:t>Annan (1998)</a:t>
            </a:r>
          </a:p>
        </p:txBody>
      </p:sp>
    </p:spTree>
    <p:extLst>
      <p:ext uri="{BB962C8B-B14F-4D97-AF65-F5344CB8AC3E}">
        <p14:creationId xmlns="" xmlns:p14="http://schemas.microsoft.com/office/powerpoint/2010/main" val="132869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CSOs in Tobacco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Nationally and globally, CSOs are engaged in tobacco control advocacy. They have clear mandate of tobacco control following international conventions and national laws. </a:t>
            </a:r>
          </a:p>
          <a:p>
            <a:r>
              <a:rPr lang="en-US" dirty="0" smtClean="0"/>
              <a:t>They can be self-financed or funded by government or international tobacco control bodies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ngaging in Tobacco control means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ABSOLUTELY NO LINK PERSONALLY OR ORGANISATIONALLY WITH TOBACCO INDUSTRY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So </a:t>
            </a:r>
            <a:r>
              <a:rPr lang="en-US" dirty="0" smtClean="0">
                <a:solidFill>
                  <a:srgbClr val="FF0000"/>
                </a:solidFill>
              </a:rPr>
              <a:t>Tobacco industry funded </a:t>
            </a:r>
            <a:r>
              <a:rPr lang="en-US" dirty="0" smtClean="0"/>
              <a:t>or supported tobacco control groups are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part of CSOs.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808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5107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Perception about CSOs: </a:t>
            </a:r>
            <a:br>
              <a:rPr lang="en-US" dirty="0" smtClean="0"/>
            </a:br>
            <a:r>
              <a:rPr lang="en-US" sz="3600" dirty="0" smtClean="0"/>
              <a:t>Friend of Tobacco-control, knowledgeable, focused, strategic and active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63040" y="2351313"/>
            <a:ext cx="4443984" cy="799095"/>
          </a:xfrm>
        </p:spPr>
        <p:txBody>
          <a:bodyPr/>
          <a:lstStyle/>
          <a:p>
            <a:r>
              <a:rPr lang="en-US" dirty="0" smtClean="0"/>
              <a:t>Public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Positive: A group of Do-gooders, partners, ally, independent, grass-root voices</a:t>
            </a:r>
          </a:p>
          <a:p>
            <a:r>
              <a:rPr lang="en-US" dirty="0" smtClean="0"/>
              <a:t>Negative: Outsiders, money-seekers, nuisance makers, enemy, anti-government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Tobacco Industry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Nuisance and noise-makers</a:t>
            </a:r>
          </a:p>
          <a:p>
            <a:r>
              <a:rPr lang="en-US" dirty="0" smtClean="0"/>
              <a:t>Game-changer</a:t>
            </a:r>
          </a:p>
          <a:p>
            <a:r>
              <a:rPr lang="en-US" dirty="0" smtClean="0"/>
              <a:t>Innovative advocacy</a:t>
            </a:r>
          </a:p>
          <a:p>
            <a:r>
              <a:rPr lang="en-US" dirty="0" smtClean="0"/>
              <a:t>Need to find new ways &amp; work hard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08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actions in tobacco control by CSOs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371600" y="2024743"/>
            <a:ext cx="4447786" cy="48332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WHO FCTC is a powerful </a:t>
            </a:r>
            <a:r>
              <a:rPr lang="en-US" dirty="0" smtClean="0"/>
              <a:t>global </a:t>
            </a:r>
            <a:r>
              <a:rPr lang="en-US" dirty="0"/>
              <a:t>public </a:t>
            </a:r>
            <a:r>
              <a:rPr lang="en-US" dirty="0" smtClean="0"/>
              <a:t>good for </a:t>
            </a:r>
            <a:r>
              <a:rPr lang="en-US" dirty="0"/>
              <a:t>health, in that </a:t>
            </a:r>
            <a:r>
              <a:rPr lang="en-US" dirty="0" smtClean="0"/>
              <a:t>it is </a:t>
            </a:r>
            <a:r>
              <a:rPr lang="en-US" dirty="0"/>
              <a:t>catalyzing international health cooperation to reduce the burden </a:t>
            </a:r>
            <a:r>
              <a:rPr lang="en-US" dirty="0" smtClean="0"/>
              <a:t>of disease </a:t>
            </a:r>
            <a:r>
              <a:rPr lang="en-US" dirty="0"/>
              <a:t>attributable to tobacco </a:t>
            </a:r>
            <a:r>
              <a:rPr lang="en-US" dirty="0" smtClean="0"/>
              <a:t>consumption</a:t>
            </a:r>
          </a:p>
          <a:p>
            <a:r>
              <a:rPr lang="en-US" dirty="0" smtClean="0"/>
              <a:t>Global CSOs are active in </a:t>
            </a:r>
            <a:r>
              <a:rPr lang="en-US" dirty="0"/>
              <a:t>many countries, including many developing ones</a:t>
            </a:r>
            <a:r>
              <a:rPr lang="en-US" dirty="0" smtClean="0"/>
              <a:t>: where </a:t>
            </a:r>
          </a:p>
          <a:p>
            <a:pPr marL="457200" indent="-457200">
              <a:buAutoNum type="alphaLcPeriod"/>
            </a:pPr>
            <a:r>
              <a:rPr lang="en-US" dirty="0" smtClean="0"/>
              <a:t>Domestic </a:t>
            </a:r>
            <a:r>
              <a:rPr lang="en-US" dirty="0"/>
              <a:t>legislation is nonexistent or extremely </a:t>
            </a:r>
            <a:r>
              <a:rPr lang="en-US" dirty="0" smtClean="0"/>
              <a:t>weak; 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 </a:t>
            </a:r>
            <a:r>
              <a:rPr lang="en-US" dirty="0"/>
              <a:t>tobacco control movement is in its </a:t>
            </a:r>
            <a:r>
              <a:rPr lang="en-US" dirty="0" smtClean="0"/>
              <a:t>infancy; </a:t>
            </a:r>
          </a:p>
          <a:p>
            <a:pPr marL="457200" indent="-457200">
              <a:buAutoNum type="alphaLcPeriod"/>
            </a:pPr>
            <a:r>
              <a:rPr lang="en-US" dirty="0" smtClean="0"/>
              <a:t>Tobacco </a:t>
            </a:r>
            <a:r>
              <a:rPr lang="en-US" dirty="0"/>
              <a:t>control is not perceived by politicians as a </a:t>
            </a:r>
            <a:r>
              <a:rPr lang="en-US" dirty="0" smtClean="0"/>
              <a:t>public health priority; </a:t>
            </a:r>
          </a:p>
          <a:p>
            <a:pPr marL="457200" indent="-457200">
              <a:buAutoNum type="alphaLcPeriod"/>
            </a:pPr>
            <a:r>
              <a:rPr lang="en-US" dirty="0" smtClean="0"/>
              <a:t>Resources </a:t>
            </a:r>
            <a:r>
              <a:rPr lang="en-US" dirty="0"/>
              <a:t>for tobacco control are nonexistent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2408634"/>
            <a:ext cx="4448175" cy="3336131"/>
          </a:xfrm>
        </p:spPr>
      </p:pic>
    </p:spTree>
    <p:extLst>
      <p:ext uri="{BB962C8B-B14F-4D97-AF65-F5344CB8AC3E}">
        <p14:creationId xmlns="" xmlns:p14="http://schemas.microsoft.com/office/powerpoint/2010/main" val="1020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FCTC Process: NGO/Civil Society </a:t>
            </a:r>
            <a:r>
              <a:rPr lang="en-US" dirty="0" smtClean="0"/>
              <a:t>participation </a:t>
            </a:r>
            <a:r>
              <a:rPr lang="en-US" dirty="0"/>
              <a:t>Critical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11680"/>
            <a:ext cx="4447786" cy="44805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Emphasizes special contribution of NGOs and other </a:t>
            </a:r>
            <a:r>
              <a:rPr lang="en-US" dirty="0" smtClean="0"/>
              <a:t>members of </a:t>
            </a:r>
            <a:r>
              <a:rPr lang="en-US" dirty="0"/>
              <a:t>civil society to tobacco control efforts</a:t>
            </a:r>
          </a:p>
          <a:p>
            <a:r>
              <a:rPr lang="en-US" dirty="0"/>
              <a:t>ARTICLE 12 </a:t>
            </a:r>
            <a:r>
              <a:rPr lang="en-US" dirty="0" smtClean="0"/>
              <a:t> provides </a:t>
            </a:r>
            <a:r>
              <a:rPr lang="en-US" dirty="0"/>
              <a:t>for education, communication, </a:t>
            </a:r>
            <a:r>
              <a:rPr lang="en-US" dirty="0" smtClean="0"/>
              <a:t>training</a:t>
            </a:r>
            <a:r>
              <a:rPr lang="en-US" dirty="0"/>
              <a:t>, and public awareness </a:t>
            </a:r>
            <a:r>
              <a:rPr lang="en-US" dirty="0" smtClean="0"/>
              <a:t>measures</a:t>
            </a:r>
          </a:p>
          <a:p>
            <a:r>
              <a:rPr lang="en-US" dirty="0"/>
              <a:t>The participation of civil society is essential in achieving </a:t>
            </a:r>
            <a:r>
              <a:rPr lang="en-US" dirty="0" smtClean="0"/>
              <a:t>the objectives </a:t>
            </a:r>
            <a:r>
              <a:rPr lang="en-US" dirty="0"/>
              <a:t>of the Convention and its </a:t>
            </a:r>
            <a:r>
              <a:rPr lang="en-US" dirty="0" smtClean="0"/>
              <a:t>protocols</a:t>
            </a:r>
          </a:p>
          <a:p>
            <a:r>
              <a:rPr lang="en-US" dirty="0" smtClean="0"/>
              <a:t>NGO </a:t>
            </a:r>
            <a:r>
              <a:rPr lang="en-US" dirty="0"/>
              <a:t>involvement results in stronger treaties with shorter timelines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[Laurent Huber, FCA</a:t>
            </a:r>
          </a:p>
          <a:p>
            <a:pPr marL="0" indent="0">
              <a:buNone/>
            </a:pPr>
            <a:r>
              <a:rPr lang="en-US" dirty="0"/>
              <a:t>2007 Johns Hopkins Bloomberg School of Public </a:t>
            </a:r>
            <a:r>
              <a:rPr lang="en-US" dirty="0" smtClean="0"/>
              <a:t>Health]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1815737"/>
            <a:ext cx="4447786" cy="4051663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The treaty and its implementing guidelines adopted by </a:t>
            </a:r>
            <a:r>
              <a:rPr lang="en-US" sz="2100" dirty="0" smtClean="0"/>
              <a:t>the Parties </a:t>
            </a:r>
            <a:r>
              <a:rPr lang="en-US" sz="2100" dirty="0"/>
              <a:t>recognize that the participation of civil society is essential </a:t>
            </a:r>
            <a:r>
              <a:rPr lang="en-US" sz="2100" dirty="0" smtClean="0"/>
              <a:t>to </a:t>
            </a:r>
            <a:r>
              <a:rPr lang="en-US" sz="2100" dirty="0"/>
              <a:t>achieve the objectives of the FCTC and its protocols (FCTC </a:t>
            </a:r>
            <a:r>
              <a:rPr lang="en-US" sz="2100" dirty="0" smtClean="0"/>
              <a:t>Art</a:t>
            </a:r>
            <a:r>
              <a:rPr lang="en-US" sz="2100" dirty="0"/>
              <a:t>. 4.7). </a:t>
            </a:r>
            <a:endParaRPr lang="en-US" sz="21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300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16" y="3683725"/>
            <a:ext cx="3744685" cy="2808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713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CSOs are powerful </a:t>
            </a:r>
            <a:r>
              <a:rPr lang="en-US" dirty="0"/>
              <a:t>in the FCTC Process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Although FCTC is a treaty of the Parties, i.e. the governments/States, CSOs are active and play a significant role in the FCTC process. Because,</a:t>
            </a:r>
            <a:endParaRPr lang="en-US" dirty="0"/>
          </a:p>
          <a:p>
            <a:r>
              <a:rPr lang="en-US" dirty="0" smtClean="0"/>
              <a:t>NGOs/CSOs </a:t>
            </a:r>
            <a:r>
              <a:rPr lang="en-US" dirty="0"/>
              <a:t>have more political independence than governments or WHO</a:t>
            </a:r>
          </a:p>
          <a:p>
            <a:r>
              <a:rPr lang="en-US" dirty="0"/>
              <a:t>NGOs can better catalyze and coordinate NGO coalitions</a:t>
            </a:r>
          </a:p>
          <a:p>
            <a:r>
              <a:rPr lang="en-US" dirty="0"/>
              <a:t>The engagement of </a:t>
            </a:r>
            <a:r>
              <a:rPr lang="en-US" dirty="0" smtClean="0"/>
              <a:t>civil </a:t>
            </a:r>
            <a:r>
              <a:rPr lang="en-US" dirty="0"/>
              <a:t>society in a treaty-making process is a key</a:t>
            </a:r>
          </a:p>
          <a:p>
            <a:r>
              <a:rPr lang="en-US" dirty="0"/>
              <a:t>A</a:t>
            </a:r>
            <a:r>
              <a:rPr lang="en-US" dirty="0" smtClean="0"/>
              <a:t>spect </a:t>
            </a:r>
            <a:r>
              <a:rPr lang="en-US" dirty="0"/>
              <a:t>of democracy and good </a:t>
            </a:r>
            <a:r>
              <a:rPr lang="en-US" dirty="0" smtClean="0"/>
              <a:t>governance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89" y="4242526"/>
            <a:ext cx="3923211" cy="2615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280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2" y="1198179"/>
            <a:ext cx="9396247" cy="620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The Framework Convention Alliance (FCA)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599" y="2017987"/>
            <a:ext cx="6122277" cy="44458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Comprised of </a:t>
            </a:r>
            <a:r>
              <a:rPr lang="en-US" dirty="0" smtClean="0"/>
              <a:t>500</a:t>
            </a:r>
            <a:r>
              <a:rPr lang="en-US" dirty="0"/>
              <a:t>+ </a:t>
            </a:r>
            <a:r>
              <a:rPr lang="en-US" dirty="0" smtClean="0"/>
              <a:t>NGOs from </a:t>
            </a:r>
            <a:r>
              <a:rPr lang="en-US" dirty="0"/>
              <a:t>100+ countries</a:t>
            </a:r>
          </a:p>
          <a:p>
            <a:r>
              <a:rPr lang="en-US" dirty="0"/>
              <a:t>A true global </a:t>
            </a:r>
            <a:r>
              <a:rPr lang="en-US" dirty="0" smtClean="0"/>
              <a:t>tobacco control </a:t>
            </a:r>
            <a:r>
              <a:rPr lang="en-US" dirty="0"/>
              <a:t>coalition</a:t>
            </a:r>
          </a:p>
          <a:p>
            <a:r>
              <a:rPr lang="en-US" dirty="0"/>
              <a:t>Brought together </a:t>
            </a:r>
            <a:r>
              <a:rPr lang="en-US" dirty="0" smtClean="0"/>
              <a:t>health, consumer</a:t>
            </a:r>
            <a:r>
              <a:rPr lang="en-US" dirty="0"/>
              <a:t>, human </a:t>
            </a:r>
            <a:r>
              <a:rPr lang="en-US" dirty="0" smtClean="0"/>
              <a:t>rights, environmental</a:t>
            </a:r>
            <a:r>
              <a:rPr lang="en-US" dirty="0"/>
              <a:t>, </a:t>
            </a:r>
            <a:r>
              <a:rPr lang="en-US" dirty="0" smtClean="0"/>
              <a:t>religious, and </a:t>
            </a:r>
            <a:r>
              <a:rPr lang="en-US" dirty="0"/>
              <a:t>other groups </a:t>
            </a:r>
            <a:r>
              <a:rPr lang="en-US" dirty="0" smtClean="0"/>
              <a:t>to address </a:t>
            </a:r>
            <a:r>
              <a:rPr lang="en-US" dirty="0"/>
              <a:t>tobacco</a:t>
            </a:r>
          </a:p>
          <a:p>
            <a:r>
              <a:rPr lang="en-US" dirty="0"/>
              <a:t>Powerful voice in </a:t>
            </a:r>
            <a:r>
              <a:rPr lang="en-US" dirty="0" smtClean="0"/>
              <a:t>WHO FCTC </a:t>
            </a:r>
            <a:r>
              <a:rPr lang="en-US" dirty="0"/>
              <a:t>negotiation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FCA -NGO representatives have participated in: All six treaty negotiating sessions, as well as two working group sessions</a:t>
            </a:r>
          </a:p>
          <a:p>
            <a:r>
              <a:rPr lang="en-US" dirty="0" smtClean="0"/>
              <a:t>Dozens of regional treaty meetings</a:t>
            </a:r>
          </a:p>
          <a:p>
            <a:r>
              <a:rPr lang="en-US" dirty="0" smtClean="0"/>
              <a:t>Several annual meetings of the World Health Assembly</a:t>
            </a:r>
          </a:p>
          <a:p>
            <a:r>
              <a:rPr lang="en-US" dirty="0" smtClean="0"/>
              <a:t>Two Open-Ended Intergovernmental Working Group (IGWG) meetings</a:t>
            </a:r>
          </a:p>
          <a:p>
            <a:r>
              <a:rPr lang="en-US" dirty="0" smtClean="0"/>
              <a:t>The First Conference of the Parties (COP) and Expert Working group meetings</a:t>
            </a:r>
          </a:p>
          <a:p>
            <a:endParaRPr lang="en-US" dirty="0"/>
          </a:p>
        </p:txBody>
      </p:sp>
      <p:pic>
        <p:nvPicPr>
          <p:cNvPr id="7" name="Content Placeholder 6" descr="FCA-day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50620" y="1675677"/>
            <a:ext cx="3590715" cy="5045689"/>
          </a:xfrm>
        </p:spPr>
      </p:pic>
      <p:pic>
        <p:nvPicPr>
          <p:cNvPr id="6" name="Picture 5" descr="FCA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508" y="189186"/>
            <a:ext cx="4200525" cy="1085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683486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479</TotalTime>
  <Words>1411</Words>
  <Application>Microsoft Office PowerPoint</Application>
  <PresentationFormat>Custom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Crop</vt:lpstr>
      <vt:lpstr>CSO engagement to advocate for increasing tobacco tax:  Success and challenges</vt:lpstr>
      <vt:lpstr>What do we mean by CSOs</vt:lpstr>
      <vt:lpstr>NGOs, Civil Society and CSOs </vt:lpstr>
      <vt:lpstr>CSOs in Tobacco Control</vt:lpstr>
      <vt:lpstr>Perception about CSOs:  Friend of Tobacco-control, knowledgeable, focused, strategic and active</vt:lpstr>
      <vt:lpstr>Global actions in tobacco control by CSOs</vt:lpstr>
      <vt:lpstr>FCTC Process: NGO/Civil Society participation Critical </vt:lpstr>
      <vt:lpstr>CSOs are powerful in the FCTC Process </vt:lpstr>
      <vt:lpstr>The Framework Convention Alliance (FCA) </vt:lpstr>
      <vt:lpstr>WHO FCTC Article 6: Price and Tax Measures to Reduce the Demand for Tobacco</vt:lpstr>
      <vt:lpstr>Global &amp; regional CSO actions on Tobacco Taxes</vt:lpstr>
      <vt:lpstr>Theme of World No Tobacco Day, 31 May (WNTD), 2014 </vt:lpstr>
      <vt:lpstr>Southeast Asia Tobacco Control Alliance (SEATCA) &amp; Tobacco Taxes</vt:lpstr>
      <vt:lpstr>Evolution of Tobacco Control CSO movement in Bangladesh  </vt:lpstr>
      <vt:lpstr>Issues addressed by CSOs in tobacco control</vt:lpstr>
      <vt:lpstr>CSOs in tobacco taxation </vt:lpstr>
      <vt:lpstr>Slide 17</vt:lpstr>
      <vt:lpstr>CSOs are successful in tobacco control, but face challenges as well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 engagement to advocate for increasing tobacco tax: Success and challenges</dc:title>
  <dc:creator>USER</dc:creator>
  <cp:lastModifiedBy>Farida Akhter</cp:lastModifiedBy>
  <cp:revision>72</cp:revision>
  <dcterms:created xsi:type="dcterms:W3CDTF">2018-09-18T08:59:47Z</dcterms:created>
  <dcterms:modified xsi:type="dcterms:W3CDTF">2019-03-14T02:22:20Z</dcterms:modified>
</cp:coreProperties>
</file>