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sldIdLst>
    <p:sldId id="370" r:id="rId2"/>
    <p:sldId id="367" r:id="rId3"/>
    <p:sldId id="480" r:id="rId4"/>
    <p:sldId id="507" r:id="rId5"/>
    <p:sldId id="339" r:id="rId6"/>
    <p:sldId id="489" r:id="rId7"/>
    <p:sldId id="490" r:id="rId8"/>
    <p:sldId id="501" r:id="rId9"/>
    <p:sldId id="503" r:id="rId10"/>
    <p:sldId id="504" r:id="rId11"/>
    <p:sldId id="506" r:id="rId12"/>
    <p:sldId id="505" r:id="rId13"/>
    <p:sldId id="369" r:id="rId14"/>
    <p:sldId id="326" r:id="rId15"/>
    <p:sldId id="508" r:id="rId16"/>
    <p:sldId id="4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06" autoAdjust="0"/>
    <p:restoredTop sz="71514" autoAdjust="0"/>
  </p:normalViewPr>
  <p:slideViewPr>
    <p:cSldViewPr>
      <p:cViewPr varScale="1">
        <p:scale>
          <a:sx n="47" d="100"/>
          <a:sy n="47" d="100"/>
        </p:scale>
        <p:origin x="107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3B9137-E924-4AA4-AC38-E3834784D6CE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ECB39F3-7957-4FDF-9F44-CFF4271A6C88}">
      <dgm:prSet phldrT="[Text]"/>
      <dgm:spPr/>
      <dgm:t>
        <a:bodyPr/>
        <a:lstStyle/>
        <a:p>
          <a:pPr algn="l"/>
          <a:r>
            <a:rPr lang="en-US" dirty="0"/>
            <a:t>One of the largest tobacco consuming countries in the world </a:t>
          </a:r>
        </a:p>
      </dgm:t>
    </dgm:pt>
    <dgm:pt modelId="{6985D339-9FB6-4695-8025-6B60F773331F}" type="parTrans" cxnId="{AD34FEAE-6708-4289-AF01-130B2616C34C}">
      <dgm:prSet/>
      <dgm:spPr/>
      <dgm:t>
        <a:bodyPr/>
        <a:lstStyle/>
        <a:p>
          <a:pPr algn="l"/>
          <a:endParaRPr lang="en-US"/>
        </a:p>
      </dgm:t>
    </dgm:pt>
    <dgm:pt modelId="{9FDDF255-3888-4BE8-ACAD-585E0AA8702A}" type="sibTrans" cxnId="{AD34FEAE-6708-4289-AF01-130B2616C34C}">
      <dgm:prSet/>
      <dgm:spPr/>
      <dgm:t>
        <a:bodyPr/>
        <a:lstStyle/>
        <a:p>
          <a:pPr algn="l"/>
          <a:endParaRPr lang="en-US"/>
        </a:p>
      </dgm:t>
    </dgm:pt>
    <dgm:pt modelId="{8ADEBB04-25BB-4751-8DD3-541A85F58A1F}">
      <dgm:prSet phldrT="[Text]"/>
      <dgm:spPr/>
      <dgm:t>
        <a:bodyPr/>
        <a:lstStyle/>
        <a:p>
          <a:pPr algn="l"/>
          <a:r>
            <a:rPr lang="en-US" dirty="0"/>
            <a:t>58% of all men and 29% of all women consume some form of tobacco, whether smoked or smokeless.</a:t>
          </a:r>
        </a:p>
      </dgm:t>
    </dgm:pt>
    <dgm:pt modelId="{1E1CEAD7-46D1-4D08-92BA-DBE24BC2EBE6}" type="parTrans" cxnId="{47357EA3-4CE3-46BD-8EE2-291D6AC1E489}">
      <dgm:prSet/>
      <dgm:spPr/>
      <dgm:t>
        <a:bodyPr/>
        <a:lstStyle/>
        <a:p>
          <a:pPr algn="l"/>
          <a:endParaRPr lang="en-US"/>
        </a:p>
      </dgm:t>
    </dgm:pt>
    <dgm:pt modelId="{291ABFE3-9C33-4F55-9E38-EC52ECE3FDBD}" type="sibTrans" cxnId="{47357EA3-4CE3-46BD-8EE2-291D6AC1E489}">
      <dgm:prSet/>
      <dgm:spPr/>
      <dgm:t>
        <a:bodyPr/>
        <a:lstStyle/>
        <a:p>
          <a:pPr algn="l"/>
          <a:endParaRPr lang="en-US"/>
        </a:p>
      </dgm:t>
    </dgm:pt>
    <dgm:pt modelId="{9AF017AE-B0E3-4686-9572-E62CE4BCADE9}">
      <dgm:prSet phldrT="[Text]"/>
      <dgm:spPr/>
      <dgm:t>
        <a:bodyPr/>
        <a:lstStyle/>
        <a:p>
          <a:pPr algn="l"/>
          <a:r>
            <a:rPr lang="en-US" dirty="0"/>
            <a:t>Over 35% adults consuming cigarettes, bidis, smokeless tobacco, or other tobacco products.</a:t>
          </a:r>
        </a:p>
      </dgm:t>
    </dgm:pt>
    <dgm:pt modelId="{55B485AB-D77A-4B9F-BDE1-E62FC81D76B0}" type="parTrans" cxnId="{D9F06E80-E5EB-4271-AD60-D7827656FF37}">
      <dgm:prSet/>
      <dgm:spPr/>
      <dgm:t>
        <a:bodyPr/>
        <a:lstStyle/>
        <a:p>
          <a:pPr algn="l"/>
          <a:endParaRPr lang="en-US"/>
        </a:p>
      </dgm:t>
    </dgm:pt>
    <dgm:pt modelId="{91C349BA-5213-4155-8925-CE36FC85A661}" type="sibTrans" cxnId="{D9F06E80-E5EB-4271-AD60-D7827656FF37}">
      <dgm:prSet/>
      <dgm:spPr/>
      <dgm:t>
        <a:bodyPr/>
        <a:lstStyle/>
        <a:p>
          <a:pPr algn="l"/>
          <a:endParaRPr lang="en-US"/>
        </a:p>
      </dgm:t>
    </dgm:pt>
    <dgm:pt modelId="{DAD14E19-4F19-4CF5-9F1D-0CC52154C17A}">
      <dgm:prSet phldrT="[Text]"/>
      <dgm:spPr/>
      <dgm:t>
        <a:bodyPr/>
        <a:lstStyle/>
        <a:p>
          <a:pPr algn="l"/>
          <a:r>
            <a:rPr lang="en-US" dirty="0"/>
            <a:t>28% of women and 26% of men use smokeless tobacco.</a:t>
          </a:r>
        </a:p>
      </dgm:t>
    </dgm:pt>
    <dgm:pt modelId="{D2631BA8-5569-4729-B372-D8335FC56C9E}" type="parTrans" cxnId="{9C19372F-B5BE-4689-A8CB-BB88521EC50E}">
      <dgm:prSet/>
      <dgm:spPr/>
      <dgm:t>
        <a:bodyPr/>
        <a:lstStyle/>
        <a:p>
          <a:pPr algn="l"/>
          <a:endParaRPr lang="en-US"/>
        </a:p>
      </dgm:t>
    </dgm:pt>
    <dgm:pt modelId="{4C7A5974-913E-4EB9-BF04-879439F8F79B}" type="sibTrans" cxnId="{9C19372F-B5BE-4689-A8CB-BB88521EC50E}">
      <dgm:prSet/>
      <dgm:spPr/>
      <dgm:t>
        <a:bodyPr/>
        <a:lstStyle/>
        <a:p>
          <a:pPr algn="l"/>
          <a:endParaRPr lang="en-US"/>
        </a:p>
      </dgm:t>
    </dgm:pt>
    <dgm:pt modelId="{72898F6F-0197-43CE-A80C-0813B554096E}">
      <dgm:prSet phldrT="[Text]"/>
      <dgm:spPr/>
      <dgm:t>
        <a:bodyPr/>
        <a:lstStyle/>
        <a:p>
          <a:pPr algn="l"/>
          <a:r>
            <a:rPr lang="en-US" dirty="0"/>
            <a:t>Nearly 7% of 13-15 year olds use tobacco products.</a:t>
          </a:r>
        </a:p>
      </dgm:t>
    </dgm:pt>
    <dgm:pt modelId="{1030166F-5C87-4596-A478-5BB4A3039E56}" type="parTrans" cxnId="{DBB47038-6DDB-493E-82F6-FA4B43F12D85}">
      <dgm:prSet/>
      <dgm:spPr/>
      <dgm:t>
        <a:bodyPr/>
        <a:lstStyle/>
        <a:p>
          <a:pPr algn="l"/>
          <a:endParaRPr lang="en-US"/>
        </a:p>
      </dgm:t>
    </dgm:pt>
    <dgm:pt modelId="{DC6F5421-9505-4E63-B20C-562EEEE61547}" type="sibTrans" cxnId="{DBB47038-6DDB-493E-82F6-FA4B43F12D85}">
      <dgm:prSet/>
      <dgm:spPr/>
      <dgm:t>
        <a:bodyPr/>
        <a:lstStyle/>
        <a:p>
          <a:pPr algn="l"/>
          <a:endParaRPr lang="en-US"/>
        </a:p>
      </dgm:t>
    </dgm:pt>
    <dgm:pt modelId="{3F26EAE8-FE6A-4E37-A951-801B4E3CAB9A}" type="pres">
      <dgm:prSet presAssocID="{633B9137-E924-4AA4-AC38-E3834784D6C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015801E-87BE-4022-861E-CCB8EF7C174C}" type="pres">
      <dgm:prSet presAssocID="{FECB39F3-7957-4FDF-9F44-CFF4271A6C88}" presName="thickLine" presStyleLbl="alignNode1" presStyleIdx="0" presStyleCnt="5"/>
      <dgm:spPr/>
    </dgm:pt>
    <dgm:pt modelId="{66E6DA9D-ACF9-4124-8D31-2D54FE6BC0ED}" type="pres">
      <dgm:prSet presAssocID="{FECB39F3-7957-4FDF-9F44-CFF4271A6C88}" presName="horz1" presStyleCnt="0"/>
      <dgm:spPr/>
    </dgm:pt>
    <dgm:pt modelId="{1C5B9970-7D15-4BF3-8501-8D58A870E916}" type="pres">
      <dgm:prSet presAssocID="{FECB39F3-7957-4FDF-9F44-CFF4271A6C88}" presName="tx1" presStyleLbl="revTx" presStyleIdx="0" presStyleCnt="5"/>
      <dgm:spPr/>
      <dgm:t>
        <a:bodyPr/>
        <a:lstStyle/>
        <a:p>
          <a:endParaRPr lang="en-US"/>
        </a:p>
      </dgm:t>
    </dgm:pt>
    <dgm:pt modelId="{179BD206-1254-467B-A242-8BB2D5D0DFCF}" type="pres">
      <dgm:prSet presAssocID="{FECB39F3-7957-4FDF-9F44-CFF4271A6C88}" presName="vert1" presStyleCnt="0"/>
      <dgm:spPr/>
    </dgm:pt>
    <dgm:pt modelId="{8A18846F-C9DE-4911-96F5-2673C8450B6A}" type="pres">
      <dgm:prSet presAssocID="{9AF017AE-B0E3-4686-9572-E62CE4BCADE9}" presName="thickLine" presStyleLbl="alignNode1" presStyleIdx="1" presStyleCnt="5"/>
      <dgm:spPr/>
    </dgm:pt>
    <dgm:pt modelId="{99430F2D-7EEE-4A0D-A294-757F0F5CFDB5}" type="pres">
      <dgm:prSet presAssocID="{9AF017AE-B0E3-4686-9572-E62CE4BCADE9}" presName="horz1" presStyleCnt="0"/>
      <dgm:spPr/>
    </dgm:pt>
    <dgm:pt modelId="{CD7DDAC4-897A-4708-AE41-BC2747083A3A}" type="pres">
      <dgm:prSet presAssocID="{9AF017AE-B0E3-4686-9572-E62CE4BCADE9}" presName="tx1" presStyleLbl="revTx" presStyleIdx="1" presStyleCnt="5"/>
      <dgm:spPr/>
      <dgm:t>
        <a:bodyPr/>
        <a:lstStyle/>
        <a:p>
          <a:endParaRPr lang="en-US"/>
        </a:p>
      </dgm:t>
    </dgm:pt>
    <dgm:pt modelId="{70A80105-EB4C-4424-AA88-4812B00A6EA1}" type="pres">
      <dgm:prSet presAssocID="{9AF017AE-B0E3-4686-9572-E62CE4BCADE9}" presName="vert1" presStyleCnt="0"/>
      <dgm:spPr/>
    </dgm:pt>
    <dgm:pt modelId="{674B5E63-ECC4-4343-B68F-BFE70F1A26C4}" type="pres">
      <dgm:prSet presAssocID="{8ADEBB04-25BB-4751-8DD3-541A85F58A1F}" presName="thickLine" presStyleLbl="alignNode1" presStyleIdx="2" presStyleCnt="5"/>
      <dgm:spPr/>
    </dgm:pt>
    <dgm:pt modelId="{9F985947-1142-4510-BC1E-9BBC670446BA}" type="pres">
      <dgm:prSet presAssocID="{8ADEBB04-25BB-4751-8DD3-541A85F58A1F}" presName="horz1" presStyleCnt="0"/>
      <dgm:spPr/>
    </dgm:pt>
    <dgm:pt modelId="{BDBA6A5D-BE12-4675-AFDE-70C5FDE6830B}" type="pres">
      <dgm:prSet presAssocID="{8ADEBB04-25BB-4751-8DD3-541A85F58A1F}" presName="tx1" presStyleLbl="revTx" presStyleIdx="2" presStyleCnt="5"/>
      <dgm:spPr/>
      <dgm:t>
        <a:bodyPr/>
        <a:lstStyle/>
        <a:p>
          <a:endParaRPr lang="en-US"/>
        </a:p>
      </dgm:t>
    </dgm:pt>
    <dgm:pt modelId="{4DE75B70-1DC1-4B24-89A6-3573F92474EE}" type="pres">
      <dgm:prSet presAssocID="{8ADEBB04-25BB-4751-8DD3-541A85F58A1F}" presName="vert1" presStyleCnt="0"/>
      <dgm:spPr/>
    </dgm:pt>
    <dgm:pt modelId="{055A2637-FE3D-4366-AC4A-0E92E7DFBFA3}" type="pres">
      <dgm:prSet presAssocID="{DAD14E19-4F19-4CF5-9F1D-0CC52154C17A}" presName="thickLine" presStyleLbl="alignNode1" presStyleIdx="3" presStyleCnt="5"/>
      <dgm:spPr/>
    </dgm:pt>
    <dgm:pt modelId="{41460119-46FE-44FF-9C95-E58AF700F632}" type="pres">
      <dgm:prSet presAssocID="{DAD14E19-4F19-4CF5-9F1D-0CC52154C17A}" presName="horz1" presStyleCnt="0"/>
      <dgm:spPr/>
    </dgm:pt>
    <dgm:pt modelId="{EDB7EDD7-DFEA-419D-AE8B-6AAAEAF97FB7}" type="pres">
      <dgm:prSet presAssocID="{DAD14E19-4F19-4CF5-9F1D-0CC52154C17A}" presName="tx1" presStyleLbl="revTx" presStyleIdx="3" presStyleCnt="5"/>
      <dgm:spPr/>
      <dgm:t>
        <a:bodyPr/>
        <a:lstStyle/>
        <a:p>
          <a:endParaRPr lang="en-US"/>
        </a:p>
      </dgm:t>
    </dgm:pt>
    <dgm:pt modelId="{CD584A00-1B06-4B2B-B380-1C10E564670A}" type="pres">
      <dgm:prSet presAssocID="{DAD14E19-4F19-4CF5-9F1D-0CC52154C17A}" presName="vert1" presStyleCnt="0"/>
      <dgm:spPr/>
    </dgm:pt>
    <dgm:pt modelId="{F24BC90E-00F3-4956-AF95-CE68F408E2B2}" type="pres">
      <dgm:prSet presAssocID="{72898F6F-0197-43CE-A80C-0813B554096E}" presName="thickLine" presStyleLbl="alignNode1" presStyleIdx="4" presStyleCnt="5"/>
      <dgm:spPr/>
    </dgm:pt>
    <dgm:pt modelId="{2AD215D1-28FE-4DA5-892B-0F6CCB34D03B}" type="pres">
      <dgm:prSet presAssocID="{72898F6F-0197-43CE-A80C-0813B554096E}" presName="horz1" presStyleCnt="0"/>
      <dgm:spPr/>
    </dgm:pt>
    <dgm:pt modelId="{9C0DDB1C-9D0F-4F79-B160-CD1215125126}" type="pres">
      <dgm:prSet presAssocID="{72898F6F-0197-43CE-A80C-0813B554096E}" presName="tx1" presStyleLbl="revTx" presStyleIdx="4" presStyleCnt="5"/>
      <dgm:spPr/>
      <dgm:t>
        <a:bodyPr/>
        <a:lstStyle/>
        <a:p>
          <a:endParaRPr lang="en-US"/>
        </a:p>
      </dgm:t>
    </dgm:pt>
    <dgm:pt modelId="{3DFA663F-41A3-4124-BB81-E53AEC5C50E7}" type="pres">
      <dgm:prSet presAssocID="{72898F6F-0197-43CE-A80C-0813B554096E}" presName="vert1" presStyleCnt="0"/>
      <dgm:spPr/>
    </dgm:pt>
  </dgm:ptLst>
  <dgm:cxnLst>
    <dgm:cxn modelId="{02AB2D46-0D27-C94D-8F08-328F7F797703}" type="presOf" srcId="{FECB39F3-7957-4FDF-9F44-CFF4271A6C88}" destId="{1C5B9970-7D15-4BF3-8501-8D58A870E916}" srcOrd="0" destOrd="0" presId="urn:microsoft.com/office/officeart/2008/layout/LinedList"/>
    <dgm:cxn modelId="{DBB47038-6DDB-493E-82F6-FA4B43F12D85}" srcId="{633B9137-E924-4AA4-AC38-E3834784D6CE}" destId="{72898F6F-0197-43CE-A80C-0813B554096E}" srcOrd="4" destOrd="0" parTransId="{1030166F-5C87-4596-A478-5BB4A3039E56}" sibTransId="{DC6F5421-9505-4E63-B20C-562EEEE61547}"/>
    <dgm:cxn modelId="{19BB8E58-3EA6-C346-8774-A1B0B1AAF006}" type="presOf" srcId="{633B9137-E924-4AA4-AC38-E3834784D6CE}" destId="{3F26EAE8-FE6A-4E37-A951-801B4E3CAB9A}" srcOrd="0" destOrd="0" presId="urn:microsoft.com/office/officeart/2008/layout/LinedList"/>
    <dgm:cxn modelId="{060386BD-391E-C846-836C-F6D3764ECA9E}" type="presOf" srcId="{9AF017AE-B0E3-4686-9572-E62CE4BCADE9}" destId="{CD7DDAC4-897A-4708-AE41-BC2747083A3A}" srcOrd="0" destOrd="0" presId="urn:microsoft.com/office/officeart/2008/layout/LinedList"/>
    <dgm:cxn modelId="{DCEB1C4F-72F2-AB43-A7DA-E1713AD9DBA2}" type="presOf" srcId="{8ADEBB04-25BB-4751-8DD3-541A85F58A1F}" destId="{BDBA6A5D-BE12-4675-AFDE-70C5FDE6830B}" srcOrd="0" destOrd="0" presId="urn:microsoft.com/office/officeart/2008/layout/LinedList"/>
    <dgm:cxn modelId="{47357EA3-4CE3-46BD-8EE2-291D6AC1E489}" srcId="{633B9137-E924-4AA4-AC38-E3834784D6CE}" destId="{8ADEBB04-25BB-4751-8DD3-541A85F58A1F}" srcOrd="2" destOrd="0" parTransId="{1E1CEAD7-46D1-4D08-92BA-DBE24BC2EBE6}" sibTransId="{291ABFE3-9C33-4F55-9E38-EC52ECE3FDBD}"/>
    <dgm:cxn modelId="{D5BB8300-FF32-BE46-9F78-EA39DF3A409D}" type="presOf" srcId="{72898F6F-0197-43CE-A80C-0813B554096E}" destId="{9C0DDB1C-9D0F-4F79-B160-CD1215125126}" srcOrd="0" destOrd="0" presId="urn:microsoft.com/office/officeart/2008/layout/LinedList"/>
    <dgm:cxn modelId="{0137DB54-2AA5-314B-B75D-0E302A6B9E36}" type="presOf" srcId="{DAD14E19-4F19-4CF5-9F1D-0CC52154C17A}" destId="{EDB7EDD7-DFEA-419D-AE8B-6AAAEAF97FB7}" srcOrd="0" destOrd="0" presId="urn:microsoft.com/office/officeart/2008/layout/LinedList"/>
    <dgm:cxn modelId="{D9F06E80-E5EB-4271-AD60-D7827656FF37}" srcId="{633B9137-E924-4AA4-AC38-E3834784D6CE}" destId="{9AF017AE-B0E3-4686-9572-E62CE4BCADE9}" srcOrd="1" destOrd="0" parTransId="{55B485AB-D77A-4B9F-BDE1-E62FC81D76B0}" sibTransId="{91C349BA-5213-4155-8925-CE36FC85A661}"/>
    <dgm:cxn modelId="{9C19372F-B5BE-4689-A8CB-BB88521EC50E}" srcId="{633B9137-E924-4AA4-AC38-E3834784D6CE}" destId="{DAD14E19-4F19-4CF5-9F1D-0CC52154C17A}" srcOrd="3" destOrd="0" parTransId="{D2631BA8-5569-4729-B372-D8335FC56C9E}" sibTransId="{4C7A5974-913E-4EB9-BF04-879439F8F79B}"/>
    <dgm:cxn modelId="{AD34FEAE-6708-4289-AF01-130B2616C34C}" srcId="{633B9137-E924-4AA4-AC38-E3834784D6CE}" destId="{FECB39F3-7957-4FDF-9F44-CFF4271A6C88}" srcOrd="0" destOrd="0" parTransId="{6985D339-9FB6-4695-8025-6B60F773331F}" sibTransId="{9FDDF255-3888-4BE8-ACAD-585E0AA8702A}"/>
    <dgm:cxn modelId="{0FD4245F-D02A-C649-B628-9E69C0264F5F}" type="presParOf" srcId="{3F26EAE8-FE6A-4E37-A951-801B4E3CAB9A}" destId="{9015801E-87BE-4022-861E-CCB8EF7C174C}" srcOrd="0" destOrd="0" presId="urn:microsoft.com/office/officeart/2008/layout/LinedList"/>
    <dgm:cxn modelId="{50BC1F2B-1554-D34D-B886-26A0A2DA6682}" type="presParOf" srcId="{3F26EAE8-FE6A-4E37-A951-801B4E3CAB9A}" destId="{66E6DA9D-ACF9-4124-8D31-2D54FE6BC0ED}" srcOrd="1" destOrd="0" presId="urn:microsoft.com/office/officeart/2008/layout/LinedList"/>
    <dgm:cxn modelId="{ACD80377-883A-5C45-92BA-4240B845B009}" type="presParOf" srcId="{66E6DA9D-ACF9-4124-8D31-2D54FE6BC0ED}" destId="{1C5B9970-7D15-4BF3-8501-8D58A870E916}" srcOrd="0" destOrd="0" presId="urn:microsoft.com/office/officeart/2008/layout/LinedList"/>
    <dgm:cxn modelId="{CE40D14E-D592-7C42-A7BD-CAB329DAA2A6}" type="presParOf" srcId="{66E6DA9D-ACF9-4124-8D31-2D54FE6BC0ED}" destId="{179BD206-1254-467B-A242-8BB2D5D0DFCF}" srcOrd="1" destOrd="0" presId="urn:microsoft.com/office/officeart/2008/layout/LinedList"/>
    <dgm:cxn modelId="{CD1C1266-7541-EA48-A007-46A0B419EC45}" type="presParOf" srcId="{3F26EAE8-FE6A-4E37-A951-801B4E3CAB9A}" destId="{8A18846F-C9DE-4911-96F5-2673C8450B6A}" srcOrd="2" destOrd="0" presId="urn:microsoft.com/office/officeart/2008/layout/LinedList"/>
    <dgm:cxn modelId="{7B81F3E0-2F79-B54A-8584-8F64415A5033}" type="presParOf" srcId="{3F26EAE8-FE6A-4E37-A951-801B4E3CAB9A}" destId="{99430F2D-7EEE-4A0D-A294-757F0F5CFDB5}" srcOrd="3" destOrd="0" presId="urn:microsoft.com/office/officeart/2008/layout/LinedList"/>
    <dgm:cxn modelId="{FE536F1C-E793-3C4A-9A56-27579BDD5E65}" type="presParOf" srcId="{99430F2D-7EEE-4A0D-A294-757F0F5CFDB5}" destId="{CD7DDAC4-897A-4708-AE41-BC2747083A3A}" srcOrd="0" destOrd="0" presId="urn:microsoft.com/office/officeart/2008/layout/LinedList"/>
    <dgm:cxn modelId="{82E8867A-F289-BC44-B174-771BE6D7F31B}" type="presParOf" srcId="{99430F2D-7EEE-4A0D-A294-757F0F5CFDB5}" destId="{70A80105-EB4C-4424-AA88-4812B00A6EA1}" srcOrd="1" destOrd="0" presId="urn:microsoft.com/office/officeart/2008/layout/LinedList"/>
    <dgm:cxn modelId="{21D2B249-A7B3-6842-90F7-3EF6A474CDEC}" type="presParOf" srcId="{3F26EAE8-FE6A-4E37-A951-801B4E3CAB9A}" destId="{674B5E63-ECC4-4343-B68F-BFE70F1A26C4}" srcOrd="4" destOrd="0" presId="urn:microsoft.com/office/officeart/2008/layout/LinedList"/>
    <dgm:cxn modelId="{218B055F-2278-D444-8C8B-6BDFA1E3D60F}" type="presParOf" srcId="{3F26EAE8-FE6A-4E37-A951-801B4E3CAB9A}" destId="{9F985947-1142-4510-BC1E-9BBC670446BA}" srcOrd="5" destOrd="0" presId="urn:microsoft.com/office/officeart/2008/layout/LinedList"/>
    <dgm:cxn modelId="{B9CF6E18-A6CE-D544-A42F-21CD848CFA9D}" type="presParOf" srcId="{9F985947-1142-4510-BC1E-9BBC670446BA}" destId="{BDBA6A5D-BE12-4675-AFDE-70C5FDE6830B}" srcOrd="0" destOrd="0" presId="urn:microsoft.com/office/officeart/2008/layout/LinedList"/>
    <dgm:cxn modelId="{94C42B87-6979-FA48-827C-0D627736D389}" type="presParOf" srcId="{9F985947-1142-4510-BC1E-9BBC670446BA}" destId="{4DE75B70-1DC1-4B24-89A6-3573F92474EE}" srcOrd="1" destOrd="0" presId="urn:microsoft.com/office/officeart/2008/layout/LinedList"/>
    <dgm:cxn modelId="{5EFD3925-B5B9-984F-9715-0B31789C5727}" type="presParOf" srcId="{3F26EAE8-FE6A-4E37-A951-801B4E3CAB9A}" destId="{055A2637-FE3D-4366-AC4A-0E92E7DFBFA3}" srcOrd="6" destOrd="0" presId="urn:microsoft.com/office/officeart/2008/layout/LinedList"/>
    <dgm:cxn modelId="{5884767E-C19C-BA49-AECD-AE9747056BE9}" type="presParOf" srcId="{3F26EAE8-FE6A-4E37-A951-801B4E3CAB9A}" destId="{41460119-46FE-44FF-9C95-E58AF700F632}" srcOrd="7" destOrd="0" presId="urn:microsoft.com/office/officeart/2008/layout/LinedList"/>
    <dgm:cxn modelId="{2B39E504-D317-D543-8867-A95D637ABE93}" type="presParOf" srcId="{41460119-46FE-44FF-9C95-E58AF700F632}" destId="{EDB7EDD7-DFEA-419D-AE8B-6AAAEAF97FB7}" srcOrd="0" destOrd="0" presId="urn:microsoft.com/office/officeart/2008/layout/LinedList"/>
    <dgm:cxn modelId="{361B4631-34A2-9947-8951-8345E0CEC94F}" type="presParOf" srcId="{41460119-46FE-44FF-9C95-E58AF700F632}" destId="{CD584A00-1B06-4B2B-B380-1C10E564670A}" srcOrd="1" destOrd="0" presId="urn:microsoft.com/office/officeart/2008/layout/LinedList"/>
    <dgm:cxn modelId="{4A6AB07C-F541-5946-8773-EFB104BB6392}" type="presParOf" srcId="{3F26EAE8-FE6A-4E37-A951-801B4E3CAB9A}" destId="{F24BC90E-00F3-4956-AF95-CE68F408E2B2}" srcOrd="8" destOrd="0" presId="urn:microsoft.com/office/officeart/2008/layout/LinedList"/>
    <dgm:cxn modelId="{25DAA338-F78E-7A41-87AD-F14CD980962F}" type="presParOf" srcId="{3F26EAE8-FE6A-4E37-A951-801B4E3CAB9A}" destId="{2AD215D1-28FE-4DA5-892B-0F6CCB34D03B}" srcOrd="9" destOrd="0" presId="urn:microsoft.com/office/officeart/2008/layout/LinedList"/>
    <dgm:cxn modelId="{34E3A82D-7C2A-1047-8D74-E120B3C599CD}" type="presParOf" srcId="{2AD215D1-28FE-4DA5-892B-0F6CCB34D03B}" destId="{9C0DDB1C-9D0F-4F79-B160-CD1215125126}" srcOrd="0" destOrd="0" presId="urn:microsoft.com/office/officeart/2008/layout/LinedList"/>
    <dgm:cxn modelId="{D4F2D65D-5B56-364A-B724-B307D423BD81}" type="presParOf" srcId="{2AD215D1-28FE-4DA5-892B-0F6CCB34D03B}" destId="{3DFA663F-41A3-4124-BB81-E53AEC5C50E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0CE63-8BF6-46E4-B1FA-D198C90C2957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67256-283A-48B9-B520-FE8E6CFD7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29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67256-283A-48B9-B520-FE8E6CFD75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42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67256-283A-48B9-B520-FE8E6CFD75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47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67256-283A-48B9-B520-FE8E6CFD75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83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67256-283A-48B9-B520-FE8E6CFD75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24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67256-283A-48B9-B520-FE8E6CFD75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42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B57D2A-C701-40D6-AF58-65A1FBD810C9}" type="slidenum">
              <a:rPr lang="es-ES" smtClean="0">
                <a:latin typeface="Arial" pitchFamily="34" charset="0"/>
              </a:rPr>
              <a:pPr/>
              <a:t>16</a:t>
            </a:fld>
            <a:endParaRPr lang="es-ES" dirty="0">
              <a:latin typeface="Arial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282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mplate ETC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195190"/>
            <a:ext cx="6264696" cy="974178"/>
          </a:xfrm>
          <a:noFill/>
        </p:spPr>
        <p:txBody>
          <a:bodyPr>
            <a:noAutofit/>
          </a:bodyPr>
          <a:lstStyle>
            <a:lvl1pPr>
              <a:defRPr sz="4000" b="0">
                <a:solidFill>
                  <a:srgbClr val="719B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7504" y="1480152"/>
            <a:ext cx="8928992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95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504" y="6372036"/>
            <a:ext cx="8928991" cy="307777"/>
          </a:xfrm>
          <a:prstGeom prst="rect">
            <a:avLst/>
          </a:prstGeom>
          <a:solidFill>
            <a:srgbClr val="719B8B">
              <a:alpha val="74000"/>
            </a:srgbClr>
          </a:solidFill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400" b="1" dirty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				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4784832"/>
          </a:xfrm>
          <a:prstGeom prst="rect">
            <a:avLst/>
          </a:prstGeom>
          <a:solidFill>
            <a:srgbClr val="6A8FA2">
              <a:alpha val="4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73988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432874"/>
            <a:ext cx="7886700" cy="4744089"/>
          </a:xfrm>
        </p:spPr>
        <p:txBody>
          <a:bodyPr/>
          <a:lstStyle>
            <a:lvl1pPr marL="461963" indent="-4619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/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SzPct val="75000"/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6488330"/>
            <a:ext cx="2057400" cy="365125"/>
          </a:xfrm>
        </p:spPr>
        <p:txBody>
          <a:bodyPr anchor="b"/>
          <a:lstStyle/>
          <a:p>
            <a:r>
              <a:rPr lang="en-US"/>
              <a:t>May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8330"/>
            <a:ext cx="3409557" cy="365125"/>
          </a:xfrm>
        </p:spPr>
        <p:txBody>
          <a:bodyPr anchor="b"/>
          <a:lstStyle/>
          <a:p>
            <a:r>
              <a:rPr lang="en-US"/>
              <a:t>R Huque: Proposed Tobacco Tax Structure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4704" y="6356352"/>
            <a:ext cx="2057400" cy="365125"/>
          </a:xfrm>
        </p:spPr>
        <p:txBody>
          <a:bodyPr/>
          <a:lstStyle>
            <a:lvl1pPr>
              <a:defRPr sz="1800"/>
            </a:lvl1pPr>
          </a:lstStyle>
          <a:p>
            <a:fld id="{DE8EB7B2-3C3B-420A-9EDB-87C8A6CF9B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1" y="-11948"/>
            <a:ext cx="7886700" cy="11747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26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2016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R Huque: Budget 2021-22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C45F8-A536-4802-AA15-35D6CC0620C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0297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mplate 2  ETC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4716"/>
            <a:ext cx="1872208" cy="18579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04434"/>
            <a:ext cx="1872208" cy="189850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07504" y="2564904"/>
            <a:ext cx="8928992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95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504" y="6372036"/>
            <a:ext cx="8928991" cy="369332"/>
          </a:xfrm>
          <a:prstGeom prst="rect">
            <a:avLst/>
          </a:prstGeom>
          <a:solidFill>
            <a:srgbClr val="719B8B">
              <a:alpha val="74000"/>
            </a:srgbClr>
          </a:solidFill>
        </p:spPr>
        <p:txBody>
          <a:bodyPr wrap="square" rtlCol="0">
            <a:spAutoFit/>
          </a:bodyPr>
          <a:lstStyle/>
          <a:p>
            <a:r>
              <a:rPr lang="en-ZA" baseline="0" dirty="0">
                <a:solidFill>
                  <a:schemeClr val="bg1"/>
                </a:solidFill>
              </a:rPr>
              <a:t>							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7" name="Text Placeholder 2"/>
          <p:cNvSpPr>
            <a:spLocks noGrp="1"/>
          </p:cNvSpPr>
          <p:nvPr>
            <p:ph idx="1"/>
          </p:nvPr>
        </p:nvSpPr>
        <p:spPr>
          <a:xfrm>
            <a:off x="107504" y="2636912"/>
            <a:ext cx="8928992" cy="3704712"/>
          </a:xfrm>
          <a:prstGeom prst="rect">
            <a:avLst/>
          </a:prstGeom>
          <a:solidFill>
            <a:srgbClr val="6A8FA2">
              <a:alpha val="4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algn="ctr">
              <a:defRPr sz="2800" baseline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65794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2016</a:t>
            </a:r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R Huque: Budget 2021-22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C45F8-A536-4802-AA15-35D6CC0620C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76942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2016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 Huque: Budget 2021-22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E97C0-A611-4198-ACA0-A7D910E39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714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mplate ETC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8080" y="303078"/>
            <a:ext cx="3976631" cy="835913"/>
          </a:xfrm>
          <a:noFill/>
        </p:spPr>
        <p:txBody>
          <a:bodyPr>
            <a:noAutofit/>
          </a:bodyPr>
          <a:lstStyle>
            <a:lvl1pPr>
              <a:defRPr sz="4000" b="0">
                <a:solidFill>
                  <a:srgbClr val="719B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133" y="500965"/>
            <a:ext cx="690654" cy="68539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07504" y="1480152"/>
            <a:ext cx="8928992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95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504" y="6372036"/>
            <a:ext cx="8928991" cy="307777"/>
          </a:xfrm>
          <a:prstGeom prst="rect">
            <a:avLst/>
          </a:prstGeom>
          <a:solidFill>
            <a:srgbClr val="719B8B">
              <a:alpha val="74000"/>
            </a:srgbClr>
          </a:solidFill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400" b="1" kern="1200" dirty="0">
                <a:solidFill>
                  <a:schemeClr val="bg1"/>
                </a:solidFill>
                <a:latin typeface="+mn-lt"/>
                <a:ea typeface="BatangChe" panose="02030609000101010101"/>
                <a:cs typeface="+mn-cs"/>
              </a:rPr>
              <a:t>Technical workgroup on tobacco taxation in Nigeria </a:t>
            </a:r>
            <a:r>
              <a:rPr lang="en-ZA" sz="1400" b="1" dirty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			November 2017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4784832"/>
          </a:xfrm>
          <a:prstGeom prst="rect">
            <a:avLst/>
          </a:prstGeom>
          <a:solidFill>
            <a:srgbClr val="6A8FA2">
              <a:alpha val="4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667625" y="6524625"/>
            <a:ext cx="914400" cy="91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5B72911-F5F1-4F51-9C4D-DA6AC63E3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16406"/>
            <a:ext cx="1342268" cy="6699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E9CD75C-D5DB-49DB-8AB4-05619ADFC4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498" y="515073"/>
            <a:ext cx="648072" cy="657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F3FAAD5-8E5F-4931-B54A-1665732555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0312"/>
            <a:ext cx="864096" cy="50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2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emplate ETC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711" y="316430"/>
            <a:ext cx="5184576" cy="885218"/>
          </a:xfrm>
          <a:noFill/>
        </p:spPr>
        <p:txBody>
          <a:bodyPr>
            <a:noAutofit/>
          </a:bodyPr>
          <a:lstStyle>
            <a:lvl1pPr>
              <a:defRPr sz="4000" b="0">
                <a:solidFill>
                  <a:srgbClr val="719B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08" y="332781"/>
            <a:ext cx="801365" cy="7952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07504" y="1480152"/>
            <a:ext cx="8928992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95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504" y="6372036"/>
            <a:ext cx="8928991" cy="307777"/>
          </a:xfrm>
          <a:prstGeom prst="rect">
            <a:avLst/>
          </a:prstGeom>
          <a:solidFill>
            <a:srgbClr val="719B8B">
              <a:alpha val="74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400" b="1" dirty="0">
                <a:solidFill>
                  <a:schemeClr val="bg1"/>
                </a:solidFill>
                <a:latin typeface="+mj-lt"/>
                <a:ea typeface="BatangChe" panose="02030609000101010101"/>
              </a:rPr>
              <a:t>Technical workgroup on tobacco taxation in Nigeria</a:t>
            </a:r>
            <a:r>
              <a:rPr lang="en-ZA" sz="1400" b="1" dirty="0">
                <a:solidFill>
                  <a:schemeClr val="bg1"/>
                </a:solidFill>
                <a:latin typeface="+mj-lt"/>
                <a:ea typeface="BatangChe" panose="02030609000101010101" pitchFamily="49" charset="-127"/>
              </a:rPr>
              <a:t>				November 2017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4784832"/>
          </a:xfrm>
          <a:prstGeom prst="rect">
            <a:avLst/>
          </a:prstGeom>
          <a:solidFill>
            <a:srgbClr val="6A8FA2">
              <a:alpha val="4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B15B83D-D4FD-4353-BF39-89D9D6F8FF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9" y="477713"/>
            <a:ext cx="1093740" cy="6413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F120EF-FB02-4960-906B-80A2483C8B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117" y="305439"/>
            <a:ext cx="792088" cy="8032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1B1585D-54BB-4BD9-BD93-5591178CCB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264" y="434063"/>
            <a:ext cx="1119916" cy="5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9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5750"/>
            <a:ext cx="9874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228600"/>
            <a:ext cx="1081087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07950" y="1479550"/>
            <a:ext cx="89281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7950" y="115888"/>
            <a:ext cx="8928100" cy="6626225"/>
          </a:xfrm>
          <a:prstGeom prst="rect">
            <a:avLst/>
          </a:prstGeom>
          <a:noFill/>
          <a:ln w="95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ZA">
              <a:solidFill>
                <a:schemeClr val="tx1"/>
              </a:solidFill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107950" y="6386513"/>
            <a:ext cx="8928100" cy="307975"/>
          </a:xfrm>
          <a:prstGeom prst="rect">
            <a:avLst/>
          </a:prstGeom>
          <a:solidFill>
            <a:srgbClr val="719B8B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914400" eaLnBrk="1" hangingPunct="1"/>
            <a:endParaRPr lang="en-ZA" sz="1400" b="1">
              <a:solidFill>
                <a:schemeClr val="bg1"/>
              </a:solidFill>
              <a:latin typeface="BatangChe" charset="0"/>
              <a:ea typeface="BatangChe" charset="0"/>
              <a:cs typeface="BatangCh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195190"/>
            <a:ext cx="6264696" cy="974178"/>
          </a:xfrm>
          <a:noFill/>
        </p:spPr>
        <p:txBody>
          <a:bodyPr>
            <a:noAutofit/>
          </a:bodyPr>
          <a:lstStyle>
            <a:lvl1pPr>
              <a:defRPr sz="4000" b="0">
                <a:solidFill>
                  <a:srgbClr val="719B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7" name="Tex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4784832"/>
          </a:xfrm>
          <a:prstGeom prst="rect">
            <a:avLst/>
          </a:prstGeom>
          <a:solidFill>
            <a:srgbClr val="6A8FA2">
              <a:alpha val="40000"/>
            </a:srgbClr>
          </a:solidFill>
        </p:spPr>
        <p:txBody>
          <a:bodyPr rtlCol="0">
            <a:normAutofit/>
          </a:bodyPr>
          <a:lstStyle>
            <a:lvl1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87551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 Huque: Budget 2021-22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B7B2-3C3B-420A-9EDB-87C8A6CF9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5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May 2016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/>
              <a:t>R Huque: Budget 2021-22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C45F8-A536-4802-AA15-35D6CC0620C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140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0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SDG_Intro_BTV_PM%20Speech.mp4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5.png"/><Relationship Id="rId4" Type="http://schemas.microsoft.com/office/2007/relationships/hdphoto" Target="../media/hdphoto2.wdp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s://www.compareremit.com/uploads/147872445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04" r="8450" b="2767"/>
          <a:stretch/>
        </p:blipFill>
        <p:spPr bwMode="auto">
          <a:xfrm>
            <a:off x="0" y="404664"/>
            <a:ext cx="9144000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494290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Rumana Huque, PhD</a:t>
            </a:r>
          </a:p>
          <a:p>
            <a:pPr algn="ctr"/>
            <a:r>
              <a:rPr lang="en-GB" sz="28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University </a:t>
            </a:r>
            <a:r>
              <a:rPr lang="en-GB" sz="280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of Dhaka</a:t>
            </a:r>
            <a:endParaRPr lang="en-GB" sz="280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9673" y="1268760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n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Tobacco Taxation and Impact on Public Health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72153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D74590-E890-584A-A3B3-D1F1F4482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1006"/>
          </a:xfrm>
        </p:spPr>
        <p:txBody>
          <a:bodyPr>
            <a:normAutofit/>
          </a:bodyPr>
          <a:lstStyle/>
          <a:p>
            <a:r>
              <a:rPr lang="en-US" sz="3600" dirty="0"/>
              <a:t>Smokeless tobacco (SLT)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85DFEB0B-0E33-8A44-9380-CED9AB6946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779770"/>
              </p:ext>
            </p:extLst>
          </p:nvPr>
        </p:nvGraphicFramePr>
        <p:xfrm>
          <a:off x="457200" y="1124744"/>
          <a:ext cx="8435279" cy="5231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472">
                  <a:extLst>
                    <a:ext uri="{9D8B030D-6E8A-4147-A177-3AD203B41FA5}">
                      <a16:colId xmlns:a16="http://schemas.microsoft.com/office/drawing/2014/main" xmlns="" val="233703013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17734476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3372114437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633836409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813629621"/>
                    </a:ext>
                  </a:extLst>
                </a:gridCol>
                <a:gridCol w="1800199">
                  <a:extLst>
                    <a:ext uri="{9D8B030D-6E8A-4147-A177-3AD203B41FA5}">
                      <a16:colId xmlns:a16="http://schemas.microsoft.com/office/drawing/2014/main" xmlns="" val="895944583"/>
                    </a:ext>
                  </a:extLst>
                </a:gridCol>
              </a:tblGrid>
              <a:tr h="9358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2020-21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2021-22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What has been changed?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44233427"/>
                  </a:ext>
                </a:extLst>
              </a:tr>
              <a:tr h="1329794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n-lt"/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Retail price (BDT) 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SD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Retail price (BDT)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SD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is </a:t>
                      </a:r>
                      <a:r>
                        <a:rPr lang="en-US" sz="32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in prices and taxes on SLT</a:t>
                      </a:r>
                      <a:endParaRPr lang="en-US" sz="3200" dirty="0">
                        <a:effectLst/>
                        <a:latin typeface="+mn-lt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06111354"/>
                  </a:ext>
                </a:extLst>
              </a:tr>
              <a:tr h="1482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Zarda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 panose="020B0502040204020203"/>
                        </a:rPr>
                        <a:t>BDT 40 per 10 gm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 panose="020B0502040204020203"/>
                        </a:rPr>
                        <a:t>55%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 panose="020B0502040204020203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 panose="020B0502040204020203"/>
                        </a:rPr>
                        <a:t>BDT 40 per 10 gm (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Vrinda" panose="020B0502040204020203"/>
                        </a:rPr>
                        <a:t>No</a:t>
                      </a: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 panose="020B0502040204020203"/>
                        </a:rPr>
                        <a:t> change)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 panose="020B0502040204020203"/>
                        </a:rPr>
                        <a:t>55%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 panose="020B0502040204020203"/>
                        </a:rPr>
                        <a:t>(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Vrinda" panose="020B0502040204020203"/>
                        </a:rPr>
                        <a:t>No</a:t>
                      </a: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 panose="020B0502040204020203"/>
                        </a:rPr>
                        <a:t> change) 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59977262"/>
                  </a:ext>
                </a:extLst>
              </a:tr>
              <a:tr h="1482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Gul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 panose="020B0502040204020203"/>
                        </a:rPr>
                        <a:t>BDT 20 per 10 gm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Vrinda" panose="020B0502040204020203"/>
                        </a:rPr>
                        <a:t>55%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 panose="020B0502040204020203"/>
                        </a:rPr>
                        <a:t>BDT 20 per 10 gm (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Vrinda" panose="020B0502040204020203"/>
                        </a:rPr>
                        <a:t>No</a:t>
                      </a: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 panose="020B0502040204020203"/>
                        </a:rPr>
                        <a:t> change)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 panose="020B0502040204020203"/>
                        </a:rPr>
                        <a:t>55%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 panose="020B0502040204020203"/>
                        </a:rPr>
                        <a:t>(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Vrinda" panose="020B0502040204020203"/>
                        </a:rPr>
                        <a:t>No</a:t>
                      </a: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 panose="020B0502040204020203"/>
                        </a:rPr>
                        <a:t> change)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42586610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4993F09-D42C-C145-9E39-30277336F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R Huque: Budget 2021-22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DDD790D-9E52-1F48-9FDC-5955865DA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C45F8-A536-4802-AA15-35D6CC0620C3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980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431F72-8514-1141-AC5D-700946E35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9490EE25-2AC7-6B4B-9BD8-BA1A06ADB62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74639"/>
          <a:ext cx="8507287" cy="6500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496">
                  <a:extLst>
                    <a:ext uri="{9D8B030D-6E8A-4147-A177-3AD203B41FA5}">
                      <a16:colId xmlns:a16="http://schemas.microsoft.com/office/drawing/2014/main" xmlns="" val="2161801377"/>
                    </a:ext>
                  </a:extLst>
                </a:gridCol>
                <a:gridCol w="1052158">
                  <a:extLst>
                    <a:ext uri="{9D8B030D-6E8A-4147-A177-3AD203B41FA5}">
                      <a16:colId xmlns:a16="http://schemas.microsoft.com/office/drawing/2014/main" xmlns="" val="4103364641"/>
                    </a:ext>
                  </a:extLst>
                </a:gridCol>
                <a:gridCol w="1674115">
                  <a:extLst>
                    <a:ext uri="{9D8B030D-6E8A-4147-A177-3AD203B41FA5}">
                      <a16:colId xmlns:a16="http://schemas.microsoft.com/office/drawing/2014/main" xmlns="" val="532451963"/>
                    </a:ext>
                  </a:extLst>
                </a:gridCol>
                <a:gridCol w="1306175">
                  <a:extLst>
                    <a:ext uri="{9D8B030D-6E8A-4147-A177-3AD203B41FA5}">
                      <a16:colId xmlns:a16="http://schemas.microsoft.com/office/drawing/2014/main" xmlns="" val="6736385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42719793"/>
                    </a:ext>
                  </a:extLst>
                </a:gridCol>
                <a:gridCol w="1088928">
                  <a:extLst>
                    <a:ext uri="{9D8B030D-6E8A-4147-A177-3AD203B41FA5}">
                      <a16:colId xmlns:a16="http://schemas.microsoft.com/office/drawing/2014/main" xmlns="" val="2836994297"/>
                    </a:ext>
                  </a:extLst>
                </a:gridCol>
                <a:gridCol w="1215327">
                  <a:extLst>
                    <a:ext uri="{9D8B030D-6E8A-4147-A177-3AD203B41FA5}">
                      <a16:colId xmlns:a16="http://schemas.microsoft.com/office/drawing/2014/main" xmlns="" val="3029576866"/>
                    </a:ext>
                  </a:extLst>
                </a:gridCol>
              </a:tblGrid>
              <a:tr h="70329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CURRENT Tax Structure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2020-2021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PROPOSED Tax Structure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2021-2022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3351777"/>
                  </a:ext>
                </a:extLst>
              </a:tr>
              <a:tr h="109087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Tier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MRP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SD (Ad Valorem-% of Retail Price)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Tier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MRP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SD (Specific - BDT) 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 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SD Share in Retail Price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3500" marR="63500" marT="0" marB="0" anchor="ctr"/>
                </a:tc>
                <a:extLst>
                  <a:ext uri="{0D108BD9-81ED-4DB2-BD59-A6C34878D82A}">
                    <a16:rowId xmlns:a16="http://schemas.microsoft.com/office/drawing/2014/main" xmlns="" val="1180534821"/>
                  </a:ext>
                </a:extLst>
              </a:tr>
              <a:tr h="386578">
                <a:tc gridSpan="7">
                  <a:txBody>
                    <a:bodyPr/>
                    <a:lstStyle/>
                    <a:p>
                      <a:r>
                        <a:rPr lang="en-US" sz="1800" b="1" dirty="0">
                          <a:latin typeface="+mj-lt"/>
                        </a:rPr>
                        <a:t>Cigarette (10 stick)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3500" marR="6350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3500" marR="63500" marT="0" marB="0" anchor="ctr"/>
                </a:tc>
                <a:extLst>
                  <a:ext uri="{0D108BD9-81ED-4DB2-BD59-A6C34878D82A}">
                    <a16:rowId xmlns:a16="http://schemas.microsoft.com/office/drawing/2014/main" xmlns="" val="657494319"/>
                  </a:ext>
                </a:extLst>
              </a:tr>
              <a:tr h="38657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39+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50+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32.50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65%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3500" marR="63500" marT="0" marB="0" anchor="ctr"/>
                </a:tc>
                <a:extLst>
                  <a:ext uri="{0D108BD9-81ED-4DB2-BD59-A6C34878D82A}">
                    <a16:rowId xmlns:a16="http://schemas.microsoft.com/office/drawing/2014/main" xmlns="" val="4152985986"/>
                  </a:ext>
                </a:extLst>
              </a:tr>
              <a:tr h="38657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63+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70+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j-lt"/>
                        </a:rPr>
                        <a:t>45.50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65%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3500" marR="63500" marT="0" marB="0" anchor="ctr"/>
                </a:tc>
                <a:extLst>
                  <a:ext uri="{0D108BD9-81ED-4DB2-BD59-A6C34878D82A}">
                    <a16:rowId xmlns:a16="http://schemas.microsoft.com/office/drawing/2014/main" xmlns="" val="4115932643"/>
                  </a:ext>
                </a:extLst>
              </a:tr>
              <a:tr h="38657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97+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65%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110+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j-lt"/>
                        </a:rPr>
                        <a:t>71.50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65%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3500" marR="63500" marT="0" marB="0" anchor="ctr"/>
                </a:tc>
                <a:extLst>
                  <a:ext uri="{0D108BD9-81ED-4DB2-BD59-A6C34878D82A}">
                    <a16:rowId xmlns:a16="http://schemas.microsoft.com/office/drawing/2014/main" xmlns="" val="1447011389"/>
                  </a:ext>
                </a:extLst>
              </a:tr>
              <a:tr h="386578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+mj-lt"/>
                        </a:rPr>
                        <a:t>Prem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128+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65%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+mj-lt"/>
                        </a:rPr>
                        <a:t>Prem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140+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j-lt"/>
                        </a:rPr>
                        <a:t>91.00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65%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3500" marR="63500" marT="0" marB="0" anchor="ctr"/>
                </a:tc>
                <a:extLst>
                  <a:ext uri="{0D108BD9-81ED-4DB2-BD59-A6C34878D82A}">
                    <a16:rowId xmlns:a16="http://schemas.microsoft.com/office/drawing/2014/main" xmlns="" val="3124171327"/>
                  </a:ext>
                </a:extLst>
              </a:tr>
              <a:tr h="386578">
                <a:tc gridSpan="7">
                  <a:txBody>
                    <a:bodyPr/>
                    <a:lstStyle/>
                    <a:p>
                      <a:r>
                        <a:rPr lang="en-US" sz="1800" b="1" dirty="0" err="1">
                          <a:latin typeface="+mj-lt"/>
                        </a:rPr>
                        <a:t>Biri</a:t>
                      </a:r>
                      <a:r>
                        <a:rPr lang="en-US" sz="1800" b="1" dirty="0">
                          <a:latin typeface="+mj-lt"/>
                        </a:rPr>
                        <a:t> (Without filter 25 stick and with filter 20 stick)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2175741"/>
                  </a:ext>
                </a:extLst>
              </a:tr>
              <a:tr h="65335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Without Filter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18+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Without Filter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25+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11.25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</a:rPr>
                        <a:t>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773487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With filter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19+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With filter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20+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</a:rPr>
                        <a:t>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9280396"/>
                  </a:ext>
                </a:extLst>
              </a:tr>
              <a:tr h="386578">
                <a:tc gridSpan="7">
                  <a:txBody>
                    <a:bodyPr/>
                    <a:lstStyle/>
                    <a:p>
                      <a:r>
                        <a:rPr lang="en-US" sz="1800" b="1" dirty="0">
                          <a:latin typeface="+mj-lt"/>
                        </a:rPr>
                        <a:t>Smokeless tobacco (10 gram)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6619994"/>
                  </a:ext>
                </a:extLst>
              </a:tr>
              <a:tr h="386578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+mj-lt"/>
                        </a:rPr>
                        <a:t>Zarda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40+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+mj-lt"/>
                        </a:rPr>
                        <a:t>Zarda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45+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27.00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</a:rPr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5023280"/>
                  </a:ext>
                </a:extLst>
              </a:tr>
              <a:tr h="386578">
                <a:tc>
                  <a:txBody>
                    <a:bodyPr/>
                    <a:lstStyle/>
                    <a:p>
                      <a:r>
                        <a:rPr lang="en-US" dirty="0"/>
                        <a:t>Gul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458498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16E10F8-5006-2244-AB08-F43062A25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R Huque: Budget 2021-22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32ABB35-A84C-8A43-BA13-2472F2B13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C45F8-A536-4802-AA15-35D6CC0620C3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2986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8BFA02-19BA-4F4B-BBBC-F79BA854B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Expected economic and health impact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/>
            </a:r>
            <a:b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</a:b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AEE04473-D888-A94A-A846-7483169D23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097327"/>
              </p:ext>
            </p:extLst>
          </p:nvPr>
        </p:nvGraphicFramePr>
        <p:xfrm>
          <a:off x="179512" y="836712"/>
          <a:ext cx="8856983" cy="5884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0814">
                  <a:extLst>
                    <a:ext uri="{9D8B030D-6E8A-4147-A177-3AD203B41FA5}">
                      <a16:colId xmlns:a16="http://schemas.microsoft.com/office/drawing/2014/main" xmlns="" val="3424732599"/>
                    </a:ext>
                  </a:extLst>
                </a:gridCol>
                <a:gridCol w="1192607">
                  <a:extLst>
                    <a:ext uri="{9D8B030D-6E8A-4147-A177-3AD203B41FA5}">
                      <a16:colId xmlns:a16="http://schemas.microsoft.com/office/drawing/2014/main" xmlns="" val="3695783952"/>
                    </a:ext>
                  </a:extLst>
                </a:gridCol>
                <a:gridCol w="1455777">
                  <a:extLst>
                    <a:ext uri="{9D8B030D-6E8A-4147-A177-3AD203B41FA5}">
                      <a16:colId xmlns:a16="http://schemas.microsoft.com/office/drawing/2014/main" xmlns="" val="868615355"/>
                    </a:ext>
                  </a:extLst>
                </a:gridCol>
                <a:gridCol w="1417785">
                  <a:extLst>
                    <a:ext uri="{9D8B030D-6E8A-4147-A177-3AD203B41FA5}">
                      <a16:colId xmlns:a16="http://schemas.microsoft.com/office/drawing/2014/main" xmlns="" val="1186548806"/>
                    </a:ext>
                  </a:extLst>
                </a:gridCol>
              </a:tblGrid>
              <a:tr h="1173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2020-2021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2021-2022 (partner proposal)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2021-2022 (budget proposal)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94801108"/>
                  </a:ext>
                </a:extLst>
              </a:tr>
              <a:tr h="455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Average price change (inflation-adjusted)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20.4%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-0.7%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94624124"/>
                  </a:ext>
                </a:extLst>
              </a:tr>
              <a:tr h="454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Cigarette sales (Crore packs)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640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540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620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62049525"/>
                  </a:ext>
                </a:extLst>
              </a:tr>
              <a:tr h="454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Tax revenue (Crore BDT)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27,180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30,520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27,960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15569846"/>
                  </a:ext>
                </a:extLst>
              </a:tr>
              <a:tr h="454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Industry revenue (Crore BDT)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5040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4350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4950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40674281"/>
                  </a:ext>
                </a:extLst>
              </a:tr>
              <a:tr h="454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Cigarette smoking prevalence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15.1%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13.9%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14.8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66967484"/>
                  </a:ext>
                </a:extLst>
              </a:tr>
              <a:tr h="1050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Reduction in number of current smokers from 1 Crore 80 Lac  (18 million)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 Crore 40 Lac (1.4 million)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269 thousand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60169544"/>
                  </a:ext>
                </a:extLst>
              </a:tr>
              <a:tr h="69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Reduction in number of future smokers from 65 Lac (6.5 million)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988 thousand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194 thousand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20805912"/>
                  </a:ext>
                </a:extLst>
              </a:tr>
              <a:tr h="69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Number of lives saved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974 thousand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191 thousand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45560706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5074924-8D50-8248-B539-B70E7657A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R </a:t>
            </a:r>
            <a:r>
              <a:rPr lang="en-ZA" dirty="0" err="1"/>
              <a:t>Huque</a:t>
            </a:r>
            <a:r>
              <a:rPr lang="en-ZA" dirty="0"/>
              <a:t>: Budget 2021-22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CBC209F-36FA-B047-8BCE-C98F90075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C45F8-A536-4802-AA15-35D6CC0620C3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4349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81400"/>
            <a:ext cx="9144000" cy="198119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5400" dirty="0">
                <a:hlinkClick r:id="rId2" action="ppaction://hlinkfile"/>
              </a:rPr>
              <a:t>“Tobacco is a hindrance to achieve SDGs”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15000"/>
            <a:ext cx="9144000" cy="8382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FCTC implementation is a pre-condition</a:t>
            </a:r>
          </a:p>
        </p:txBody>
      </p:sp>
      <p:pic>
        <p:nvPicPr>
          <p:cNvPr id="1026" name="Picture 2" descr="D:\D\BIG_1\CTFK Workshops\SDG and Tobacco Control_Jan 2016\Photographs\speakers_south_asi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4758" y="0"/>
            <a:ext cx="5859242" cy="3581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876926"/>
            <a:ext cx="3352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PM Statements</a:t>
            </a:r>
          </a:p>
        </p:txBody>
      </p:sp>
    </p:spTree>
    <p:extLst>
      <p:ext uri="{BB962C8B-B14F-4D97-AF65-F5344CB8AC3E}">
        <p14:creationId xmlns:p14="http://schemas.microsoft.com/office/powerpoint/2010/main" val="1344658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788253-CEDC-9D43-8372-A72BA3DD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98" y="188640"/>
            <a:ext cx="7886700" cy="490085"/>
          </a:xfrm>
        </p:spPr>
        <p:txBody>
          <a:bodyPr>
            <a:normAutofit/>
          </a:bodyPr>
          <a:lstStyle/>
          <a:p>
            <a:pPr algn="ctr"/>
            <a:r>
              <a:rPr lang="x-none" sz="1950" b="1">
                <a:latin typeface="Garamond" panose="02020404030301010803" pitchFamily="18" charset="0"/>
                <a:cs typeface="Times New Roman" panose="02020603050405020304" pitchFamily="18" charset="0"/>
              </a:rPr>
              <a:t>Tobacco Tax </a:t>
            </a:r>
            <a:r>
              <a:rPr lang="en-US" sz="1950" b="1" dirty="0">
                <a:latin typeface="Garamond" panose="02020404030301010803" pitchFamily="18" charset="0"/>
                <a:cs typeface="Times New Roman" panose="02020603050405020304" pitchFamily="18" charset="0"/>
              </a:rPr>
              <a:t>Structure and Administration</a:t>
            </a:r>
            <a:endParaRPr lang="x-none" sz="195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05D1740-B9E3-D546-8C70-F086999CB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80" y="1069683"/>
            <a:ext cx="8137884" cy="47444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16065C-379E-EA4C-9B61-9C9D7A6AFF4D}"/>
              </a:ext>
            </a:extLst>
          </p:cNvPr>
          <p:cNvSpPr txBox="1"/>
          <p:nvPr/>
        </p:nvSpPr>
        <p:spPr>
          <a:xfrm>
            <a:off x="373288" y="5814111"/>
            <a:ext cx="671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WHO Report on the Global Tobacco Epidemic, 2019,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www.who.int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/teams/health-promotion/tobacco-control/who-report-on-the-global-tobacco-epidemic-2019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C6C0445-748B-B34C-AB43-C09AA54CA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R Huque: Budget 2021-22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F863220-E134-B14A-A902-AA399B9DA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C45F8-A536-4802-AA15-35D6CC0620C3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88412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3F0107-94AC-6A46-B49C-1A61B6CE2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67DB1A-6B28-9641-BEE4-F5B2458C9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en-US" dirty="0"/>
              <a:t>Impose specific tax</a:t>
            </a:r>
          </a:p>
          <a:p>
            <a:r>
              <a:rPr lang="en-US" dirty="0"/>
              <a:t>Consider the recommended price and tax proposal of experts and tobacco control advocates </a:t>
            </a:r>
          </a:p>
          <a:p>
            <a:r>
              <a:rPr lang="en-US" dirty="0"/>
              <a:t>Adopt a comprehensive tobacco tax policy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2ACD4DC-6AB3-4641-8B75-5C963B004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R Huque: Budget 2021-22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16F12E-E839-8045-A991-58B19A8F5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C45F8-A536-4802-AA15-35D6CC0620C3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47825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548680"/>
            <a:ext cx="7772400" cy="2529896"/>
          </a:xfrm>
        </p:spPr>
        <p:txBody>
          <a:bodyPr/>
          <a:lstStyle/>
          <a:p>
            <a:endParaRPr lang="en-US" sz="2800" dirty="0"/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457197"/>
            <a:ext cx="6858000" cy="2244356"/>
          </a:xfrm>
        </p:spPr>
        <p:txBody>
          <a:bodyPr>
            <a:normAutofit/>
          </a:bodyPr>
          <a:lstStyle/>
          <a:p>
            <a:pPr marL="63500">
              <a:lnSpc>
                <a:spcPct val="100000"/>
              </a:lnSpc>
              <a:defRPr/>
            </a:pPr>
            <a:r>
              <a:rPr lang="en-US" sz="4000" dirty="0"/>
              <a:t>Thank You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28650" y="37131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1"/>
          <p:cNvSpPr/>
          <p:nvPr/>
        </p:nvSpPr>
        <p:spPr>
          <a:xfrm>
            <a:off x="1" y="-7637"/>
            <a:ext cx="9144000" cy="14653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cap="flat" cmpd="sng" algn="ctr">
            <a:noFill/>
            <a:prstDash val="solid"/>
          </a:ln>
          <a:effectLst>
            <a:outerShdw blurRad="88900" dist="50800" dir="5400000" algn="t" rotWithShape="0">
              <a:prstClr val="black">
                <a:alpha val="25000"/>
              </a:prstClr>
            </a:outerShdw>
          </a:effectLst>
        </p:spPr>
        <p:txBody>
          <a:bodyPr rot="0" spcFirstLastPara="0" vert="horz" wrap="square" lIns="91440" tIns="18288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30555" marR="0" indent="-36004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6" name="Picture 15" descr="Image result for dhaka university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31" y="5925671"/>
            <a:ext cx="732246" cy="77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The International Union against Lung Disease and Tuberculosis, health solutions for the poor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310" y="6048149"/>
            <a:ext cx="1659255" cy="637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360" y="6100481"/>
            <a:ext cx="1824756" cy="71589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DE34C69-2DDF-9446-9CE4-4789AE35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 Huque: Budget 2021-22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26845D6-FBE0-2D40-AA34-15416F323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B7B2-3C3B-420A-9EDB-87C8A6CF9B5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16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b="1" dirty="0"/>
              <a:t>Tobacco Use in Bangladesh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63687"/>
            <a:ext cx="4367544" cy="6495321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/>
          </p:nvPr>
        </p:nvGraphicFramePr>
        <p:xfrm>
          <a:off x="673224" y="1340767"/>
          <a:ext cx="7797552" cy="524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Chart 1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64024"/>
            <a:ext cx="9144001" cy="522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1184375-E418-864A-A201-279C2A7A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R Huque: Budget 2021-22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19503A-F763-D946-8278-DA50D8C0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C45F8-A536-4802-AA15-35D6CC0620C3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5915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1" y="1432874"/>
            <a:ext cx="4682937" cy="4923478"/>
          </a:xfrm>
        </p:spPr>
        <p:txBody>
          <a:bodyPr>
            <a:normAutofit lnSpcReduction="10000"/>
          </a:bodyPr>
          <a:lstStyle/>
          <a:p>
            <a:pPr lvl="0"/>
            <a:r>
              <a:rPr lang="en-GB" dirty="0"/>
              <a:t>It is a leading risk factor for disease and premature deaths.    </a:t>
            </a:r>
          </a:p>
          <a:p>
            <a:pPr lvl="0"/>
            <a:r>
              <a:rPr lang="en-GB" dirty="0"/>
              <a:t>In 2018, tobacco use killed almost </a:t>
            </a:r>
            <a:r>
              <a:rPr lang="en-GB" b="1" dirty="0">
                <a:solidFill>
                  <a:srgbClr val="FF0000"/>
                </a:solidFill>
              </a:rPr>
              <a:t>126,000 people. </a:t>
            </a:r>
          </a:p>
          <a:p>
            <a:pPr lvl="0"/>
            <a:r>
              <a:rPr lang="en-GB" dirty="0"/>
              <a:t>The total economic cost of tobacco use is much higher than tobacco tax collection. 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 Huque: Proposed Tobacco Tax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B7B2-3C3B-420A-9EDB-87C8A6CF9B5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1" y="255494"/>
            <a:ext cx="7886700" cy="907289"/>
          </a:xfrm>
        </p:spPr>
        <p:txBody>
          <a:bodyPr/>
          <a:lstStyle/>
          <a:p>
            <a:r>
              <a:rPr lang="en-US" altLang="en-US" b="1" dirty="0">
                <a:solidFill>
                  <a:srgbClr val="000000"/>
                </a:solidFill>
              </a:rPr>
              <a:t>Tobacco causes </a:t>
            </a:r>
            <a:r>
              <a:rPr lang="en-US" altLang="en-US" b="1" dirty="0">
                <a:solidFill>
                  <a:srgbClr val="FF0000"/>
                </a:solidFill>
              </a:rPr>
              <a:t>premature death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587" y="2708275"/>
            <a:ext cx="3567299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01553" y="1550010"/>
            <a:ext cx="2151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i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Premature!</a:t>
            </a:r>
            <a:endParaRPr lang="en-US" b="1" i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3841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5F6771-B14D-E045-B46E-014A88656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3200" b="1" dirty="0"/>
              <a:t>Disease burden of SLT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F4F37F-7574-A44B-8E85-8164AE928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en-GB" dirty="0"/>
              <a:t>Estimates based on 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GATS 2009 </a:t>
            </a:r>
            <a:r>
              <a:rPr lang="en-GB" dirty="0"/>
              <a:t>data suggests that </a:t>
            </a:r>
            <a:r>
              <a:rPr lang="en-GB" dirty="0">
                <a:solidFill>
                  <a:srgbClr val="FF0000"/>
                </a:solidFill>
              </a:rPr>
              <a:t>12,511 lives </a:t>
            </a:r>
            <a:r>
              <a:rPr lang="en-GB" dirty="0"/>
              <a:t>and </a:t>
            </a:r>
            <a:r>
              <a:rPr lang="en-GB" dirty="0">
                <a:solidFill>
                  <a:srgbClr val="FF0000"/>
                </a:solidFill>
              </a:rPr>
              <a:t>324,020 DALYs </a:t>
            </a:r>
            <a:r>
              <a:rPr lang="en-GB" dirty="0"/>
              <a:t>were lost in Bangladesh due to SLT related diseases. </a:t>
            </a:r>
          </a:p>
          <a:p>
            <a:r>
              <a:rPr lang="en-GB" dirty="0"/>
              <a:t>Estimates based on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global disease burden 2017</a:t>
            </a:r>
            <a:r>
              <a:rPr lang="en-GB" dirty="0"/>
              <a:t>, suggests that at least </a:t>
            </a:r>
            <a:r>
              <a:rPr lang="en-GB" dirty="0">
                <a:solidFill>
                  <a:srgbClr val="FF0000"/>
                </a:solidFill>
              </a:rPr>
              <a:t>16,947 lives </a:t>
            </a:r>
            <a:r>
              <a:rPr lang="en-GB" dirty="0"/>
              <a:t>and </a:t>
            </a:r>
            <a:r>
              <a:rPr lang="en-GB" dirty="0">
                <a:solidFill>
                  <a:srgbClr val="FF0000"/>
                </a:solidFill>
              </a:rPr>
              <a:t>403,460 DALYs </a:t>
            </a:r>
            <a:r>
              <a:rPr lang="en-GB" dirty="0"/>
              <a:t>were lost across Bangladesh due to oral, pharyngeal, oesophageal cancers and ischemic heart diseases that can be attributed to SLT.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E8AA35F-70C8-1E4E-B94E-2B57953F7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R Huque: Budget 2021-22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96C80A3-3A00-BB42-BCFE-426E1554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C45F8-A536-4802-AA15-35D6CC0620C3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56915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99" y="332656"/>
            <a:ext cx="7886700" cy="51088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Linux Libertine"/>
              </a:rPr>
              <a:t>Health hazards of SHS for children</a:t>
            </a:r>
            <a:endParaRPr lang="en-US" sz="2400" dirty="0">
              <a:latin typeface="Linux Libertine" panose="0200050300000000000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685" y="1340768"/>
            <a:ext cx="4102607" cy="501558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Linux Libertine"/>
              </a:rPr>
              <a:t>Sudden infant death syndrome</a:t>
            </a:r>
          </a:p>
          <a:p>
            <a:r>
              <a:rPr lang="en-US" sz="2400" dirty="0">
                <a:latin typeface="Linux Libertine"/>
              </a:rPr>
              <a:t>Acute respiratory illnesses</a:t>
            </a:r>
          </a:p>
          <a:p>
            <a:r>
              <a:rPr lang="en-US" sz="2400" dirty="0">
                <a:latin typeface="Linux Libertine"/>
              </a:rPr>
              <a:t>Chronic respiratory symptoms </a:t>
            </a:r>
          </a:p>
          <a:p>
            <a:r>
              <a:rPr lang="en-US" sz="2400" dirty="0">
                <a:latin typeface="Linux Libertine"/>
              </a:rPr>
              <a:t>Asthma and exacerbation of asthma symptoms</a:t>
            </a:r>
          </a:p>
          <a:p>
            <a:r>
              <a:rPr lang="en-US" sz="2400" dirty="0">
                <a:latin typeface="Linux Libertine"/>
              </a:rPr>
              <a:t>Repeated ear infection</a:t>
            </a:r>
          </a:p>
          <a:p>
            <a:r>
              <a:rPr lang="en-US" sz="2400" dirty="0" err="1">
                <a:latin typeface="Linux Libertine"/>
              </a:rPr>
              <a:t>Neuro</a:t>
            </a:r>
            <a:r>
              <a:rPr lang="en-US" sz="2400" dirty="0">
                <a:latin typeface="Linux Libertine"/>
              </a:rPr>
              <a:t>-behavioral deficits</a:t>
            </a:r>
          </a:p>
          <a:p>
            <a:r>
              <a:rPr lang="en-US" sz="2400" dirty="0">
                <a:latin typeface="Linux Libertine"/>
              </a:rPr>
              <a:t>Neurodevelopmental deficits</a:t>
            </a:r>
          </a:p>
          <a:p>
            <a:r>
              <a:rPr lang="en-US" sz="2400" dirty="0">
                <a:latin typeface="Linux Libertine"/>
              </a:rPr>
              <a:t>childhood cancer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CB60-C5D9-43DC-B86D-5763CD177FE6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939" y="4036624"/>
            <a:ext cx="2950130" cy="1789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938" y="1923011"/>
            <a:ext cx="2882517" cy="178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46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Article 6: Price and tax measures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Article 8: Protection from exposure to tobacco smoke</a:t>
            </a:r>
            <a:endParaRPr lang="en-US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Article 11: Packaging and labelling of tobacco products</a:t>
            </a:r>
            <a:endParaRPr lang="en-US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Article 12: Public awareness</a:t>
            </a:r>
            <a:endParaRPr lang="en-US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Article 13: Banning tobacco advertising, promotion and sponsorship</a:t>
            </a:r>
            <a:endParaRPr lang="en-US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Article 14: tobacco cessation</a:t>
            </a:r>
            <a:endParaRPr lang="en-US" b="1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 Huque: Proposed Tobacco Tax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B7B2-3C3B-420A-9EDB-87C8A6CF9B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reduction …</a:t>
            </a:r>
          </a:p>
        </p:txBody>
      </p:sp>
    </p:spTree>
    <p:extLst>
      <p:ext uri="{BB962C8B-B14F-4D97-AF65-F5344CB8AC3E}">
        <p14:creationId xmlns:p14="http://schemas.microsoft.com/office/powerpoint/2010/main" val="3819828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Article 15: Illicit trade in tobacco products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Article 16: Sales to and by minors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Article 17: support for economically viable alternative activities</a:t>
            </a:r>
            <a:endParaRPr lang="en-US" b="1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 Huque: Proposed Tobacco Tax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B7B2-3C3B-420A-9EDB-87C8A6CF9B5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reduction …</a:t>
            </a:r>
          </a:p>
        </p:txBody>
      </p:sp>
    </p:spTree>
    <p:extLst>
      <p:ext uri="{BB962C8B-B14F-4D97-AF65-F5344CB8AC3E}">
        <p14:creationId xmlns:p14="http://schemas.microsoft.com/office/powerpoint/2010/main" val="3706231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D74590-E890-584A-A3B3-D1F1F4482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3200" dirty="0"/>
              <a:t>Cigarette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85DFEB0B-0E33-8A44-9380-CED9AB6946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656746"/>
              </p:ext>
            </p:extLst>
          </p:nvPr>
        </p:nvGraphicFramePr>
        <p:xfrm>
          <a:off x="457200" y="1124745"/>
          <a:ext cx="8435279" cy="554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472">
                  <a:extLst>
                    <a:ext uri="{9D8B030D-6E8A-4147-A177-3AD203B41FA5}">
                      <a16:colId xmlns:a16="http://schemas.microsoft.com/office/drawing/2014/main" xmlns="" val="233703013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17734476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337211443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633836409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813629621"/>
                    </a:ext>
                  </a:extLst>
                </a:gridCol>
                <a:gridCol w="2376263">
                  <a:extLst>
                    <a:ext uri="{9D8B030D-6E8A-4147-A177-3AD203B41FA5}">
                      <a16:colId xmlns:a16="http://schemas.microsoft.com/office/drawing/2014/main" xmlns="" val="895944583"/>
                    </a:ext>
                  </a:extLst>
                </a:gridCol>
              </a:tblGrid>
              <a:tr h="5651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2020-21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2021-22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What has been changed?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44233427"/>
                  </a:ext>
                </a:extLst>
              </a:tr>
              <a:tr h="951507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n-lt"/>
                        </a:rPr>
                        <a:t>Tier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Retail price (BDT) 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SD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Retail price (BDT)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SD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is </a:t>
                      </a:r>
                      <a:r>
                        <a:rPr lang="en-US" sz="20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change in prices on Low and Medium tiers.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SD remains </a:t>
                      </a:r>
                      <a:r>
                        <a:rPr lang="en-US" sz="20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unchanged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all four tiers that will benefit tobacco industry while government will lose revenue.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Did not introduce tiered specific excise tax. 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06111354"/>
                  </a:ext>
                </a:extLst>
              </a:tr>
              <a:tr h="628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Low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39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57%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39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(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No</a:t>
                      </a: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 change)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57%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(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No</a:t>
                      </a: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 change)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59977262"/>
                  </a:ext>
                </a:extLst>
              </a:tr>
              <a:tr h="628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Medium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63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65%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63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(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No</a:t>
                      </a: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 change)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65%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(No change)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42586610"/>
                  </a:ext>
                </a:extLst>
              </a:tr>
              <a:tr h="951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High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97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65%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102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(5.2% increase)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65%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(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No</a:t>
                      </a: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 change)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40505876"/>
                  </a:ext>
                </a:extLst>
              </a:tr>
              <a:tr h="1507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Premium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128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65%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135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(5.5% increase)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65%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(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No </a:t>
                      </a: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change)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9933053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4993F09-D42C-C145-9E39-30277336F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R Huque: Budget 2021-22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DDD790D-9E52-1F48-9FDC-5955865DA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C45F8-A536-4802-AA15-35D6CC0620C3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27238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D74590-E890-584A-A3B3-D1F1F4482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err="1"/>
              <a:t>Biri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85DFEB0B-0E33-8A44-9380-CED9AB6946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477008"/>
              </p:ext>
            </p:extLst>
          </p:nvPr>
        </p:nvGraphicFramePr>
        <p:xfrm>
          <a:off x="457200" y="1340768"/>
          <a:ext cx="8435279" cy="5015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472">
                  <a:extLst>
                    <a:ext uri="{9D8B030D-6E8A-4147-A177-3AD203B41FA5}">
                      <a16:colId xmlns:a16="http://schemas.microsoft.com/office/drawing/2014/main" xmlns="" val="233703013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17734476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337211443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633836409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813629621"/>
                    </a:ext>
                  </a:extLst>
                </a:gridCol>
                <a:gridCol w="1800199">
                  <a:extLst>
                    <a:ext uri="{9D8B030D-6E8A-4147-A177-3AD203B41FA5}">
                      <a16:colId xmlns:a16="http://schemas.microsoft.com/office/drawing/2014/main" xmlns="" val="895944583"/>
                    </a:ext>
                  </a:extLst>
                </a:gridCol>
              </a:tblGrid>
              <a:tr h="8972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2020-21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2021-22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What has been changed?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44233427"/>
                  </a:ext>
                </a:extLst>
              </a:tr>
              <a:tr h="1274884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n-lt"/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Retail price (BDT) 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SD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Retail price (BDT)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SD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is </a:t>
                      </a:r>
                      <a:r>
                        <a:rPr lang="en-US" sz="32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in prices and taxes on </a:t>
                      </a:r>
                      <a:r>
                        <a:rPr lang="en-US" sz="3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biri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endParaRPr lang="en-US" sz="3200" dirty="0">
                        <a:effectLst/>
                        <a:latin typeface="+mn-lt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06111354"/>
                  </a:ext>
                </a:extLst>
              </a:tr>
              <a:tr h="1421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Filter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BDT 19 per 20 sticks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40%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BDT 19 per 20 sticks (unchanged)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40%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(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No</a:t>
                      </a: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 change)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59977262"/>
                  </a:ext>
                </a:extLst>
              </a:tr>
              <a:tr h="1421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Non-filter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BDT 18 per 25 sticks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30%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BDT 18 per 25 sticks (unchanged)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30%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(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No</a:t>
                      </a: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Vrinda"/>
                        </a:rPr>
                        <a:t> change)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42586610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4993F09-D42C-C145-9E39-30277336F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R Huque: Budget 2021-22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DDD790D-9E52-1F48-9FDC-5955865DA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C45F8-A536-4802-AA15-35D6CC0620C3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29843494"/>
      </p:ext>
    </p:extLst>
  </p:cSld>
  <p:clrMapOvr>
    <a:masterClrMapping/>
  </p:clrMapOvr>
</p:sld>
</file>

<file path=ppt/theme/theme1.xml><?xml version="1.0" encoding="utf-8"?>
<a:theme xmlns:a="http://schemas.openxmlformats.org/drawingml/2006/main" name="ETCP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ETCP template</Template>
  <TotalTime>43036</TotalTime>
  <Words>967</Words>
  <Application>Microsoft Office PowerPoint</Application>
  <PresentationFormat>On-screen Show (4:3)</PresentationFormat>
  <Paragraphs>272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 Unicode MS</vt:lpstr>
      <vt:lpstr>BatangChe</vt:lpstr>
      <vt:lpstr>SimSun</vt:lpstr>
      <vt:lpstr>Arial</vt:lpstr>
      <vt:lpstr>Calibri</vt:lpstr>
      <vt:lpstr>Garamond</vt:lpstr>
      <vt:lpstr>Linux Libertine</vt:lpstr>
      <vt:lpstr>Tahoma</vt:lpstr>
      <vt:lpstr>Times New Roman</vt:lpstr>
      <vt:lpstr>Vrinda</vt:lpstr>
      <vt:lpstr>Wingdings</vt:lpstr>
      <vt:lpstr>ETCP template</vt:lpstr>
      <vt:lpstr>PowerPoint Presentation</vt:lpstr>
      <vt:lpstr>Tobacco Use in Bangladesh </vt:lpstr>
      <vt:lpstr>Tobacco causes premature death</vt:lpstr>
      <vt:lpstr>Disease burden of SLT use</vt:lpstr>
      <vt:lpstr>Health hazards of SHS for children</vt:lpstr>
      <vt:lpstr>Demand reduction …</vt:lpstr>
      <vt:lpstr>Supply reduction …</vt:lpstr>
      <vt:lpstr>Cigarette</vt:lpstr>
      <vt:lpstr>Biri</vt:lpstr>
      <vt:lpstr>Smokeless tobacco (SLT)</vt:lpstr>
      <vt:lpstr>PowerPoint Presentation</vt:lpstr>
      <vt:lpstr> Expected economic and health impact </vt:lpstr>
      <vt:lpstr>“Tobacco is a hindrance to achieve SDGs”</vt:lpstr>
      <vt:lpstr>Tobacco Tax Structure and Administration</vt:lpstr>
      <vt:lpstr>Recommendation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Cornelis Van Walbeek</dc:creator>
  <cp:lastModifiedBy>User</cp:lastModifiedBy>
  <cp:revision>314</cp:revision>
  <dcterms:created xsi:type="dcterms:W3CDTF">2015-05-25T12:22:34Z</dcterms:created>
  <dcterms:modified xsi:type="dcterms:W3CDTF">2021-06-12T07:10:42Z</dcterms:modified>
</cp:coreProperties>
</file>