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4" r:id="rId2"/>
    <p:sldId id="256" r:id="rId3"/>
    <p:sldId id="290" r:id="rId4"/>
    <p:sldId id="277" r:id="rId5"/>
    <p:sldId id="279" r:id="rId6"/>
    <p:sldId id="280" r:id="rId7"/>
    <p:sldId id="278" r:id="rId8"/>
    <p:sldId id="259" r:id="rId9"/>
    <p:sldId id="281" r:id="rId10"/>
    <p:sldId id="257" r:id="rId11"/>
    <p:sldId id="258" r:id="rId12"/>
    <p:sldId id="260" r:id="rId13"/>
    <p:sldId id="289" r:id="rId14"/>
    <p:sldId id="282" r:id="rId15"/>
    <p:sldId id="284" r:id="rId16"/>
    <p:sldId id="288" r:id="rId17"/>
    <p:sldId id="270" r:id="rId18"/>
    <p:sldId id="292" r:id="rId19"/>
    <p:sldId id="293" r:id="rId20"/>
    <p:sldId id="294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FM%20Presentation%20Budget%202018-2019\Tobacco%20Tax\Tobacco_FM_2018_2019_12.05.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FM%20Presentation%20Budget%202018-2019\Tobacco%20Tax\Tobacco_FM_2018_2019_12.05.18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New%20Microsoft%20Office%20Excel%20Worksheet%20(2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2006-2007 FY Tier-wise  Revenue Contributiion 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Sheet1!$C$1:$C$2</c:f>
              <c:strCache>
                <c:ptCount val="1"/>
                <c:pt idx="0">
                  <c:v>2006-2007 FY  Revenue Contributiion 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Sheet1!$B$3:$B$6</c:f>
              <c:strCache>
                <c:ptCount val="4"/>
                <c:pt idx="0">
                  <c:v>Premium</c:v>
                </c:pt>
                <c:pt idx="1">
                  <c:v>High</c:v>
                </c:pt>
                <c:pt idx="2">
                  <c:v>Medium</c:v>
                </c:pt>
                <c:pt idx="3">
                  <c:v>Low</c:v>
                </c:pt>
              </c:strCache>
            </c:strRef>
          </c:cat>
          <c:val>
            <c:numRef>
              <c:f>Sheet1!$C$3:$C$6</c:f>
              <c:numCache>
                <c:formatCode>0.00%</c:formatCode>
                <c:ptCount val="4"/>
                <c:pt idx="0">
                  <c:v>0.16852052809426504</c:v>
                </c:pt>
                <c:pt idx="1">
                  <c:v>0.30386291305026109</c:v>
                </c:pt>
                <c:pt idx="2">
                  <c:v>0.44737672428051883</c:v>
                </c:pt>
                <c:pt idx="3">
                  <c:v>8.0239834574957508E-2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2016-2017 FY Tier</a:t>
            </a:r>
            <a:r>
              <a:rPr lang="en-US" baseline="0"/>
              <a:t> -wise</a:t>
            </a:r>
            <a:r>
              <a:rPr lang="en-US"/>
              <a:t> Revenue Contributiion 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Sheet1!$C$18:$C$19</c:f>
              <c:strCache>
                <c:ptCount val="1"/>
                <c:pt idx="0">
                  <c:v>2016-2017 FY  Revenue Contributiion 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Sheet1!$B$20:$B$23</c:f>
              <c:strCache>
                <c:ptCount val="4"/>
                <c:pt idx="0">
                  <c:v>Premium</c:v>
                </c:pt>
                <c:pt idx="1">
                  <c:v>High</c:v>
                </c:pt>
                <c:pt idx="2">
                  <c:v>Medium</c:v>
                </c:pt>
                <c:pt idx="3">
                  <c:v>Low</c:v>
                </c:pt>
              </c:strCache>
            </c:strRef>
          </c:cat>
          <c:val>
            <c:numRef>
              <c:f>Sheet1!$C$20:$C$23</c:f>
              <c:numCache>
                <c:formatCode>0.00%</c:formatCode>
                <c:ptCount val="4"/>
                <c:pt idx="0">
                  <c:v>0.18605508217818029</c:v>
                </c:pt>
                <c:pt idx="1">
                  <c:v>0.129429637638175</c:v>
                </c:pt>
                <c:pt idx="2">
                  <c:v>0.15884042420140929</c:v>
                </c:pt>
                <c:pt idx="3">
                  <c:v>0.52567485598223596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 smtClean="0">
                <a:latin typeface="Georgia" pitchFamily="18" charset="0"/>
              </a:rPr>
              <a:t>Figure 11. Real growth </a:t>
            </a:r>
            <a:r>
              <a:rPr lang="en-US" sz="1400" dirty="0">
                <a:latin typeface="Georgia" pitchFamily="18" charset="0"/>
              </a:rPr>
              <a:t>rate of </a:t>
            </a:r>
            <a:r>
              <a:rPr lang="en-US" sz="1400" dirty="0" smtClean="0">
                <a:latin typeface="Georgia" pitchFamily="18" charset="0"/>
              </a:rPr>
              <a:t>cigarette </a:t>
            </a:r>
            <a:r>
              <a:rPr lang="en-US" sz="1400" dirty="0">
                <a:latin typeface="Georgia" pitchFamily="18" charset="0"/>
              </a:rPr>
              <a:t>and </a:t>
            </a:r>
            <a:r>
              <a:rPr lang="en-US" sz="1400" dirty="0" err="1">
                <a:latin typeface="Georgia" pitchFamily="18" charset="0"/>
              </a:rPr>
              <a:t>biri</a:t>
            </a:r>
            <a:r>
              <a:rPr lang="en-US" sz="1400" dirty="0">
                <a:latin typeface="Georgia" pitchFamily="18" charset="0"/>
              </a:rPr>
              <a:t> </a:t>
            </a:r>
            <a:r>
              <a:rPr lang="en-US" sz="1400" dirty="0" smtClean="0">
                <a:latin typeface="Georgia" pitchFamily="18" charset="0"/>
              </a:rPr>
              <a:t>revenue, FY 2011-12 </a:t>
            </a:r>
            <a:r>
              <a:rPr lang="en-US" sz="1400" dirty="0">
                <a:latin typeface="Georgia" pitchFamily="18" charset="0"/>
              </a:rPr>
              <a:t>to </a:t>
            </a:r>
            <a:r>
              <a:rPr lang="en-US" sz="1400" dirty="0" smtClean="0">
                <a:latin typeface="Georgia" pitchFamily="18" charset="0"/>
              </a:rPr>
              <a:t>FY 2017-18</a:t>
            </a:r>
            <a:endParaRPr lang="en-US" sz="1400" dirty="0">
              <a:latin typeface="Georgia" pitchFamily="18" charset="0"/>
            </a:endParaRPr>
          </a:p>
        </c:rich>
      </c:tx>
    </c:title>
    <c:plotArea>
      <c:layout/>
      <c:lineChart>
        <c:grouping val="standard"/>
        <c:ser>
          <c:idx val="1"/>
          <c:order val="1"/>
          <c:tx>
            <c:strRef>
              <c:f>Sheet1!$D$1:$D$3</c:f>
              <c:strCache>
                <c:ptCount val="1"/>
                <c:pt idx="0">
                  <c:v>Biri Real Growth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Sheet1!$A$4:$A$10</c:f>
              <c:strCache>
                <c:ptCount val="7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</c:strCache>
            </c:strRef>
          </c:cat>
          <c:val>
            <c:numRef>
              <c:f>Sheet1!$D$4:$D$10</c:f>
              <c:numCache>
                <c:formatCode>General</c:formatCode>
                <c:ptCount val="7"/>
                <c:pt idx="0">
                  <c:v>-17.41</c:v>
                </c:pt>
                <c:pt idx="1">
                  <c:v>1.25</c:v>
                </c:pt>
                <c:pt idx="2">
                  <c:v>12.27</c:v>
                </c:pt>
                <c:pt idx="3">
                  <c:v>11.34</c:v>
                </c:pt>
                <c:pt idx="4">
                  <c:v>-2.3699999999999997</c:v>
                </c:pt>
                <c:pt idx="5">
                  <c:v>1.54</c:v>
                </c:pt>
                <c:pt idx="6">
                  <c:v>110.01</c:v>
                </c:pt>
              </c:numCache>
            </c:numRef>
          </c:val>
        </c:ser>
        <c:ser>
          <c:idx val="0"/>
          <c:order val="0"/>
          <c:tx>
            <c:strRef>
              <c:f>Sheet1!$C$1:$C$3</c:f>
              <c:strCache>
                <c:ptCount val="1"/>
                <c:pt idx="0">
                  <c:v>Cigarette Real Growth</c:v>
                </c:pt>
              </c:strCache>
            </c:strRef>
          </c:tx>
          <c:marker>
            <c:symbol val="none"/>
          </c:marker>
          <c:cat>
            <c:strRef>
              <c:f>Sheet1!$A$4:$A$10</c:f>
              <c:strCache>
                <c:ptCount val="7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</c:strCache>
            </c:strRef>
          </c:cat>
          <c:val>
            <c:numRef>
              <c:f>Sheet1!$C$4:$C$10</c:f>
              <c:numCache>
                <c:formatCode>General</c:formatCode>
                <c:ptCount val="7"/>
                <c:pt idx="0">
                  <c:v>28.25</c:v>
                </c:pt>
                <c:pt idx="1">
                  <c:v>-10.17</c:v>
                </c:pt>
                <c:pt idx="2">
                  <c:v>16.919999999999987</c:v>
                </c:pt>
                <c:pt idx="3">
                  <c:v>9.7000000000000011</c:v>
                </c:pt>
                <c:pt idx="4">
                  <c:v>6.51</c:v>
                </c:pt>
                <c:pt idx="5">
                  <c:v>11.44</c:v>
                </c:pt>
                <c:pt idx="6">
                  <c:v>13.1</c:v>
                </c:pt>
              </c:numCache>
            </c:numRef>
          </c:val>
        </c:ser>
        <c:marker val="1"/>
        <c:axId val="55308672"/>
        <c:axId val="55310208"/>
      </c:lineChart>
      <c:catAx>
        <c:axId val="55308672"/>
        <c:scaling>
          <c:orientation val="minMax"/>
        </c:scaling>
        <c:axPos val="b"/>
        <c:majorTickMark val="none"/>
        <c:tickLblPos val="nextTo"/>
        <c:crossAx val="55310208"/>
        <c:crosses val="autoZero"/>
        <c:auto val="1"/>
        <c:lblAlgn val="ctr"/>
        <c:lblOffset val="100"/>
      </c:catAx>
      <c:valAx>
        <c:axId val="553102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5308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87500000000413"/>
          <c:y val="0.435759823500323"/>
          <c:w val="0.166791666666667"/>
          <c:h val="0.14532808398950101"/>
        </c:manualLayout>
      </c:layout>
    </c:legend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F739CE-14C8-400A-ACA1-70260CBDAFD6}" type="datetimeFigureOut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ADAEDC-702A-4F19-BDAD-E1FEDD3CB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3253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DF1B2E-1977-4C23-BB78-31A09D155FDC}" type="datetimeFigureOut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677089-4775-4E6C-9B44-2930DCC8D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6789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A62178-46B6-4A88-951C-1AD69CC3E50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5708F6-E5F7-43F5-9C24-F5AAF2927C3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79A2-D275-4B63-A603-5832B94DEBFD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A8B0-FBC4-4579-A7A9-4809AA15E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92AD-37BE-4841-A5B1-0BFA291E80CE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04171-2A38-4ECE-8FCF-CD12A24A6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59824-E638-465C-BDBA-969A471D8565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AA3BE-7F93-4E4A-B912-66C261814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9AF0-E652-446C-A670-67F637ECD5A8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FAED0-67D6-4EEC-8496-7CC59C4AA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F9311-D23B-4CA9-8DC1-213DE091424F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57FE3-0F0A-44EF-9EC7-193632FAC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98C1-D4E9-4CD6-9C38-B50D762AAA77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43F9A-6583-4554-B825-EE5CB38D5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E527-70AB-4D20-B7C8-28A6219E7492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8981-5A2E-42EA-8C92-18E34E6D8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3971-A98E-464F-BC43-7A53D8E47411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E3D27-B074-4699-9EF2-93C962300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A4D3-90E7-4132-8C15-BFDE508EE2C4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B7B9B-6B71-4719-A1DE-DA771AA23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0458E-DDB6-405F-82D1-11109D2C9ACA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D0526-415E-489A-9EB6-23141DD53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1C0D-BFE8-41EF-B09A-4C5302F97C50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E6965-907E-44E4-95ED-FE94C616F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E13D13-0F5C-4FB2-8747-6627A9D9C95D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4CF01F-8F3E-486D-BD24-D16CE2712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47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Georgia" pitchFamily="18" charset="0"/>
              </a:rPr>
              <a:t>Tobacco Taxes: Country Experiences</a:t>
            </a:r>
            <a:br>
              <a:rPr lang="en-US" sz="3600" b="1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en-US" sz="36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9812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</a:rPr>
              <a:t>Dr. </a:t>
            </a:r>
            <a:r>
              <a:rPr lang="en-US" sz="2800" b="1" dirty="0" err="1" smtClean="0">
                <a:solidFill>
                  <a:schemeClr val="tx1"/>
                </a:solidFill>
                <a:latin typeface="Garamond" pitchFamily="18" charset="0"/>
              </a:rPr>
              <a:t>Nasiruddin</a:t>
            </a:r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</a:rPr>
              <a:t> Ahmed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Project Lead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Tobacco Tax Research and Dissemination 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Project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BIGD, BRAC University</a:t>
            </a:r>
            <a:endParaRPr lang="en-US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November 2018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7B59E2-8F69-4837-AF5D-CFB0019B5B62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31E6B7-FA72-4A2B-B1CE-91627F13ACE8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09600"/>
            <a:ext cx="7543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Georgia"/>
                <a:ea typeface="+mn-ea"/>
                <a:cs typeface="Georgia"/>
              </a:rPr>
              <a:t>3. </a:t>
            </a:r>
            <a:r>
              <a:rPr lang="en-US" sz="2400" b="1" dirty="0">
                <a:latin typeface="Georgia"/>
                <a:ea typeface="+mn-ea"/>
                <a:cs typeface="Georgia"/>
              </a:rPr>
              <a:t>Tobacco prices and </a:t>
            </a:r>
            <a:r>
              <a:rPr lang="en-US" sz="2400" b="1" dirty="0" smtClean="0">
                <a:latin typeface="Georgia"/>
                <a:ea typeface="+mn-ea"/>
                <a:cs typeface="Georgia"/>
              </a:rPr>
              <a:t>taxes</a:t>
            </a:r>
            <a:endParaRPr lang="en-US" sz="2400" b="1" dirty="0">
              <a:latin typeface="Georgia"/>
              <a:ea typeface="+mn-ea"/>
              <a:cs typeface="Georgia"/>
            </a:endParaRPr>
          </a:p>
        </p:txBody>
      </p:sp>
      <p:pic>
        <p:nvPicPr>
          <p:cNvPr id="12292" name="Picture 1" descr="Screen Shot 2018-09-23 at 3.10.40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7543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685800" y="5286375"/>
            <a:ext cx="769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 dirty="0">
                <a:latin typeface="Georgia" pitchFamily="18" charset="0"/>
              </a:rPr>
              <a:t>Source</a:t>
            </a:r>
            <a:r>
              <a:rPr lang="en-US" sz="1200" i="1" dirty="0">
                <a:latin typeface="Georgia" pitchFamily="18" charset="0"/>
              </a:rPr>
              <a:t>: WHO 2015b,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524000"/>
            <a:ext cx="7543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Georgia"/>
                <a:ea typeface="+mn-ea"/>
                <a:cs typeface="Georgia"/>
              </a:rPr>
              <a:t>Table 2. </a:t>
            </a:r>
            <a:r>
              <a:rPr lang="en-US" sz="1400" b="1" dirty="0">
                <a:latin typeface="Georgia"/>
                <a:ea typeface="+mn-ea"/>
                <a:cs typeface="Georgia"/>
              </a:rPr>
              <a:t>Tobacco prices and taxes, Bangladesh and selected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534400" cy="444500"/>
          </a:xfrm>
        </p:spPr>
        <p:txBody>
          <a:bodyPr/>
          <a:lstStyle/>
          <a:p>
            <a:pPr eaLnBrk="1" hangingPunct="1"/>
            <a:r>
              <a:rPr lang="en-US" sz="1400" b="1" dirty="0" smtClean="0">
                <a:latin typeface="Georgia" pitchFamily="18" charset="0"/>
              </a:rPr>
              <a:t>Figure 7. Price of cigarettes per pack in international dollars, 2016</a:t>
            </a:r>
          </a:p>
        </p:txBody>
      </p:sp>
      <p:sp>
        <p:nvSpPr>
          <p:cNvPr id="1331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24B312-E5B9-450A-B662-27FA8DAAADBA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2" name="Picture 1" descr="Screen Shot 2018-10-10 at 3.5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6359708" cy="4217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623175" cy="4445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Georgia" pitchFamily="18" charset="0"/>
              </a:rPr>
              <a:t>4. Differential  tax treatment leads to product substitution</a:t>
            </a:r>
            <a:br>
              <a:rPr lang="en-US" sz="2400" b="1" dirty="0" smtClean="0">
                <a:latin typeface="Georgia" pitchFamily="18" charset="0"/>
              </a:rPr>
            </a:br>
            <a:r>
              <a:rPr lang="en-US" sz="1200" b="1" dirty="0" smtClean="0">
                <a:latin typeface="Georgia" pitchFamily="18" charset="0"/>
              </a:rPr>
              <a:t/>
            </a:r>
            <a:br>
              <a:rPr lang="en-US" sz="1200" b="1" dirty="0" smtClean="0">
                <a:latin typeface="Georgia" pitchFamily="18" charset="0"/>
              </a:rPr>
            </a:br>
            <a:r>
              <a:rPr lang="en-US" sz="1400" b="1" dirty="0">
                <a:latin typeface="Georgia" pitchFamily="18" charset="0"/>
              </a:rPr>
              <a:t>Figure 8. Market </a:t>
            </a:r>
            <a:r>
              <a:rPr lang="en-US" sz="1400" b="1" dirty="0" smtClean="0">
                <a:latin typeface="Georgia" pitchFamily="18" charset="0"/>
              </a:rPr>
              <a:t>shares of medium and low tiers of cigarettes (%)</a:t>
            </a:r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58A184-BF9C-45CC-ACDF-0439EFC98364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102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51430385"/>
              </p:ext>
            </p:extLst>
          </p:nvPr>
        </p:nvGraphicFramePr>
        <p:xfrm>
          <a:off x="1447800" y="1905000"/>
          <a:ext cx="5961063" cy="3514062"/>
        </p:xfrm>
        <a:graphic>
          <a:graphicData uri="http://schemas.openxmlformats.org/presentationml/2006/ole">
            <p:oleObj spid="_x0000_s1047" r:id="rId3" imgW="6924484" imgH="4083982" progId="Excel.Sheet.8">
              <p:embed/>
            </p:oleObj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5638800"/>
            <a:ext cx="76231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200" b="1" i="1" dirty="0" smtClean="0">
                <a:latin typeface="Georgia" pitchFamily="18" charset="0"/>
              </a:rPr>
              <a:t>Source: </a:t>
            </a:r>
            <a:r>
              <a:rPr lang="en-US" sz="1200" i="1" dirty="0" smtClean="0">
                <a:latin typeface="Georgia" pitchFamily="18" charset="0"/>
              </a:rPr>
              <a:t>Based on NBR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58A184-BF9C-45CC-ACDF-0439EFC98364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0" y="1828800"/>
          <a:ext cx="4800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343400" y="1752600"/>
          <a:ext cx="4800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623175" cy="292100"/>
          </a:xfrm>
        </p:spPr>
        <p:txBody>
          <a:bodyPr/>
          <a:lstStyle/>
          <a:p>
            <a:pPr eaLnBrk="1" hangingPunct="1"/>
            <a:r>
              <a:rPr lang="en-US" sz="1400" b="1" dirty="0" smtClean="0">
                <a:latin typeface="Georgia" pitchFamily="18" charset="0"/>
              </a:rPr>
              <a:t>Figure 9. Revenue shares of different tiers of cigarettes (%)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1828800"/>
            <a:ext cx="762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62000" y="5486400"/>
            <a:ext cx="76231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200" b="1" i="1" dirty="0" smtClean="0">
                <a:latin typeface="Georgia" pitchFamily="18" charset="0"/>
              </a:rPr>
              <a:t>Source: </a:t>
            </a:r>
            <a:r>
              <a:rPr lang="en-US" sz="1200" i="1" dirty="0" smtClean="0">
                <a:latin typeface="Georgia" pitchFamily="18" charset="0"/>
              </a:rPr>
              <a:t>Based on NBR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0802A3-CDF0-4C11-8DDD-CAD0E05414A2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57200" y="546100"/>
            <a:ext cx="8229600" cy="4445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Georgia" pitchFamily="18" charset="0"/>
              </a:rPr>
              <a:t>5. Affordability of tobacco products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85800" y="5438775"/>
            <a:ext cx="769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 dirty="0">
                <a:latin typeface="Georgia" pitchFamily="18" charset="0"/>
              </a:rPr>
              <a:t>Source</a:t>
            </a:r>
            <a:r>
              <a:rPr lang="en-US" sz="1200" i="1" dirty="0">
                <a:latin typeface="Georgia" pitchFamily="18" charset="0"/>
              </a:rPr>
              <a:t>: </a:t>
            </a:r>
            <a:r>
              <a:rPr lang="en-US" sz="1200" i="1" dirty="0" err="1" smtClean="0">
                <a:latin typeface="Georgia" pitchFamily="18" charset="0"/>
              </a:rPr>
              <a:t>Nargis</a:t>
            </a:r>
            <a:r>
              <a:rPr lang="en-US" sz="1200" i="1" dirty="0" smtClean="0">
                <a:latin typeface="Georgia" pitchFamily="18" charset="0"/>
              </a:rPr>
              <a:t> and </a:t>
            </a:r>
            <a:r>
              <a:rPr lang="en-US" sz="1200" i="1" dirty="0" err="1" smtClean="0">
                <a:latin typeface="Georgia" pitchFamily="18" charset="0"/>
              </a:rPr>
              <a:t>Chaloupka</a:t>
            </a:r>
            <a:r>
              <a:rPr lang="en-US" sz="1200" i="1" dirty="0" smtClean="0">
                <a:latin typeface="Georgia" pitchFamily="18" charset="0"/>
              </a:rPr>
              <a:t>, 2018 </a:t>
            </a:r>
            <a:endParaRPr lang="en-US" sz="1200" i="1" dirty="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48384"/>
            <a:ext cx="6362192" cy="3894452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295400" y="1219200"/>
            <a:ext cx="6324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Georgia" pitchFamily="18" charset="0"/>
              </a:rPr>
              <a:t>Figure 10.</a:t>
            </a:r>
            <a:endParaRPr lang="en-US" sz="1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18DCFD-C87D-49BD-8088-706DAD1ED3EC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49302904"/>
              </p:ext>
            </p:extLst>
          </p:nvPr>
        </p:nvGraphicFramePr>
        <p:xfrm>
          <a:off x="990600" y="1143000"/>
          <a:ext cx="7354957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971800" y="5791200"/>
            <a:ext cx="449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Garamond" pitchFamily="18" charset="0"/>
              </a:rPr>
              <a:t>Sources: Based on NBR and BBS data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46100"/>
            <a:ext cx="8229600" cy="4445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Georgia" pitchFamily="18" charset="0"/>
              </a:rPr>
              <a:t>6. Tobacco taxation and revenue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z="1400" b="1" dirty="0" smtClean="0">
                <a:latin typeface="Georgia" pitchFamily="18" charset="0"/>
              </a:rPr>
              <a:t>Figure 12. Revenue Shares of Tobacco Products (%), FY 2016-17</a:t>
            </a:r>
          </a:p>
        </p:txBody>
      </p:sp>
      <p:graphicFrame>
        <p:nvGraphicFramePr>
          <p:cNvPr id="205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03300909"/>
              </p:ext>
            </p:extLst>
          </p:nvPr>
        </p:nvGraphicFramePr>
        <p:xfrm>
          <a:off x="457200" y="1447802"/>
          <a:ext cx="8265899" cy="4571998"/>
        </p:xfrm>
        <a:graphic>
          <a:graphicData uri="http://schemas.openxmlformats.org/presentationml/2006/ole">
            <p:oleObj spid="_x0000_s2070" r:id="rId3" imgW="8455885" imgH="4676037" progId="Excel.Sheet.8">
              <p:embed/>
            </p:oleObj>
          </a:graphicData>
        </a:graphic>
      </p:graphicFrame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1DAEB7-7896-47C6-89CB-A9788960D9F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5638800"/>
            <a:ext cx="76231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200" b="1" i="1" dirty="0" smtClean="0">
                <a:latin typeface="Georgia" pitchFamily="18" charset="0"/>
              </a:rPr>
              <a:t>Source: </a:t>
            </a:r>
            <a:r>
              <a:rPr lang="en-US" sz="1200" i="1" dirty="0" smtClean="0">
                <a:latin typeface="Georgia" pitchFamily="18" charset="0"/>
              </a:rPr>
              <a:t>Based on NBR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26263" cy="685800"/>
          </a:xfrm>
        </p:spPr>
        <p:txBody>
          <a:bodyPr/>
          <a:lstStyle/>
          <a:p>
            <a:pPr eaLnBrk="1" hangingPunct="1"/>
            <a:r>
              <a:rPr lang="en-US" sz="2600" b="1" dirty="0" smtClean="0">
                <a:latin typeface="Georgia" pitchFamily="18" charset="0"/>
              </a:rPr>
              <a:t>7. Spotlight: Smokeless Tobacco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127BC6-1AA2-4D3D-8AA2-091E309EF3B8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3429000" y="5486400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Georgia"/>
                <a:cs typeface="Georgia"/>
              </a:rPr>
              <a:t>Source:</a:t>
            </a:r>
            <a:r>
              <a:rPr lang="en-US" sz="1400" i="1" dirty="0">
                <a:latin typeface="Garamond" pitchFamily="18" charset="0"/>
              </a:rPr>
              <a:t>  </a:t>
            </a:r>
            <a:r>
              <a:rPr lang="en-US" sz="1200" i="1" dirty="0" smtClean="0">
                <a:latin typeface="Georgia"/>
                <a:cs typeface="Georgia"/>
              </a:rPr>
              <a:t>Based on BBS </a:t>
            </a:r>
            <a:r>
              <a:rPr lang="en-US" sz="1200" i="1" dirty="0">
                <a:latin typeface="Georgia"/>
                <a:cs typeface="Georgia"/>
              </a:rPr>
              <a:t>HIES 2016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66800" y="990600"/>
            <a:ext cx="7231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400" b="1" dirty="0" smtClean="0">
                <a:latin typeface="Georgia" pitchFamily="18" charset="0"/>
              </a:rPr>
              <a:t>Figure 13. Tobacco Consumption, by Type of Product and Per Capita Consumption </a:t>
            </a:r>
            <a:r>
              <a:rPr lang="en-US" sz="1400" b="1" dirty="0" err="1" smtClean="0">
                <a:latin typeface="Georgia" pitchFamily="18" charset="0"/>
              </a:rPr>
              <a:t>Decile</a:t>
            </a:r>
            <a:endParaRPr lang="en-US" sz="1400" b="1" dirty="0" smtClean="0">
              <a:latin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800" y="1847088"/>
            <a:ext cx="8278368" cy="3410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8. Challenges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/>
            <a:r>
              <a:rPr lang="en-US" sz="2400" dirty="0" smtClean="0">
                <a:latin typeface="Garamond" pitchFamily="18" charset="0"/>
              </a:rPr>
              <a:t>Adopting a pragmatic tobacco taxation policy which will bring a balance between the two priority areas of the government -revenue mobilization from tobacco (about 10% of the NBR revenue) and protecting public health.</a:t>
            </a:r>
          </a:p>
          <a:p>
            <a:pPr algn="just"/>
            <a:r>
              <a:rPr lang="en-US" sz="2400" dirty="0" smtClean="0">
                <a:latin typeface="Garamond" pitchFamily="18" charset="0"/>
              </a:rPr>
              <a:t> SLT is an area of growing concern for public health and potential for revenue mobilization. However, the NBR receives only about Taka 33 </a:t>
            </a:r>
            <a:r>
              <a:rPr lang="en-US" sz="2400" dirty="0" err="1" smtClean="0">
                <a:latin typeface="Garamond" pitchFamily="18" charset="0"/>
              </a:rPr>
              <a:t>crore</a:t>
            </a:r>
            <a:r>
              <a:rPr lang="en-US" sz="2400" dirty="0" smtClean="0">
                <a:latin typeface="Garamond" pitchFamily="18" charset="0"/>
              </a:rPr>
              <a:t> as revenue from SLT.</a:t>
            </a:r>
          </a:p>
          <a:p>
            <a:pPr algn="just"/>
            <a:r>
              <a:rPr lang="en-US" sz="2400" dirty="0" smtClean="0">
                <a:latin typeface="Garamond" pitchFamily="18" charset="0"/>
              </a:rPr>
              <a:t>There exists conflict of interest among policymakers and government officials pertaining to tobacco taxes which seriously impedes sound tobacco tax policy. </a:t>
            </a:r>
          </a:p>
          <a:p>
            <a:pPr algn="just"/>
            <a:r>
              <a:rPr lang="en-US" sz="2400" dirty="0" smtClean="0">
                <a:latin typeface="Garamond" pitchFamily="18" charset="0"/>
              </a:rPr>
              <a:t>There are concerns about unemployment and the opportunities of alternative livelihoods for tobacco cultivators and workers. </a:t>
            </a:r>
          </a:p>
          <a:p>
            <a:pPr algn="just"/>
            <a:r>
              <a:rPr lang="en-US" sz="2400" dirty="0" smtClean="0">
                <a:latin typeface="Garamond" pitchFamily="18" charset="0"/>
              </a:rPr>
              <a:t>Strengthening tax administration.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FAED0-67D6-4EEC-8496-7CC59C4AAD7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9. Way Forward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Garamond" pitchFamily="18" charset="0"/>
              </a:rPr>
              <a:t>Drawing a roadmap of tobacco tax policy reform with the WHO target of reducing the prevalence of tobacco use 30% by 2025. </a:t>
            </a:r>
          </a:p>
          <a:p>
            <a:pPr algn="just"/>
            <a:r>
              <a:rPr lang="en-US" dirty="0" smtClean="0">
                <a:latin typeface="Garamond" pitchFamily="18" charset="0"/>
              </a:rPr>
              <a:t>Increase in tobacco prices through taxation must outpace inflation and income growth. </a:t>
            </a:r>
          </a:p>
          <a:p>
            <a:pPr algn="just"/>
            <a:r>
              <a:rPr lang="en-US" dirty="0" smtClean="0">
                <a:latin typeface="Garamond" pitchFamily="18" charset="0"/>
              </a:rPr>
              <a:t>A committee may be formed to work on the roadmap.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FAED0-67D6-4EEC-8496-7CC59C4AAD7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685800" y="4572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1</a:t>
            </a:r>
            <a:r>
              <a:rPr lang="en-US" sz="2400" b="1" dirty="0">
                <a:latin typeface="Georgia" pitchFamily="18" charset="0"/>
              </a:rPr>
              <a:t>. Prevalence of </a:t>
            </a:r>
            <a:r>
              <a:rPr lang="en-US" sz="2400" b="1" dirty="0" smtClean="0">
                <a:latin typeface="Georgia" pitchFamily="18" charset="0"/>
              </a:rPr>
              <a:t>tobacco products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B54536-21E3-49AC-A497-0367127FFCBA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5124" name="Picture 1" descr="Fig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52600"/>
            <a:ext cx="7305675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762000" y="5410200"/>
            <a:ext cx="769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 dirty="0">
                <a:latin typeface="Georgia" pitchFamily="18" charset="0"/>
              </a:rPr>
              <a:t>Source: </a:t>
            </a:r>
            <a:r>
              <a:rPr lang="en-US" sz="1200" i="1" dirty="0">
                <a:latin typeface="Georgia" pitchFamily="18" charset="0"/>
              </a:rPr>
              <a:t>WHO 2015a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5800" y="1323201"/>
            <a:ext cx="769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latin typeface="Georgia" pitchFamily="18" charset="0"/>
              </a:rPr>
              <a:t>Figure 1</a:t>
            </a:r>
            <a:r>
              <a:rPr lang="en-US" sz="1400" b="1" dirty="0">
                <a:latin typeface="Georgia" pitchFamily="18" charset="0"/>
              </a:rPr>
              <a:t>. Prevalence of smoking any tobacco product, individuals </a:t>
            </a:r>
            <a:r>
              <a:rPr lang="en-US" sz="1400" b="1" dirty="0" smtClean="0">
                <a:latin typeface="Georgia" pitchFamily="18" charset="0"/>
              </a:rPr>
              <a:t>aged </a:t>
            </a:r>
            <a:r>
              <a:rPr lang="en-US" sz="1400" b="1" dirty="0">
                <a:latin typeface="Georgia" pitchFamily="18" charset="0"/>
              </a:rPr>
              <a:t>≥15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5400" b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en-US" sz="5400" b="1" smtClean="0">
                <a:latin typeface="Georgia" pitchFamily="18" charset="0"/>
              </a:rPr>
              <a:t>Thank </a:t>
            </a:r>
            <a:r>
              <a:rPr lang="en-US" sz="5400" b="1" dirty="0" smtClean="0">
                <a:latin typeface="Georgia" pitchFamily="18" charset="0"/>
              </a:rPr>
              <a:t>You!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FAED0-67D6-4EEC-8496-7CC59C4AAD7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FAED0-67D6-4EEC-8496-7CC59C4AAD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7857744" cy="409651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2000" y="5514975"/>
            <a:ext cx="769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 dirty="0">
                <a:latin typeface="Georgia" pitchFamily="18" charset="0"/>
              </a:rPr>
              <a:t>Source: </a:t>
            </a:r>
            <a:r>
              <a:rPr lang="en-US" sz="1200" i="1" dirty="0" smtClean="0">
                <a:latin typeface="Georgia" pitchFamily="18" charset="0"/>
              </a:rPr>
              <a:t>National Cancer Institute and Centers for Disease Control and Prevention, 2014</a:t>
            </a:r>
            <a:endParaRPr lang="en-US" sz="1200" i="1" dirty="0">
              <a:latin typeface="Georgia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85800" y="866001"/>
            <a:ext cx="769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latin typeface="Georgia" pitchFamily="18" charset="0"/>
              </a:rPr>
              <a:t>Figure 2. SLT use in four of the world’s most populous countries</a:t>
            </a:r>
            <a:endParaRPr lang="en-US" sz="1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D33C12-8FDE-4CEB-8D13-854B86D3BEC3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781800" cy="44958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2000" y="1219200"/>
            <a:ext cx="769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latin typeface="Georgia" pitchFamily="18" charset="0"/>
              </a:rPr>
              <a:t>Figure 3. Prevalence of tobacco in smoking and/or smokeless form</a:t>
            </a:r>
            <a:endParaRPr lang="en-US" sz="1400" b="1" dirty="0">
              <a:latin typeface="Georgia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62000" y="5257800"/>
            <a:ext cx="769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 dirty="0">
                <a:latin typeface="Georgia" pitchFamily="18" charset="0"/>
              </a:rPr>
              <a:t>Source: </a:t>
            </a:r>
            <a:r>
              <a:rPr lang="en-US" sz="1200" b="1" i="1" dirty="0" smtClean="0">
                <a:latin typeface="Georgia" pitchFamily="18" charset="0"/>
              </a:rPr>
              <a:t>WHO, </a:t>
            </a:r>
            <a:r>
              <a:rPr lang="en-US" sz="1200" i="1" dirty="0" smtClean="0">
                <a:latin typeface="Georgia" pitchFamily="18" charset="0"/>
              </a:rPr>
              <a:t>GATS 2017</a:t>
            </a:r>
            <a:endParaRPr lang="en-US" sz="12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E53AB2-5B91-4C86-8CC2-867AF6D7878B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7162800" cy="39624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2000" y="5514975"/>
            <a:ext cx="769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 dirty="0">
                <a:latin typeface="Georgia" pitchFamily="18" charset="0"/>
              </a:rPr>
              <a:t>Source: </a:t>
            </a:r>
            <a:r>
              <a:rPr lang="en-US" sz="1200" i="1" dirty="0" smtClean="0">
                <a:latin typeface="Georgia" pitchFamily="18" charset="0"/>
              </a:rPr>
              <a:t>WHO</a:t>
            </a:r>
            <a:r>
              <a:rPr lang="en-US" sz="1200" b="1" i="1" dirty="0" smtClean="0">
                <a:latin typeface="Georgia" pitchFamily="18" charset="0"/>
              </a:rPr>
              <a:t>, </a:t>
            </a:r>
            <a:r>
              <a:rPr lang="en-US" sz="1200" i="1" dirty="0" smtClean="0">
                <a:latin typeface="Georgia" pitchFamily="18" charset="0"/>
              </a:rPr>
              <a:t>GATS 2017</a:t>
            </a:r>
            <a:endParaRPr lang="en-US" sz="1200" i="1" dirty="0">
              <a:latin typeface="Georgia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62000" y="838200"/>
            <a:ext cx="769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latin typeface="Georgia" pitchFamily="18" charset="0"/>
              </a:rPr>
              <a:t>Figure 4. Prevalence </a:t>
            </a:r>
            <a:r>
              <a:rPr lang="en-US" sz="1400" b="1" dirty="0">
                <a:latin typeface="Georgia" pitchFamily="18" charset="0"/>
              </a:rPr>
              <a:t>of </a:t>
            </a:r>
            <a:r>
              <a:rPr lang="en-US" sz="1400" b="1" dirty="0" smtClean="0">
                <a:latin typeface="Georgia" pitchFamily="18" charset="0"/>
              </a:rPr>
              <a:t>smoked cigarettes</a:t>
            </a:r>
            <a:endParaRPr lang="en-US" sz="1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B593BE-027F-436A-935C-288A9E92F2AD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7467600" cy="410051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2000" y="5514975"/>
            <a:ext cx="769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 dirty="0">
                <a:latin typeface="Georgia" pitchFamily="18" charset="0"/>
              </a:rPr>
              <a:t>Source: </a:t>
            </a:r>
            <a:r>
              <a:rPr lang="en-US" sz="1200" i="1" dirty="0" smtClean="0">
                <a:latin typeface="Georgia" pitchFamily="18" charset="0"/>
              </a:rPr>
              <a:t>WHO, GATS 2017</a:t>
            </a:r>
            <a:endParaRPr lang="en-US" sz="1200" i="1" dirty="0">
              <a:latin typeface="Georgia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62000" y="838200"/>
            <a:ext cx="769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latin typeface="Georgia" pitchFamily="18" charset="0"/>
              </a:rPr>
              <a:t>Figure 5. Prevalence </a:t>
            </a:r>
            <a:r>
              <a:rPr lang="en-US" sz="1400" b="1" dirty="0">
                <a:latin typeface="Georgia" pitchFamily="18" charset="0"/>
              </a:rPr>
              <a:t>of </a:t>
            </a:r>
            <a:r>
              <a:rPr lang="en-US" sz="1400" b="1" dirty="0" smtClean="0">
                <a:latin typeface="Georgia" pitchFamily="18" charset="0"/>
              </a:rPr>
              <a:t>smoked  </a:t>
            </a:r>
            <a:r>
              <a:rPr lang="en-US" sz="1400" b="1" dirty="0" err="1" smtClean="0">
                <a:latin typeface="Georgia" pitchFamily="18" charset="0"/>
              </a:rPr>
              <a:t>biri</a:t>
            </a:r>
            <a:endParaRPr lang="en-US" sz="1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C10989-614B-49A6-919D-94902D5BEA46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12664"/>
            <a:ext cx="7467600" cy="417373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2000" y="5514975"/>
            <a:ext cx="769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 dirty="0">
                <a:latin typeface="Georgia" pitchFamily="18" charset="0"/>
              </a:rPr>
              <a:t>Source: </a:t>
            </a:r>
            <a:r>
              <a:rPr lang="en-US" sz="1200" i="1" dirty="0" smtClean="0">
                <a:latin typeface="Georgia" pitchFamily="18" charset="0"/>
              </a:rPr>
              <a:t>WHO, GATS 2017</a:t>
            </a:r>
            <a:endParaRPr lang="en-US" sz="1200" i="1" dirty="0">
              <a:latin typeface="Georgia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62000" y="838200"/>
            <a:ext cx="769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latin typeface="Georgia" pitchFamily="18" charset="0"/>
              </a:rPr>
              <a:t>Figure 6. Prevalence </a:t>
            </a:r>
            <a:r>
              <a:rPr lang="en-US" sz="1400" b="1" dirty="0">
                <a:latin typeface="Georgia" pitchFamily="18" charset="0"/>
              </a:rPr>
              <a:t>of smokeless </a:t>
            </a:r>
            <a:r>
              <a:rPr lang="en-US" sz="1400" b="1" dirty="0" smtClean="0">
                <a:latin typeface="Georgia" pitchFamily="18" charset="0"/>
              </a:rPr>
              <a:t>tobacco </a:t>
            </a:r>
            <a:endParaRPr lang="en-US" sz="1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92188" y="165100"/>
            <a:ext cx="7237412" cy="9017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Georgia" pitchFamily="18" charset="0"/>
              </a:rPr>
              <a:t>2. Tobacco tax structure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69913" y="1047750"/>
            <a:ext cx="8188325" cy="51292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700" dirty="0" smtClean="0">
                <a:latin typeface="Garamond" pitchFamily="18" charset="0"/>
              </a:rPr>
              <a:t>Complex tax structure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400" dirty="0" smtClean="0">
                <a:latin typeface="Garamond" pitchFamily="18" charset="0"/>
              </a:rPr>
              <a:t>A complex multi-tiered ad-valorem excise tax (VAT, SD)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400" dirty="0" smtClean="0">
                <a:latin typeface="Garamond" pitchFamily="18" charset="0"/>
              </a:rPr>
              <a:t>Large variations in tax bases and tax rates, both between cigarette brands (taxed under different tiers or slabs) and between tobacco products (cigarettes, </a:t>
            </a:r>
            <a:r>
              <a:rPr lang="en-US" sz="2400" dirty="0" err="1" smtClean="0">
                <a:latin typeface="Garamond" pitchFamily="18" charset="0"/>
              </a:rPr>
              <a:t>biris</a:t>
            </a:r>
            <a:r>
              <a:rPr lang="en-US" sz="2400" dirty="0" smtClean="0">
                <a:latin typeface="Garamond" pitchFamily="18" charset="0"/>
              </a:rPr>
              <a:t>, and smokeless)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700" dirty="0" smtClean="0">
                <a:latin typeface="Garamond" pitchFamily="18" charset="0"/>
              </a:rPr>
              <a:t>A  standard VAT of 15% is imposed on all tobacco products.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700" dirty="0" smtClean="0">
                <a:latin typeface="Garamond" pitchFamily="18" charset="0"/>
              </a:rPr>
              <a:t>A health development surcharge (HDS) of 1% is imposed on all tobacco products.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700" dirty="0" smtClean="0">
                <a:latin typeface="Garamond" pitchFamily="18" charset="0"/>
              </a:rPr>
              <a:t>A surcharge of 2.5% is imposed on tobacco company</a:t>
            </a:r>
            <a:r>
              <a:rPr lang="en-US" altLang="en-US" sz="2700" dirty="0" smtClean="0">
                <a:latin typeface="Garamond" pitchFamily="18" charset="0"/>
              </a:rPr>
              <a:t>’</a:t>
            </a:r>
            <a:r>
              <a:rPr lang="en-US" sz="2700" dirty="0" smtClean="0">
                <a:latin typeface="Garamond" pitchFamily="18" charset="0"/>
              </a:rPr>
              <a:t>s income.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700" dirty="0" smtClean="0">
                <a:latin typeface="Garamond" pitchFamily="18" charset="0"/>
              </a:rPr>
              <a:t>Tariff value replaced ex-factory price as the tax base for SLT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3DB5F1-3001-4BB3-A46E-D7A3112D1C9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5B9840-9BDB-4F92-8563-286FAED18D5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905000"/>
            <a:ext cx="7237412" cy="381000"/>
          </a:xfrm>
        </p:spPr>
        <p:txBody>
          <a:bodyPr/>
          <a:lstStyle/>
          <a:p>
            <a:pPr eaLnBrk="1" hangingPunct="1"/>
            <a:r>
              <a:rPr lang="en-US" sz="1400" b="1" dirty="0">
                <a:latin typeface="Georgia"/>
                <a:cs typeface="Georgia"/>
              </a:rPr>
              <a:t>Table </a:t>
            </a:r>
            <a:r>
              <a:rPr lang="en-US" sz="1400" b="1" dirty="0" smtClean="0">
                <a:latin typeface="Georgia"/>
                <a:cs typeface="Georgia"/>
              </a:rPr>
              <a:t>1. </a:t>
            </a:r>
            <a:r>
              <a:rPr lang="en-US" sz="1400" b="1" dirty="0">
                <a:latin typeface="Georgia"/>
                <a:cs typeface="Georgia"/>
              </a:rPr>
              <a:t>Total tax incidence of cigarette tiers, </a:t>
            </a:r>
            <a:r>
              <a:rPr lang="en-US" sz="1400" b="1" dirty="0" smtClean="0">
                <a:latin typeface="Georgia"/>
                <a:cs typeface="Georgia"/>
              </a:rPr>
              <a:t>FY </a:t>
            </a:r>
            <a:r>
              <a:rPr lang="en-US" sz="1400" b="1" dirty="0">
                <a:latin typeface="Georgia"/>
                <a:cs typeface="Georgia"/>
              </a:rPr>
              <a:t>2018-19</a:t>
            </a:r>
            <a:r>
              <a:rPr lang="en-US" sz="1400" dirty="0">
                <a:latin typeface="Georgia"/>
                <a:cs typeface="Georgia"/>
              </a:rPr>
              <a:t> </a:t>
            </a:r>
            <a:endParaRPr lang="en-US" sz="1400" b="1" dirty="0" smtClean="0">
              <a:latin typeface="Georgia"/>
              <a:cs typeface="Georgi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90600" y="4191000"/>
            <a:ext cx="72374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400" b="1" i="1" dirty="0"/>
              <a:t> </a:t>
            </a:r>
            <a:r>
              <a:rPr lang="en-US" sz="1200" b="1" i="1" dirty="0">
                <a:latin typeface="Georgia"/>
                <a:cs typeface="Georgia"/>
              </a:rPr>
              <a:t>Source</a:t>
            </a:r>
            <a:r>
              <a:rPr lang="en-US" sz="1200" i="1" dirty="0">
                <a:latin typeface="Georgia"/>
                <a:cs typeface="Georgia"/>
              </a:rPr>
              <a:t>: NBR data</a:t>
            </a:r>
            <a:endParaRPr lang="en-US" sz="1200" b="1" i="1" dirty="0" smtClean="0">
              <a:latin typeface="Georgia"/>
              <a:cs typeface="Georgia"/>
            </a:endParaRPr>
          </a:p>
        </p:txBody>
      </p:sp>
      <p:pic>
        <p:nvPicPr>
          <p:cNvPr id="2" name="Picture 1" descr="Screen Shot 2018-10-10 at 4.03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09338"/>
            <a:ext cx="8686800" cy="1681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of Comms Unit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 of Comms Unit_Final</Template>
  <TotalTime>654</TotalTime>
  <Words>619</Words>
  <Application>Microsoft Macintosh PowerPoint</Application>
  <PresentationFormat>On-screen Show (4:3)</PresentationFormat>
  <Paragraphs>84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Presentation of Comms Unit_Final</vt:lpstr>
      <vt:lpstr>Microsoft Office Excel 97-2003 Worksheet</vt:lpstr>
      <vt:lpstr>Tobacco Taxes: Country Experiences </vt:lpstr>
      <vt:lpstr>Slide 2</vt:lpstr>
      <vt:lpstr>Slide 3</vt:lpstr>
      <vt:lpstr>Slide 4</vt:lpstr>
      <vt:lpstr>Slide 5</vt:lpstr>
      <vt:lpstr>Slide 6</vt:lpstr>
      <vt:lpstr>Slide 7</vt:lpstr>
      <vt:lpstr>2. Tobacco tax structure</vt:lpstr>
      <vt:lpstr>Table 1. Total tax incidence of cigarette tiers, FY 2018-19 </vt:lpstr>
      <vt:lpstr>Slide 10</vt:lpstr>
      <vt:lpstr>Figure 7. Price of cigarettes per pack in international dollars, 2016</vt:lpstr>
      <vt:lpstr>4. Differential  tax treatment leads to product substitution  Figure 8. Market shares of medium and low tiers of cigarettes (%)</vt:lpstr>
      <vt:lpstr>Figure 9. Revenue shares of different tiers of cigarettes (%)</vt:lpstr>
      <vt:lpstr>5. Affordability of tobacco products</vt:lpstr>
      <vt:lpstr>6. Tobacco taxation and revenue</vt:lpstr>
      <vt:lpstr>Figure 12. Revenue Shares of Tobacco Products (%), FY 2016-17</vt:lpstr>
      <vt:lpstr>7. Spotlight: Smokeless Tobacco</vt:lpstr>
      <vt:lpstr>8. Challenges</vt:lpstr>
      <vt:lpstr>9. Way Forward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119</cp:revision>
  <dcterms:created xsi:type="dcterms:W3CDTF">2006-08-16T00:00:00Z</dcterms:created>
  <dcterms:modified xsi:type="dcterms:W3CDTF">2018-11-04T03:40:31Z</dcterms:modified>
</cp:coreProperties>
</file>