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44"/>
  </p:notesMasterIdLst>
  <p:handoutMasterIdLst>
    <p:handoutMasterId r:id="rId45"/>
  </p:handoutMasterIdLst>
  <p:sldIdLst>
    <p:sldId id="256" r:id="rId2"/>
    <p:sldId id="324" r:id="rId3"/>
    <p:sldId id="325" r:id="rId4"/>
    <p:sldId id="326" r:id="rId5"/>
    <p:sldId id="327" r:id="rId6"/>
    <p:sldId id="323" r:id="rId7"/>
    <p:sldId id="258" r:id="rId8"/>
    <p:sldId id="321" r:id="rId9"/>
    <p:sldId id="329" r:id="rId10"/>
    <p:sldId id="300" r:id="rId11"/>
    <p:sldId id="320" r:id="rId12"/>
    <p:sldId id="336" r:id="rId13"/>
    <p:sldId id="311" r:id="rId14"/>
    <p:sldId id="330" r:id="rId15"/>
    <p:sldId id="315" r:id="rId16"/>
    <p:sldId id="318" r:id="rId17"/>
    <p:sldId id="317" r:id="rId18"/>
    <p:sldId id="309" r:id="rId19"/>
    <p:sldId id="322" r:id="rId20"/>
    <p:sldId id="301" r:id="rId21"/>
    <p:sldId id="302" r:id="rId22"/>
    <p:sldId id="303" r:id="rId23"/>
    <p:sldId id="260" r:id="rId24"/>
    <p:sldId id="332" r:id="rId25"/>
    <p:sldId id="310" r:id="rId26"/>
    <p:sldId id="305" r:id="rId27"/>
    <p:sldId id="278" r:id="rId28"/>
    <p:sldId id="334" r:id="rId29"/>
    <p:sldId id="261" r:id="rId30"/>
    <p:sldId id="335" r:id="rId31"/>
    <p:sldId id="338" r:id="rId32"/>
    <p:sldId id="267" r:id="rId33"/>
    <p:sldId id="313" r:id="rId34"/>
    <p:sldId id="299" r:id="rId35"/>
    <p:sldId id="263" r:id="rId36"/>
    <p:sldId id="314" r:id="rId37"/>
    <p:sldId id="265" r:id="rId38"/>
    <p:sldId id="270" r:id="rId39"/>
    <p:sldId id="339" r:id="rId40"/>
    <p:sldId id="280" r:id="rId41"/>
    <p:sldId id="281" r:id="rId42"/>
    <p:sldId id="28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0569" autoAdjust="0"/>
  </p:normalViewPr>
  <p:slideViewPr>
    <p:cSldViewPr>
      <p:cViewPr>
        <p:scale>
          <a:sx n="80" d="100"/>
          <a:sy n="80" d="100"/>
        </p:scale>
        <p:origin x="-100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41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D5B5D-1DF4-4B27-81F4-F26B35FE5B71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6E793-9E5D-4911-9B69-7CA30798AA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02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72B9A-6AFD-4E18-B4A0-80DE60E73980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B2DD3-87DC-433E-A5BE-4AABC44B10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9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B2DD3-87DC-433E-A5BE-4AABC44B10E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B2DD3-87DC-433E-A5BE-4AABC44B10E8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29 April 2021, Sushanta sinha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B27C30-5ECC-4C3D-AB7E-842FF1109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29 April 2021, Sushanta sinha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7C30-5ECC-4C3D-AB7E-842FF1109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29 April 2021, Sushanta sinha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7C30-5ECC-4C3D-AB7E-842FF1109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29 April 2021, Sushanta sinha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B27C30-5ECC-4C3D-AB7E-842FF1109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29 April 2021, Sushanta sinha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7C30-5ECC-4C3D-AB7E-842FF1109B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29 April 2021, Sushanta sinha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7C30-5ECC-4C3D-AB7E-842FF1109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29 April 2021, Sushanta sinha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DB27C30-5ECC-4C3D-AB7E-842FF1109B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29 April 2021, Sushanta sinha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7C30-5ECC-4C3D-AB7E-842FF1109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29 April 2021, Sushanta sinha</a:t>
            </a:r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7C30-5ECC-4C3D-AB7E-842FF1109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29 April 2021, Sushanta sinha</a:t>
            </a:r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7C30-5ECC-4C3D-AB7E-842FF1109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29 April 2021, Sushanta sinha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7C30-5ECC-4C3D-AB7E-842FF1109B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sv-SE" dirty="0" smtClean="0"/>
              <a:t>29 April 2021, Sushanta sinha</a:t>
            </a:r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B27C30-5ECC-4C3D-AB7E-842FF1109B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/>
  <p:hf sldNum="0" hdr="0" ft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inhasmp@yahoo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sinhasmp@yahoo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29 April 2021, </a:t>
            </a:r>
            <a:r>
              <a:rPr lang="en-US" dirty="0" err="1" smtClean="0"/>
              <a:t>Sushanta</a:t>
            </a:r>
            <a:r>
              <a:rPr lang="en-US" dirty="0" smtClean="0"/>
              <a:t> </a:t>
            </a:r>
            <a:r>
              <a:rPr lang="en-US" dirty="0" err="1" smtClean="0"/>
              <a:t>sinha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3048000"/>
            <a:ext cx="6553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/>
              <a:t>সুশান্ত </a:t>
            </a:r>
            <a:r>
              <a:rPr lang="bn-BD" sz="3200" b="1" dirty="0" smtClean="0"/>
              <a:t>সিনহা</a:t>
            </a:r>
            <a:endParaRPr lang="en-US" sz="3200" b="1" dirty="0" smtClean="0"/>
          </a:p>
          <a:p>
            <a:pPr algn="ctr"/>
            <a:endParaRPr lang="en-US" sz="2400" b="1" dirty="0"/>
          </a:p>
          <a:p>
            <a:pPr algn="ctr"/>
            <a:r>
              <a:rPr lang="bn-BD" sz="2400" dirty="0"/>
              <a:t>বিশেষ প্রতিনিধি, যমুনা টেলিভিশন </a:t>
            </a:r>
            <a:endParaRPr lang="en-US" sz="2400" dirty="0"/>
          </a:p>
          <a:p>
            <a:pPr algn="ctr"/>
            <a:r>
              <a:rPr lang="bn-BD" sz="2400" dirty="0"/>
              <a:t>ও</a:t>
            </a:r>
            <a:endParaRPr lang="en-US" sz="2400" dirty="0"/>
          </a:p>
          <a:p>
            <a:pPr algn="ctr"/>
            <a:r>
              <a:rPr lang="bn-BD" sz="2400" dirty="0"/>
              <a:t>তামাক বিষয়ক গবেষক</a:t>
            </a:r>
            <a:endParaRPr lang="en-US" sz="2400" dirty="0"/>
          </a:p>
          <a:p>
            <a:pPr algn="ctr"/>
            <a:r>
              <a:rPr lang="en-US" sz="2400" dirty="0"/>
              <a:t>01712657540</a:t>
            </a:r>
            <a:r>
              <a:rPr lang="bn-BD" sz="2400" dirty="0"/>
              <a:t>  </a:t>
            </a:r>
            <a:r>
              <a:rPr lang="en-US" sz="2400" u="sng" dirty="0">
                <a:solidFill>
                  <a:srgbClr val="FFC000"/>
                </a:solidFill>
                <a:hlinkClick r:id="rId3"/>
              </a:rPr>
              <a:t>sinhasmp@yahoo.com</a:t>
            </a:r>
            <a:endParaRPr lang="en-US" sz="2400" u="sng" dirty="0">
              <a:solidFill>
                <a:srgbClr val="FFC000"/>
              </a:solidFill>
            </a:endParaRPr>
          </a:p>
          <a:p>
            <a:pPr algn="ctr"/>
            <a:endParaRPr lang="en-US" sz="300" dirty="0"/>
          </a:p>
          <a:p>
            <a:pPr algn="ctr"/>
            <a:endParaRPr lang="en-US" sz="300" dirty="0"/>
          </a:p>
          <a:p>
            <a:pPr algn="ctr"/>
            <a:endParaRPr lang="en-US" sz="300" dirty="0"/>
          </a:p>
          <a:p>
            <a:pPr algn="ctr"/>
            <a:endParaRPr lang="en-US" sz="300" dirty="0"/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62100" y="9906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b="1" dirty="0">
                <a:solidFill>
                  <a:srgbClr val="FF0000"/>
                </a:solidFill>
              </a:rPr>
              <a:t> </a:t>
            </a:r>
            <a:r>
              <a:rPr lang="bn-BD" sz="3600" b="1" dirty="0">
                <a:solidFill>
                  <a:srgbClr val="FF0000"/>
                </a:solidFill>
              </a:rPr>
              <a:t>তামাকের রাজস্ব মিথ ও </a:t>
            </a:r>
            <a:r>
              <a:rPr lang="bn-BD" sz="3600" b="1" dirty="0" smtClean="0">
                <a:solidFill>
                  <a:srgbClr val="FF0000"/>
                </a:solidFill>
              </a:rPr>
              <a:t> </a:t>
            </a:r>
            <a:r>
              <a:rPr lang="bn-BD" sz="3600" b="1" dirty="0">
                <a:solidFill>
                  <a:srgbClr val="FF0000"/>
                </a:solidFill>
              </a:rPr>
              <a:t>কোম্পা</a:t>
            </a:r>
            <a:r>
              <a:rPr lang="en-US" sz="3600" b="1" dirty="0" err="1">
                <a:solidFill>
                  <a:srgbClr val="FF0000"/>
                </a:solidFill>
              </a:rPr>
              <a:t>নি</a:t>
            </a:r>
            <a:r>
              <a:rPr lang="bn-BD" sz="3600" b="1" dirty="0">
                <a:solidFill>
                  <a:srgbClr val="FF0000"/>
                </a:solidFill>
              </a:rPr>
              <a:t>র কূটকৌশল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081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29 April 2021, Sushanta sinha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66800"/>
            <a:ext cx="358140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n-BD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bn-BD" sz="2000" dirty="0">
                <a:latin typeface="SolaimanLipi" pitchFamily="66" charset="0"/>
                <a:cs typeface="SolaimanLipi" pitchFamily="66" charset="0"/>
              </a:rPr>
              <a:t>২০১৮-১৯ অর্থবছরে </a:t>
            </a:r>
            <a:r>
              <a:rPr lang="bn-BD" sz="2000" dirty="0" smtClean="0">
                <a:latin typeface="SolaimanLipi" pitchFamily="66" charset="0"/>
                <a:cs typeface="SolaimanLipi" pitchFamily="66" charset="0"/>
              </a:rPr>
              <a:t>সিগারেটের রাজস্ব আয় ছিল </a:t>
            </a:r>
            <a:r>
              <a:rPr lang="en-US" sz="2000" b="1" dirty="0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২৭</a:t>
            </a:r>
            <a:r>
              <a:rPr lang="bn-BD" sz="2000" b="1" dirty="0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 হাজার </a:t>
            </a:r>
            <a:r>
              <a:rPr lang="en-US" sz="2000" b="1" dirty="0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৬২০</a:t>
            </a:r>
            <a:r>
              <a:rPr lang="bn-BD" sz="2000" b="1" dirty="0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bn-BD" sz="2000" dirty="0">
                <a:latin typeface="SolaimanLipi" pitchFamily="66" charset="0"/>
                <a:cs typeface="SolaimanLipi" pitchFamily="66" charset="0"/>
              </a:rPr>
              <a:t>কোটি টাকা। </a:t>
            </a:r>
            <a:endParaRPr lang="bn-BD" sz="2000" dirty="0" smtClean="0">
              <a:latin typeface="SolaimanLipi" pitchFamily="66" charset="0"/>
              <a:cs typeface="SolaimanLipi" pitchFamily="66" charset="0"/>
            </a:endParaRPr>
          </a:p>
          <a:p>
            <a:pPr marL="342900" indent="-342900"/>
            <a:endParaRPr lang="bn-BD" sz="1050" dirty="0" smtClean="0">
              <a:latin typeface="SolaimanLipi" pitchFamily="66" charset="0"/>
              <a:cs typeface="SolaimanLipi" pitchFamily="66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bn-BD" sz="2000" dirty="0" smtClean="0">
                <a:latin typeface="SolaimanLipi" pitchFamily="66" charset="0"/>
                <a:cs typeface="SolaimanLipi" pitchFamily="66" charset="0"/>
              </a:rPr>
              <a:t>এরমধ্যে বিএটি’র </a:t>
            </a:r>
            <a:r>
              <a:rPr lang="bn-BD" sz="2000" dirty="0">
                <a:latin typeface="SolaimanLipi" pitchFamily="66" charset="0"/>
                <a:cs typeface="SolaimanLipi" pitchFamily="66" charset="0"/>
              </a:rPr>
              <a:t>২০১৯ সালে </a:t>
            </a:r>
            <a:r>
              <a:rPr lang="bn-BD" sz="2000" b="1" dirty="0" smtClean="0">
                <a:solidFill>
                  <a:srgbClr val="C00000"/>
                </a:solidFill>
                <a:latin typeface="SolaimanLipi" pitchFamily="66" charset="0"/>
                <a:cs typeface="SolaimanLipi" pitchFamily="66" charset="0"/>
              </a:rPr>
              <a:t>২২ হাজার ৬৩০</a:t>
            </a:r>
            <a:r>
              <a:rPr lang="bn-BD" sz="20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bn-BD" sz="2000" dirty="0">
                <a:latin typeface="SolaimanLipi" pitchFamily="66" charset="0"/>
                <a:cs typeface="SolaimanLipi" pitchFamily="66" charset="0"/>
              </a:rPr>
              <a:t>কোটি টাকা  </a:t>
            </a:r>
            <a:r>
              <a:rPr lang="bn-BD" sz="2000" dirty="0" smtClean="0">
                <a:latin typeface="SolaimanLipi" pitchFamily="66" charset="0"/>
                <a:cs typeface="SolaimanLipi" pitchFamily="66" charset="0"/>
              </a:rPr>
              <a:t>সরকারকে </a:t>
            </a:r>
            <a:r>
              <a:rPr lang="bn-BD" sz="2000" dirty="0">
                <a:latin typeface="SolaimanLipi" pitchFamily="66" charset="0"/>
                <a:cs typeface="SolaimanLipi" pitchFamily="66" charset="0"/>
              </a:rPr>
              <a:t>রাজস্ব দেয়া কথা </a:t>
            </a:r>
            <a:r>
              <a:rPr lang="bn-BD" sz="2000" dirty="0" smtClean="0">
                <a:latin typeface="SolaimanLipi" pitchFamily="66" charset="0"/>
                <a:cs typeface="SolaimanLipi" pitchFamily="66" charset="0"/>
              </a:rPr>
              <a:t>বলছে।  যার মধ্যে </a:t>
            </a:r>
            <a:r>
              <a:rPr lang="en-US" sz="2000" dirty="0" smtClean="0">
                <a:latin typeface="SolaimanLipi" pitchFamily="66" charset="0"/>
                <a:cs typeface="SolaimanLipi" pitchFamily="66" charset="0"/>
              </a:rPr>
              <a:t>SD+VAT+HDSC</a:t>
            </a:r>
            <a:r>
              <a:rPr lang="bn-BD" sz="2000" dirty="0" smtClean="0">
                <a:latin typeface="SolaimanLipi" pitchFamily="66" charset="0"/>
                <a:cs typeface="SolaimanLipi" pitchFamily="66" charset="0"/>
              </a:rPr>
              <a:t> পরিমানই </a:t>
            </a:r>
            <a:r>
              <a:rPr lang="bn-BD" sz="2000" b="1" dirty="0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২১ হাজার ৩০৩</a:t>
            </a:r>
            <a:r>
              <a:rPr lang="bn-BD" sz="20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bn-BD" sz="2000" dirty="0">
                <a:latin typeface="SolaimanLipi" pitchFamily="66" charset="0"/>
                <a:cs typeface="SolaimanLipi" pitchFamily="66" charset="0"/>
              </a:rPr>
              <a:t>কোটি টাকা</a:t>
            </a:r>
            <a:r>
              <a:rPr lang="bn-BD" sz="2000" dirty="0" smtClean="0">
                <a:latin typeface="SolaimanLipi" pitchFamily="66" charset="0"/>
                <a:cs typeface="SolaimanLipi" pitchFamily="66" charset="0"/>
              </a:rPr>
              <a:t>।</a:t>
            </a:r>
            <a:endParaRPr lang="en-US" sz="2000" dirty="0" smtClean="0">
              <a:latin typeface="SolaimanLipi" pitchFamily="66" charset="0"/>
              <a:cs typeface="SolaimanLipi" pitchFamily="66" charset="0"/>
            </a:endParaRPr>
          </a:p>
          <a:p>
            <a:pPr marL="342900" indent="-342900"/>
            <a:endParaRPr lang="en-US" sz="500" dirty="0" smtClean="0">
              <a:latin typeface="SolaimanLipi" pitchFamily="66" charset="0"/>
              <a:cs typeface="SolaimanLipi" pitchFamily="66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bn-BD" sz="2000" dirty="0" smtClean="0">
                <a:latin typeface="SolaimanLipi" pitchFamily="66" charset="0"/>
                <a:cs typeface="SolaimanLipi" pitchFamily="66" charset="0"/>
              </a:rPr>
              <a:t>আর </a:t>
            </a:r>
            <a:r>
              <a:rPr lang="bn-BD" sz="2000" dirty="0">
                <a:latin typeface="SolaimanLipi" pitchFamily="66" charset="0"/>
                <a:cs typeface="SolaimanLipi" pitchFamily="66" charset="0"/>
              </a:rPr>
              <a:t>কোম্পা</a:t>
            </a:r>
            <a:r>
              <a:rPr lang="en-US" sz="2000" dirty="0" err="1">
                <a:latin typeface="SolaimanLipi" pitchFamily="66" charset="0"/>
                <a:cs typeface="SolaimanLipi" pitchFamily="66" charset="0"/>
              </a:rPr>
              <a:t>নি</a:t>
            </a:r>
            <a:r>
              <a:rPr lang="bn-BD" sz="2000" dirty="0">
                <a:latin typeface="SolaimanLipi" pitchFamily="66" charset="0"/>
                <a:cs typeface="SolaimanLipi" pitchFamily="66" charset="0"/>
              </a:rPr>
              <a:t>র আয়কর </a:t>
            </a:r>
            <a:r>
              <a:rPr lang="bn-BD" sz="2000" dirty="0" smtClean="0">
                <a:latin typeface="SolaimanLipi" pitchFamily="66" charset="0"/>
                <a:cs typeface="SolaimanLipi" pitchFamily="66" charset="0"/>
              </a:rPr>
              <a:t>ছিল </a:t>
            </a:r>
            <a:r>
              <a:rPr lang="bn-BD" sz="2000" b="1" dirty="0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৮১৬ </a:t>
            </a:r>
            <a:r>
              <a:rPr lang="bn-BD" sz="2000" dirty="0" smtClean="0">
                <a:latin typeface="SolaimanLipi" pitchFamily="66" charset="0"/>
                <a:cs typeface="SolaimanLipi" pitchFamily="66" charset="0"/>
              </a:rPr>
              <a:t>কোটি টাকা, যা </a:t>
            </a:r>
            <a:r>
              <a:rPr lang="en-US" sz="2000" dirty="0" smtClean="0">
                <a:latin typeface="SolaimanLipi" pitchFamily="66" charset="0"/>
                <a:cs typeface="SolaimanLipi" pitchFamily="66" charset="0"/>
              </a:rPr>
              <a:t>BAT</a:t>
            </a:r>
            <a:r>
              <a:rPr lang="bn-BD" sz="2000" dirty="0" smtClean="0">
                <a:latin typeface="SolaimanLipi" pitchFamily="66" charset="0"/>
                <a:cs typeface="SolaimanLipi" pitchFamily="66" charset="0"/>
              </a:rPr>
              <a:t> থেকে প্রাপ্ত মোট রাজস্বের মাত্র</a:t>
            </a:r>
            <a:r>
              <a:rPr lang="bn-BD" sz="2000" b="1" dirty="0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 ৪ ভাগ</a:t>
            </a:r>
            <a:endParaRPr lang="en-US" sz="2000" dirty="0" smtClean="0">
              <a:latin typeface="SolaimanLipi" pitchFamily="66" charset="0"/>
              <a:cs typeface="SolaimanLipi" pitchFamily="66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bn-BD" sz="2000" dirty="0" smtClean="0">
                <a:latin typeface="SolaimanLipi" pitchFamily="66" charset="0"/>
                <a:cs typeface="SolaimanLipi" pitchFamily="66" charset="0"/>
              </a:rPr>
              <a:t>বিপরীতে কর </a:t>
            </a:r>
            <a:r>
              <a:rPr lang="bn-BD" sz="2000" dirty="0">
                <a:latin typeface="SolaimanLipi" pitchFamily="66" charset="0"/>
                <a:cs typeface="SolaimanLipi" pitchFamily="66" charset="0"/>
              </a:rPr>
              <a:t>ও </a:t>
            </a:r>
            <a:r>
              <a:rPr lang="bn-BD" sz="2000" dirty="0" smtClean="0">
                <a:latin typeface="SolaimanLipi" pitchFamily="66" charset="0"/>
                <a:cs typeface="SolaimanLipi" pitchFamily="66" charset="0"/>
              </a:rPr>
              <a:t>সবখরচের পর কোম্পা</a:t>
            </a:r>
            <a:r>
              <a:rPr lang="en-US" sz="2000" dirty="0" err="1" smtClean="0">
                <a:latin typeface="SolaimanLipi" pitchFamily="66" charset="0"/>
                <a:cs typeface="SolaimanLipi" pitchFamily="66" charset="0"/>
              </a:rPr>
              <a:t>নি</a:t>
            </a:r>
            <a:r>
              <a:rPr lang="bn-BD" sz="2000" dirty="0" smtClean="0">
                <a:latin typeface="SolaimanLipi" pitchFamily="66" charset="0"/>
                <a:cs typeface="SolaimanLipi" pitchFamily="66" charset="0"/>
              </a:rPr>
              <a:t>র </a:t>
            </a:r>
            <a:r>
              <a:rPr lang="bn-BD" sz="2000" dirty="0">
                <a:latin typeface="SolaimanLipi" pitchFamily="66" charset="0"/>
                <a:cs typeface="SolaimanLipi" pitchFamily="66" charset="0"/>
              </a:rPr>
              <a:t>লাভ </a:t>
            </a:r>
            <a:r>
              <a:rPr lang="bn-BD" sz="2000" dirty="0" smtClean="0">
                <a:latin typeface="SolaimanLipi" pitchFamily="66" charset="0"/>
                <a:cs typeface="SolaimanLipi" pitchFamily="66" charset="0"/>
              </a:rPr>
              <a:t>৯২৫ </a:t>
            </a:r>
            <a:r>
              <a:rPr lang="bn-BD" sz="2000" dirty="0">
                <a:latin typeface="SolaimanLipi" pitchFamily="66" charset="0"/>
                <a:cs typeface="SolaimanLipi" pitchFamily="66" charset="0"/>
              </a:rPr>
              <a:t>কোটি টাকা </a:t>
            </a:r>
            <a:endParaRPr lang="en-US" sz="2000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810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accent3">
                    <a:lumMod val="75000"/>
                  </a:schemeClr>
                </a:solidFill>
              </a:rPr>
              <a:t>রাজস্ব মিথ: কর দেয় জনগণ, ক্রেডিট কোম্পা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নি</a:t>
            </a:r>
            <a:r>
              <a:rPr lang="bn-BD" sz="2800" b="1" dirty="0">
                <a:solidFill>
                  <a:schemeClr val="accent3">
                    <a:lumMod val="75000"/>
                  </a:schemeClr>
                </a:solidFill>
              </a:rPr>
              <a:t>র?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user\Desktop\bat income t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066800"/>
            <a:ext cx="4595812" cy="497169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bn-BD" b="1" dirty="0" smtClean="0">
                <a:solidFill>
                  <a:schemeClr val="accent3">
                    <a:lumMod val="75000"/>
                  </a:schemeClr>
                </a:solidFill>
              </a:rPr>
              <a:t>বিরামহীন লাভ সিগারেট কোম্পানীগুলোর...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Bat New investme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1447800"/>
            <a:ext cx="2590800" cy="338958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29 April 2021, Sushanta sinha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50292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latin typeface="SolaimanLipi" pitchFamily="66" charset="0"/>
                <a:cs typeface="SolaimanLipi" pitchFamily="66" charset="0"/>
              </a:rPr>
              <a:t>দৈনিক ২৩ কোটি ৫৬ লাখ স্টিক সিগারেট! প্রতিবছর বাজেটের আগে তারা দাম বাড়ানোর নানা কৌশল করে! এবারও, প্রতি</a:t>
            </a:r>
            <a:r>
              <a:rPr lang="en-US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bn-BD" dirty="0" smtClean="0">
                <a:latin typeface="SolaimanLipi" pitchFamily="66" charset="0"/>
                <a:cs typeface="SolaimanLipi" pitchFamily="66" charset="0"/>
              </a:rPr>
              <a:t>স্টিক ১ টাকা করে বাড়লে কোম্পানীর লাভ হয় ২৩ কোটি টাকা</a:t>
            </a:r>
            <a:endParaRPr lang="en-US" dirty="0"/>
          </a:p>
        </p:txBody>
      </p:sp>
      <p:pic>
        <p:nvPicPr>
          <p:cNvPr id="2051" name="Picture 3" descr="C:\Users\user\Desktop\Bat 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371600"/>
            <a:ext cx="5362575" cy="3562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সিগারেটের ওপর কর আর কত বাড়াবেন?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29 April 2021, Sushanta sinha</a:t>
            </a:r>
            <a:endParaRPr lang="en-US" dirty="0"/>
          </a:p>
        </p:txBody>
      </p:sp>
      <p:pic>
        <p:nvPicPr>
          <p:cNvPr id="11266" name="Picture 2" descr="D:\Sinha\batb\Brand c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00200"/>
            <a:ext cx="5029200" cy="5029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7200"/>
          </a:xfrm>
        </p:spPr>
        <p:txBody>
          <a:bodyPr>
            <a:noAutofit/>
          </a:bodyPr>
          <a:lstStyle/>
          <a:p>
            <a:r>
              <a:rPr lang="bn-BD" sz="4400" dirty="0" smtClean="0">
                <a:solidFill>
                  <a:srgbClr val="FF0000"/>
                </a:solidFill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29 April 2021, Sushanta sinha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Sinha\batb\Fun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708" y="1219200"/>
            <a:ext cx="6698292" cy="48768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" y="457200"/>
            <a:ext cx="8686800" cy="609600"/>
          </a:xfrm>
          <a:prstGeom prst="rect">
            <a:avLst/>
          </a:prstGeom>
        </p:spPr>
        <p:txBody>
          <a:bodyPr vert="horz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ওরা</a:t>
            </a:r>
            <a:r>
              <a:rPr kumimoji="0" lang="bn-BD" sz="3600" b="1" i="0" u="none" strike="noStrike" kern="1200" cap="all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কি বোঝে আমরা কী বুঝি </a:t>
            </a:r>
            <a:r>
              <a:rPr kumimoji="0" lang="bn-BD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...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তামাক চাষ লাভজনক?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29 April 2021, Sushanta sinha</a:t>
            </a:r>
            <a:endParaRPr lang="en-US" dirty="0"/>
          </a:p>
        </p:txBody>
      </p:sp>
      <p:pic>
        <p:nvPicPr>
          <p:cNvPr id="5122" name="Picture 2" descr="D:\Sinha\batb\agr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4126357" cy="4525962"/>
          </a:xfrm>
          <a:prstGeom prst="rect">
            <a:avLst/>
          </a:prstGeom>
          <a:noFill/>
        </p:spPr>
      </p:pic>
      <p:pic>
        <p:nvPicPr>
          <p:cNvPr id="5125" name="Picture 5" descr="D:\Sinha\batb\ri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0"/>
            <a:ext cx="4077325" cy="4343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b="1" dirty="0" smtClean="0">
                <a:solidFill>
                  <a:schemeClr val="accent3">
                    <a:lumMod val="75000"/>
                  </a:schemeClr>
                </a:solidFill>
              </a:rPr>
              <a:t>১২ হাজার কোটি টাকা জাপান টোব্যাকোর বিনিয়োগ...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29 April 2021, Sushanta sinha</a:t>
            </a:r>
            <a:endParaRPr lang="en-US" dirty="0"/>
          </a:p>
        </p:txBody>
      </p:sp>
      <p:pic>
        <p:nvPicPr>
          <p:cNvPr id="6" name="Content Placeholder 6" descr="Z:\# REPORTER\sinha\tobacco\j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95400"/>
            <a:ext cx="4170947" cy="2743200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4343400"/>
            <a:ext cx="8686800" cy="1736725"/>
          </a:xfrm>
        </p:spPr>
        <p:txBody>
          <a:bodyPr>
            <a:normAutofit fontScale="77500" lnSpcReduction="20000"/>
          </a:bodyPr>
          <a:lstStyle/>
          <a:p>
            <a:r>
              <a:rPr lang="bn-BD" dirty="0" smtClean="0"/>
              <a:t>দেশে বছরে </a:t>
            </a:r>
            <a:r>
              <a:rPr lang="bn-BD" sz="3600" b="1" dirty="0" smtClean="0">
                <a:solidFill>
                  <a:srgbClr val="FF0000"/>
                </a:solidFill>
              </a:rPr>
              <a:t>২</a:t>
            </a:r>
            <a:r>
              <a:rPr lang="bn-BD" dirty="0" smtClean="0"/>
              <a:t> শতাংশ হারে বাড়ছে সিগারেটের উৎপাদন। বিশ্বে অস্টম বৃহত্তম বাজার বলেই ১২ হাজার কোটি টাকার বেশি বিনিয়োগ করেছে জাপান টোব্যাকো!</a:t>
            </a:r>
          </a:p>
          <a:p>
            <a:r>
              <a:rPr lang="bn-BD" dirty="0" smtClean="0"/>
              <a:t>বছরে তারা ১ হাজার ৭০০ কোটি সিগারেটের উৎপাদন বাড়াবে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Picture 2" descr="D:\Sinha\batb\Untitled-7-5b68931b4c7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3733800" cy="259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bn-BD" b="1" dirty="0" smtClean="0">
                <a:solidFill>
                  <a:schemeClr val="accent3">
                    <a:lumMod val="75000"/>
                  </a:schemeClr>
                </a:solidFill>
              </a:rPr>
              <a:t>বিনিয়োগের প্রতিদান..জাপানী দূতাবাসের হস্তক্ষেপ 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29 April 2021, Sushanta sinha</a:t>
            </a:r>
            <a:endParaRPr lang="en-US" dirty="0"/>
          </a:p>
        </p:txBody>
      </p:sp>
      <p:pic>
        <p:nvPicPr>
          <p:cNvPr id="2051" name="Picture 3" descr="C:\Users\user\Desktop\Cap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0714" y="4343400"/>
            <a:ext cx="7783286" cy="2286000"/>
          </a:xfrm>
          <a:prstGeom prst="rect">
            <a:avLst/>
          </a:prstGeom>
          <a:noFill/>
        </p:spPr>
      </p:pic>
      <p:pic>
        <p:nvPicPr>
          <p:cNvPr id="11" name="Content Placeholder 6" descr="Jti  emba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447800"/>
            <a:ext cx="6359345" cy="3582467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LD</a:t>
            </a:r>
            <a:r>
              <a:rPr lang="bn-BD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&amp; More</a:t>
            </a:r>
            <a:r>
              <a:rPr lang="bn-BD" b="1" dirty="0" smtClean="0">
                <a:solidFill>
                  <a:schemeClr val="accent3">
                    <a:lumMod val="75000"/>
                  </a:schemeClr>
                </a:solidFill>
              </a:rPr>
              <a:t>...ছিছি নয়, সিসি...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29 April 2021, Sushanta sinha</a:t>
            </a:r>
            <a:endParaRPr lang="en-US" dirty="0"/>
          </a:p>
        </p:txBody>
      </p:sp>
      <p:pic>
        <p:nvPicPr>
          <p:cNvPr id="8" name="Content Placeholder 7" descr="jti c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124200"/>
            <a:ext cx="4572000" cy="2895600"/>
          </a:xfrm>
        </p:spPr>
      </p:pic>
      <p:pic>
        <p:nvPicPr>
          <p:cNvPr id="7" name="Picture 2" descr="C:\Users\user\Desktop\JTI LD and mo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19200"/>
            <a:ext cx="8153400" cy="1600200"/>
          </a:xfrm>
          <a:prstGeom prst="rect">
            <a:avLst/>
          </a:prstGeom>
          <a:noFill/>
        </p:spPr>
      </p:pic>
      <p:pic>
        <p:nvPicPr>
          <p:cNvPr id="4099" name="Picture 3" descr="D:\Sinha\batb\L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124200"/>
            <a:ext cx="4067175" cy="29239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609600"/>
          </a:xfrm>
        </p:spPr>
        <p:txBody>
          <a:bodyPr>
            <a:normAutofit/>
          </a:bodyPr>
          <a:lstStyle/>
          <a:p>
            <a:r>
              <a:rPr lang="bn-BD" sz="2800" b="1" dirty="0" smtClean="0">
                <a:solidFill>
                  <a:schemeClr val="accent3">
                    <a:lumMod val="75000"/>
                  </a:schemeClr>
                </a:solidFill>
              </a:rPr>
              <a:t>সিগারেটর ওপর অনেক বেশি ট্যাক্স-ভ্যাট ?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29 April 2021, Sushanta sinha</a:t>
            </a:r>
            <a:endParaRPr lang="en-US" dirty="0"/>
          </a:p>
        </p:txBody>
      </p:sp>
      <p:pic>
        <p:nvPicPr>
          <p:cNvPr id="7170" name="Picture 2" descr="D:\Sinha\batb\gar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276600"/>
            <a:ext cx="6410325" cy="2914650"/>
          </a:xfrm>
          <a:prstGeom prst="rect">
            <a:avLst/>
          </a:prstGeom>
          <a:noFill/>
        </p:spPr>
      </p:pic>
      <p:pic>
        <p:nvPicPr>
          <p:cNvPr id="7171" name="Picture 3" descr="D:\Sinha\batb\C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7439025" cy="2057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bn-BD" dirty="0" smtClean="0"/>
              <a:t>বহুজাতিক কোম্পানীতে স্বচ্ছতার সাথে ব্যবসা করে?</a:t>
            </a:r>
            <a:endParaRPr lang="en-US" dirty="0"/>
          </a:p>
        </p:txBody>
      </p:sp>
      <p:pic>
        <p:nvPicPr>
          <p:cNvPr id="5" name="Content Placeholder 4" descr="BAT 1942 Jugnat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43000"/>
            <a:ext cx="4966272" cy="359818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29 April 2021, Sushanta sinha</a:t>
            </a:r>
            <a:endParaRPr lang="en-US" dirty="0"/>
          </a:p>
        </p:txBody>
      </p:sp>
      <p:pic>
        <p:nvPicPr>
          <p:cNvPr id="6" name="Picture 5" descr="Bat tax 19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114926"/>
            <a:ext cx="3352800" cy="2466474"/>
          </a:xfrm>
          <a:prstGeom prst="rect">
            <a:avLst/>
          </a:prstGeom>
        </p:spPr>
      </p:pic>
      <p:pic>
        <p:nvPicPr>
          <p:cNvPr id="7" name="Picture 6" descr="Bat tax 194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733800"/>
            <a:ext cx="6922153" cy="2971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r>
              <a:rPr lang="bn-BD" dirty="0" smtClean="0"/>
              <a:t>কর বাড়ালে কী তামাকের ব্যবহার কমে?</a:t>
            </a:r>
            <a:br>
              <a:rPr lang="bn-BD" dirty="0" smtClean="0"/>
            </a:br>
            <a:endParaRPr lang="en-US" sz="2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29 April 2021, Sushanta sinha</a:t>
            </a:r>
            <a:endParaRPr lang="en-US" dirty="0"/>
          </a:p>
        </p:txBody>
      </p:sp>
      <p:pic>
        <p:nvPicPr>
          <p:cNvPr id="7" name="Content Placeholder 4" descr="Ga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2895600"/>
            <a:ext cx="4874912" cy="2805528"/>
          </a:xfrm>
        </p:spPr>
      </p:pic>
      <p:sp>
        <p:nvSpPr>
          <p:cNvPr id="3" name="TextBox 2"/>
          <p:cNvSpPr txBox="1"/>
          <p:nvPr/>
        </p:nvSpPr>
        <p:spPr>
          <a:xfrm>
            <a:off x="457200" y="11430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/>
              <a:t>হ্যাঁ কমে, তার প্রমাণ সাউথ আফ্রিকা,ফিলিফিন্সসহ বিভিন্ন দেশে আছে বাংলাদেশেও আছে। গ্যাটস সার্ভে অনুযায়ী ২০০৯ ও ২০১৭ তথ্য বলছে জনসংখ্যা বৃদ্ধির অনুযায়ী ১৯ভাগ কমেছে তামাক সেবনকারী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81400"/>
            <a:ext cx="7391400" cy="1981200"/>
          </a:xfrm>
        </p:spPr>
        <p:txBody>
          <a:bodyPr>
            <a:normAutofit fontScale="47500" lnSpcReduction="20000"/>
          </a:bodyPr>
          <a:lstStyle/>
          <a:p>
            <a:endParaRPr lang="bn-BD" dirty="0" smtClean="0"/>
          </a:p>
          <a:p>
            <a:endParaRPr lang="bn-BD" dirty="0" smtClean="0"/>
          </a:p>
          <a:p>
            <a:r>
              <a:rPr lang="bn-BD" dirty="0" smtClean="0"/>
              <a:t>লাখ ১২ লাখ কখন ও বলে ২০ লাখ</a:t>
            </a:r>
          </a:p>
          <a:p>
            <a:r>
              <a:rPr lang="bn-BD" dirty="0" smtClean="0"/>
              <a:t>২০১২ সালে আমাদের গবেষণা বলছে, দেশের ৩৫ টি জেলায় ১২৫ টি ছিল, যার মধ্যে চালু </a:t>
            </a:r>
            <a:r>
              <a:rPr lang="bn-BD" b="1" dirty="0" smtClean="0">
                <a:solidFill>
                  <a:srgbClr val="FF0000"/>
                </a:solidFill>
              </a:rPr>
              <a:t>১১৭</a:t>
            </a:r>
            <a:r>
              <a:rPr lang="bn-BD" dirty="0" smtClean="0"/>
              <a:t> টি</a:t>
            </a:r>
          </a:p>
          <a:p>
            <a:r>
              <a:rPr lang="bn-BD" dirty="0" smtClean="0"/>
              <a:t>যেখানে তালিকাভুক্ত বিড়ি শ্রমিকের সংখ্যা </a:t>
            </a:r>
            <a:r>
              <a:rPr lang="bn-BD" b="1" dirty="0" smtClean="0">
                <a:solidFill>
                  <a:srgbClr val="FF0000"/>
                </a:solidFill>
              </a:rPr>
              <a:t>৬৫ হাজার।</a:t>
            </a:r>
            <a:r>
              <a:rPr lang="bn-BD" dirty="0" smtClean="0">
                <a:solidFill>
                  <a:srgbClr val="FF0000"/>
                </a:solidFill>
              </a:rPr>
              <a:t> </a:t>
            </a:r>
            <a:r>
              <a:rPr lang="bn-BD" dirty="0" smtClean="0"/>
              <a:t>এনবিআরের সাম্প্রতিক গবেষণা বলছে এই সংখ্যা আরও কম!</a:t>
            </a:r>
          </a:p>
          <a:p>
            <a:r>
              <a:rPr lang="bn-BD" dirty="0" smtClean="0"/>
              <a:t>ছেলে মেয়ে-স্ত্রীসহ সহযোগিসহ মোট শ্রমিক সংখ্যা ২ লাখ ৬৬ হাজার </a:t>
            </a:r>
          </a:p>
          <a:p>
            <a:endParaRPr lang="bn-BD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29 April 2021, Sushanta sinha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accent3">
                    <a:lumMod val="75000"/>
                  </a:schemeClr>
                </a:solidFill>
              </a:rPr>
              <a:t>কর্মসংস্থান মিথ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bn-BD" sz="2800" b="1" dirty="0">
                <a:solidFill>
                  <a:schemeClr val="accent3">
                    <a:lumMod val="75000"/>
                  </a:schemeClr>
                </a:solidFill>
              </a:rPr>
              <a:t>: ২০/২৫ লাখ বিড়ি শ্রমিক?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2" descr="Z:\# REPORTER\sinha\tobacco\bidi wor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6438900" cy="251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1"/>
            <a:ext cx="8153400" cy="1904999"/>
          </a:xfrm>
        </p:spPr>
        <p:txBody>
          <a:bodyPr>
            <a:norm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বিএটি’র সাথে চুক্তিভূক্ত তামাকচাষীর সংখ্যা </a:t>
            </a:r>
            <a:r>
              <a:rPr lang="bn-BD" b="1" dirty="0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৩৮,০০০ </a:t>
            </a:r>
            <a:r>
              <a:rPr lang="bn-BD" b="1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জন</a:t>
            </a:r>
            <a:endParaRPr lang="bn-BD" sz="2800" dirty="0" smtClean="0">
              <a:solidFill>
                <a:schemeClr val="tx1"/>
              </a:solidFill>
              <a:latin typeface="SolaimanLipi" pitchFamily="66" charset="0"/>
              <a:cs typeface="SolaimanLipi" pitchFamily="66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সেই হিসেবে অন্য কোম্পানী, জর্দা-গুল সবমিলিয়ে ধরলে তামাকের চাষীর সংখ্যা </a:t>
            </a:r>
            <a:r>
              <a:rPr lang="bn-BD" dirty="0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৫৫ হাজারের বেশি নয়</a:t>
            </a:r>
            <a:r>
              <a:rPr lang="bn-BD" sz="28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।</a:t>
            </a:r>
            <a:endParaRPr lang="bn-BD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29 April 2021, Sushanta sinha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4572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accent3">
                    <a:lumMod val="75000"/>
                  </a:schemeClr>
                </a:solidFill>
              </a:rPr>
              <a:t>তামাক চাষের মিথ: লক্ষ লক্ষ চাষী?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100" name="Picture 4" descr="C:\Users\user\Desktop\Bat emp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743200"/>
            <a:ext cx="7086600" cy="3276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29 April 2021, Sushanta sinha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286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</a:rPr>
              <a:t>এত টাকা রাজস্ব আর কোথায় পাওয়া যাবে?</a:t>
            </a:r>
            <a:endParaRPr lang="en-US" sz="2800" dirty="0"/>
          </a:p>
        </p:txBody>
      </p:sp>
      <p:pic>
        <p:nvPicPr>
          <p:cNvPr id="12290" name="Picture 2" descr="D:\Sinha\batb\Export earni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143000"/>
            <a:ext cx="4714875" cy="43162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29 April 2021, Sushanta sinha</a:t>
            </a:r>
            <a:endParaRPr lang="en-US" dirty="0"/>
          </a:p>
        </p:txBody>
      </p:sp>
      <p:pic>
        <p:nvPicPr>
          <p:cNvPr id="8" name="Picture 3" descr="Z:\# REPORTER\sinha\tobacco\cpd tobac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200400"/>
            <a:ext cx="3276600" cy="2971800"/>
          </a:xfrm>
          <a:prstGeom prst="rect">
            <a:avLst/>
          </a:prstGeom>
          <a:noFill/>
        </p:spPr>
      </p:pic>
      <p:pic>
        <p:nvPicPr>
          <p:cNvPr id="10" name="Picture 9" descr="C:\Users\User\Desktop\NBR 1.png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90800"/>
            <a:ext cx="3428886" cy="3581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1066800"/>
            <a:ext cx="3733800" cy="172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/>
          </a:p>
          <a:p>
            <a:pPr marL="342900" indent="-342900"/>
            <a:r>
              <a:rPr lang="bn-IN" sz="1600" dirty="0">
                <a:latin typeface="SolaimanLipi" pitchFamily="66" charset="0"/>
                <a:cs typeface="SolaimanLipi" pitchFamily="66" charset="0"/>
              </a:rPr>
              <a:t>২০১৭-১৮ অর্থবছরে ৫ কোটি ৬৪ লাখ ডলার</a:t>
            </a:r>
            <a:r>
              <a:rPr lang="en-US" sz="1600" dirty="0">
                <a:latin typeface="SolaimanLipi" pitchFamily="66" charset="0"/>
                <a:cs typeface="SolaimanLipi" pitchFamily="66" charset="0"/>
              </a:rPr>
              <a:t>,</a:t>
            </a:r>
            <a:endParaRPr lang="bn-BD" sz="1600" dirty="0">
              <a:latin typeface="SolaimanLipi" pitchFamily="66" charset="0"/>
              <a:cs typeface="SolaimanLipi" pitchFamily="66" charset="0"/>
            </a:endParaRPr>
          </a:p>
          <a:p>
            <a:pPr marL="342900" indent="-342900"/>
            <a:r>
              <a:rPr lang="hi-IN" sz="1600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bn-IN" sz="1600" dirty="0" smtClean="0">
                <a:latin typeface="SolaimanLipi" pitchFamily="66" charset="0"/>
                <a:cs typeface="SolaimanLipi" pitchFamily="66" charset="0"/>
              </a:rPr>
              <a:t>২০১৮-১৯ </a:t>
            </a:r>
            <a:r>
              <a:rPr lang="bn-IN" sz="1600" dirty="0">
                <a:latin typeface="SolaimanLipi" pitchFamily="66" charset="0"/>
                <a:cs typeface="SolaimanLipi" pitchFamily="66" charset="0"/>
              </a:rPr>
              <a:t>অর্থবছরে ৬ কোটি</a:t>
            </a:r>
            <a:r>
              <a:rPr lang="en-US" sz="1600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bn-IN" sz="1600" dirty="0">
                <a:latin typeface="SolaimanLipi" pitchFamily="66" charset="0"/>
                <a:cs typeface="SolaimanLipi" pitchFamily="66" charset="0"/>
              </a:rPr>
              <a:t>৩৩ লাখ </a:t>
            </a:r>
            <a:r>
              <a:rPr lang="bn-IN" sz="1600" dirty="0" smtClean="0">
                <a:latin typeface="SolaimanLipi" pitchFamily="66" charset="0"/>
                <a:cs typeface="SolaimanLipi" pitchFamily="66" charset="0"/>
              </a:rPr>
              <a:t>ডলার</a:t>
            </a:r>
            <a:endParaRPr lang="bn-IN" sz="1600" dirty="0">
              <a:latin typeface="SolaimanLipi" pitchFamily="66" charset="0"/>
              <a:cs typeface="SolaimanLipi" pitchFamily="66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bn-BD" sz="1600" dirty="0" smtClean="0">
                <a:latin typeface="SolaimanLipi" pitchFamily="66" charset="0"/>
                <a:cs typeface="SolaimanLipi" pitchFamily="66" charset="0"/>
              </a:rPr>
              <a:t>২০১৯-২০ অর্থবছরে সাড়ে ৭ কোটি ডলারের বিপরীতে আয় ৮</a:t>
            </a:r>
            <a:r>
              <a:rPr lang="bn-IN" sz="16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bn-IN" sz="1600" dirty="0">
                <a:latin typeface="SolaimanLipi" pitchFamily="66" charset="0"/>
                <a:cs typeface="SolaimanLipi" pitchFamily="66" charset="0"/>
              </a:rPr>
              <a:t>কোটি </a:t>
            </a:r>
            <a:r>
              <a:rPr lang="bn-IN" sz="1600" dirty="0" smtClean="0">
                <a:latin typeface="SolaimanLipi" pitchFamily="66" charset="0"/>
                <a:cs typeface="SolaimanLipi" pitchFamily="66" charset="0"/>
              </a:rPr>
              <a:t>ডলার</a:t>
            </a:r>
            <a:r>
              <a:rPr lang="bn-BD" sz="1600" dirty="0" smtClean="0">
                <a:latin typeface="SolaimanLipi" pitchFamily="66" charset="0"/>
                <a:cs typeface="SolaimanLipi" pitchFamily="66" charset="0"/>
              </a:rPr>
              <a:t>ের বেশি</a:t>
            </a:r>
            <a:endParaRPr lang="en-US" sz="1600" dirty="0">
              <a:latin typeface="SolaimanLipi" pitchFamily="66" charset="0"/>
              <a:cs typeface="SolaimanLipi" pitchFamily="66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1193732"/>
            <a:ext cx="3994068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</a:pPr>
            <a:r>
              <a:rPr lang="bn-IN" sz="1600" dirty="0">
                <a:latin typeface="SolaimanLipi" pitchFamily="66" charset="0"/>
                <a:cs typeface="SolaimanLipi" pitchFamily="66" charset="0"/>
              </a:rPr>
              <a:t>তামাক</a:t>
            </a:r>
            <a:r>
              <a:rPr lang="bn-BD" sz="1600" dirty="0">
                <a:latin typeface="SolaimanLipi" pitchFamily="66" charset="0"/>
                <a:cs typeface="SolaimanLipi" pitchFamily="66" charset="0"/>
              </a:rPr>
              <a:t>পাতা </a:t>
            </a:r>
            <a:r>
              <a:rPr lang="bn-IN" sz="1600" dirty="0">
                <a:latin typeface="SolaimanLipi" pitchFamily="66" charset="0"/>
                <a:cs typeface="SolaimanLipi" pitchFamily="66" charset="0"/>
              </a:rPr>
              <a:t>রফতানি</a:t>
            </a:r>
            <a:r>
              <a:rPr lang="bn-BD" sz="1600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bn-IN" sz="1600" dirty="0">
                <a:latin typeface="SolaimanLipi" pitchFamily="66" charset="0"/>
                <a:cs typeface="SolaimanLipi" pitchFamily="66" charset="0"/>
              </a:rPr>
              <a:t>শুল্ক</a:t>
            </a:r>
            <a:r>
              <a:rPr lang="bn-BD" sz="1600" dirty="0">
                <a:latin typeface="SolaimanLipi" pitchFamily="66" charset="0"/>
                <a:cs typeface="SolaimanLipi" pitchFamily="66" charset="0"/>
              </a:rPr>
              <a:t> প্রত্যাহার</a:t>
            </a:r>
          </a:p>
          <a:p>
            <a:pPr marL="342900" indent="-342900">
              <a:lnSpc>
                <a:spcPct val="120000"/>
              </a:lnSpc>
            </a:pPr>
            <a:r>
              <a:rPr lang="bn-IN" sz="1600" dirty="0">
                <a:latin typeface="SolaimanLipi" pitchFamily="66" charset="0"/>
                <a:cs typeface="SolaimanLipi" pitchFamily="66" charset="0"/>
              </a:rPr>
              <a:t>২৫</a:t>
            </a:r>
            <a:r>
              <a:rPr lang="en-US" sz="1600" dirty="0">
                <a:latin typeface="SolaimanLipi" pitchFamily="66" charset="0"/>
                <a:cs typeface="SolaimanLipi" pitchFamily="66" charset="0"/>
              </a:rPr>
              <a:t> % </a:t>
            </a:r>
            <a:r>
              <a:rPr lang="bn-IN" sz="1600" dirty="0">
                <a:latin typeface="SolaimanLipi" pitchFamily="66" charset="0"/>
                <a:cs typeface="SolaimanLipi" pitchFamily="66" charset="0"/>
              </a:rPr>
              <a:t>&gt;&gt; ১০ </a:t>
            </a:r>
            <a:r>
              <a:rPr lang="en-US" sz="1600" dirty="0">
                <a:latin typeface="SolaimanLipi" pitchFamily="66" charset="0"/>
                <a:cs typeface="SolaimanLipi" pitchFamily="66" charset="0"/>
              </a:rPr>
              <a:t>% </a:t>
            </a:r>
            <a:r>
              <a:rPr lang="bn-IN" sz="1600" dirty="0">
                <a:latin typeface="SolaimanLipi" pitchFamily="66" charset="0"/>
                <a:cs typeface="SolaimanLipi" pitchFamily="66" charset="0"/>
              </a:rPr>
              <a:t>&gt;&gt; ০ </a:t>
            </a:r>
            <a:r>
              <a:rPr lang="en-US" sz="1600" dirty="0">
                <a:latin typeface="SolaimanLipi" pitchFamily="66" charset="0"/>
                <a:cs typeface="SolaimanLipi" pitchFamily="66" charset="0"/>
              </a:rPr>
              <a:t>%</a:t>
            </a:r>
            <a:endParaRPr lang="bn-BD" sz="1600" dirty="0">
              <a:latin typeface="SolaimanLipi" pitchFamily="66" charset="0"/>
              <a:cs typeface="SolaimanLipi" pitchFamily="66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bn-IN" sz="1600" dirty="0">
                <a:latin typeface="SolaimanLipi" pitchFamily="66" charset="0"/>
                <a:cs typeface="SolaimanLipi" pitchFamily="66" charset="0"/>
              </a:rPr>
              <a:t>১০</a:t>
            </a:r>
            <a:r>
              <a:rPr lang="bn-BD" sz="1600" dirty="0">
                <a:latin typeface="SolaimanLipi" pitchFamily="66" charset="0"/>
                <a:cs typeface="SolaimanLipi" pitchFamily="66" charset="0"/>
              </a:rPr>
              <a:t>% </a:t>
            </a:r>
            <a:r>
              <a:rPr lang="bn-IN" sz="1600" dirty="0">
                <a:latin typeface="SolaimanLipi" pitchFamily="66" charset="0"/>
                <a:cs typeface="SolaimanLipi" pitchFamily="66" charset="0"/>
              </a:rPr>
              <a:t>শুল্ক</a:t>
            </a:r>
            <a:r>
              <a:rPr lang="bn-BD" sz="1600" dirty="0">
                <a:latin typeface="SolaimanLipi" pitchFamily="66" charset="0"/>
                <a:cs typeface="SolaimanLipi" pitchFamily="66" charset="0"/>
              </a:rPr>
              <a:t> থাকলে </a:t>
            </a:r>
            <a:r>
              <a:rPr lang="bn-IN" sz="1600" dirty="0">
                <a:latin typeface="SolaimanLipi" pitchFamily="66" charset="0"/>
                <a:cs typeface="SolaimanLipi" pitchFamily="66" charset="0"/>
              </a:rPr>
              <a:t>রাজস্ব </a:t>
            </a:r>
            <a:r>
              <a:rPr lang="bn-BD" sz="1600" dirty="0">
                <a:latin typeface="SolaimanLipi" pitchFamily="66" charset="0"/>
                <a:cs typeface="SolaimanLipi" pitchFamily="66" charset="0"/>
              </a:rPr>
              <a:t>পেত ৬৩</a:t>
            </a:r>
            <a:r>
              <a:rPr lang="bn-IN" sz="1600" dirty="0">
                <a:latin typeface="SolaimanLipi" pitchFamily="66" charset="0"/>
                <a:cs typeface="SolaimanLipi" pitchFamily="66" charset="0"/>
              </a:rPr>
              <a:t> লাখ ডলার</a:t>
            </a:r>
            <a:r>
              <a:rPr lang="bn-BD" sz="1600" dirty="0">
                <a:latin typeface="SolaimanLipi" pitchFamily="66" charset="0"/>
                <a:cs typeface="SolaimanLipi" pitchFamily="66" charset="0"/>
              </a:rPr>
              <a:t> বা ৫৩</a:t>
            </a:r>
            <a:r>
              <a:rPr lang="bn-IN" sz="1600" dirty="0">
                <a:latin typeface="SolaimanLipi" pitchFamily="66" charset="0"/>
                <a:cs typeface="SolaimanLipi" pitchFamily="66" charset="0"/>
              </a:rPr>
              <a:t> কোটি </a:t>
            </a:r>
            <a:r>
              <a:rPr lang="bn-IN" sz="1600" dirty="0" smtClean="0">
                <a:latin typeface="SolaimanLipi" pitchFamily="66" charset="0"/>
                <a:cs typeface="SolaimanLipi" pitchFamily="66" charset="0"/>
              </a:rPr>
              <a:t>টাকা!</a:t>
            </a:r>
            <a:r>
              <a:rPr lang="bn-BD" sz="16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bn-IN" sz="1600" dirty="0" smtClean="0">
                <a:latin typeface="SolaimanLipi" pitchFamily="66" charset="0"/>
                <a:cs typeface="SolaimanLipi" pitchFamily="66" charset="0"/>
              </a:rPr>
              <a:t>মানে </a:t>
            </a:r>
            <a:r>
              <a:rPr lang="bn-IN" sz="1600" dirty="0">
                <a:latin typeface="SolaimanLipi" pitchFamily="66" charset="0"/>
                <a:cs typeface="SolaimanLipi" pitchFamily="66" charset="0"/>
              </a:rPr>
              <a:t>সরকার শুল্ক হারাবে ৫০ কোটি টাকা</a:t>
            </a:r>
            <a:r>
              <a:rPr lang="bn-BD" sz="1600" dirty="0">
                <a:latin typeface="SolaimanLipi" pitchFamily="66" charset="0"/>
                <a:cs typeface="SolaimanLipi" pitchFamily="66" charset="0"/>
              </a:rPr>
              <a:t>! যা জর্দা-গুল থেকে আদায়কৃত রাজস্বের চেয়ে বেশি।</a:t>
            </a:r>
            <a:endParaRPr lang="en-US" sz="1600" dirty="0">
              <a:latin typeface="SolaimanLipi" pitchFamily="66" charset="0"/>
              <a:cs typeface="SolaimanLipi" pitchFamily="66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1524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</a:rPr>
              <a:t>তামাক পাতা রফতানি হলে দেশের ভাল?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93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800"/>
          </a:xfrm>
        </p:spPr>
        <p:txBody>
          <a:bodyPr/>
          <a:lstStyle/>
          <a:p>
            <a:r>
              <a:rPr lang="bn-BD" dirty="0" smtClean="0"/>
              <a:t>কিশোরদের দিকে নজর কেন বেশী?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29 April 2021, Sushanta sinha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447800"/>
            <a:ext cx="328298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29 April 2021, Sushanta sinha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6" name="Picture 4" descr="D:\Sinha\batb\you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2838450" cy="4114800"/>
          </a:xfrm>
          <a:prstGeom prst="rect">
            <a:avLst/>
          </a:prstGeom>
          <a:noFill/>
        </p:spPr>
      </p:pic>
      <p:pic>
        <p:nvPicPr>
          <p:cNvPr id="8197" name="Picture 5" descr="D:\Sinha\batb\Youth 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676400"/>
            <a:ext cx="4583682" cy="4191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667000" y="1144503"/>
            <a:ext cx="3427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কিশোরদের দিকে নজর কেন বেশী?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5800" y="152400"/>
            <a:ext cx="6324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BD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bn-BD" sz="2800" b="1" dirty="0" smtClean="0">
                <a:solidFill>
                  <a:schemeClr val="accent3">
                    <a:lumMod val="75000"/>
                  </a:schemeClr>
                </a:solidFill>
              </a:rPr>
              <a:t>তরুণদের প্রতি আকর্ষণ বাড়াতে চায়?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solidFill>
                  <a:schemeClr val="accent3">
                    <a:lumMod val="75000"/>
                  </a:schemeClr>
                </a:solidFill>
              </a:rPr>
              <a:t>সিগারেটের তথ্য বিভ্রান্তীর মিথ.....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779838"/>
          </a:xfrm>
        </p:spPr>
        <p:txBody>
          <a:bodyPr>
            <a:normAutofit/>
          </a:bodyPr>
          <a:lstStyle/>
          <a:p>
            <a:r>
              <a:rPr lang="bn-BD" sz="33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বাংলাদেশে বছরে সিগারেট উৎপাদন হয় ৮,৬০০ কোটি স্টিক। এরমধ্যে বিএটির উৎপাদন ৫,০৭০ কোটি স্টিক। যা মোট সিগারেটের ৬৪ শতাংশ।</a:t>
            </a:r>
          </a:p>
          <a:p>
            <a:r>
              <a:rPr lang="bn-BD" sz="33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২০১৬-১৭তে দেশে মোট সিগারেট উৎপাদন ছিল</a:t>
            </a:r>
          </a:p>
          <a:p>
            <a:pPr>
              <a:buNone/>
            </a:pPr>
            <a:r>
              <a:rPr lang="bn-BD" sz="33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  ৮,৪৫০ কোটি স্টিক, বিএটির ছিল ৫,৩২০ কোটি স্টিক   অথচ বিবিএস কী বলছে?</a:t>
            </a:r>
          </a:p>
          <a:p>
            <a:pPr>
              <a:buNone/>
            </a:pPr>
            <a:endParaRPr lang="bn-BD" dirty="0" smtClean="0"/>
          </a:p>
          <a:p>
            <a:endParaRPr lang="bn-BD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29 April 2021, Sushanta sinha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762000"/>
          </a:xfrm>
        </p:spPr>
        <p:txBody>
          <a:bodyPr>
            <a:normAutofit/>
          </a:bodyPr>
          <a:lstStyle/>
          <a:p>
            <a:r>
              <a:rPr lang="bn-BD" sz="2400" b="1" dirty="0" smtClean="0">
                <a:solidFill>
                  <a:schemeClr val="accent3">
                    <a:lumMod val="75000"/>
                  </a:schemeClr>
                </a:solidFill>
              </a:rPr>
              <a:t>সিগারেটের উৎপাদন তো সরকার বলছে কমছে?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29 April 2021, Sushanta sinha</a:t>
            </a:r>
            <a:endParaRPr lang="en-US" dirty="0"/>
          </a:p>
        </p:txBody>
      </p:sp>
      <p:pic>
        <p:nvPicPr>
          <p:cNvPr id="5" name="Picture 2" descr="C:\Users\user\Desktop\Captu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038600"/>
            <a:ext cx="7924800" cy="2545355"/>
          </a:xfrm>
          <a:prstGeom prst="rect">
            <a:avLst/>
          </a:prstGeom>
          <a:noFill/>
        </p:spPr>
      </p:pic>
      <p:pic>
        <p:nvPicPr>
          <p:cNvPr id="3074" name="Picture 2" descr="C:\Users\user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9200"/>
            <a:ext cx="7848600" cy="2819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800"/>
          </a:xfrm>
        </p:spPr>
        <p:txBody>
          <a:bodyPr/>
          <a:lstStyle/>
          <a:p>
            <a:r>
              <a:rPr lang="bn-BD" dirty="0" smtClean="0"/>
              <a:t>লুকিয়ে থাকা কোম্পানীর ভুত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29 April 2021, Sushanta sinha</a:t>
            </a:r>
            <a:endParaRPr lang="en-US" dirty="0"/>
          </a:p>
        </p:txBody>
      </p:sp>
      <p:pic>
        <p:nvPicPr>
          <p:cNvPr id="5" name="Picture 2" descr="D:\Sinha\batb\T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45141" y="1554163"/>
            <a:ext cx="6606117" cy="45259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0838"/>
            <a:ext cx="8686800" cy="944562"/>
          </a:xfrm>
        </p:spPr>
        <p:txBody>
          <a:bodyPr anchor="ctr">
            <a:noAutofit/>
          </a:bodyPr>
          <a:lstStyle/>
          <a:p>
            <a:pPr lvl="0"/>
            <a:r>
              <a:rPr lang="bn-BD" sz="2800" b="1" cap="none" dirty="0" smtClean="0">
                <a:solidFill>
                  <a:schemeClr val="accent3">
                    <a:lumMod val="75000"/>
                  </a:schemeClr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তামাক</a:t>
            </a:r>
            <a:r>
              <a:rPr lang="en-US" sz="2800" b="1" cap="none" dirty="0" smtClean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b="1" cap="none" dirty="0" err="1">
                <a:solidFill>
                  <a:schemeClr val="accent3">
                    <a:lumMod val="75000"/>
                  </a:schemeClr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চাষ</a:t>
            </a:r>
            <a:r>
              <a:rPr lang="en-US" sz="2800" b="1" cap="none" dirty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b="1" cap="none" dirty="0" err="1" smtClean="0">
                <a:solidFill>
                  <a:schemeClr val="accent3">
                    <a:lumMod val="75000"/>
                  </a:schemeClr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হয়</a:t>
            </a:r>
            <a:r>
              <a:rPr lang="bn-BD" sz="2800" b="1" cap="none" dirty="0" smtClean="0">
                <a:solidFill>
                  <a:schemeClr val="accent3">
                    <a:lumMod val="75000"/>
                  </a:schemeClr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 মাত্র ১ শতাংশ জমিতে?</a:t>
            </a:r>
            <a:r>
              <a:rPr lang="bn-IN" sz="2800" b="1" cap="none" dirty="0" smtClean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ea typeface="Times New Roman" pitchFamily="18" charset="0"/>
                <a:cs typeface="Nirmala UI" pitchFamily="34" charset="0"/>
              </a:rPr>
              <a:t> 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7467600" cy="4492752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endParaRPr lang="bn-IN" dirty="0" smtClean="0">
              <a:latin typeface="Nirmala UI" pitchFamily="34" charset="0"/>
              <a:ea typeface="Times New Roman" pitchFamily="18" charset="0"/>
              <a:cs typeface="Nirmala UI" pitchFamily="34" charset="0"/>
            </a:endParaRPr>
          </a:p>
          <a:p>
            <a:pPr marL="0" lvl="0" indent="0">
              <a:buNone/>
            </a:pPr>
            <a:endParaRPr lang="bn-IN" dirty="0">
              <a:latin typeface="Nirmala UI" pitchFamily="34" charset="0"/>
              <a:ea typeface="Times New Roman" pitchFamily="18" charset="0"/>
              <a:cs typeface="Nirmala UI" pitchFamily="34" charset="0"/>
            </a:endParaRPr>
          </a:p>
          <a:p>
            <a:pPr marL="0" lvl="0" indent="0">
              <a:buNone/>
            </a:pPr>
            <a:endParaRPr lang="bn-IN" dirty="0" smtClean="0">
              <a:latin typeface="Nirmala UI" pitchFamily="34" charset="0"/>
              <a:ea typeface="Times New Roman" pitchFamily="18" charset="0"/>
              <a:cs typeface="Nirmala UI" pitchFamily="34" charset="0"/>
            </a:endParaRPr>
          </a:p>
          <a:p>
            <a:pPr marL="0" lvl="0" indent="0">
              <a:buNone/>
            </a:pPr>
            <a:endParaRPr lang="bn-IN" dirty="0">
              <a:latin typeface="Nirmala UI" pitchFamily="34" charset="0"/>
              <a:ea typeface="Times New Roman" pitchFamily="18" charset="0"/>
              <a:cs typeface="Nirmala UI" pitchFamily="34" charset="0"/>
            </a:endParaRPr>
          </a:p>
          <a:p>
            <a:pPr marL="0" lvl="0" indent="0">
              <a:buNone/>
            </a:pPr>
            <a:endParaRPr lang="bn-IN" dirty="0" smtClean="0">
              <a:latin typeface="Nirmala UI" pitchFamily="34" charset="0"/>
              <a:ea typeface="Times New Roman" pitchFamily="18" charset="0"/>
              <a:cs typeface="Nirmala UI" pitchFamily="34" charset="0"/>
            </a:endParaRPr>
          </a:p>
          <a:p>
            <a:pPr marL="0" lvl="0" indent="0">
              <a:buNone/>
            </a:pPr>
            <a:endParaRPr lang="bn-IN" dirty="0" smtClean="0">
              <a:latin typeface="Nirmala UI" pitchFamily="34" charset="0"/>
              <a:ea typeface="Times New Roman" pitchFamily="18" charset="0"/>
              <a:cs typeface="Nirmala UI" pitchFamily="34" charset="0"/>
            </a:endParaRPr>
          </a:p>
          <a:p>
            <a:pPr marL="0" lvl="0" indent="0">
              <a:buNone/>
            </a:pPr>
            <a:endParaRPr lang="bn-IN" sz="800" dirty="0">
              <a:latin typeface="Nirmala UI" pitchFamily="34" charset="0"/>
              <a:ea typeface="Times New Roman" pitchFamily="18" charset="0"/>
              <a:cs typeface="Nirmala UI" pitchFamily="34" charset="0"/>
            </a:endParaRPr>
          </a:p>
          <a:p>
            <a:pPr marL="0" lvl="0" indent="0" algn="ctr">
              <a:buNone/>
            </a:pPr>
            <a:endParaRPr lang="bn-BD" sz="2600" dirty="0" smtClean="0">
              <a:latin typeface="Nirmala UI" pitchFamily="34" charset="0"/>
              <a:ea typeface="Times New Roman" pitchFamily="18" charset="0"/>
              <a:cs typeface="+mj-cs"/>
            </a:endParaRPr>
          </a:p>
          <a:p>
            <a:pPr marL="0" lvl="0" indent="0" algn="ctr">
              <a:buNone/>
            </a:pPr>
            <a:endParaRPr lang="en-US" sz="2600" dirty="0" smtClean="0">
              <a:latin typeface="Nirmala UI" pitchFamily="34" charset="0"/>
              <a:ea typeface="Times New Roman" pitchFamily="18" charset="0"/>
              <a:cs typeface="+mj-cs"/>
            </a:endParaRPr>
          </a:p>
          <a:p>
            <a:pPr marL="0" lvl="0" indent="0" algn="ctr">
              <a:buNone/>
            </a:pPr>
            <a:endParaRPr lang="en-US" sz="2600" dirty="0" smtClean="0">
              <a:latin typeface="Nirmala UI" pitchFamily="34" charset="0"/>
              <a:ea typeface="Times New Roman" pitchFamily="18" charset="0"/>
              <a:cs typeface="+mj-cs"/>
            </a:endParaRPr>
          </a:p>
          <a:p>
            <a:pPr marL="0" lvl="0" indent="0" algn="ctr">
              <a:buNone/>
            </a:pPr>
            <a:r>
              <a:rPr lang="en-US" sz="2600" dirty="0" err="1" smtClean="0">
                <a:latin typeface="Nirmala UI" pitchFamily="34" charset="0"/>
                <a:ea typeface="Times New Roman" pitchFamily="18" charset="0"/>
                <a:cs typeface="+mj-cs"/>
              </a:rPr>
              <a:t>কোম্পানীগুলো</a:t>
            </a:r>
            <a:r>
              <a:rPr lang="en-US" sz="2600" dirty="0" smtClean="0">
                <a:latin typeface="SutonnyMJ" pitchFamily="2" charset="0"/>
                <a:ea typeface="Times New Roman" pitchFamily="18" charset="0"/>
                <a:cs typeface="+mj-cs"/>
              </a:rPr>
              <a:t> </a:t>
            </a:r>
            <a:r>
              <a:rPr lang="en-US" sz="2600" dirty="0" err="1" smtClean="0">
                <a:latin typeface="Nirmala UI" pitchFamily="34" charset="0"/>
                <a:ea typeface="Times New Roman" pitchFamily="18" charset="0"/>
                <a:cs typeface="+mj-cs"/>
              </a:rPr>
              <a:t>বলছে</a:t>
            </a:r>
            <a:r>
              <a:rPr lang="en-US" sz="2600" dirty="0" smtClean="0">
                <a:latin typeface="SutonnyMJ" pitchFamily="2" charset="0"/>
                <a:ea typeface="Times New Roman" pitchFamily="18" charset="0"/>
                <a:cs typeface="+mj-cs"/>
              </a:rPr>
              <a:t>, </a:t>
            </a:r>
            <a:r>
              <a:rPr lang="en-US" sz="2600" dirty="0" err="1" smtClean="0">
                <a:latin typeface="Nirmala UI" pitchFamily="34" charset="0"/>
                <a:ea typeface="Times New Roman" pitchFamily="18" charset="0"/>
                <a:cs typeface="+mj-cs"/>
              </a:rPr>
              <a:t>দেশের</a:t>
            </a:r>
            <a:r>
              <a:rPr lang="en-US" sz="2600" dirty="0" smtClean="0">
                <a:latin typeface="SutonnyMJ" pitchFamily="2" charset="0"/>
                <a:ea typeface="Times New Roman" pitchFamily="18" charset="0"/>
                <a:cs typeface="+mj-cs"/>
              </a:rPr>
              <a:t> </a:t>
            </a:r>
            <a:r>
              <a:rPr lang="en-US" sz="2600" dirty="0" err="1" smtClean="0">
                <a:latin typeface="Nirmala UI" pitchFamily="34" charset="0"/>
                <a:ea typeface="Times New Roman" pitchFamily="18" charset="0"/>
                <a:cs typeface="+mj-cs"/>
              </a:rPr>
              <a:t>মোট</a:t>
            </a:r>
            <a:r>
              <a:rPr lang="en-US" sz="2600" dirty="0" smtClean="0">
                <a:latin typeface="SutonnyMJ" pitchFamily="2" charset="0"/>
                <a:ea typeface="Times New Roman" pitchFamily="18" charset="0"/>
                <a:cs typeface="+mj-cs"/>
              </a:rPr>
              <a:t> </a:t>
            </a:r>
            <a:r>
              <a:rPr lang="en-US" sz="2600" dirty="0" err="1" smtClean="0">
                <a:latin typeface="Nirmala UI" pitchFamily="34" charset="0"/>
                <a:ea typeface="Times New Roman" pitchFamily="18" charset="0"/>
                <a:cs typeface="+mj-cs"/>
              </a:rPr>
              <a:t>আবাদী</a:t>
            </a:r>
            <a:r>
              <a:rPr lang="en-US" sz="2600" dirty="0" smtClean="0">
                <a:latin typeface="SutonnyMJ" pitchFamily="2" charset="0"/>
                <a:ea typeface="Times New Roman" pitchFamily="18" charset="0"/>
                <a:cs typeface="+mj-cs"/>
              </a:rPr>
              <a:t> </a:t>
            </a:r>
            <a:r>
              <a:rPr lang="en-US" sz="2600" dirty="0" err="1" smtClean="0">
                <a:latin typeface="Nirmala UI" pitchFamily="34" charset="0"/>
                <a:ea typeface="Times New Roman" pitchFamily="18" charset="0"/>
                <a:cs typeface="+mj-cs"/>
              </a:rPr>
              <a:t>জমির</a:t>
            </a:r>
            <a:r>
              <a:rPr lang="en-US" sz="2600" dirty="0" smtClean="0">
                <a:latin typeface="SutonnyMJ" pitchFamily="2" charset="0"/>
                <a:ea typeface="Times New Roman" pitchFamily="18" charset="0"/>
                <a:cs typeface="+mj-cs"/>
              </a:rPr>
              <a:t> </a:t>
            </a:r>
            <a:r>
              <a:rPr lang="en-US" sz="2600" dirty="0" err="1" smtClean="0">
                <a:latin typeface="Nirmala UI" pitchFamily="34" charset="0"/>
                <a:ea typeface="Times New Roman" pitchFamily="18" charset="0"/>
                <a:cs typeface="+mj-cs"/>
              </a:rPr>
              <a:t>মাত্র</a:t>
            </a:r>
            <a:r>
              <a:rPr lang="en-US" sz="2600" dirty="0" smtClean="0">
                <a:latin typeface="SutonnyMJ" pitchFamily="2" charset="0"/>
                <a:ea typeface="Times New Roman" pitchFamily="18" charset="0"/>
                <a:cs typeface="+mj-cs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Nirmala UI" pitchFamily="34" charset="0"/>
                <a:ea typeface="Times New Roman" pitchFamily="18" charset="0"/>
                <a:cs typeface="+mj-cs"/>
              </a:rPr>
              <a:t>০</a:t>
            </a:r>
            <a:r>
              <a:rPr lang="en-US" sz="2600" b="1" dirty="0" smtClean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+mj-cs"/>
              </a:rPr>
              <a:t>.</a:t>
            </a:r>
            <a:r>
              <a:rPr lang="en-US" sz="2600" b="1" dirty="0" smtClean="0">
                <a:solidFill>
                  <a:srgbClr val="FF0000"/>
                </a:solidFill>
                <a:latin typeface="Nirmala UI" pitchFamily="34" charset="0"/>
                <a:ea typeface="Times New Roman" pitchFamily="18" charset="0"/>
                <a:cs typeface="+mj-cs"/>
              </a:rPr>
              <a:t>৮</a:t>
            </a:r>
            <a:r>
              <a:rPr lang="en-US" sz="2600" dirty="0" smtClean="0">
                <a:latin typeface="SutonnyMJ" pitchFamily="2" charset="0"/>
                <a:ea typeface="Times New Roman" pitchFamily="18" charset="0"/>
                <a:cs typeface="+mj-cs"/>
              </a:rPr>
              <a:t> </a:t>
            </a:r>
            <a:r>
              <a:rPr lang="en-US" sz="2600" dirty="0" err="1" smtClean="0">
                <a:latin typeface="Nirmala UI" pitchFamily="34" charset="0"/>
                <a:ea typeface="Times New Roman" pitchFamily="18" charset="0"/>
                <a:cs typeface="+mj-cs"/>
              </a:rPr>
              <a:t>শতাংশ</a:t>
            </a:r>
            <a:r>
              <a:rPr lang="en-US" sz="2600" dirty="0" smtClean="0">
                <a:latin typeface="SutonnyMJ" pitchFamily="2" charset="0"/>
                <a:ea typeface="Times New Roman" pitchFamily="18" charset="0"/>
                <a:cs typeface="+mj-cs"/>
              </a:rPr>
              <a:t> </a:t>
            </a:r>
            <a:r>
              <a:rPr lang="en-US" sz="2600" dirty="0" err="1" smtClean="0">
                <a:latin typeface="Nirmala UI" pitchFamily="34" charset="0"/>
                <a:ea typeface="Times New Roman" pitchFamily="18" charset="0"/>
                <a:cs typeface="+mj-cs"/>
              </a:rPr>
              <a:t>জমিতে</a:t>
            </a:r>
            <a:r>
              <a:rPr lang="en-US" sz="2600" dirty="0" smtClean="0">
                <a:latin typeface="SutonnyMJ" pitchFamily="2" charset="0"/>
                <a:ea typeface="Times New Roman" pitchFamily="18" charset="0"/>
                <a:cs typeface="+mj-cs"/>
              </a:rPr>
              <a:t> </a:t>
            </a:r>
            <a:r>
              <a:rPr lang="en-US" sz="2600" dirty="0" err="1" smtClean="0">
                <a:latin typeface="Nirmala UI" pitchFamily="34" charset="0"/>
                <a:ea typeface="Times New Roman" pitchFamily="18" charset="0"/>
                <a:cs typeface="+mj-cs"/>
              </a:rPr>
              <a:t>তামাক</a:t>
            </a:r>
            <a:r>
              <a:rPr lang="en-US" sz="2600" dirty="0" smtClean="0">
                <a:latin typeface="SutonnyMJ" pitchFamily="2" charset="0"/>
                <a:ea typeface="Times New Roman" pitchFamily="18" charset="0"/>
                <a:cs typeface="+mj-cs"/>
              </a:rPr>
              <a:t> </a:t>
            </a:r>
            <a:r>
              <a:rPr lang="en-US" sz="2600" dirty="0" err="1" smtClean="0">
                <a:latin typeface="Nirmala UI" pitchFamily="34" charset="0"/>
                <a:ea typeface="Times New Roman" pitchFamily="18" charset="0"/>
                <a:cs typeface="+mj-cs"/>
              </a:rPr>
              <a:t>চাষ</a:t>
            </a:r>
            <a:r>
              <a:rPr lang="en-US" sz="2600" dirty="0" smtClean="0">
                <a:latin typeface="SutonnyMJ" pitchFamily="2" charset="0"/>
                <a:ea typeface="Times New Roman" pitchFamily="18" charset="0"/>
                <a:cs typeface="+mj-cs"/>
              </a:rPr>
              <a:t> </a:t>
            </a:r>
            <a:r>
              <a:rPr lang="en-US" sz="2600" dirty="0" err="1" smtClean="0">
                <a:latin typeface="Nirmala UI" pitchFamily="34" charset="0"/>
                <a:ea typeface="Times New Roman" pitchFamily="18" charset="0"/>
                <a:cs typeface="+mj-cs"/>
              </a:rPr>
              <a:t>হয়</a:t>
            </a:r>
            <a:r>
              <a:rPr lang="en-US" sz="2600" dirty="0" smtClean="0">
                <a:latin typeface="Nirmala UI" pitchFamily="34" charset="0"/>
                <a:ea typeface="Times New Roman" pitchFamily="18" charset="0"/>
                <a:cs typeface="+mj-cs"/>
              </a:rPr>
              <a:t>।</a:t>
            </a:r>
            <a:r>
              <a:rPr lang="en-US" sz="2600" dirty="0" smtClean="0">
                <a:latin typeface="SutonnyMJ" pitchFamily="2" charset="0"/>
                <a:ea typeface="Times New Roman" pitchFamily="18" charset="0"/>
                <a:cs typeface="+mj-cs"/>
              </a:rPr>
              <a:t> </a:t>
            </a:r>
            <a:r>
              <a:rPr lang="en-US" sz="2600" dirty="0" err="1" smtClean="0">
                <a:latin typeface="Nirmala UI" pitchFamily="34" charset="0"/>
                <a:ea typeface="Times New Roman" pitchFamily="18" charset="0"/>
                <a:cs typeface="+mj-cs"/>
              </a:rPr>
              <a:t>তারা</a:t>
            </a:r>
            <a:r>
              <a:rPr lang="en-US" sz="2600" dirty="0" smtClean="0">
                <a:latin typeface="SutonnyMJ" pitchFamily="2" charset="0"/>
                <a:ea typeface="Times New Roman" pitchFamily="18" charset="0"/>
                <a:cs typeface="+mj-cs"/>
              </a:rPr>
              <a:t> </a:t>
            </a:r>
            <a:r>
              <a:rPr lang="en-US" sz="2600" dirty="0" err="1" smtClean="0">
                <a:latin typeface="Nirmala UI" pitchFamily="34" charset="0"/>
                <a:ea typeface="Times New Roman" pitchFamily="18" charset="0"/>
                <a:cs typeface="+mj-cs"/>
              </a:rPr>
              <a:t>বলছে</a:t>
            </a:r>
            <a:r>
              <a:rPr lang="en-US" sz="2600" dirty="0" smtClean="0">
                <a:latin typeface="SutonnyMJ" pitchFamily="2" charset="0"/>
                <a:ea typeface="Times New Roman" pitchFamily="18" charset="0"/>
                <a:cs typeface="+mj-cs"/>
              </a:rPr>
              <a:t> </a:t>
            </a:r>
            <a:r>
              <a:rPr lang="en-US" sz="2600" dirty="0" err="1" smtClean="0">
                <a:latin typeface="Nirmala UI" pitchFamily="34" charset="0"/>
                <a:ea typeface="Times New Roman" pitchFamily="18" charset="0"/>
                <a:cs typeface="+mj-cs"/>
              </a:rPr>
              <a:t>প্রকৃত</a:t>
            </a:r>
            <a:r>
              <a:rPr lang="en-US" sz="2600" dirty="0" smtClean="0">
                <a:latin typeface="SutonnyMJ" pitchFamily="2" charset="0"/>
                <a:ea typeface="Times New Roman" pitchFamily="18" charset="0"/>
                <a:cs typeface="+mj-cs"/>
              </a:rPr>
              <a:t> </a:t>
            </a:r>
            <a:r>
              <a:rPr lang="en-US" sz="2600" dirty="0" err="1" smtClean="0">
                <a:latin typeface="Nirmala UI" pitchFamily="34" charset="0"/>
                <a:ea typeface="Times New Roman" pitchFamily="18" charset="0"/>
                <a:cs typeface="+mj-cs"/>
              </a:rPr>
              <a:t>হিসাবে</a:t>
            </a:r>
            <a:r>
              <a:rPr lang="en-US" sz="2600" dirty="0" smtClean="0">
                <a:latin typeface="SutonnyMJ" pitchFamily="2" charset="0"/>
                <a:ea typeface="Times New Roman" pitchFamily="18" charset="0"/>
                <a:cs typeface="+mj-cs"/>
              </a:rPr>
              <a:t> </a:t>
            </a:r>
            <a:r>
              <a:rPr lang="en-US" sz="2600" dirty="0" err="1" smtClean="0">
                <a:latin typeface="Nirmala UI" pitchFamily="34" charset="0"/>
                <a:ea typeface="Times New Roman" pitchFamily="18" charset="0"/>
                <a:cs typeface="+mj-cs"/>
              </a:rPr>
              <a:t>তা</a:t>
            </a:r>
            <a:r>
              <a:rPr lang="en-US" sz="2600" dirty="0" smtClean="0">
                <a:latin typeface="SutonnyMJ" pitchFamily="2" charset="0"/>
                <a:ea typeface="Times New Roman" pitchFamily="18" charset="0"/>
                <a:cs typeface="+mj-cs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Nirmala UI" pitchFamily="34" charset="0"/>
                <a:ea typeface="Times New Roman" pitchFamily="18" charset="0"/>
                <a:cs typeface="+mj-cs"/>
              </a:rPr>
              <a:t>০</a:t>
            </a:r>
            <a:r>
              <a:rPr lang="en-US" sz="2600" b="1" dirty="0" smtClean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+mj-cs"/>
              </a:rPr>
              <a:t>.</a:t>
            </a:r>
            <a:r>
              <a:rPr lang="en-US" sz="2600" b="1" dirty="0" smtClean="0">
                <a:solidFill>
                  <a:srgbClr val="FF0000"/>
                </a:solidFill>
                <a:latin typeface="Nirmala UI" pitchFamily="34" charset="0"/>
                <a:ea typeface="Times New Roman" pitchFamily="18" charset="0"/>
                <a:cs typeface="+mj-cs"/>
              </a:rPr>
              <a:t>৫</a:t>
            </a:r>
            <a:r>
              <a:rPr lang="en-US" sz="2600" dirty="0" smtClean="0">
                <a:latin typeface="SutonnyMJ" pitchFamily="2" charset="0"/>
                <a:ea typeface="Times New Roman" pitchFamily="18" charset="0"/>
                <a:cs typeface="+mj-cs"/>
              </a:rPr>
              <a:t> </a:t>
            </a:r>
            <a:r>
              <a:rPr lang="en-US" sz="2600" dirty="0" err="1" smtClean="0">
                <a:latin typeface="Nirmala UI" pitchFamily="34" charset="0"/>
                <a:ea typeface="Times New Roman" pitchFamily="18" charset="0"/>
                <a:cs typeface="+mj-cs"/>
              </a:rPr>
              <a:t>শতাংশ</a:t>
            </a:r>
            <a:r>
              <a:rPr lang="bn-BD" sz="2600" dirty="0" smtClean="0">
                <a:latin typeface="Nirmala UI" pitchFamily="34" charset="0"/>
                <a:ea typeface="Times New Roman" pitchFamily="18" charset="0"/>
                <a:cs typeface="+mj-cs"/>
              </a:rPr>
              <a:t>!সরকারকে বিভ্রান্ত করতে এ তথ্য যথেষ্ট নয় কী?</a:t>
            </a:r>
            <a:endParaRPr lang="en-US" sz="2600" dirty="0" smtClean="0">
              <a:latin typeface="Arial" pitchFamily="34" charset="0"/>
              <a:cs typeface="+mj-cs"/>
            </a:endParaRP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660445"/>
              </p:ext>
            </p:extLst>
          </p:nvPr>
        </p:nvGraphicFramePr>
        <p:xfrm>
          <a:off x="533400" y="1523999"/>
          <a:ext cx="4648200" cy="3657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8209"/>
                <a:gridCol w="1898647"/>
                <a:gridCol w="1611344"/>
              </a:tblGrid>
              <a:tr h="8914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bn-IN" sz="2400" dirty="0">
                          <a:effectLst/>
                        </a:rPr>
                        <a:t>অর্থবছর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bn-BD" sz="2400" dirty="0" smtClean="0">
                          <a:effectLst/>
                        </a:rPr>
                        <a:t>তামাক চাষ 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bn-BD" sz="2400" dirty="0" smtClean="0">
                          <a:effectLst/>
                        </a:rPr>
                        <a:t>উৎপাদন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691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bn-IN" sz="1600" dirty="0">
                          <a:effectLst/>
                        </a:rPr>
                        <a:t>২০১৪-১৫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bn-IN" sz="1800" b="1" dirty="0">
                          <a:effectLst/>
                        </a:rPr>
                        <a:t>১২৭</a:t>
                      </a:r>
                      <a:r>
                        <a:rPr lang="bn-BD" sz="1800" dirty="0">
                          <a:effectLst/>
                        </a:rPr>
                        <a:t>  হাজার একর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bn-BD" sz="1800" b="1" dirty="0">
                          <a:effectLst/>
                        </a:rPr>
                        <a:t>৯৪</a:t>
                      </a:r>
                      <a:r>
                        <a:rPr lang="bn-BD" sz="1800" dirty="0">
                          <a:effectLst/>
                        </a:rPr>
                        <a:t> হাজার টন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691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bn-IN" sz="1600" dirty="0">
                          <a:effectLst/>
                        </a:rPr>
                        <a:t>২০১৫-১৬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bn-IN" sz="1800" b="1" dirty="0">
                          <a:effectLst/>
                        </a:rPr>
                        <a:t>১১৫</a:t>
                      </a:r>
                      <a:r>
                        <a:rPr lang="bn-BD" sz="1800" dirty="0">
                          <a:effectLst/>
                        </a:rPr>
                        <a:t>  হাজার একর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bn-BD" sz="1800" b="1" dirty="0">
                          <a:effectLst/>
                        </a:rPr>
                        <a:t>৮৮</a:t>
                      </a:r>
                      <a:r>
                        <a:rPr lang="bn-BD" sz="1800" dirty="0">
                          <a:effectLst/>
                        </a:rPr>
                        <a:t> হাজার টন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691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bn-IN" sz="1600" dirty="0">
                          <a:effectLst/>
                        </a:rPr>
                        <a:t>২০১৬-১৭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kumimoji="0" lang="bn-BD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১১৩</a:t>
                      </a:r>
                      <a:r>
                        <a:rPr lang="bn-BD" sz="1800" dirty="0">
                          <a:effectLst/>
                        </a:rPr>
                        <a:t> হাজার একর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bn-BD" sz="1800" b="1" dirty="0">
                          <a:effectLst/>
                        </a:rPr>
                        <a:t>৯১</a:t>
                      </a:r>
                      <a:r>
                        <a:rPr lang="bn-BD" sz="1800" dirty="0">
                          <a:effectLst/>
                        </a:rPr>
                        <a:t> হাজার টন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691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bn-IN" sz="1600" dirty="0">
                          <a:effectLst/>
                        </a:rPr>
                        <a:t>২০১৭-১৮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kumimoji="0" lang="bn-BD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১০৫</a:t>
                      </a:r>
                      <a:r>
                        <a:rPr lang="bn-BD" sz="1800" dirty="0">
                          <a:effectLst/>
                        </a:rPr>
                        <a:t> হাজার একর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bn-BD" sz="1800" b="1" dirty="0">
                          <a:effectLst/>
                        </a:rPr>
                        <a:t>৮৯</a:t>
                      </a:r>
                      <a:r>
                        <a:rPr lang="bn-BD" sz="1800" dirty="0">
                          <a:effectLst/>
                        </a:rPr>
                        <a:t> হাজার টন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29 April 2021, Sushanta sinha</a:t>
            </a:r>
            <a:endParaRPr lang="en-US" dirty="0"/>
          </a:p>
        </p:txBody>
      </p:sp>
      <p:pic>
        <p:nvPicPr>
          <p:cNvPr id="10244" name="Picture 4" descr="D:\Sinha\batb\ci b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447800"/>
            <a:ext cx="3048000" cy="3887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677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bn-BD" dirty="0" smtClean="0"/>
              <a:t>কর বাড়ালে তো রাজস্ব হারাবে সরকার?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29 April 2021, Sushanta sinha</a:t>
            </a:r>
            <a:endParaRPr lang="en-US" dirty="0"/>
          </a:p>
        </p:txBody>
      </p:sp>
      <p:pic>
        <p:nvPicPr>
          <p:cNvPr id="2052" name="Picture 4" descr="D:\Sinha\batb\Toba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657600"/>
            <a:ext cx="7867650" cy="2609850"/>
          </a:xfrm>
          <a:prstGeom prst="rect">
            <a:avLst/>
          </a:prstGeom>
          <a:noFill/>
        </p:spPr>
      </p:pic>
      <p:pic>
        <p:nvPicPr>
          <p:cNvPr id="2053" name="Picture 5" descr="D:\Sinha\batb\bat tax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143000"/>
            <a:ext cx="5324475" cy="2419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সরকারে বেঁধে দেয়া দামে তামাক বেচে চাষী?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29 April 2021, Sushanta sinha</a:t>
            </a:r>
            <a:endParaRPr lang="en-US" dirty="0"/>
          </a:p>
        </p:txBody>
      </p:sp>
      <p:pic>
        <p:nvPicPr>
          <p:cNvPr id="5" name="Content Placeholder 4" descr="C:\Users\user\Desktop\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365019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Sinha\batb\Tobacco lea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447800"/>
            <a:ext cx="4165910" cy="411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7200"/>
          </a:xfrm>
        </p:spPr>
        <p:txBody>
          <a:bodyPr>
            <a:normAutofit fontScale="90000"/>
          </a:bodyPr>
          <a:lstStyle/>
          <a:p>
            <a:r>
              <a:rPr lang="bn-BD" dirty="0" smtClean="0"/>
              <a:t>আওয়াজ তুলতে হবে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29 April 2021, Sushanta sinha</a:t>
            </a:r>
            <a:endParaRPr lang="en-US" dirty="0"/>
          </a:p>
        </p:txBody>
      </p:sp>
      <p:pic>
        <p:nvPicPr>
          <p:cNvPr id="14338" name="Picture 2" descr="D:\Sinha\batb\IMG_20191012_1108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3276600" cy="4368799"/>
          </a:xfrm>
          <a:prstGeom prst="rect">
            <a:avLst/>
          </a:prstGeom>
          <a:noFill/>
        </p:spPr>
      </p:pic>
      <p:pic>
        <p:nvPicPr>
          <p:cNvPr id="14339" name="Picture 3" descr="D:\Sinha\batb\HEa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295400"/>
            <a:ext cx="3095625" cy="3095625"/>
          </a:xfrm>
          <a:prstGeom prst="rect">
            <a:avLst/>
          </a:prstGeom>
          <a:noFill/>
        </p:spPr>
      </p:pic>
      <p:pic>
        <p:nvPicPr>
          <p:cNvPr id="14340" name="Picture 4" descr="D:\Sinha\batb\desh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2667000"/>
            <a:ext cx="5110163" cy="37886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Captu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8001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29 April 2021, Sushanta sinha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81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accent3">
                    <a:lumMod val="75000"/>
                  </a:schemeClr>
                </a:solidFill>
              </a:rPr>
              <a:t>চোরাচালন মিথ: কর বাড়ালে চোরাচালান বাড়বে</a:t>
            </a:r>
            <a:r>
              <a:rPr lang="bn-BD" sz="2800" b="1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066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bn-BD" sz="2400" dirty="0">
                <a:latin typeface="SolaimanLipi" pitchFamily="66" charset="0"/>
                <a:cs typeface="SolaimanLipi" pitchFamily="66" charset="0"/>
              </a:rPr>
              <a:t>জাতীয় ২০টি জাতীয় দৈনিকের কর সংক্রান্ত প্রতিবেদনের </a:t>
            </a:r>
            <a:r>
              <a:rPr lang="bn-BD" sz="2400" dirty="0" smtClean="0">
                <a:latin typeface="SolaimanLipi" pitchFamily="66" charset="0"/>
                <a:cs typeface="SolaimanLipi" pitchFamily="66" charset="0"/>
              </a:rPr>
              <a:t>কনটেন্ট অ্যানালাইসিসে </a:t>
            </a:r>
            <a:r>
              <a:rPr lang="bn-BD" sz="2400" dirty="0">
                <a:latin typeface="SolaimanLipi" pitchFamily="66" charset="0"/>
                <a:cs typeface="SolaimanLipi" pitchFamily="66" charset="0"/>
              </a:rPr>
              <a:t>দেখা যায়...</a:t>
            </a:r>
            <a:endParaRPr lang="en-US" sz="2400" dirty="0">
              <a:latin typeface="SolaimanLipi" pitchFamily="66" charset="0"/>
              <a:cs typeface="SolaimanLipi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4284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b="1" dirty="0" smtClean="0">
                <a:solidFill>
                  <a:schemeClr val="accent3">
                    <a:lumMod val="75000"/>
                  </a:schemeClr>
                </a:solidFill>
              </a:rPr>
              <a:t>কাঁটা দিয়ে কাঁটা তোলে বিএটি...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29 April 2021, Sushanta sinha</a:t>
            </a:r>
            <a:endParaRPr lang="en-US" dirty="0"/>
          </a:p>
        </p:txBody>
      </p:sp>
      <p:pic>
        <p:nvPicPr>
          <p:cNvPr id="5122" name="Picture 2" descr="C:\Users\user\Desktop\Bat anti tobacc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46238"/>
            <a:ext cx="7467600" cy="45259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28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বিড়ি ব্রান্ডরোলকে রাজস্ব হিসেবে ধরা হয়।</a:t>
            </a:r>
            <a:r>
              <a:rPr lang="bn-BD" sz="28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 কারণ ওটা আগেই রাজস্ব দিয়ে কিনতে হয় এনবিআরের কাছ থেকে।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সিগারেট ব্যান্ডরোলকে রাজস্ব বলা হয় না।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১ শতাংশ মিস ইউজ হিসেবে দেখাতে পারবে কোম্পা</a:t>
            </a:r>
            <a:r>
              <a:rPr lang="en-US" sz="2800" dirty="0" err="1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নি</a:t>
            </a:r>
            <a:r>
              <a:rPr lang="bn-BD" sz="28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!</a:t>
            </a:r>
            <a:endParaRPr lang="en-US" sz="2800" dirty="0" smtClean="0">
              <a:solidFill>
                <a:schemeClr val="tx1"/>
              </a:solidFill>
              <a:latin typeface="SolaimanLipi" pitchFamily="66" charset="0"/>
              <a:cs typeface="SolaimanLipi" pitchFamily="66" charset="0"/>
            </a:endParaRPr>
          </a:p>
          <a:p>
            <a:pPr marL="0" indent="0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29 April 2021, Sushanta sinha</a:t>
            </a:r>
            <a:endParaRPr lang="en-US" dirty="0"/>
          </a:p>
        </p:txBody>
      </p:sp>
      <p:pic>
        <p:nvPicPr>
          <p:cNvPr id="5" name="Picture 3" descr="Z:\# REPORTER\sinha\30.06.19\TI t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81400"/>
            <a:ext cx="77724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4572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accent3">
                    <a:lumMod val="75000"/>
                  </a:schemeClr>
                </a:solidFill>
              </a:rPr>
              <a:t>ব্যান্ডরোল মিথ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bn-BD" sz="2800" b="1" dirty="0">
                <a:solidFill>
                  <a:schemeClr val="accent3">
                    <a:lumMod val="75000"/>
                  </a:schemeClr>
                </a:solidFill>
              </a:rPr>
              <a:t>: বিড়ি ও সিগারেটের বৈষম্য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29 April 2021, Sushanta sinha</a:t>
            </a:r>
            <a:endParaRPr lang="en-US" dirty="0"/>
          </a:p>
        </p:txBody>
      </p:sp>
      <p:pic>
        <p:nvPicPr>
          <p:cNvPr id="1026" name="Picture 2" descr="D:\Sinha\BAT Share  9.61%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8229600" cy="427882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12192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bn-BD" sz="2800" dirty="0">
                <a:latin typeface="SolaimanLipi" pitchFamily="66" charset="0"/>
                <a:cs typeface="SolaimanLipi" pitchFamily="66" charset="0"/>
              </a:rPr>
              <a:t>৯ দশমিক ৬১ শতাংশে ৫ পরিচালক আর ৭৩ শতাংশে ৩ জন পরিচালক? </a:t>
            </a:r>
            <a:endParaRPr lang="en-US" sz="2800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334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accent3">
                    <a:lumMod val="75000"/>
                  </a:schemeClr>
                </a:solidFill>
              </a:rPr>
              <a:t>বেসরকারি কোম্পা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নি</a:t>
            </a:r>
            <a:r>
              <a:rPr lang="bn-BD" sz="2800" b="1" dirty="0">
                <a:solidFill>
                  <a:schemeClr val="accent3">
                    <a:lumMod val="75000"/>
                  </a:schemeClr>
                </a:solidFill>
              </a:rPr>
              <a:t>তে সরকারি মালিকানা?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73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7200"/>
          </a:xfrm>
        </p:spPr>
        <p:txBody>
          <a:bodyPr>
            <a:normAutofit fontScale="90000"/>
          </a:bodyPr>
          <a:lstStyle/>
          <a:p>
            <a:r>
              <a:rPr lang="bn-BD" b="1" dirty="0" smtClean="0">
                <a:solidFill>
                  <a:schemeClr val="accent3">
                    <a:lumMod val="75000"/>
                  </a:schemeClr>
                </a:solidFill>
              </a:rPr>
              <a:t>সরকারি কর্মকর্তাদের উপঢৌকন...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Bat board p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1" y="1371600"/>
            <a:ext cx="3962400" cy="452596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29 April 2021, Sushanta sinha</a:t>
            </a:r>
            <a:endParaRPr lang="en-US" dirty="0"/>
          </a:p>
        </p:txBody>
      </p:sp>
      <p:pic>
        <p:nvPicPr>
          <p:cNvPr id="6146" name="Picture 2" descr="C:\Users\user\Desktop\bat halil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95400"/>
            <a:ext cx="4205287" cy="4648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001000" cy="5334000"/>
          </a:xfrm>
        </p:spPr>
        <p:txBody>
          <a:bodyPr/>
          <a:lstStyle/>
          <a:p>
            <a:pPr marL="0" indent="0">
              <a:buNone/>
            </a:pPr>
            <a:endParaRPr lang="en-US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251111"/>
              </p:ext>
            </p:extLst>
          </p:nvPr>
        </p:nvGraphicFramePr>
        <p:xfrm>
          <a:off x="533400" y="1219203"/>
          <a:ext cx="7848601" cy="3438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5477"/>
                <a:gridCol w="1407820"/>
                <a:gridCol w="1231844"/>
                <a:gridCol w="1495808"/>
                <a:gridCol w="1495808"/>
                <a:gridCol w="1231844"/>
              </a:tblGrid>
              <a:tr h="3522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200" dirty="0">
                          <a:effectLst/>
                        </a:rPr>
                        <a:t>স্তর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800" dirty="0">
                          <a:solidFill>
                            <a:srgbClr val="FF0000"/>
                          </a:solidFill>
                          <a:effectLst/>
                        </a:rPr>
                        <a:t>২০১৫-১৬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800" dirty="0">
                          <a:solidFill>
                            <a:srgbClr val="FF0000"/>
                          </a:solidFill>
                          <a:effectLst/>
                        </a:rPr>
                        <a:t>২০১৬-১৭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2573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800" dirty="0">
                          <a:solidFill>
                            <a:srgbClr val="FF0000"/>
                          </a:solidFill>
                          <a:effectLst/>
                        </a:rPr>
                        <a:t>২০১৭-১৮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2573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800" dirty="0">
                          <a:solidFill>
                            <a:srgbClr val="FF0000"/>
                          </a:solidFill>
                          <a:effectLst/>
                        </a:rPr>
                        <a:t>২০১৮-১৯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800" dirty="0">
                          <a:solidFill>
                            <a:srgbClr val="FF0000"/>
                          </a:solidFill>
                          <a:effectLst/>
                        </a:rPr>
                        <a:t>২০১৯-২০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/>
                </a:tc>
              </a:tr>
              <a:tr h="4802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200">
                          <a:effectLst/>
                        </a:rPr>
                        <a:t>নিম্ন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bn-IN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১৮/=</a:t>
                      </a:r>
                      <a:endParaRPr kumimoji="0" lang="en-US" sz="18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200" dirty="0">
                          <a:effectLst/>
                        </a:rPr>
                        <a:t>২৩/=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200">
                          <a:effectLst/>
                        </a:rPr>
                        <a:t>২৭/=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200">
                          <a:effectLst/>
                        </a:rPr>
                        <a:t>৩৫/=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bn-IN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৩৭/=</a:t>
                      </a:r>
                      <a:endParaRPr kumimoji="0" lang="en-US" sz="18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108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SD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50%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52%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55%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68580" marR="68580" marT="0" marB="0" anchor="ctr"/>
                </a:tc>
              </a:tr>
              <a:tr h="4802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200">
                          <a:effectLst/>
                        </a:rPr>
                        <a:t>মধ্যম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200" dirty="0">
                          <a:effectLst/>
                        </a:rPr>
                        <a:t>২১-৪২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200" dirty="0">
                          <a:effectLst/>
                        </a:rPr>
                        <a:t>-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200" dirty="0">
                          <a:effectLst/>
                        </a:rPr>
                        <a:t>-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200">
                          <a:effectLst/>
                        </a:rPr>
                        <a:t>৪৮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200" dirty="0">
                          <a:effectLst/>
                        </a:rPr>
                        <a:t>৬৩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/>
                </a:tc>
              </a:tr>
              <a:tr h="2401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SD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60%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65%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65%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/>
                </a:tc>
              </a:tr>
              <a:tr h="4802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200">
                          <a:effectLst/>
                        </a:rPr>
                        <a:t>উচ্চ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200">
                          <a:effectLst/>
                        </a:rPr>
                        <a:t>৪৪-৬৯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200" dirty="0">
                          <a:effectLst/>
                        </a:rPr>
                        <a:t>৪৫-৬৯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200" dirty="0">
                          <a:effectLst/>
                        </a:rPr>
                        <a:t>৪৫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200">
                          <a:effectLst/>
                        </a:rPr>
                        <a:t>৭৫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200" dirty="0">
                          <a:effectLst/>
                        </a:rPr>
                        <a:t>৯৩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/>
                </a:tc>
              </a:tr>
              <a:tr h="2401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SD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61%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63%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63%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65%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65%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/>
                </a:tc>
              </a:tr>
              <a:tr h="5340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200">
                          <a:effectLst/>
                        </a:rPr>
                        <a:t>প্রিমিয়াম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bn-IN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৭০/=+</a:t>
                      </a:r>
                      <a:endParaRPr kumimoji="0" lang="en-US" sz="18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200" dirty="0">
                          <a:effectLst/>
                        </a:rPr>
                        <a:t>৭০/=+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200">
                          <a:effectLst/>
                        </a:rPr>
                        <a:t>৭০/=+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200" dirty="0">
                          <a:effectLst/>
                        </a:rPr>
                        <a:t>১০৫/=+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bn-IN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১২৩/=+</a:t>
                      </a:r>
                      <a:endParaRPr kumimoji="0" lang="en-US" sz="18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108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SD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63%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65%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65%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65%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r>
                        <a:rPr kumimoji="0"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bn-IN" sz="18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33400" y="5029198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bn-IN" sz="2000" dirty="0">
                <a:latin typeface="SolaimanLipi" pitchFamily="66" charset="0"/>
                <a:cs typeface="SolaimanLipi" pitchFamily="66" charset="0"/>
              </a:rPr>
              <a:t>২০১৫-১৬ থেকে ২০১৯-২০ এ সম্পুরক শুল্ক বৃদ্ধির হার প্রিমিয়াম স্তরে সম্পুরক শুল্ক ২ শতাংশ </a:t>
            </a:r>
            <a:r>
              <a:rPr lang="bn-BD" sz="2000" dirty="0" smtClean="0">
                <a:latin typeface="SolaimanLipi" pitchFamily="66" charset="0"/>
                <a:cs typeface="SolaimanLipi" pitchFamily="66" charset="0"/>
              </a:rPr>
              <a:t>আর </a:t>
            </a:r>
            <a:r>
              <a:rPr lang="bn-IN" sz="2000" dirty="0" smtClean="0">
                <a:latin typeface="SolaimanLipi" pitchFamily="66" charset="0"/>
                <a:cs typeface="SolaimanLipi" pitchFamily="66" charset="0"/>
              </a:rPr>
              <a:t>খুচরা </a:t>
            </a:r>
            <a:r>
              <a:rPr lang="bn-IN" sz="2000" dirty="0">
                <a:latin typeface="SolaimanLipi" pitchFamily="66" charset="0"/>
                <a:cs typeface="SolaimanLipi" pitchFamily="66" charset="0"/>
              </a:rPr>
              <a:t>বিক্রয়মূল্য বেড়েছে </a:t>
            </a:r>
            <a:r>
              <a:rPr lang="bn-IN" sz="2000" dirty="0" smtClean="0">
                <a:latin typeface="SolaimanLipi" pitchFamily="66" charset="0"/>
                <a:cs typeface="SolaimanLipi" pitchFamily="66" charset="0"/>
              </a:rPr>
              <a:t>৫৩ </a:t>
            </a:r>
            <a:r>
              <a:rPr lang="bn-IN" sz="2000" dirty="0">
                <a:latin typeface="SolaimanLipi" pitchFamily="66" charset="0"/>
                <a:cs typeface="SolaimanLipi" pitchFamily="66" charset="0"/>
              </a:rPr>
              <a:t>টাকা। কর বাড়লে পুরাটায় রাজস্ব পায় সরকার। </a:t>
            </a:r>
            <a:r>
              <a:rPr lang="bn-BD" sz="2000" dirty="0">
                <a:latin typeface="SolaimanLipi" pitchFamily="66" charset="0"/>
                <a:cs typeface="SolaimanLipi" pitchFamily="66" charset="0"/>
              </a:rPr>
              <a:t>নিম্নস্তরে </a:t>
            </a:r>
            <a:r>
              <a:rPr lang="en-US" sz="2000" dirty="0" smtClean="0">
                <a:latin typeface="SolaimanLipi" pitchFamily="66" charset="0"/>
                <a:cs typeface="SolaimanLipi" pitchFamily="66" charset="0"/>
              </a:rPr>
              <a:t>SD</a:t>
            </a:r>
            <a:r>
              <a:rPr lang="bn-BD" sz="20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bn-BD" sz="2000" dirty="0">
                <a:latin typeface="SolaimanLipi" pitchFamily="66" charset="0"/>
                <a:cs typeface="SolaimanLipi" pitchFamily="66" charset="0"/>
              </a:rPr>
              <a:t>বেড়েছে ৭% আর দাম বেড়েছে ১৯ টাকা! </a:t>
            </a:r>
            <a:endParaRPr lang="en-US" sz="2000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29 April 2021, Sushanta sinha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46738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accent3">
                    <a:lumMod val="75000"/>
                  </a:schemeClr>
                </a:solidFill>
              </a:rPr>
              <a:t>কোম্পা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নি</a:t>
            </a:r>
            <a:r>
              <a:rPr lang="bn-BD" sz="2800" b="1" dirty="0">
                <a:solidFill>
                  <a:schemeClr val="accent3">
                    <a:lumMod val="75000"/>
                  </a:schemeClr>
                </a:solidFill>
              </a:rPr>
              <a:t>র পছন্দে তামাকের কর কাঠামো: 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72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29 April 2021, Sushanta sinha</a:t>
            </a:r>
            <a:endParaRPr lang="en-US" dirty="0"/>
          </a:p>
        </p:txBody>
      </p:sp>
      <p:pic>
        <p:nvPicPr>
          <p:cNvPr id="8193" name="Picture 1" descr="C:\Users\user\Desktop\tobacco_infograhph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4575260" cy="5334000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286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accent3">
                    <a:lumMod val="75000"/>
                  </a:schemeClr>
                </a:solidFill>
              </a:rPr>
              <a:t>লাভের </a:t>
            </a:r>
            <a:r>
              <a:rPr lang="bn-BD" sz="2800" b="1" dirty="0">
                <a:solidFill>
                  <a:schemeClr val="accent3">
                    <a:lumMod val="75000"/>
                  </a:schemeClr>
                </a:solidFill>
              </a:rPr>
              <a:t>গুড় পিঁপড়া খায়.. কোম্পা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নি</a:t>
            </a:r>
            <a:r>
              <a:rPr lang="bn-BD" sz="2800" b="1" dirty="0">
                <a:solidFill>
                  <a:schemeClr val="accent3">
                    <a:lumMod val="75000"/>
                  </a:schemeClr>
                </a:solidFill>
              </a:rPr>
              <a:t>র লাভ ২৯% রাজস্বে ১১</a:t>
            </a:r>
            <a:r>
              <a:rPr lang="bn-BD" sz="2800" b="1" dirty="0" smtClean="0">
                <a:solidFill>
                  <a:schemeClr val="accent3">
                    <a:lumMod val="75000"/>
                  </a:schemeClr>
                </a:solidFill>
              </a:rPr>
              <a:t>%...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17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29 April 2021, Sushanta sinha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286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টাকায়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মেলে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পুরস্কার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…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5486400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597" y="1143000"/>
            <a:ext cx="30861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06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bn-BD" dirty="0" smtClean="0"/>
              <a:t>কর বাড়ালে উৎপাদন কমবে সিগারেটের?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29 April 2021, Sushanta sinha</a:t>
            </a:r>
            <a:endParaRPr lang="en-US" dirty="0"/>
          </a:p>
        </p:txBody>
      </p:sp>
      <p:pic>
        <p:nvPicPr>
          <p:cNvPr id="3075" name="Picture 3" descr="D:\Sinha\batb\Tobacco Production FAOS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447800"/>
            <a:ext cx="4419600" cy="3352800"/>
          </a:xfrm>
          <a:prstGeom prst="rect">
            <a:avLst/>
          </a:prstGeom>
          <a:noFill/>
        </p:spPr>
      </p:pic>
      <p:pic>
        <p:nvPicPr>
          <p:cNvPr id="3076" name="Picture 4" descr="D:\Sinha\batb\IMG_20190422_1917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1447800"/>
            <a:ext cx="3669280" cy="32185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29 April 2021, Sushanta sinha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5334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accent3">
                    <a:lumMod val="75000"/>
                  </a:schemeClr>
                </a:solidFill>
              </a:rPr>
              <a:t>তামাক কোম্পা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নি</a:t>
            </a:r>
            <a:r>
              <a:rPr lang="bn-BD" sz="2800" b="1" dirty="0">
                <a:solidFill>
                  <a:schemeClr val="accent3">
                    <a:lumMod val="75000"/>
                  </a:schemeClr>
                </a:solidFill>
              </a:rPr>
              <a:t>র গোলকধাঁধা</a:t>
            </a:r>
            <a:r>
              <a:rPr lang="bn-BD" sz="2800" b="1" dirty="0" smtClean="0">
                <a:solidFill>
                  <a:schemeClr val="accent3">
                    <a:lumMod val="75000"/>
                  </a:schemeClr>
                </a:solidFill>
              </a:rPr>
              <a:t>...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LENOVO\Desktop\susanta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6"/>
          <a:stretch/>
        </p:blipFill>
        <p:spPr bwMode="auto">
          <a:xfrm>
            <a:off x="1600200" y="1219200"/>
            <a:ext cx="5638800" cy="539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52400"/>
            <a:ext cx="2438400" cy="838200"/>
          </a:xfrm>
        </p:spPr>
        <p:txBody>
          <a:bodyPr>
            <a:normAutofit/>
          </a:bodyPr>
          <a:lstStyle/>
          <a:p>
            <a:r>
              <a:rPr lang="bn-BD" sz="2800" b="1" dirty="0" smtClean="0">
                <a:solidFill>
                  <a:schemeClr val="accent3">
                    <a:lumMod val="75000"/>
                  </a:schemeClr>
                </a:solidFill>
              </a:rPr>
              <a:t>প্রকৃত সত্য...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29 April 2021, Sushanta sinha</a:t>
            </a:r>
            <a:endParaRPr lang="en-US" dirty="0"/>
          </a:p>
        </p:txBody>
      </p:sp>
      <p:pic>
        <p:nvPicPr>
          <p:cNvPr id="2050" name="Picture 2" descr="C:\Users\LENOVO\Desktop\susanta 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" b="1867"/>
          <a:stretch/>
        </p:blipFill>
        <p:spPr bwMode="auto">
          <a:xfrm>
            <a:off x="1738745" y="1045028"/>
            <a:ext cx="5638800" cy="570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52400"/>
            <a:ext cx="3886200" cy="1020762"/>
          </a:xfrm>
        </p:spPr>
        <p:txBody>
          <a:bodyPr>
            <a:normAutofit/>
          </a:bodyPr>
          <a:lstStyle/>
          <a:p>
            <a:pPr algn="ctr"/>
            <a:r>
              <a:rPr lang="bn-IN" sz="5400" dirty="0" smtClean="0">
                <a:solidFill>
                  <a:schemeClr val="tx1"/>
                </a:solidFill>
              </a:rPr>
              <a:t>ধন্যবাদ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4572000"/>
            <a:ext cx="7315200" cy="1600201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bn-BD" sz="1800" b="1" dirty="0"/>
              <a:t>২০৪০ সালের মধ্যে তামাকমুক্ত দেশ গড়তে</a:t>
            </a:r>
          </a:p>
          <a:p>
            <a:pPr algn="ctr">
              <a:buNone/>
            </a:pPr>
            <a:r>
              <a:rPr lang="bn-BD" sz="1800" b="1" dirty="0"/>
              <a:t>পাল্টা পরিসংখ্যান দিয়ে হবে লড়তে</a:t>
            </a:r>
            <a:r>
              <a:rPr lang="bn-BD" sz="1800" b="1" dirty="0" smtClean="0"/>
              <a:t>!</a:t>
            </a:r>
            <a:endParaRPr lang="en-US" sz="1800" b="1" dirty="0"/>
          </a:p>
          <a:p>
            <a:pPr algn="ctr">
              <a:buNone/>
            </a:pPr>
            <a:r>
              <a:rPr lang="bn-BD" sz="1800" b="1" dirty="0"/>
              <a:t>সুশান্ত সিনহা</a:t>
            </a:r>
            <a:endParaRPr lang="en-US" sz="1800" b="1" dirty="0"/>
          </a:p>
          <a:p>
            <a:pPr algn="ctr">
              <a:buNone/>
            </a:pPr>
            <a:r>
              <a:rPr lang="en-US" sz="1400" u="sng" dirty="0" smtClean="0">
                <a:hlinkClick r:id="rId3"/>
              </a:rPr>
              <a:t>sinhasmp@yahoo.com</a:t>
            </a:r>
            <a:endParaRPr lang="en-US" sz="105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29 April 2021, Sushanta sinha</a:t>
            </a:r>
            <a:endParaRPr lang="en-US" dirty="0"/>
          </a:p>
        </p:txBody>
      </p:sp>
      <p:pic>
        <p:nvPicPr>
          <p:cNvPr id="16386" name="Picture 2" descr="D:\Sinha\batb\PM 20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066800"/>
            <a:ext cx="6781800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6023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800"/>
          </a:xfrm>
        </p:spPr>
        <p:txBody>
          <a:bodyPr/>
          <a:lstStyle/>
          <a:p>
            <a:r>
              <a:rPr lang="bn-BD" dirty="0" smtClean="0"/>
              <a:t>কর বাড়ালে উৎপাদন কমবে বিড়ির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29 April 2021, Sushanta sinha</a:t>
            </a:r>
            <a:endParaRPr lang="en-US" dirty="0"/>
          </a:p>
        </p:txBody>
      </p:sp>
      <p:pic>
        <p:nvPicPr>
          <p:cNvPr id="4098" name="Picture 2" descr="D:\Sinha\batb\wb tobacc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362200"/>
            <a:ext cx="8458200" cy="3383512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43000" y="1219200"/>
            <a:ext cx="7086600" cy="914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বিশ্বব্যাংকের গবেষণা বলছে....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২০০৭/০৮ অর্থবছরে ৩৫০০ কোটি স্টিক বিড়ি থেকে ২০১৬/১৭ তে হয়েছে ৪ হাজার ৩৫০ কোটি স্টিক</a:t>
            </a: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bn-BD" dirty="0" smtClean="0"/>
              <a:t>তামাক তো অর্থকরী ফসল?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29 April 2021, Sushanta sinha</a:t>
            </a:r>
            <a:endParaRPr lang="en-US" dirty="0"/>
          </a:p>
        </p:txBody>
      </p:sp>
      <p:pic>
        <p:nvPicPr>
          <p:cNvPr id="1026" name="Picture 2" descr="D:\Sinha\batb\Tobacco cultiva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43000"/>
            <a:ext cx="7543800" cy="3028540"/>
          </a:xfrm>
          <a:prstGeom prst="rect">
            <a:avLst/>
          </a:prstGeom>
          <a:noFill/>
        </p:spPr>
      </p:pic>
      <p:pic>
        <p:nvPicPr>
          <p:cNvPr id="1027" name="Picture 3" descr="D:\Sinha\batb\Tobacco and poor data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267200"/>
            <a:ext cx="7391400" cy="1400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29 April 2021, Sushanta sinha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3048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accent3">
                    <a:lumMod val="75000"/>
                  </a:schemeClr>
                </a:solidFill>
                <a:latin typeface="Vrinda (Headings)"/>
              </a:rPr>
              <a:t>তামাক কোম্পানীগুলোতে হাজার হাজার কর্মসংস্থান করেছে?</a:t>
            </a:r>
          </a:p>
          <a:p>
            <a:endParaRPr lang="en-US" sz="2400" dirty="0">
              <a:latin typeface="Vrinda (Headings)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1143000"/>
            <a:ext cx="71628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latin typeface="SolaimanLipi" pitchFamily="66" charset="0"/>
                <a:cs typeface="SolaimanLipi" pitchFamily="66" charset="0"/>
              </a:rPr>
              <a:t>সিগারেটের বাজারে ৬৪ ভাগ দখল বহুজাতিক কোম্পানী </a:t>
            </a:r>
            <a:r>
              <a:rPr lang="en-US" dirty="0" smtClean="0">
                <a:latin typeface="SolaimanLipi" pitchFamily="66" charset="0"/>
                <a:cs typeface="SolaimanLipi" pitchFamily="66" charset="0"/>
              </a:rPr>
              <a:t>BATB’</a:t>
            </a:r>
            <a:r>
              <a:rPr lang="bn-BD" dirty="0" smtClean="0">
                <a:latin typeface="SolaimanLipi" pitchFamily="66" charset="0"/>
                <a:cs typeface="SolaimanLipi" pitchFamily="66" charset="0"/>
              </a:rPr>
              <a:t>র।</a:t>
            </a:r>
            <a:r>
              <a:rPr lang="en-US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bn-BD" dirty="0" smtClean="0">
                <a:latin typeface="SolaimanLipi" pitchFamily="66" charset="0"/>
                <a:cs typeface="SolaimanLipi" pitchFamily="66" charset="0"/>
              </a:rPr>
              <a:t>তাদের মোট কর্মকর্তা-কর্মচারী </a:t>
            </a:r>
            <a:r>
              <a:rPr lang="bn-BD" sz="2000" b="1" dirty="0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১৪২৬ </a:t>
            </a:r>
            <a:r>
              <a:rPr lang="bn-BD" dirty="0" smtClean="0">
                <a:latin typeface="SolaimanLipi" pitchFamily="66" charset="0"/>
                <a:cs typeface="SolaimanLipi" pitchFamily="66" charset="0"/>
              </a:rPr>
              <a:t>জন। </a:t>
            </a:r>
          </a:p>
          <a:p>
            <a:r>
              <a:rPr lang="bn-BD" dirty="0" smtClean="0">
                <a:latin typeface="SolaimanLipi" pitchFamily="66" charset="0"/>
                <a:cs typeface="SolaimanLipi" pitchFamily="66" charset="0"/>
              </a:rPr>
              <a:t>যা ২০১৬ সালে যা ছিল ১৭৪৭। চার বছরে কমছে ৩২১ জন! এরমধ্যে ১১৯৭ জন বা </a:t>
            </a:r>
            <a:r>
              <a:rPr lang="bn-BD" sz="2000" b="1" dirty="0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৮৪</a:t>
            </a:r>
            <a:r>
              <a:rPr lang="bn-BD" dirty="0" smtClean="0">
                <a:latin typeface="SolaimanLipi" pitchFamily="66" charset="0"/>
                <a:cs typeface="SolaimanLipi" pitchFamily="66" charset="0"/>
              </a:rPr>
              <a:t> ভাগই জুনিয়র কর্মকর্তা-দোকানে দোকানে ঘোরা কর্মচারী।</a:t>
            </a:r>
          </a:p>
          <a:p>
            <a:r>
              <a:rPr lang="bn-BD" dirty="0" smtClean="0">
                <a:latin typeface="SolaimanLipi" pitchFamily="66" charset="0"/>
                <a:cs typeface="SolaimanLipi" pitchFamily="66" charset="0"/>
              </a:rPr>
              <a:t>অন্য সিগারেট কোম্পানী ধরলে তা ২ হাজার বেশি নয়।</a:t>
            </a:r>
            <a:endParaRPr lang="en-US" dirty="0" smtClean="0">
              <a:latin typeface="SolaimanLipi" pitchFamily="66" charset="0"/>
              <a:cs typeface="SolaimanLipi" pitchFamily="66" charset="0"/>
            </a:endParaRPr>
          </a:p>
        </p:txBody>
      </p:sp>
      <p:pic>
        <p:nvPicPr>
          <p:cNvPr id="9" name="Picture 4" descr="C:\Users\user\Desktop\Bat 1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19400"/>
            <a:ext cx="74676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5134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686800" cy="609600"/>
          </a:xfrm>
        </p:spPr>
        <p:txBody>
          <a:bodyPr>
            <a:noAutofit/>
          </a:bodyPr>
          <a:lstStyle/>
          <a:p>
            <a:r>
              <a:rPr lang="bn-BD" sz="2400" b="1" dirty="0" smtClean="0">
                <a:solidFill>
                  <a:schemeClr val="accent3">
                    <a:lumMod val="75000"/>
                  </a:schemeClr>
                </a:solidFill>
              </a:rPr>
              <a:t>কর বাড়ালে তামাক পণ্যের উৎপাদন কমবে? ক্ষতিগ্রস্ত হবে সবচেয়ে বড় রাজস্বের খাত?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47799" y="2458405"/>
          <a:ext cx="5867401" cy="3408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963"/>
                <a:gridCol w="1751397"/>
                <a:gridCol w="949960"/>
                <a:gridCol w="1173480"/>
                <a:gridCol w="1117601"/>
              </a:tblGrid>
              <a:tr h="4223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Vrinda"/>
                        </a:rPr>
                        <a:t>অর্থবছর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Vrinda"/>
                        </a:rPr>
                        <a:t>সিগারেট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Vrinda"/>
                        </a:rPr>
                        <a:t>বিড়ি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Vrinda"/>
                        </a:rPr>
                        <a:t>জর্দা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Vrinda"/>
                        </a:rPr>
                        <a:t>গুল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6945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Vrinda"/>
                        </a:rPr>
                        <a:t>২০১৬-১৭</a:t>
                      </a:r>
                      <a:endParaRPr lang="en-US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Vrinda"/>
                        </a:rPr>
                        <a:t>১৯,৪৩৯ কোটি </a:t>
                      </a:r>
                      <a:r>
                        <a:rPr lang="bn-BD" sz="1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Vrinda"/>
                        </a:rPr>
                        <a:t>কা</a:t>
                      </a:r>
                      <a:endParaRPr lang="en-US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Vrinda"/>
                        </a:rPr>
                        <a:t>৫৪০ কোটি</a:t>
                      </a:r>
                      <a:endParaRPr lang="en-US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Vrinda"/>
                        </a:rPr>
                        <a:t>৩২.৪৮ কোটি</a:t>
                      </a:r>
                      <a:endParaRPr lang="en-US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Vrinda"/>
                        </a:rPr>
                        <a:t>১.৪১ কোটি</a:t>
                      </a:r>
                      <a:endParaRPr lang="en-US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6945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Vrinda"/>
                        </a:rPr>
                        <a:t>২০১৭-১৮</a:t>
                      </a:r>
                      <a:endParaRPr lang="en-US" sz="1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Vrinda"/>
                        </a:rPr>
                        <a:t>২১,৯৭৫ কোটি টাকা</a:t>
                      </a:r>
                      <a:endParaRPr lang="en-US" sz="1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Vrinda"/>
                        </a:rPr>
                        <a:t>৮৪২</a:t>
                      </a:r>
                      <a:r>
                        <a:rPr lang="en-US" sz="18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Vrinda"/>
                        </a:rPr>
                        <a:t> </a:t>
                      </a:r>
                      <a:r>
                        <a:rPr lang="bn-BD" sz="18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+mn-cs"/>
                        </a:rPr>
                        <a:t>কোটি</a:t>
                      </a:r>
                      <a:endParaRPr lang="en-US" sz="1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Vrinda"/>
                        </a:rPr>
                        <a:t>৪৭.৫৪</a:t>
                      </a:r>
                      <a:r>
                        <a:rPr lang="en-US" sz="18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Vrinda"/>
                        </a:rPr>
                        <a:t> </a:t>
                      </a:r>
                      <a:r>
                        <a:rPr lang="bn-BD" sz="18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+mn-cs"/>
                        </a:rPr>
                        <a:t>কোটি</a:t>
                      </a:r>
                      <a:endParaRPr lang="en-US" sz="1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Vrinda"/>
                        </a:rPr>
                        <a:t>১.৬৪</a:t>
                      </a:r>
                      <a:r>
                        <a:rPr lang="en-US" sz="18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Vrinda"/>
                        </a:rPr>
                        <a:t>  </a:t>
                      </a:r>
                      <a:r>
                        <a:rPr lang="bn-BD" sz="18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+mn-cs"/>
                        </a:rPr>
                        <a:t>কোটি</a:t>
                      </a:r>
                      <a:endParaRPr lang="en-US" sz="1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6945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Vrinda"/>
                        </a:rPr>
                        <a:t>২০১৮-১৯</a:t>
                      </a:r>
                      <a:endParaRPr lang="en-US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Vrinda"/>
                        </a:rPr>
                        <a:t>২৭,৬২০ কোটি টাকা</a:t>
                      </a:r>
                      <a:endParaRPr lang="en-US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Vrinda"/>
                        </a:rPr>
                        <a:t>৮৯৩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Vrinda"/>
                        </a:rPr>
                        <a:t> </a:t>
                      </a:r>
                      <a:r>
                        <a:rPr lang="bn-BD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+mn-cs"/>
                        </a:rPr>
                        <a:t>কোটি</a:t>
                      </a:r>
                      <a:endParaRPr lang="en-US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Vrinda"/>
                        </a:rPr>
                        <a:t>৩৪.৭৬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Vrinda"/>
                        </a:rPr>
                        <a:t> </a:t>
                      </a:r>
                      <a:r>
                        <a:rPr lang="bn-BD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+mn-cs"/>
                        </a:rPr>
                        <a:t>কোটি</a:t>
                      </a:r>
                      <a:endParaRPr lang="en-US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Vrinda"/>
                        </a:rPr>
                        <a:t>২.৫৫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Vrinda"/>
                        </a:rPr>
                        <a:t> </a:t>
                      </a:r>
                      <a:r>
                        <a:rPr lang="bn-BD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+mn-cs"/>
                        </a:rPr>
                        <a:t>কোটি</a:t>
                      </a:r>
                      <a:endParaRPr lang="en-US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6945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Vrinda"/>
                        </a:rPr>
                        <a:t>২০১৯-২০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Vrinda"/>
                        </a:rPr>
                        <a:t>২৫,৩৬২ কোটি টাকা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Vrinda"/>
                        </a:rPr>
                        <a:t>৯৯৩ </a:t>
                      </a:r>
                      <a:r>
                        <a:rPr lang="bn-BD" sz="18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+mn-cs"/>
                        </a:rPr>
                        <a:t>কোটি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Vrinda"/>
                        </a:rPr>
                        <a:t>২৬.১২ </a:t>
                      </a:r>
                      <a:r>
                        <a:rPr lang="bn-BD" sz="18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+mn-cs"/>
                        </a:rPr>
                        <a:t>কোটি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Vrinda"/>
                        </a:rPr>
                        <a:t>৫.৮৭ কোটি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10127"/>
          </a:xfrm>
        </p:spPr>
        <p:txBody>
          <a:bodyPr/>
          <a:lstStyle/>
          <a:p>
            <a:r>
              <a:rPr lang="sv-SE" smtClean="0"/>
              <a:t>29 April 2021, Sushanta sinha</a:t>
            </a:r>
            <a:endParaRPr lang="en-US" dirty="0"/>
          </a:p>
        </p:txBody>
      </p:sp>
      <p:pic>
        <p:nvPicPr>
          <p:cNvPr id="1027" name="Picture 3" descr="D:\Sinha\batb\BAT prof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7653338" cy="45920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কার ক্রেডিট নেই কে?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29 April 2021, Sushanta sinha</a:t>
            </a:r>
            <a:endParaRPr lang="en-US" dirty="0"/>
          </a:p>
        </p:txBody>
      </p:sp>
      <p:pic>
        <p:nvPicPr>
          <p:cNvPr id="2050" name="Picture 2" descr="D:\Sinha\batb\Fu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341438"/>
            <a:ext cx="5135677" cy="45259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1929</TotalTime>
  <Words>1283</Words>
  <Application>Microsoft Office PowerPoint</Application>
  <PresentationFormat>On-screen Show (4:3)</PresentationFormat>
  <Paragraphs>257</Paragraphs>
  <Slides>42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Trek</vt:lpstr>
      <vt:lpstr>PowerPoint Presentation</vt:lpstr>
      <vt:lpstr>কর বাড়ালে কী তামাকের ব্যবহার কমে? </vt:lpstr>
      <vt:lpstr>কর বাড়ালে তো রাজস্ব হারাবে সরকার?</vt:lpstr>
      <vt:lpstr>কর বাড়ালে উৎপাদন কমবে সিগারেটের?</vt:lpstr>
      <vt:lpstr>কর বাড়ালে উৎপাদন কমবে বিড়ির</vt:lpstr>
      <vt:lpstr>তামাক তো অর্থকরী ফসল?</vt:lpstr>
      <vt:lpstr>PowerPoint Presentation</vt:lpstr>
      <vt:lpstr>কর বাড়ালে তামাক পণ্যের উৎপাদন কমবে? ক্ষতিগ্রস্ত হবে সবচেয়ে বড় রাজস্বের খাত?</vt:lpstr>
      <vt:lpstr>কার ক্রেডিট নেই কে?</vt:lpstr>
      <vt:lpstr>PowerPoint Presentation</vt:lpstr>
      <vt:lpstr>বিরামহীন লাভ সিগারেট কোম্পানীগুলোর...</vt:lpstr>
      <vt:lpstr>সিগারেটের ওপর কর আর কত বাড়াবেন?</vt:lpstr>
      <vt:lpstr> </vt:lpstr>
      <vt:lpstr>তামাক চাষ লাভজনক?</vt:lpstr>
      <vt:lpstr>১২ হাজার কোটি টাকা জাপান টোব্যাকোর বিনিয়োগ...</vt:lpstr>
      <vt:lpstr>বিনিয়োগের প্রতিদান..জাপানী দূতাবাসের হস্তক্ষেপ </vt:lpstr>
      <vt:lpstr>LD &amp; More...ছিছি নয়, সিসি...</vt:lpstr>
      <vt:lpstr>সিগারেটর ওপর অনেক বেশি ট্যাক্স-ভ্যাট ?</vt:lpstr>
      <vt:lpstr>বহুজাতিক কোম্পানীতে স্বচ্ছতার সাথে ব্যবসা করে?</vt:lpstr>
      <vt:lpstr>PowerPoint Presentation</vt:lpstr>
      <vt:lpstr>PowerPoint Presentation</vt:lpstr>
      <vt:lpstr>PowerPoint Presentation</vt:lpstr>
      <vt:lpstr>PowerPoint Presentation</vt:lpstr>
      <vt:lpstr>কিশোরদের দিকে নজর কেন বেশী?</vt:lpstr>
      <vt:lpstr>PowerPoint Presentation</vt:lpstr>
      <vt:lpstr>সিগারেটের তথ্য বিভ্রান্তীর মিথ.....</vt:lpstr>
      <vt:lpstr>সিগারেটের উৎপাদন তো সরকার বলছে কমছে?</vt:lpstr>
      <vt:lpstr>লুকিয়ে থাকা কোম্পানীর ভুত</vt:lpstr>
      <vt:lpstr>তামাক চাষ হয় মাত্র ১ শতাংশ জমিতে? </vt:lpstr>
      <vt:lpstr>সরকারে বেঁধে দেয়া দামে তামাক বেচে চাষী?</vt:lpstr>
      <vt:lpstr>আওয়াজ তুলতে হবে</vt:lpstr>
      <vt:lpstr>PowerPoint Presentation</vt:lpstr>
      <vt:lpstr>কাঁটা দিয়ে কাঁটা তোলে বিএটি...</vt:lpstr>
      <vt:lpstr>PowerPoint Presentation</vt:lpstr>
      <vt:lpstr>PowerPoint Presentation</vt:lpstr>
      <vt:lpstr>সরকারি কর্মকর্তাদের উপঢৌকন...</vt:lpstr>
      <vt:lpstr>PowerPoint Presentation</vt:lpstr>
      <vt:lpstr>PowerPoint Presentation</vt:lpstr>
      <vt:lpstr>PowerPoint Presentation</vt:lpstr>
      <vt:lpstr>PowerPoint Presentation</vt:lpstr>
      <vt:lpstr>প্রকৃত সত্য...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‘Industry Interference’ Presenter Sushanta sinha                                                                                                                                                                                                  2 June 2019’  তামাক কোম্পানীর কূটকৌশল  ও বাংলাদেশের তামাক কর ব্যবস্থাপনা</dc:title>
  <dc:creator>Bappa Das</dc:creator>
  <cp:lastModifiedBy>ismail - [2010]</cp:lastModifiedBy>
  <cp:revision>402</cp:revision>
  <dcterms:created xsi:type="dcterms:W3CDTF">2019-07-01T06:55:54Z</dcterms:created>
  <dcterms:modified xsi:type="dcterms:W3CDTF">2021-05-06T05:54:13Z</dcterms:modified>
</cp:coreProperties>
</file>