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0" r:id="rId1"/>
  </p:sldMasterIdLst>
  <p:notesMasterIdLst>
    <p:notesMasterId r:id="rId28"/>
  </p:notesMasterIdLst>
  <p:handoutMasterIdLst>
    <p:handoutMasterId r:id="rId29"/>
  </p:handoutMasterIdLst>
  <p:sldIdLst>
    <p:sldId id="461" r:id="rId2"/>
    <p:sldId id="1907" r:id="rId3"/>
    <p:sldId id="1911" r:id="rId4"/>
    <p:sldId id="1912" r:id="rId5"/>
    <p:sldId id="1914" r:id="rId6"/>
    <p:sldId id="1942" r:id="rId7"/>
    <p:sldId id="1937" r:id="rId8"/>
    <p:sldId id="1935" r:id="rId9"/>
    <p:sldId id="1936" r:id="rId10"/>
    <p:sldId id="1953" r:id="rId11"/>
    <p:sldId id="1939" r:id="rId12"/>
    <p:sldId id="1940" r:id="rId13"/>
    <p:sldId id="1941" r:id="rId14"/>
    <p:sldId id="1944" r:id="rId15"/>
    <p:sldId id="1945" r:id="rId16"/>
    <p:sldId id="1947" r:id="rId17"/>
    <p:sldId id="1946" r:id="rId18"/>
    <p:sldId id="1954" r:id="rId19"/>
    <p:sldId id="1938" r:id="rId20"/>
    <p:sldId id="1943" r:id="rId21"/>
    <p:sldId id="1948" r:id="rId22"/>
    <p:sldId id="1949" r:id="rId23"/>
    <p:sldId id="1951" r:id="rId24"/>
    <p:sldId id="1950" r:id="rId25"/>
    <p:sldId id="1952" r:id="rId26"/>
    <p:sldId id="1934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J.  Chaloupka" initials="FJ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7F9307"/>
    <a:srgbClr val="993400"/>
    <a:srgbClr val="00285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5172" autoAdjust="0"/>
  </p:normalViewPr>
  <p:slideViewPr>
    <p:cSldViewPr snapToGrid="0">
      <p:cViewPr>
        <p:scale>
          <a:sx n="60" d="100"/>
          <a:sy n="60" d="100"/>
        </p:scale>
        <p:origin x="-1352" y="-352"/>
      </p:cViewPr>
      <p:guideLst>
        <p:guide orient="horz" pos="616"/>
        <p:guide orient="horz" pos="2160"/>
        <p:guide pos="3048"/>
        <p:guide pos="5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2418"/>
    </p:cViewPr>
  </p:sorterViewPr>
  <p:notesViewPr>
    <p:cSldViewPr snapToGrid="0">
      <p:cViewPr>
        <p:scale>
          <a:sx n="75" d="100"/>
          <a:sy n="75" d="100"/>
        </p:scale>
        <p:origin x="-2976" y="-24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%20Chaloupka\Documents\UIC.information\teaching\special%20topics%20-%20tobacco%20control\tax%20structures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%20Chaloupka\Documents\UIC.information\teaching\special%20topics%20-%20tobacco%20control\tax%20structures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%20Chaloupka\Documents\UIC.information\teaching\special%20topics%20-%20tobacco%20control\tax%20structures.xlsx" TargetMode="External"/><Relationship Id="rId2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%20Chaloupka\Documents\UIC.information\teaching\special%20topics%20-%20tobacco%20control\tax%20structures.xlsx" TargetMode="External"/><Relationship Id="rId2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Uniform Specific Tax, $0.50 per pack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89718022512679"/>
          <c:y val="0.0283022017706657"/>
          <c:w val="0.870776797870107"/>
          <c:h val="0.835956337597072"/>
        </c:manualLayout>
      </c:layout>
      <c:lineChart>
        <c:grouping val="standard"/>
        <c:varyColors val="0"/>
        <c:ser>
          <c:idx val="0"/>
          <c:order val="0"/>
          <c:tx>
            <c:v>producer price</c:v>
          </c:tx>
          <c:marker>
            <c:symbol val="none"/>
          </c:marker>
          <c:cat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cat>
          <c:val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val>
          <c:smooth val="0"/>
        </c:ser>
        <c:ser>
          <c:idx val="1"/>
          <c:order val="1"/>
          <c:tx>
            <c:v>tax</c:v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cat>
          <c:val>
            <c:numRef>
              <c:f>Sheet1!$B$3:$B$27</c:f>
              <c:numCache>
                <c:formatCode>"$"#,##0.00</c:formatCode>
                <c:ptCount val="25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</c:numCache>
            </c:numRef>
          </c:val>
          <c:smooth val="0"/>
        </c:ser>
        <c:ser>
          <c:idx val="2"/>
          <c:order val="2"/>
          <c:tx>
            <c:v>retail price</c:v>
          </c:tx>
          <c:marker>
            <c:symbol val="none"/>
          </c:marker>
          <c:dPt>
            <c:idx val="7"/>
            <c:marker>
              <c:symbol val="diamond"/>
              <c:size val="10"/>
            </c:marker>
            <c:bubble3D val="0"/>
          </c:dPt>
          <c:dPt>
            <c:idx val="23"/>
            <c:marker>
              <c:symbol val="diamond"/>
              <c:size val="10"/>
            </c:marker>
            <c:bubble3D val="0"/>
          </c:dPt>
          <c:dLbls>
            <c:dLbl>
              <c:idx val="7"/>
              <c:layout>
                <c:manualLayout>
                  <c:x val="-0.0585769108497471"/>
                  <c:y val="-0.0322602736641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0.0527192197647722"/>
                  <c:y val="-0.0540425582797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cat>
          <c:val>
            <c:numRef>
              <c:f>Sheet1!$C$3:$C$27</c:f>
              <c:numCache>
                <c:formatCode>"$"#,##0.00</c:formatCode>
                <c:ptCount val="25"/>
                <c:pt idx="0">
                  <c:v>0.600000000000001</c:v>
                </c:pt>
                <c:pt idx="1">
                  <c:v>0.700000000000001</c:v>
                </c:pt>
                <c:pt idx="2">
                  <c:v>0.8</c:v>
                </c:pt>
                <c:pt idx="3">
                  <c:v>0.9</c:v>
                </c:pt>
                <c:pt idx="4">
                  <c:v>1.0</c:v>
                </c:pt>
                <c:pt idx="5">
                  <c:v>1.1</c:v>
                </c:pt>
                <c:pt idx="6">
                  <c:v>1.2</c:v>
                </c:pt>
                <c:pt idx="7">
                  <c:v>1.299999999999995</c:v>
                </c:pt>
                <c:pt idx="8">
                  <c:v>1.4</c:v>
                </c:pt>
                <c:pt idx="9">
                  <c:v>1.5</c:v>
                </c:pt>
                <c:pt idx="10">
                  <c:v>1.599999999999996</c:v>
                </c:pt>
                <c:pt idx="11">
                  <c:v>1.7</c:v>
                </c:pt>
                <c:pt idx="12">
                  <c:v>1.8</c:v>
                </c:pt>
                <c:pt idx="13">
                  <c:v>1.9</c:v>
                </c:pt>
                <c:pt idx="14">
                  <c:v>2.0</c:v>
                </c:pt>
                <c:pt idx="15">
                  <c:v>2.100000000000001</c:v>
                </c:pt>
                <c:pt idx="16">
                  <c:v>2.2</c:v>
                </c:pt>
                <c:pt idx="17">
                  <c:v>2.300000000000001</c:v>
                </c:pt>
                <c:pt idx="18">
                  <c:v>2.4</c:v>
                </c:pt>
                <c:pt idx="19">
                  <c:v>2.5</c:v>
                </c:pt>
                <c:pt idx="20">
                  <c:v>2.6</c:v>
                </c:pt>
                <c:pt idx="21">
                  <c:v>2.700000000000001</c:v>
                </c:pt>
                <c:pt idx="22">
                  <c:v>2.800000000000001</c:v>
                </c:pt>
                <c:pt idx="23">
                  <c:v>2.900000000000001</c:v>
                </c:pt>
                <c:pt idx="24">
                  <c:v>3.000000000000001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2656936"/>
        <c:axId val="-2052987432"/>
      </c:lineChart>
      <c:lineChart>
        <c:grouping val="standard"/>
        <c:varyColors val="0"/>
        <c:ser>
          <c:idx val="3"/>
          <c:order val="3"/>
          <c:tx>
            <c:v>tax as % of price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cat>
          <c:val>
            <c:numRef>
              <c:f>Sheet1!$D$3:$D$27</c:f>
              <c:numCache>
                <c:formatCode>0.0%</c:formatCode>
                <c:ptCount val="25"/>
                <c:pt idx="0">
                  <c:v>0.833333333333334</c:v>
                </c:pt>
                <c:pt idx="1">
                  <c:v>0.714285714285715</c:v>
                </c:pt>
                <c:pt idx="2">
                  <c:v>0.625000000000002</c:v>
                </c:pt>
                <c:pt idx="3">
                  <c:v>0.555555555555556</c:v>
                </c:pt>
                <c:pt idx="4">
                  <c:v>0.5</c:v>
                </c:pt>
                <c:pt idx="5">
                  <c:v>0.454545454545454</c:v>
                </c:pt>
                <c:pt idx="6">
                  <c:v>0.416666666666668</c:v>
                </c:pt>
                <c:pt idx="7">
                  <c:v>0.384615384615385</c:v>
                </c:pt>
                <c:pt idx="8">
                  <c:v>0.357142857142859</c:v>
                </c:pt>
                <c:pt idx="9">
                  <c:v>0.333333333333333</c:v>
                </c:pt>
                <c:pt idx="10">
                  <c:v>0.312500000000001</c:v>
                </c:pt>
                <c:pt idx="11">
                  <c:v>0.294117647058824</c:v>
                </c:pt>
                <c:pt idx="12">
                  <c:v>0.277777777777779</c:v>
                </c:pt>
                <c:pt idx="13">
                  <c:v>0.263157894736842</c:v>
                </c:pt>
                <c:pt idx="14">
                  <c:v>0.25</c:v>
                </c:pt>
                <c:pt idx="15">
                  <c:v>0.238095238095239</c:v>
                </c:pt>
                <c:pt idx="16">
                  <c:v>0.227272727272727</c:v>
                </c:pt>
                <c:pt idx="17">
                  <c:v>0.217391304347827</c:v>
                </c:pt>
                <c:pt idx="18">
                  <c:v>0.208333333333334</c:v>
                </c:pt>
                <c:pt idx="19">
                  <c:v>0.2</c:v>
                </c:pt>
                <c:pt idx="20">
                  <c:v>0.192307692307692</c:v>
                </c:pt>
                <c:pt idx="21">
                  <c:v>0.185185185185186</c:v>
                </c:pt>
                <c:pt idx="22">
                  <c:v>0.178571428571429</c:v>
                </c:pt>
                <c:pt idx="23">
                  <c:v>0.172413793103449</c:v>
                </c:pt>
                <c:pt idx="24">
                  <c:v>0.166666666666667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3050440"/>
        <c:axId val="2093953256"/>
      </c:lineChart>
      <c:catAx>
        <c:axId val="-2052656936"/>
        <c:scaling>
          <c:orientation val="minMax"/>
        </c:scaling>
        <c:delete val="0"/>
        <c:axPos val="b"/>
        <c:numFmt formatCode="&quot;$&quot;#,##0.00" sourceLinked="1"/>
        <c:majorTickMark val="out"/>
        <c:minorTickMark val="none"/>
        <c:tickLblPos val="nextTo"/>
        <c:crossAx val="-2052987432"/>
        <c:crosses val="autoZero"/>
        <c:auto val="1"/>
        <c:lblAlgn val="ctr"/>
        <c:lblOffset val="100"/>
        <c:tickLblSkip val="4"/>
        <c:noMultiLvlLbl val="0"/>
      </c:catAx>
      <c:valAx>
        <c:axId val="-2052987432"/>
        <c:scaling>
          <c:orientation val="minMax"/>
          <c:max val="5.75"/>
          <c:min val="0.0"/>
        </c:scaling>
        <c:delete val="0"/>
        <c:axPos val="l"/>
        <c:numFmt formatCode="&quot;$&quot;#,##0.00" sourceLinked="1"/>
        <c:majorTickMark val="out"/>
        <c:minorTickMark val="none"/>
        <c:tickLblPos val="nextTo"/>
        <c:crossAx val="-2052656936"/>
        <c:crosses val="autoZero"/>
        <c:crossBetween val="between"/>
      </c:valAx>
      <c:valAx>
        <c:axId val="2093953256"/>
        <c:scaling>
          <c:orientation val="minMax"/>
          <c:max val="1.0"/>
          <c:min val="0.0"/>
        </c:scaling>
        <c:delete val="0"/>
        <c:axPos val="r"/>
        <c:numFmt formatCode="0.0%" sourceLinked="1"/>
        <c:majorTickMark val="out"/>
        <c:minorTickMark val="none"/>
        <c:tickLblPos val="nextTo"/>
        <c:crossAx val="2093050440"/>
        <c:crosses val="max"/>
        <c:crossBetween val="between"/>
      </c:valAx>
      <c:catAx>
        <c:axId val="2093050440"/>
        <c:scaling>
          <c:orientation val="minMax"/>
        </c:scaling>
        <c:delete val="1"/>
        <c:axPos val="b"/>
        <c:numFmt formatCode="&quot;$&quot;#,##0.00" sourceLinked="1"/>
        <c:majorTickMark val="out"/>
        <c:minorTickMark val="none"/>
        <c:tickLblPos val="none"/>
        <c:crossAx val="209395325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Uniform Ad Valorem Tax, 62.5% of Producer Price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572309102978786"/>
          <c:y val="0.0223855692918799"/>
          <c:w val="0.870776797870107"/>
          <c:h val="0.840400432020275"/>
        </c:manualLayout>
      </c:layout>
      <c:lineChart>
        <c:grouping val="standard"/>
        <c:varyColors val="0"/>
        <c:ser>
          <c:idx val="0"/>
          <c:order val="0"/>
          <c:tx>
            <c:v>producer price</c:v>
          </c:tx>
          <c:marker>
            <c:symbol val="none"/>
          </c:marker>
          <c:cat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cat>
          <c:val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val>
          <c:smooth val="0"/>
        </c:ser>
        <c:ser>
          <c:idx val="1"/>
          <c:order val="1"/>
          <c:tx>
            <c:v>tax</c:v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cat>
          <c:val>
            <c:numRef>
              <c:f>Sheet1!$J$3:$J$27</c:f>
              <c:numCache>
                <c:formatCode>"$"#,##0.00</c:formatCode>
                <c:ptCount val="25"/>
                <c:pt idx="0">
                  <c:v>0.0625</c:v>
                </c:pt>
                <c:pt idx="1">
                  <c:v>0.125</c:v>
                </c:pt>
                <c:pt idx="2">
                  <c:v>0.1875</c:v>
                </c:pt>
                <c:pt idx="3">
                  <c:v>0.25</c:v>
                </c:pt>
                <c:pt idx="4">
                  <c:v>0.312500000000001</c:v>
                </c:pt>
                <c:pt idx="5">
                  <c:v>0.375000000000001</c:v>
                </c:pt>
                <c:pt idx="6">
                  <c:v>0.437500000000001</c:v>
                </c:pt>
                <c:pt idx="7">
                  <c:v>0.5</c:v>
                </c:pt>
                <c:pt idx="8">
                  <c:v>0.5625</c:v>
                </c:pt>
                <c:pt idx="9">
                  <c:v>0.625000000000002</c:v>
                </c:pt>
                <c:pt idx="10">
                  <c:v>0.6875</c:v>
                </c:pt>
                <c:pt idx="11">
                  <c:v>0.750000000000002</c:v>
                </c:pt>
                <c:pt idx="12">
                  <c:v>0.8125</c:v>
                </c:pt>
                <c:pt idx="13">
                  <c:v>0.875000000000002</c:v>
                </c:pt>
                <c:pt idx="14">
                  <c:v>0.9375</c:v>
                </c:pt>
                <c:pt idx="15">
                  <c:v>1.0</c:v>
                </c:pt>
                <c:pt idx="16">
                  <c:v>1.0625</c:v>
                </c:pt>
                <c:pt idx="17">
                  <c:v>1.125</c:v>
                </c:pt>
                <c:pt idx="18">
                  <c:v>1.1875</c:v>
                </c:pt>
                <c:pt idx="19">
                  <c:v>1.25</c:v>
                </c:pt>
                <c:pt idx="20">
                  <c:v>1.3125</c:v>
                </c:pt>
                <c:pt idx="21">
                  <c:v>1.375</c:v>
                </c:pt>
                <c:pt idx="22">
                  <c:v>1.437499999999995</c:v>
                </c:pt>
                <c:pt idx="23">
                  <c:v>1.5</c:v>
                </c:pt>
                <c:pt idx="24">
                  <c:v>1.5625</c:v>
                </c:pt>
              </c:numCache>
            </c:numRef>
          </c:val>
          <c:smooth val="0"/>
        </c:ser>
        <c:ser>
          <c:idx val="2"/>
          <c:order val="2"/>
          <c:tx>
            <c:v>retail price</c:v>
          </c:tx>
          <c:marker>
            <c:symbol val="none"/>
          </c:marker>
          <c:dPt>
            <c:idx val="7"/>
            <c:marker>
              <c:symbol val="diamond"/>
              <c:size val="10"/>
            </c:marker>
            <c:bubble3D val="0"/>
          </c:dPt>
          <c:dPt>
            <c:idx val="23"/>
            <c:marker>
              <c:symbol val="diamond"/>
              <c:size val="10"/>
            </c:marker>
            <c:bubble3D val="0"/>
          </c:dPt>
          <c:dLbls>
            <c:dLbl>
              <c:idx val="7"/>
              <c:layout>
                <c:manualLayout>
                  <c:x val="-0.0776144068759148"/>
                  <c:y val="-0.0342764245196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0.0600413336209905"/>
                  <c:y val="-0.0584715477099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cat>
          <c:val>
            <c:numRef>
              <c:f>Sheet1!$K$3:$K$27</c:f>
              <c:numCache>
                <c:formatCode>"$"#,##0.00</c:formatCode>
                <c:ptCount val="25"/>
                <c:pt idx="0">
                  <c:v>0.1625</c:v>
                </c:pt>
                <c:pt idx="1">
                  <c:v>0.325000000000001</c:v>
                </c:pt>
                <c:pt idx="2">
                  <c:v>0.4875</c:v>
                </c:pt>
                <c:pt idx="3">
                  <c:v>0.650000000000002</c:v>
                </c:pt>
                <c:pt idx="4">
                  <c:v>0.8125</c:v>
                </c:pt>
                <c:pt idx="5">
                  <c:v>0.975000000000001</c:v>
                </c:pt>
                <c:pt idx="6">
                  <c:v>1.1375</c:v>
                </c:pt>
                <c:pt idx="7">
                  <c:v>1.299999999999995</c:v>
                </c:pt>
                <c:pt idx="8">
                  <c:v>1.462499999999996</c:v>
                </c:pt>
                <c:pt idx="9">
                  <c:v>1.625</c:v>
                </c:pt>
                <c:pt idx="10">
                  <c:v>1.787499999999996</c:v>
                </c:pt>
                <c:pt idx="11">
                  <c:v>1.950000000000003</c:v>
                </c:pt>
                <c:pt idx="12">
                  <c:v>2.112499999999997</c:v>
                </c:pt>
                <c:pt idx="13">
                  <c:v>2.275</c:v>
                </c:pt>
                <c:pt idx="14">
                  <c:v>2.4375</c:v>
                </c:pt>
                <c:pt idx="15">
                  <c:v>2.6</c:v>
                </c:pt>
                <c:pt idx="16">
                  <c:v>2.762500000000001</c:v>
                </c:pt>
                <c:pt idx="17">
                  <c:v>2.925000000000001</c:v>
                </c:pt>
                <c:pt idx="18">
                  <c:v>3.087500000000001</c:v>
                </c:pt>
                <c:pt idx="19">
                  <c:v>3.250000000000001</c:v>
                </c:pt>
                <c:pt idx="20">
                  <c:v>3.412499999999993</c:v>
                </c:pt>
                <c:pt idx="21">
                  <c:v>3.575</c:v>
                </c:pt>
                <c:pt idx="22">
                  <c:v>3.737500000000001</c:v>
                </c:pt>
                <c:pt idx="23">
                  <c:v>3.900000000000001</c:v>
                </c:pt>
                <c:pt idx="24">
                  <c:v>4.062499999999996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3447224"/>
        <c:axId val="-2052472536"/>
      </c:lineChart>
      <c:lineChart>
        <c:grouping val="standard"/>
        <c:varyColors val="0"/>
        <c:ser>
          <c:idx val="3"/>
          <c:order val="3"/>
          <c:tx>
            <c:v>tax as % of price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cat>
          <c:val>
            <c:numRef>
              <c:f>Sheet1!$L$3:$L$27</c:f>
              <c:numCache>
                <c:formatCode>0.0%</c:formatCode>
                <c:ptCount val="25"/>
                <c:pt idx="0">
                  <c:v>0.384615384615385</c:v>
                </c:pt>
                <c:pt idx="1">
                  <c:v>0.384615384615385</c:v>
                </c:pt>
                <c:pt idx="2">
                  <c:v>0.384615384615385</c:v>
                </c:pt>
                <c:pt idx="3">
                  <c:v>0.384615384615385</c:v>
                </c:pt>
                <c:pt idx="4">
                  <c:v>0.384615384615385</c:v>
                </c:pt>
                <c:pt idx="5">
                  <c:v>0.384615384615385</c:v>
                </c:pt>
                <c:pt idx="6">
                  <c:v>0.384615384615385</c:v>
                </c:pt>
                <c:pt idx="7">
                  <c:v>0.384615384615385</c:v>
                </c:pt>
                <c:pt idx="8">
                  <c:v>0.384615384615385</c:v>
                </c:pt>
                <c:pt idx="9">
                  <c:v>0.384615384615385</c:v>
                </c:pt>
                <c:pt idx="10">
                  <c:v>0.384615384615385</c:v>
                </c:pt>
                <c:pt idx="11">
                  <c:v>0.384615384615385</c:v>
                </c:pt>
                <c:pt idx="12">
                  <c:v>0.384615384615385</c:v>
                </c:pt>
                <c:pt idx="13">
                  <c:v>0.384615384615385</c:v>
                </c:pt>
                <c:pt idx="14">
                  <c:v>0.384615384615385</c:v>
                </c:pt>
                <c:pt idx="15">
                  <c:v>0.384615384615385</c:v>
                </c:pt>
                <c:pt idx="16">
                  <c:v>0.384615384615385</c:v>
                </c:pt>
                <c:pt idx="17">
                  <c:v>0.384615384615385</c:v>
                </c:pt>
                <c:pt idx="18">
                  <c:v>0.384615384615385</c:v>
                </c:pt>
                <c:pt idx="19">
                  <c:v>0.384615384615385</c:v>
                </c:pt>
                <c:pt idx="20">
                  <c:v>0.384615384615385</c:v>
                </c:pt>
                <c:pt idx="21">
                  <c:v>0.384615384615385</c:v>
                </c:pt>
                <c:pt idx="22">
                  <c:v>0.384615384615385</c:v>
                </c:pt>
                <c:pt idx="23">
                  <c:v>0.384615384615385</c:v>
                </c:pt>
                <c:pt idx="24">
                  <c:v>0.384615384615385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2999496"/>
        <c:axId val="-2053002552"/>
      </c:lineChart>
      <c:catAx>
        <c:axId val="2093447224"/>
        <c:scaling>
          <c:orientation val="minMax"/>
        </c:scaling>
        <c:delete val="0"/>
        <c:axPos val="b"/>
        <c:numFmt formatCode="&quot;$&quot;#,##0.00" sourceLinked="1"/>
        <c:majorTickMark val="out"/>
        <c:minorTickMark val="none"/>
        <c:tickLblPos val="nextTo"/>
        <c:crossAx val="-2052472536"/>
        <c:crosses val="autoZero"/>
        <c:auto val="1"/>
        <c:lblAlgn val="ctr"/>
        <c:lblOffset val="100"/>
        <c:tickLblSkip val="4"/>
        <c:noMultiLvlLbl val="0"/>
      </c:catAx>
      <c:valAx>
        <c:axId val="-2052472536"/>
        <c:scaling>
          <c:orientation val="minMax"/>
          <c:max val="5.75"/>
          <c:min val="0.0"/>
        </c:scaling>
        <c:delete val="0"/>
        <c:axPos val="l"/>
        <c:numFmt formatCode="&quot;$&quot;#,##0.00" sourceLinked="1"/>
        <c:majorTickMark val="out"/>
        <c:minorTickMark val="none"/>
        <c:tickLblPos val="nextTo"/>
        <c:crossAx val="2093447224"/>
        <c:crosses val="autoZero"/>
        <c:crossBetween val="between"/>
      </c:valAx>
      <c:valAx>
        <c:axId val="-2053002552"/>
        <c:scaling>
          <c:orientation val="minMax"/>
          <c:max val="1.0"/>
          <c:min val="0.0"/>
        </c:scaling>
        <c:delete val="0"/>
        <c:axPos val="r"/>
        <c:numFmt formatCode="0.0%" sourceLinked="1"/>
        <c:majorTickMark val="out"/>
        <c:minorTickMark val="none"/>
        <c:tickLblPos val="nextTo"/>
        <c:crossAx val="-2052999496"/>
        <c:crosses val="max"/>
        <c:crossBetween val="between"/>
      </c:valAx>
      <c:catAx>
        <c:axId val="-2052999496"/>
        <c:scaling>
          <c:orientation val="minMax"/>
        </c:scaling>
        <c:delete val="1"/>
        <c:axPos val="b"/>
        <c:numFmt formatCode="&quot;$&quot;#,##0.00" sourceLinked="1"/>
        <c:majorTickMark val="out"/>
        <c:minorTickMark val="none"/>
        <c:tickLblPos val="none"/>
        <c:crossAx val="-205300255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Mixed Ad Valorem Tax, 30% of Producer Price</a:t>
            </a:r>
          </a:p>
          <a:p>
            <a:pPr>
              <a:defRPr/>
            </a:pPr>
            <a:r>
              <a:rPr lang="en-US"/>
              <a:t>and Specifc Tax, $0.26 per pack </a:t>
            </a:r>
          </a:p>
          <a:p>
            <a:pPr>
              <a:defRPr/>
            </a:pPr>
            <a:r>
              <a:rPr lang="en-US"/>
              <a:t>OR Minimum Tax of $0.75 per pack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572309102978786"/>
          <c:y val="0.0223855692918799"/>
          <c:w val="0.870776797870107"/>
          <c:h val="0.845048556430449"/>
        </c:manualLayout>
      </c:layout>
      <c:lineChart>
        <c:grouping val="standard"/>
        <c:varyColors val="0"/>
        <c:ser>
          <c:idx val="0"/>
          <c:order val="0"/>
          <c:tx>
            <c:v>producer price</c:v>
          </c:tx>
          <c:marker>
            <c:symbol val="none"/>
          </c:marker>
          <c:cat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cat>
          <c:val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val>
          <c:smooth val="0"/>
        </c:ser>
        <c:ser>
          <c:idx val="1"/>
          <c:order val="1"/>
          <c:tx>
            <c:v>tax</c:v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cat>
          <c:val>
            <c:numRef>
              <c:f>Sheet1!$Z$3:$Z$27</c:f>
              <c:numCache>
                <c:formatCode>"$"#,##0.00</c:formatCode>
                <c:ptCount val="25"/>
                <c:pt idx="0">
                  <c:v>0.750000000000002</c:v>
                </c:pt>
                <c:pt idx="1">
                  <c:v>0.750000000000002</c:v>
                </c:pt>
                <c:pt idx="2">
                  <c:v>0.750000000000002</c:v>
                </c:pt>
                <c:pt idx="3">
                  <c:v>0.750000000000002</c:v>
                </c:pt>
                <c:pt idx="4">
                  <c:v>0.750000000000002</c:v>
                </c:pt>
                <c:pt idx="5">
                  <c:v>0.750000000000002</c:v>
                </c:pt>
                <c:pt idx="6">
                  <c:v>0.750000000000002</c:v>
                </c:pt>
                <c:pt idx="7">
                  <c:v>0.750000000000002</c:v>
                </c:pt>
                <c:pt idx="8">
                  <c:v>0.750000000000002</c:v>
                </c:pt>
                <c:pt idx="9">
                  <c:v>0.750000000000002</c:v>
                </c:pt>
                <c:pt idx="10">
                  <c:v>0.750000000000002</c:v>
                </c:pt>
                <c:pt idx="11">
                  <c:v>0.750000000000002</c:v>
                </c:pt>
                <c:pt idx="12">
                  <c:v>0.750000000000002</c:v>
                </c:pt>
                <c:pt idx="13">
                  <c:v>0.750000000000002</c:v>
                </c:pt>
                <c:pt idx="14">
                  <c:v>0.750000000000002</c:v>
                </c:pt>
                <c:pt idx="15">
                  <c:v>0.750000000000002</c:v>
                </c:pt>
                <c:pt idx="16">
                  <c:v>0.770000000000002</c:v>
                </c:pt>
                <c:pt idx="17">
                  <c:v>0.800000000000001</c:v>
                </c:pt>
                <c:pt idx="18">
                  <c:v>0.830000000000001</c:v>
                </c:pt>
                <c:pt idx="19">
                  <c:v>0.860000000000001</c:v>
                </c:pt>
                <c:pt idx="20">
                  <c:v>0.89</c:v>
                </c:pt>
                <c:pt idx="21">
                  <c:v>0.92</c:v>
                </c:pt>
                <c:pt idx="22">
                  <c:v>0.950000000000001</c:v>
                </c:pt>
                <c:pt idx="23">
                  <c:v>0.98</c:v>
                </c:pt>
                <c:pt idx="24">
                  <c:v>1.01</c:v>
                </c:pt>
              </c:numCache>
            </c:numRef>
          </c:val>
          <c:smooth val="0"/>
        </c:ser>
        <c:ser>
          <c:idx val="2"/>
          <c:order val="2"/>
          <c:tx>
            <c:v>retail price</c:v>
          </c:tx>
          <c:marker>
            <c:symbol val="none"/>
          </c:marker>
          <c:dPt>
            <c:idx val="7"/>
            <c:marker>
              <c:symbol val="diamond"/>
              <c:size val="10"/>
            </c:marker>
            <c:bubble3D val="0"/>
          </c:dPt>
          <c:dPt>
            <c:idx val="23"/>
            <c:marker>
              <c:symbol val="diamond"/>
              <c:size val="10"/>
            </c:marker>
            <c:bubble3D val="0"/>
          </c:dPt>
          <c:dLbls>
            <c:dLbl>
              <c:idx val="7"/>
              <c:layout>
                <c:manualLayout>
                  <c:x val="-0.0648523115667074"/>
                  <c:y val="-0.0341121318168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0.0307528781961171"/>
                  <c:y val="-0.0362926847854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cat>
          <c:val>
            <c:numRef>
              <c:f>Sheet1!$AA$3:$AA$27</c:f>
              <c:numCache>
                <c:formatCode>"$"#,##0.00</c:formatCode>
                <c:ptCount val="25"/>
                <c:pt idx="0">
                  <c:v>0.850000000000001</c:v>
                </c:pt>
                <c:pt idx="1">
                  <c:v>0.950000000000001</c:v>
                </c:pt>
                <c:pt idx="2">
                  <c:v>1.05</c:v>
                </c:pt>
                <c:pt idx="3">
                  <c:v>1.149999999999997</c:v>
                </c:pt>
                <c:pt idx="4">
                  <c:v>1.25</c:v>
                </c:pt>
                <c:pt idx="5">
                  <c:v>1.35</c:v>
                </c:pt>
                <c:pt idx="6">
                  <c:v>1.45</c:v>
                </c:pt>
                <c:pt idx="7">
                  <c:v>1.549999999999995</c:v>
                </c:pt>
                <c:pt idx="8">
                  <c:v>1.65</c:v>
                </c:pt>
                <c:pt idx="9">
                  <c:v>1.75</c:v>
                </c:pt>
                <c:pt idx="10">
                  <c:v>1.849999999999996</c:v>
                </c:pt>
                <c:pt idx="11">
                  <c:v>1.950000000000003</c:v>
                </c:pt>
                <c:pt idx="12">
                  <c:v>2.05</c:v>
                </c:pt>
                <c:pt idx="13">
                  <c:v>2.15</c:v>
                </c:pt>
                <c:pt idx="14">
                  <c:v>2.25</c:v>
                </c:pt>
                <c:pt idx="15">
                  <c:v>2.349999999999999</c:v>
                </c:pt>
                <c:pt idx="16">
                  <c:v>2.47</c:v>
                </c:pt>
                <c:pt idx="17">
                  <c:v>2.6</c:v>
                </c:pt>
                <c:pt idx="18">
                  <c:v>2.730000000000001</c:v>
                </c:pt>
                <c:pt idx="19">
                  <c:v>2.86</c:v>
                </c:pt>
                <c:pt idx="20">
                  <c:v>2.990000000000001</c:v>
                </c:pt>
                <c:pt idx="21">
                  <c:v>3.120000000000001</c:v>
                </c:pt>
                <c:pt idx="22">
                  <c:v>3.250000000000001</c:v>
                </c:pt>
                <c:pt idx="23">
                  <c:v>3.380000000000001</c:v>
                </c:pt>
                <c:pt idx="24">
                  <c:v>3.510000000000001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2839272"/>
        <c:axId val="-2052171128"/>
      </c:lineChart>
      <c:lineChart>
        <c:grouping val="standard"/>
        <c:varyColors val="0"/>
        <c:ser>
          <c:idx val="3"/>
          <c:order val="3"/>
          <c:tx>
            <c:v>tax as % of price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cat>
          <c:val>
            <c:numRef>
              <c:f>Sheet1!$AB$3:$AB$27</c:f>
              <c:numCache>
                <c:formatCode>0.0%</c:formatCode>
                <c:ptCount val="25"/>
                <c:pt idx="0">
                  <c:v>0.882352941176471</c:v>
                </c:pt>
                <c:pt idx="1">
                  <c:v>0.789473684210526</c:v>
                </c:pt>
                <c:pt idx="2">
                  <c:v>0.714285714285715</c:v>
                </c:pt>
                <c:pt idx="3">
                  <c:v>0.652173913043482</c:v>
                </c:pt>
                <c:pt idx="4">
                  <c:v>0.600000000000001</c:v>
                </c:pt>
                <c:pt idx="5">
                  <c:v>0.555555555555556</c:v>
                </c:pt>
                <c:pt idx="6">
                  <c:v>0.517241379310345</c:v>
                </c:pt>
                <c:pt idx="7">
                  <c:v>0.483870967741937</c:v>
                </c:pt>
                <c:pt idx="8">
                  <c:v>0.454545454545455</c:v>
                </c:pt>
                <c:pt idx="9">
                  <c:v>0.428571428571429</c:v>
                </c:pt>
                <c:pt idx="10">
                  <c:v>0.405405405405405</c:v>
                </c:pt>
                <c:pt idx="11">
                  <c:v>0.384615384615385</c:v>
                </c:pt>
                <c:pt idx="12">
                  <c:v>0.365853658536585</c:v>
                </c:pt>
                <c:pt idx="13">
                  <c:v>0.348837209302326</c:v>
                </c:pt>
                <c:pt idx="14">
                  <c:v>0.333333333333333</c:v>
                </c:pt>
                <c:pt idx="15">
                  <c:v>0.319148936170214</c:v>
                </c:pt>
                <c:pt idx="16">
                  <c:v>0.31174089068826</c:v>
                </c:pt>
                <c:pt idx="17">
                  <c:v>0.307692307692308</c:v>
                </c:pt>
                <c:pt idx="18">
                  <c:v>0.304029304029305</c:v>
                </c:pt>
                <c:pt idx="19">
                  <c:v>0.300699300699301</c:v>
                </c:pt>
                <c:pt idx="20">
                  <c:v>0.297658862876255</c:v>
                </c:pt>
                <c:pt idx="21">
                  <c:v>0.294871794871795</c:v>
                </c:pt>
                <c:pt idx="22">
                  <c:v>0.292307692307694</c:v>
                </c:pt>
                <c:pt idx="23">
                  <c:v>0.289940828402367</c:v>
                </c:pt>
                <c:pt idx="24">
                  <c:v>0.287749287749288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020936"/>
        <c:axId val="2136017880"/>
      </c:lineChart>
      <c:catAx>
        <c:axId val="-2052839272"/>
        <c:scaling>
          <c:orientation val="minMax"/>
        </c:scaling>
        <c:delete val="0"/>
        <c:axPos val="b"/>
        <c:numFmt formatCode="&quot;$&quot;#,##0.00" sourceLinked="1"/>
        <c:majorTickMark val="out"/>
        <c:minorTickMark val="none"/>
        <c:tickLblPos val="nextTo"/>
        <c:crossAx val="-2052171128"/>
        <c:crosses val="autoZero"/>
        <c:auto val="1"/>
        <c:lblAlgn val="ctr"/>
        <c:lblOffset val="100"/>
        <c:tickLblSkip val="4"/>
        <c:noMultiLvlLbl val="0"/>
      </c:catAx>
      <c:valAx>
        <c:axId val="-2052171128"/>
        <c:scaling>
          <c:orientation val="minMax"/>
          <c:max val="5.75"/>
          <c:min val="0.0"/>
        </c:scaling>
        <c:delete val="0"/>
        <c:axPos val="l"/>
        <c:numFmt formatCode="&quot;$&quot;#,##0.00" sourceLinked="1"/>
        <c:majorTickMark val="out"/>
        <c:minorTickMark val="none"/>
        <c:tickLblPos val="nextTo"/>
        <c:crossAx val="-2052839272"/>
        <c:crosses val="autoZero"/>
        <c:crossBetween val="between"/>
      </c:valAx>
      <c:valAx>
        <c:axId val="2136017880"/>
        <c:scaling>
          <c:orientation val="minMax"/>
          <c:max val="1.0"/>
          <c:min val="0.0"/>
        </c:scaling>
        <c:delete val="0"/>
        <c:axPos val="r"/>
        <c:numFmt formatCode="0.0%" sourceLinked="1"/>
        <c:majorTickMark val="out"/>
        <c:minorTickMark val="none"/>
        <c:tickLblPos val="nextTo"/>
        <c:crossAx val="2136020936"/>
        <c:crosses val="max"/>
        <c:crossBetween val="between"/>
      </c:valAx>
      <c:catAx>
        <c:axId val="2136020936"/>
        <c:scaling>
          <c:orientation val="minMax"/>
        </c:scaling>
        <c:delete val="1"/>
        <c:axPos val="b"/>
        <c:numFmt formatCode="&quot;$&quot;#,##0.00" sourceLinked="1"/>
        <c:majorTickMark val="out"/>
        <c:minorTickMark val="none"/>
        <c:tickLblPos val="none"/>
        <c:crossAx val="213601788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/>
              <a:t>Tiered Ad Valorem Tax, 62.5%, 83.3%, </a:t>
            </a:r>
          </a:p>
          <a:p>
            <a:pPr algn="l">
              <a:defRPr/>
            </a:pPr>
            <a:r>
              <a:rPr lang="en-US"/>
              <a:t>125% of Producer Price</a:t>
            </a:r>
          </a:p>
        </c:rich>
      </c:tx>
      <c:layout>
        <c:manualLayout>
          <c:xMode val="edge"/>
          <c:yMode val="edge"/>
          <c:x val="0.102504405087474"/>
          <c:y val="0.040325205317211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7710275831524"/>
          <c:y val="0.0183530487601587"/>
          <c:w val="0.870776797870107"/>
          <c:h val="0.851983804560231"/>
        </c:manualLayout>
      </c:layout>
      <c:lineChart>
        <c:grouping val="standard"/>
        <c:varyColors val="0"/>
        <c:ser>
          <c:idx val="0"/>
          <c:order val="0"/>
          <c:tx>
            <c:v>producer price</c:v>
          </c:tx>
          <c:marker>
            <c:symbol val="none"/>
          </c:marker>
          <c:cat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cat>
          <c:val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val>
          <c:smooth val="0"/>
        </c:ser>
        <c:ser>
          <c:idx val="1"/>
          <c:order val="1"/>
          <c:tx>
            <c:v>tax</c:v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cat>
          <c:val>
            <c:numRef>
              <c:f>Sheet1!$N$3:$N$27</c:f>
              <c:numCache>
                <c:formatCode>"$"#,##0.00</c:formatCode>
                <c:ptCount val="25"/>
                <c:pt idx="0">
                  <c:v>0.0625</c:v>
                </c:pt>
                <c:pt idx="1">
                  <c:v>0.125</c:v>
                </c:pt>
                <c:pt idx="2">
                  <c:v>0.1875</c:v>
                </c:pt>
                <c:pt idx="3">
                  <c:v>0.25</c:v>
                </c:pt>
                <c:pt idx="4">
                  <c:v>0.312500000000001</c:v>
                </c:pt>
                <c:pt idx="5">
                  <c:v>0.375000000000001</c:v>
                </c:pt>
                <c:pt idx="6">
                  <c:v>0.437500000000001</c:v>
                </c:pt>
                <c:pt idx="7">
                  <c:v>0.5</c:v>
                </c:pt>
                <c:pt idx="8">
                  <c:v>0.5625</c:v>
                </c:pt>
                <c:pt idx="9">
                  <c:v>0.833333333333334</c:v>
                </c:pt>
                <c:pt idx="10">
                  <c:v>0.916666666666666</c:v>
                </c:pt>
                <c:pt idx="11">
                  <c:v>1.0</c:v>
                </c:pt>
                <c:pt idx="12">
                  <c:v>1.083333333333333</c:v>
                </c:pt>
                <c:pt idx="13">
                  <c:v>1.166666666666667</c:v>
                </c:pt>
                <c:pt idx="14">
                  <c:v>1.25</c:v>
                </c:pt>
                <c:pt idx="15">
                  <c:v>1.333333333333334</c:v>
                </c:pt>
                <c:pt idx="16">
                  <c:v>1.416666666666667</c:v>
                </c:pt>
                <c:pt idx="17">
                  <c:v>1.5</c:v>
                </c:pt>
                <c:pt idx="18">
                  <c:v>1.583333333333334</c:v>
                </c:pt>
                <c:pt idx="19">
                  <c:v>2.5</c:v>
                </c:pt>
                <c:pt idx="20">
                  <c:v>2.625000000000001</c:v>
                </c:pt>
                <c:pt idx="21">
                  <c:v>2.750000000000001</c:v>
                </c:pt>
                <c:pt idx="22">
                  <c:v>2.874999999999999</c:v>
                </c:pt>
                <c:pt idx="23">
                  <c:v>3.000000000000001</c:v>
                </c:pt>
                <c:pt idx="24">
                  <c:v>3.125000000000001</c:v>
                </c:pt>
              </c:numCache>
            </c:numRef>
          </c:val>
          <c:smooth val="0"/>
        </c:ser>
        <c:ser>
          <c:idx val="2"/>
          <c:order val="2"/>
          <c:tx>
            <c:v>retail price</c:v>
          </c:tx>
          <c:marker>
            <c:symbol val="none"/>
          </c:marker>
          <c:dPt>
            <c:idx val="7"/>
            <c:marker>
              <c:symbol val="diamond"/>
              <c:size val="10"/>
            </c:marker>
            <c:bubble3D val="0"/>
          </c:dPt>
          <c:dPt>
            <c:idx val="23"/>
            <c:marker>
              <c:symbol val="diamond"/>
              <c:size val="10"/>
            </c:marker>
            <c:bubble3D val="0"/>
          </c:dPt>
          <c:dLbls>
            <c:dLbl>
              <c:idx val="7"/>
              <c:layout>
                <c:manualLayout>
                  <c:x val="-0.0849365207321333"/>
                  <c:y val="-0.0362926847854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0.0849365207321333"/>
                  <c:y val="-0.0362926847854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cat>
          <c:val>
            <c:numRef>
              <c:f>Sheet1!$O$3:$O$27</c:f>
              <c:numCache>
                <c:formatCode>"$"#,##0.00</c:formatCode>
                <c:ptCount val="25"/>
                <c:pt idx="0">
                  <c:v>0.1625</c:v>
                </c:pt>
                <c:pt idx="1">
                  <c:v>0.325000000000001</c:v>
                </c:pt>
                <c:pt idx="2">
                  <c:v>0.4875</c:v>
                </c:pt>
                <c:pt idx="3">
                  <c:v>0.650000000000002</c:v>
                </c:pt>
                <c:pt idx="4">
                  <c:v>0.8125</c:v>
                </c:pt>
                <c:pt idx="5">
                  <c:v>0.975000000000001</c:v>
                </c:pt>
                <c:pt idx="6">
                  <c:v>1.1375</c:v>
                </c:pt>
                <c:pt idx="7">
                  <c:v>1.299999999999995</c:v>
                </c:pt>
                <c:pt idx="8">
                  <c:v>1.462499999999997</c:v>
                </c:pt>
                <c:pt idx="9">
                  <c:v>1.833333333333333</c:v>
                </c:pt>
                <c:pt idx="10">
                  <c:v>2.01666666666666</c:v>
                </c:pt>
                <c:pt idx="11">
                  <c:v>2.2</c:v>
                </c:pt>
                <c:pt idx="12">
                  <c:v>2.383333333333334</c:v>
                </c:pt>
                <c:pt idx="13">
                  <c:v>2.566666666666667</c:v>
                </c:pt>
                <c:pt idx="14">
                  <c:v>2.75</c:v>
                </c:pt>
                <c:pt idx="15">
                  <c:v>2.933333333333334</c:v>
                </c:pt>
                <c:pt idx="16">
                  <c:v>3.116666666666667</c:v>
                </c:pt>
                <c:pt idx="17">
                  <c:v>3.300000000000001</c:v>
                </c:pt>
                <c:pt idx="18">
                  <c:v>3.483333333333335</c:v>
                </c:pt>
                <c:pt idx="19">
                  <c:v>4.500000000000001</c:v>
                </c:pt>
                <c:pt idx="20">
                  <c:v>4.725</c:v>
                </c:pt>
                <c:pt idx="21">
                  <c:v>4.950000000000001</c:v>
                </c:pt>
                <c:pt idx="22">
                  <c:v>5.175000000000002</c:v>
                </c:pt>
                <c:pt idx="23">
                  <c:v>5.400000000000002</c:v>
                </c:pt>
                <c:pt idx="24">
                  <c:v>5.624999999999985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631880"/>
        <c:axId val="-2052180728"/>
      </c:lineChart>
      <c:lineChart>
        <c:grouping val="standard"/>
        <c:varyColors val="0"/>
        <c:ser>
          <c:idx val="3"/>
          <c:order val="3"/>
          <c:tx>
            <c:v>tax as % of price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Sheet1!$A$3:$A$27</c:f>
              <c:numCache>
                <c:formatCode>"$"#,##0.00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0.600000000000001</c:v>
                </c:pt>
                <c:pt idx="6">
                  <c:v>0.700000000000001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1.099999999999996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1.700000000000001</c:v>
                </c:pt>
                <c:pt idx="17">
                  <c:v>1.8</c:v>
                </c:pt>
                <c:pt idx="18">
                  <c:v>1.900000000000002</c:v>
                </c:pt>
                <c:pt idx="19">
                  <c:v>2.0</c:v>
                </c:pt>
                <c:pt idx="20">
                  <c:v>2.100000000000001</c:v>
                </c:pt>
                <c:pt idx="21">
                  <c:v>2.200000000000001</c:v>
                </c:pt>
                <c:pt idx="22">
                  <c:v>2.300000000000001</c:v>
                </c:pt>
                <c:pt idx="23">
                  <c:v>2.400000000000001</c:v>
                </c:pt>
                <c:pt idx="24">
                  <c:v>2.500000000000001</c:v>
                </c:pt>
              </c:numCache>
            </c:numRef>
          </c:cat>
          <c:val>
            <c:numRef>
              <c:f>Sheet1!$P$3:$P$27</c:f>
              <c:numCache>
                <c:formatCode>0.0%</c:formatCode>
                <c:ptCount val="25"/>
                <c:pt idx="0">
                  <c:v>0.384615384615385</c:v>
                </c:pt>
                <c:pt idx="1">
                  <c:v>0.384615384615385</c:v>
                </c:pt>
                <c:pt idx="2">
                  <c:v>0.384615384615385</c:v>
                </c:pt>
                <c:pt idx="3">
                  <c:v>0.384615384615385</c:v>
                </c:pt>
                <c:pt idx="4">
                  <c:v>0.384615384615385</c:v>
                </c:pt>
                <c:pt idx="5">
                  <c:v>0.384615384615385</c:v>
                </c:pt>
                <c:pt idx="6">
                  <c:v>0.384615384615385</c:v>
                </c:pt>
                <c:pt idx="7">
                  <c:v>0.384615384615385</c:v>
                </c:pt>
                <c:pt idx="8">
                  <c:v>0.384615384615385</c:v>
                </c:pt>
                <c:pt idx="9">
                  <c:v>0.454545454545455</c:v>
                </c:pt>
                <c:pt idx="10">
                  <c:v>0.454545454545454</c:v>
                </c:pt>
                <c:pt idx="11">
                  <c:v>0.454545454545454</c:v>
                </c:pt>
                <c:pt idx="12">
                  <c:v>0.454545454545454</c:v>
                </c:pt>
                <c:pt idx="13">
                  <c:v>0.454545454545454</c:v>
                </c:pt>
                <c:pt idx="14">
                  <c:v>0.454545454545454</c:v>
                </c:pt>
                <c:pt idx="15">
                  <c:v>0.454545454545455</c:v>
                </c:pt>
                <c:pt idx="16">
                  <c:v>0.454545454545455</c:v>
                </c:pt>
                <c:pt idx="17">
                  <c:v>0.454545454545455</c:v>
                </c:pt>
                <c:pt idx="18">
                  <c:v>0.454545454545455</c:v>
                </c:pt>
                <c:pt idx="19">
                  <c:v>0.555555555555556</c:v>
                </c:pt>
                <c:pt idx="20">
                  <c:v>0.555555555555556</c:v>
                </c:pt>
                <c:pt idx="21">
                  <c:v>0.555555555555556</c:v>
                </c:pt>
                <c:pt idx="22">
                  <c:v>0.555555555555556</c:v>
                </c:pt>
                <c:pt idx="23">
                  <c:v>0.555555555555556</c:v>
                </c:pt>
                <c:pt idx="24">
                  <c:v>0.555555555555556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2887672"/>
        <c:axId val="-2052709192"/>
      </c:lineChart>
      <c:catAx>
        <c:axId val="-2121631880"/>
        <c:scaling>
          <c:orientation val="minMax"/>
        </c:scaling>
        <c:delete val="0"/>
        <c:axPos val="b"/>
        <c:numFmt formatCode="&quot;$&quot;#,##0.00" sourceLinked="1"/>
        <c:majorTickMark val="out"/>
        <c:minorTickMark val="none"/>
        <c:tickLblPos val="nextTo"/>
        <c:crossAx val="-2052180728"/>
        <c:crosses val="autoZero"/>
        <c:auto val="1"/>
        <c:lblAlgn val="ctr"/>
        <c:lblOffset val="100"/>
        <c:tickLblSkip val="4"/>
        <c:noMultiLvlLbl val="0"/>
      </c:catAx>
      <c:valAx>
        <c:axId val="-2052180728"/>
        <c:scaling>
          <c:orientation val="minMax"/>
          <c:max val="5.75"/>
          <c:min val="0.0"/>
        </c:scaling>
        <c:delete val="0"/>
        <c:axPos val="l"/>
        <c:numFmt formatCode="&quot;$&quot;#,##0.00" sourceLinked="1"/>
        <c:majorTickMark val="out"/>
        <c:minorTickMark val="none"/>
        <c:tickLblPos val="nextTo"/>
        <c:crossAx val="-2121631880"/>
        <c:crosses val="autoZero"/>
        <c:crossBetween val="between"/>
      </c:valAx>
      <c:valAx>
        <c:axId val="-2052709192"/>
        <c:scaling>
          <c:orientation val="minMax"/>
          <c:max val="1.0"/>
          <c:min val="0.0"/>
        </c:scaling>
        <c:delete val="0"/>
        <c:axPos val="r"/>
        <c:numFmt formatCode="0.0%" sourceLinked="1"/>
        <c:majorTickMark val="out"/>
        <c:minorTickMark val="none"/>
        <c:tickLblPos val="nextTo"/>
        <c:crossAx val="-2052887672"/>
        <c:crosses val="max"/>
        <c:crossBetween val="between"/>
      </c:valAx>
      <c:catAx>
        <c:axId val="-2052887672"/>
        <c:scaling>
          <c:orientation val="minMax"/>
        </c:scaling>
        <c:delete val="1"/>
        <c:axPos val="b"/>
        <c:numFmt formatCode="&quot;$&quot;#,##0.00" sourceLinked="1"/>
        <c:majorTickMark val="out"/>
        <c:minorTickMark val="none"/>
        <c:tickLblPos val="none"/>
        <c:crossAx val="-2052709192"/>
        <c:crosses val="autoZero"/>
        <c:auto val="1"/>
        <c:lblAlgn val="ctr"/>
        <c:lblOffset val="100"/>
        <c:noMultiLvlLbl val="0"/>
      </c:catAx>
      <c:spPr>
        <a:ln>
          <a:solidFill>
            <a:srgbClr val="FFFF00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0.48716</cdr:x>
      <cdr:y>0.23049</cdr:y>
    </cdr:from>
    <cdr:to>
      <cdr:x>0.6271</cdr:x>
      <cdr:y>0.37566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224798" y="1451794"/>
          <a:ext cx="121367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FF0000"/>
              </a:solidFill>
            </a:rPr>
            <a:t>Price Gap:</a:t>
          </a:r>
          <a:r>
            <a:rPr lang="en-US" sz="1600" baseline="0" dirty="0">
              <a:solidFill>
                <a:srgbClr val="FF0000"/>
              </a:solidFill>
            </a:rPr>
            <a:t>  $1.60</a:t>
          </a:r>
          <a:endParaRPr lang="en-US" sz="1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0.33304</cdr:x>
      <cdr:y>0.26951</cdr:y>
    </cdr:from>
    <cdr:to>
      <cdr:x>0.49601</cdr:x>
      <cdr:y>0.63049</cdr:y>
    </cdr:to>
    <cdr:sp macro="" textlink="">
      <cdr:nvSpPr>
        <cdr:cNvPr id="10" name="Straight Arrow Connector 9"/>
        <cdr:cNvSpPr/>
      </cdr:nvSpPr>
      <cdr:spPr>
        <a:xfrm xmlns:a="http://schemas.openxmlformats.org/drawingml/2006/main" rot="5400000">
          <a:off x="2888227" y="1697601"/>
          <a:ext cx="1413387" cy="227370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0.69353</cdr:x>
      <cdr:y>0.29119</cdr:y>
    </cdr:from>
    <cdr:to>
      <cdr:x>0.80297</cdr:x>
      <cdr:y>0.44217</cdr:y>
    </cdr:to>
    <cdr:sp macro="" textlink="">
      <cdr:nvSpPr>
        <cdr:cNvPr id="12" name="Straight Arrow Connector 11"/>
        <cdr:cNvSpPr/>
      </cdr:nvSpPr>
      <cdr:spPr>
        <a:xfrm xmlns:a="http://schemas.openxmlformats.org/drawingml/2006/main">
          <a:off x="6014509" y="1875098"/>
          <a:ext cx="949125" cy="9722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0.48716</cdr:x>
      <cdr:y>0.23049</cdr:y>
    </cdr:from>
    <cdr:to>
      <cdr:x>0.6271</cdr:x>
      <cdr:y>0.37566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224798" y="1451794"/>
          <a:ext cx="121367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FF0000"/>
              </a:solidFill>
            </a:rPr>
            <a:t>Price Gap:</a:t>
          </a:r>
          <a:r>
            <a:rPr lang="en-US" sz="1600" baseline="0" dirty="0">
              <a:solidFill>
                <a:srgbClr val="FF0000"/>
              </a:solidFill>
            </a:rPr>
            <a:t>  $2.60</a:t>
          </a:r>
          <a:endParaRPr lang="en-US" sz="1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0.33304</cdr:x>
      <cdr:y>0.26951</cdr:y>
    </cdr:from>
    <cdr:to>
      <cdr:x>0.49601</cdr:x>
      <cdr:y>0.63049</cdr:y>
    </cdr:to>
    <cdr:sp macro="" textlink="">
      <cdr:nvSpPr>
        <cdr:cNvPr id="10" name="Straight Arrow Connector 9"/>
        <cdr:cNvSpPr/>
      </cdr:nvSpPr>
      <cdr:spPr>
        <a:xfrm xmlns:a="http://schemas.openxmlformats.org/drawingml/2006/main" rot="5400000">
          <a:off x="2888227" y="1697601"/>
          <a:ext cx="1413387" cy="227370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0.72155</cdr:x>
      <cdr:y>0.24367</cdr:y>
    </cdr:from>
    <cdr:to>
      <cdr:x>0.7822</cdr:x>
      <cdr:y>0.26249</cdr:y>
    </cdr:to>
    <cdr:sp macro="" textlink="">
      <cdr:nvSpPr>
        <cdr:cNvPr id="12" name="Straight Arrow Connector 11"/>
        <cdr:cNvSpPr/>
      </cdr:nvSpPr>
      <cdr:spPr>
        <a:xfrm xmlns:a="http://schemas.openxmlformats.org/drawingml/2006/main" flipV="1">
          <a:off x="6257541" y="1602984"/>
          <a:ext cx="526004" cy="12377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0.44558</cdr:x>
      <cdr:y>0.20686</cdr:y>
    </cdr:from>
    <cdr:to>
      <cdr:x>0.58552</cdr:x>
      <cdr:y>0.35203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969319" y="1418654"/>
          <a:ext cx="1246611" cy="995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rgbClr val="FF0000"/>
              </a:solidFill>
            </a:rPr>
            <a:t>Price Gap:</a:t>
          </a:r>
          <a:r>
            <a:rPr lang="en-US" sz="1800" baseline="0" dirty="0">
              <a:solidFill>
                <a:srgbClr val="FF0000"/>
              </a:solidFill>
            </a:rPr>
            <a:t>  $1.83</a:t>
          </a:r>
          <a:endParaRPr lang="en-US" sz="18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0.34562</cdr:x>
      <cdr:y>0.26707</cdr:y>
    </cdr:from>
    <cdr:to>
      <cdr:x>0.49159</cdr:x>
      <cdr:y>0.57553</cdr:y>
    </cdr:to>
    <cdr:sp macro="" textlink="">
      <cdr:nvSpPr>
        <cdr:cNvPr id="10" name="Straight Arrow Connector 9"/>
        <cdr:cNvSpPr/>
      </cdr:nvSpPr>
      <cdr:spPr>
        <a:xfrm xmlns:a="http://schemas.openxmlformats.org/drawingml/2006/main" rot="5400000">
          <a:off x="2671317" y="2239114"/>
          <a:ext cx="2115404" cy="130030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0.69644</cdr:x>
      <cdr:y>0.24473</cdr:y>
    </cdr:from>
    <cdr:to>
      <cdr:x>0.81728</cdr:x>
      <cdr:y>0.31224</cdr:y>
    </cdr:to>
    <cdr:sp macro="" textlink="">
      <cdr:nvSpPr>
        <cdr:cNvPr id="12" name="Straight Arrow Connector 11"/>
        <cdr:cNvSpPr/>
      </cdr:nvSpPr>
      <cdr:spPr>
        <a:xfrm xmlns:a="http://schemas.openxmlformats.org/drawingml/2006/main">
          <a:off x="6204030" y="1678329"/>
          <a:ext cx="1076446" cy="4629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0.48182</cdr:x>
      <cdr:y>0.21211</cdr:y>
    </cdr:from>
    <cdr:to>
      <cdr:x>0.62176</cdr:x>
      <cdr:y>0.35728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178528" y="1336061"/>
          <a:ext cx="1213610" cy="914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FF0000"/>
              </a:solidFill>
            </a:rPr>
            <a:t>Price Gap:</a:t>
          </a:r>
          <a:r>
            <a:rPr lang="en-US" sz="1600" baseline="0" dirty="0">
              <a:solidFill>
                <a:srgbClr val="FF0000"/>
              </a:solidFill>
            </a:rPr>
            <a:t>  $4.10</a:t>
          </a:r>
          <a:endParaRPr lang="en-US" sz="1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0.33304</cdr:x>
      <cdr:y>0.26951</cdr:y>
    </cdr:from>
    <cdr:to>
      <cdr:x>0.49601</cdr:x>
      <cdr:y>0.63049</cdr:y>
    </cdr:to>
    <cdr:sp macro="" textlink="">
      <cdr:nvSpPr>
        <cdr:cNvPr id="10" name="Straight Arrow Connector 9"/>
        <cdr:cNvSpPr/>
      </cdr:nvSpPr>
      <cdr:spPr>
        <a:xfrm xmlns:a="http://schemas.openxmlformats.org/drawingml/2006/main" rot="5400000">
          <a:off x="2888227" y="1697601"/>
          <a:ext cx="1413387" cy="227370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0.65882</cdr:x>
      <cdr:y>0.07322</cdr:y>
    </cdr:from>
    <cdr:to>
      <cdr:x>0.78161</cdr:x>
      <cdr:y>0.1945</cdr:y>
    </cdr:to>
    <cdr:sp macro="" textlink="">
      <cdr:nvSpPr>
        <cdr:cNvPr id="12" name="Straight Arrow Connector 11"/>
        <cdr:cNvSpPr/>
      </cdr:nvSpPr>
      <cdr:spPr>
        <a:xfrm xmlns:a="http://schemas.openxmlformats.org/drawingml/2006/main" flipV="1">
          <a:off x="5713566" y="461175"/>
          <a:ext cx="1064871" cy="76392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449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chemeClr val="tx2"/>
                </a:solidFill>
                <a:latin typeface="Myriad Pro" pitchFamily="1" charset="0"/>
              </a:defRPr>
            </a:lvl1pPr>
          </a:lstStyle>
          <a:p>
            <a:r>
              <a:rPr lang="en-US"/>
              <a:t>Global Tobacco Control: Lecture 1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Myriad Pro" pitchFamily="1" charset="0"/>
              </a:defRPr>
            </a:lvl1pPr>
          </a:lstStyle>
          <a:p>
            <a:fld id="{02753CEC-B73B-4775-B48E-5A05A68057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6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6083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i="1" kern="1200">
        <a:solidFill>
          <a:schemeClr val="tx1"/>
        </a:solidFill>
        <a:latin typeface="Myriad Pro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i="1" kern="1200">
        <a:solidFill>
          <a:schemeClr val="tx1"/>
        </a:solidFill>
        <a:latin typeface="Myriad Pro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i="1" kern="1200">
        <a:solidFill>
          <a:schemeClr val="tx1"/>
        </a:solidFill>
        <a:latin typeface="Myriad Pro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i="1" kern="1200">
        <a:solidFill>
          <a:schemeClr val="tx1"/>
        </a:solidFill>
        <a:latin typeface="Myriad Pro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i="1" kern="1200">
        <a:solidFill>
          <a:schemeClr val="tx1"/>
        </a:solidFill>
        <a:latin typeface="Myriad Pro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2238" y="750888"/>
            <a:ext cx="4795837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1" y="4512231"/>
            <a:ext cx="5850467" cy="43188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173" tIns="48086" rIns="96173" bIns="48086"/>
          <a:lstStyle/>
          <a:p>
            <a:pPr lvl="2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2238" y="750888"/>
            <a:ext cx="4795837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1" y="4512231"/>
            <a:ext cx="5850467" cy="43188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173" tIns="48086" rIns="96173" bIns="48086"/>
          <a:lstStyle/>
          <a:p>
            <a:pPr lvl="2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248"/>
            <a:ext cx="3169920" cy="480307"/>
          </a:xfrm>
          <a:prstGeom prst="rect">
            <a:avLst/>
          </a:prstGeom>
          <a:noFill/>
        </p:spPr>
        <p:txBody>
          <a:bodyPr lIns="95930" tIns="47965" rIns="95930" bIns="47965"/>
          <a:lstStyle/>
          <a:p>
            <a:fld id="{91311830-D862-4EEE-8C60-8794FDFF7FDC}" type="slidenum">
              <a:rPr lang="en-US"/>
              <a:pPr/>
              <a:t>24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Low-weight products can be less than a quarter to as little as one-tenth of the weight of traditional moist snuff products.  That means that with weight-based taxes, revenues will be less than one-quarter to one-tenth less.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4143900" y="9119091"/>
            <a:ext cx="3169643" cy="48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2" tIns="48327" rIns="96652" bIns="48327" anchor="b"/>
          <a:lstStyle/>
          <a:p>
            <a:pPr algn="r"/>
            <a:fld id="{9206D5F3-784D-444D-94AD-60F4D004C19F}" type="slidenum">
              <a:rPr lang="en-US" sz="1200"/>
              <a:pPr algn="r"/>
              <a:t>26</a:t>
            </a:fld>
            <a:endParaRPr lang="en-US" sz="1200" dirty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28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60928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28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28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928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0928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8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8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9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9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9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9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9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9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9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9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9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9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930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30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30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30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30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30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30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30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30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30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31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931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0931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31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31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31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31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931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31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931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932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0932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0932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0932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1F300B-A800-470D-B5CC-E49D2E77A2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09324" name="Picture 44" descr="jhsph_Logo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58750"/>
            <a:ext cx="3968750" cy="116363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B247B-0D03-42D7-9B0B-497BC14D4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1CF7A-F693-4277-94EE-730D9EA714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ED589-A9E2-4EB0-9BDA-E11C494E8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1812D-5527-4BE8-88E2-0030290646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72D11-B265-4B9B-A3B8-8D65281AD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DB827-82A0-4B55-8DF7-CD6D772C2C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42D23-35DF-4E72-91EB-7F5E3090B9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AED84-23CE-469F-B0F5-D95D09522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8C17F-3A46-4FFC-9322-7E5E1DB0B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1D1A5-2CEE-4A37-BF3E-695F7B21BE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25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0825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6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6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826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0826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6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6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6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6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6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6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7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7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7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7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7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7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827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7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7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7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8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8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8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8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8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828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828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828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0828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8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9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9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9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829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829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829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829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0829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0829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C957F08-CE64-4A9B-AEBA-34951E2D39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082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mailto:fjc@uic.edu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EBDF-94DA-408F-BBD1-951D2E833ED3}" type="slidenum">
              <a:rPr lang="en-US"/>
              <a:pPr/>
              <a:t>1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75104" y="2869324"/>
            <a:ext cx="6705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latin typeface="Times New Roman" pitchFamily="18" charset="0"/>
              </a:rPr>
              <a:t>Frank J. </a:t>
            </a:r>
            <a:r>
              <a:rPr lang="en-AU" sz="2800" b="1" dirty="0" err="1">
                <a:latin typeface="Times New Roman" pitchFamily="18" charset="0"/>
              </a:rPr>
              <a:t>Chaloupka</a:t>
            </a:r>
            <a:endParaRPr lang="en-AU" sz="2800" b="1" dirty="0">
              <a:latin typeface="Times New Roman" pitchFamily="18" charset="0"/>
            </a:endParaRPr>
          </a:p>
          <a:p>
            <a:pPr algn="ctr"/>
            <a:r>
              <a:rPr lang="en-AU" sz="2800" dirty="0" smtClean="0">
                <a:latin typeface="Times New Roman" pitchFamily="18" charset="0"/>
              </a:rPr>
              <a:t>Chair, WHO Collaborating Centre on the Economics of Tobacco &amp; Tobacco Control</a:t>
            </a:r>
          </a:p>
          <a:p>
            <a:pPr algn="ctr"/>
            <a:r>
              <a:rPr lang="en-AU" sz="2800" dirty="0" smtClean="0">
                <a:latin typeface="Times New Roman" pitchFamily="18" charset="0"/>
              </a:rPr>
              <a:t>Distinguished Professor, UIC</a:t>
            </a:r>
            <a:endParaRPr lang="en-AU" sz="2800" dirty="0">
              <a:latin typeface="Times New Roman" pitchFamily="18" charset="0"/>
            </a:endParaRPr>
          </a:p>
          <a:p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7089" y="632178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800" b="1" dirty="0" smtClean="0">
                <a:latin typeface="Trebuchet MS" pitchFamily="34" charset="0"/>
                <a:cs typeface="Times New Roman" pitchFamily="18" charset="0"/>
              </a:rPr>
              <a:t>Tobacco Tax Structure </a:t>
            </a:r>
          </a:p>
          <a:p>
            <a:pPr algn="ctr" eaLnBrk="0" hangingPunct="0"/>
            <a:r>
              <a:rPr lang="en-US" sz="4800" b="1" dirty="0" smtClean="0">
                <a:latin typeface="Trebuchet MS" pitchFamily="34" charset="0"/>
                <a:cs typeface="Times New Roman" pitchFamily="18" charset="0"/>
              </a:rPr>
              <a:t>and Tobacco Use</a:t>
            </a:r>
            <a:endParaRPr lang="en-US" sz="4800" b="1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23765" y="5350933"/>
            <a:ext cx="82408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</a:rPr>
              <a:t>The Economics of Tobacco Control in Africa: </a:t>
            </a:r>
          </a:p>
          <a:p>
            <a:pPr algn="ctr"/>
            <a:r>
              <a:rPr lang="en-US" sz="2400" dirty="0" smtClean="0">
                <a:latin typeface="Times New Roman" pitchFamily="18" charset="0"/>
              </a:rPr>
              <a:t>Linking Research and Advocacy</a:t>
            </a:r>
          </a:p>
          <a:p>
            <a:pPr algn="ctr"/>
            <a:r>
              <a:rPr lang="en-US" sz="2400" dirty="0" smtClean="0">
                <a:latin typeface="Times New Roman" pitchFamily="18" charset="0"/>
              </a:rPr>
              <a:t>Singapore, March 20, 2012</a:t>
            </a: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DF29-72E0-4B87-A6CD-BDFE314E33F1}" type="slidenum">
              <a:rPr lang="en-US"/>
              <a:pPr/>
              <a:t>10</a:t>
            </a:fld>
            <a:endParaRPr lang="en-US"/>
          </a:p>
        </p:txBody>
      </p:sp>
      <p:sp>
        <p:nvSpPr>
          <p:cNvPr id="616460" name="Line 12"/>
          <p:cNvSpPr>
            <a:spLocks noChangeShapeType="1"/>
          </p:cNvSpPr>
          <p:nvPr/>
        </p:nvSpPr>
        <p:spPr bwMode="auto">
          <a:xfrm>
            <a:off x="3927475" y="5975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464" name="Line 16"/>
          <p:cNvSpPr>
            <a:spLocks noChangeShapeType="1"/>
          </p:cNvSpPr>
          <p:nvPr/>
        </p:nvSpPr>
        <p:spPr bwMode="auto">
          <a:xfrm>
            <a:off x="6657975" y="3516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5667" y="763929"/>
          <a:ext cx="8275897" cy="5534118"/>
        </p:xfrm>
        <a:graphic>
          <a:graphicData uri="http://schemas.openxmlformats.org/drawingml/2006/table">
            <a:tbl>
              <a:tblPr/>
              <a:tblGrid>
                <a:gridCol w="2106591"/>
                <a:gridCol w="2314937"/>
                <a:gridCol w="694479"/>
                <a:gridCol w="1128534"/>
                <a:gridCol w="1015678"/>
                <a:gridCol w="1015678"/>
              </a:tblGrid>
              <a:tr h="578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BED</a:t>
                      </a:r>
                      <a:endParaRPr lang="en-IN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Times New Roman"/>
                          <a:cs typeface="Times New Roman"/>
                        </a:rPr>
                        <a:t>NCCD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AED</a:t>
                      </a:r>
                      <a:endParaRPr lang="en-IN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6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Times New Roman"/>
                        </a:rPr>
                        <a:t>Unfiltered Cigarette (Rs. Per 1000)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Times New Roman"/>
                        </a:rPr>
                        <a:t>length≤ 60 mm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659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819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Times New Roman"/>
                        </a:rPr>
                        <a:t> length 60-70mm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1068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1323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60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Times New Roman"/>
                        </a:rPr>
                        <a:t>Filtered Cigarette (Rs. Per 1000)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Times New Roman"/>
                        </a:rPr>
                        <a:t>length ≤ 70 mm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659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819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Times New Roman"/>
                        </a:rPr>
                        <a:t>length 70-75 mm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1068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1323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Times New Roman"/>
                        </a:rPr>
                        <a:t>length 75 -85mm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1424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1759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Times New Roman"/>
                        </a:rPr>
                        <a:t>length&gt;85 mm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1748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235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2163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45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Bidis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from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producer making &lt;2million sticks/year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62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err="1">
                          <a:latin typeface="Times New Roman"/>
                          <a:ea typeface="Times New Roman"/>
                          <a:cs typeface="Times New Roman"/>
                        </a:rPr>
                        <a:t>Bidis</a:t>
                      </a:r>
                      <a:r>
                        <a:rPr lang="en-IN" sz="1800" dirty="0">
                          <a:latin typeface="Times New Roman"/>
                          <a:ea typeface="Times New Roman"/>
                          <a:cs typeface="Times New Roman"/>
                        </a:rPr>
                        <a:t> other than paper rolled, manufactured without machines (Rs per 1000)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6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Times New Roman"/>
                          <a:cs typeface="Times New Roman"/>
                        </a:rPr>
                        <a:t>All Other </a:t>
                      </a:r>
                      <a:r>
                        <a:rPr lang="en-IN" sz="2000" dirty="0" err="1">
                          <a:latin typeface="Times New Roman"/>
                          <a:ea typeface="Times New Roman"/>
                          <a:cs typeface="Times New Roman"/>
                        </a:rPr>
                        <a:t>Bidis</a:t>
                      </a:r>
                      <a:r>
                        <a:rPr lang="en-IN" sz="2000" dirty="0">
                          <a:latin typeface="Times New Roman"/>
                          <a:ea typeface="Times New Roman"/>
                          <a:cs typeface="Times New Roman"/>
                        </a:rPr>
                        <a:t> (Rs per 1000)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7921" name="Rectangle 1"/>
          <p:cNvSpPr>
            <a:spLocks noChangeArrowheads="1"/>
          </p:cNvSpPr>
          <p:nvPr/>
        </p:nvSpPr>
        <p:spPr bwMode="auto">
          <a:xfrm>
            <a:off x="173621" y="6452297"/>
            <a:ext cx="62792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BED: Basic Excise Duty; SED: Special Excise Duty; NCCD: National Calamity Contingency Duty;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63359" y="0"/>
            <a:ext cx="7772400" cy="925975"/>
          </a:xfrm>
        </p:spPr>
        <p:txBody>
          <a:bodyPr/>
          <a:lstStyle/>
          <a:p>
            <a:r>
              <a:rPr lang="en-US" sz="3200" dirty="0" smtClean="0"/>
              <a:t>Cigarette &amp; </a:t>
            </a:r>
            <a:r>
              <a:rPr lang="en-US" sz="3200" dirty="0" err="1" smtClean="0"/>
              <a:t>Bidi</a:t>
            </a:r>
            <a:r>
              <a:rPr lang="en-US" sz="3200" dirty="0" smtClean="0"/>
              <a:t> Taxes, India,2009</a:t>
            </a:r>
            <a:endParaRPr lang="en-US" sz="2800" i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7D02-68BD-458F-BAF2-2F6A75588E2A}" type="slidenum">
              <a:rPr lang="en-US"/>
              <a:pPr/>
              <a:t>11</a:t>
            </a:fld>
            <a:endParaRPr lang="en-US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1925"/>
            <a:ext cx="8229600" cy="766763"/>
          </a:xfrm>
        </p:spPr>
        <p:txBody>
          <a:bodyPr/>
          <a:lstStyle/>
          <a:p>
            <a:r>
              <a:rPr lang="en-US"/>
              <a:t>Types of Tobacco Taxes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5114" y="1031875"/>
            <a:ext cx="8738886" cy="5214938"/>
          </a:xfrm>
        </p:spPr>
        <p:txBody>
          <a:bodyPr/>
          <a:lstStyle/>
          <a:p>
            <a:pPr marL="482600" indent="-419100">
              <a:lnSpc>
                <a:spcPct val="90000"/>
              </a:lnSpc>
            </a:pPr>
            <a:r>
              <a:rPr lang="en-US" dirty="0" smtClean="0"/>
              <a:t>Specific </a:t>
            </a:r>
            <a:r>
              <a:rPr lang="en-US" dirty="0"/>
              <a:t>taxes</a:t>
            </a:r>
            <a:r>
              <a:rPr lang="en-US" dirty="0" smtClean="0"/>
              <a:t>:</a:t>
            </a:r>
          </a:p>
          <a:p>
            <a:pPr marL="482600" indent="-419100">
              <a:lnSpc>
                <a:spcPct val="90000"/>
              </a:lnSpc>
            </a:pPr>
            <a:endParaRPr lang="en-US" sz="800" dirty="0" smtClean="0"/>
          </a:p>
          <a:p>
            <a:pPr marL="1098550" lvl="1" indent="-419100">
              <a:lnSpc>
                <a:spcPct val="90000"/>
              </a:lnSpc>
            </a:pPr>
            <a:r>
              <a:rPr lang="en-US" dirty="0" smtClean="0"/>
              <a:t>Easier to administer</a:t>
            </a:r>
          </a:p>
          <a:p>
            <a:pPr marL="1498600" lvl="2" indent="-419100">
              <a:lnSpc>
                <a:spcPct val="90000"/>
              </a:lnSpc>
            </a:pPr>
            <a:r>
              <a:rPr lang="en-US" dirty="0" smtClean="0"/>
              <a:t>No valuation issues</a:t>
            </a:r>
          </a:p>
          <a:p>
            <a:pPr marL="1098550" lvl="1" indent="-419100">
              <a:lnSpc>
                <a:spcPct val="90000"/>
              </a:lnSpc>
            </a:pPr>
            <a:endParaRPr lang="en-US" sz="800" dirty="0" smtClean="0"/>
          </a:p>
          <a:p>
            <a:pPr marL="1098550" lvl="1" indent="-419100">
              <a:lnSpc>
                <a:spcPct val="90000"/>
              </a:lnSpc>
            </a:pPr>
            <a:r>
              <a:rPr lang="en-US" dirty="0" smtClean="0"/>
              <a:t>Real value falls with inflation</a:t>
            </a:r>
          </a:p>
          <a:p>
            <a:pPr marL="1098550" lvl="1" indent="-419100">
              <a:lnSpc>
                <a:spcPct val="90000"/>
              </a:lnSpc>
            </a:pPr>
            <a:endParaRPr lang="en-US" sz="800" dirty="0" smtClean="0"/>
          </a:p>
          <a:p>
            <a:pPr marL="1098550" lvl="1" indent="-419100">
              <a:lnSpc>
                <a:spcPct val="90000"/>
              </a:lnSpc>
            </a:pPr>
            <a:r>
              <a:rPr lang="en-US" dirty="0" smtClean="0"/>
              <a:t>Smaller price gap between high/low priced brands</a:t>
            </a:r>
          </a:p>
          <a:p>
            <a:pPr marL="1098550" lvl="1" indent="-419100">
              <a:lnSpc>
                <a:spcPct val="90000"/>
              </a:lnSpc>
            </a:pPr>
            <a:endParaRPr lang="en-US" sz="800" dirty="0" smtClean="0"/>
          </a:p>
          <a:p>
            <a:pPr marL="1098550" lvl="1" indent="-419100">
              <a:lnSpc>
                <a:spcPct val="90000"/>
              </a:lnSpc>
            </a:pPr>
            <a:r>
              <a:rPr lang="en-US" dirty="0" smtClean="0"/>
              <a:t>Generally </a:t>
            </a:r>
            <a:r>
              <a:rPr lang="en-US" dirty="0"/>
              <a:t>produce more stable stream of </a:t>
            </a:r>
            <a:r>
              <a:rPr lang="en-US" dirty="0" smtClean="0"/>
              <a:t>revenue</a:t>
            </a:r>
          </a:p>
          <a:p>
            <a:pPr marL="1098550" lvl="1" indent="-419100">
              <a:lnSpc>
                <a:spcPct val="90000"/>
              </a:lnSpc>
            </a:pPr>
            <a:endParaRPr lang="en-US" sz="800" dirty="0"/>
          </a:p>
          <a:p>
            <a:pPr marL="1098550" lvl="1" indent="-419100">
              <a:lnSpc>
                <a:spcPct val="90000"/>
              </a:lnSpc>
            </a:pPr>
            <a:r>
              <a:rPr lang="en-US" dirty="0" smtClean="0"/>
              <a:t>Promote </a:t>
            </a:r>
            <a:r>
              <a:rPr lang="en-US" dirty="0"/>
              <a:t>higher “quality” </a:t>
            </a:r>
            <a:r>
              <a:rPr lang="en-US" dirty="0" smtClean="0"/>
              <a:t>products</a:t>
            </a:r>
          </a:p>
          <a:p>
            <a:pPr marL="1498600" lvl="2" indent="-419100">
              <a:lnSpc>
                <a:spcPct val="90000"/>
              </a:lnSpc>
            </a:pPr>
            <a:r>
              <a:rPr lang="en-US" dirty="0" smtClean="0"/>
              <a:t>Producers keeps all of additional price from higher quality products</a:t>
            </a:r>
            <a:endParaRPr lang="en-US" dirty="0"/>
          </a:p>
          <a:p>
            <a:pPr marL="1498600" lvl="2" indent="-419100">
              <a:lnSpc>
                <a:spcPct val="90000"/>
              </a:lnSpc>
            </a:pPr>
            <a:endParaRPr lang="en-US" sz="1800" dirty="0"/>
          </a:p>
          <a:p>
            <a:pPr marL="1498600" lvl="2" indent="-419100">
              <a:lnSpc>
                <a:spcPct val="9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7D02-68BD-458F-BAF2-2F6A75588E2A}" type="slidenum">
              <a:rPr lang="en-US"/>
              <a:pPr/>
              <a:t>12</a:t>
            </a:fld>
            <a:endParaRPr lang="en-US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5625" y="0"/>
            <a:ext cx="8229600" cy="766763"/>
          </a:xfrm>
        </p:spPr>
        <p:txBody>
          <a:bodyPr/>
          <a:lstStyle/>
          <a:p>
            <a:r>
              <a:rPr lang="en-US" dirty="0"/>
              <a:t>Types of Tobacco Taxes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1884" y="833377"/>
            <a:ext cx="8079129" cy="5413436"/>
          </a:xfrm>
        </p:spPr>
        <p:txBody>
          <a:bodyPr/>
          <a:lstStyle/>
          <a:p>
            <a:pPr marL="482600" indent="-419100">
              <a:lnSpc>
                <a:spcPct val="90000"/>
              </a:lnSpc>
            </a:pPr>
            <a:r>
              <a:rPr lang="en-US" sz="2400" i="1" dirty="0" smtClean="0"/>
              <a:t>Ad </a:t>
            </a:r>
            <a:r>
              <a:rPr lang="en-US" sz="2400" i="1" dirty="0"/>
              <a:t>valorem </a:t>
            </a:r>
            <a:r>
              <a:rPr lang="en-US" sz="2400" dirty="0"/>
              <a:t>taxes:</a:t>
            </a:r>
          </a:p>
          <a:p>
            <a:pPr marL="1098550" lvl="1" indent="-419100">
              <a:lnSpc>
                <a:spcPct val="90000"/>
              </a:lnSpc>
            </a:pPr>
            <a:r>
              <a:rPr lang="en-US" sz="2000" dirty="0" smtClean="0"/>
              <a:t>More difficult to administer given variety of different prices</a:t>
            </a:r>
          </a:p>
          <a:p>
            <a:pPr marL="1498600" lvl="2" indent="-419100">
              <a:lnSpc>
                <a:spcPct val="90000"/>
              </a:lnSpc>
            </a:pPr>
            <a:r>
              <a:rPr lang="en-US" sz="1800" dirty="0" smtClean="0"/>
              <a:t>Valuation problems, abusive “transfer” pricing</a:t>
            </a:r>
          </a:p>
          <a:p>
            <a:pPr marL="1498600" lvl="2" indent="-419100">
              <a:lnSpc>
                <a:spcPct val="90000"/>
              </a:lnSpc>
            </a:pPr>
            <a:r>
              <a:rPr lang="en-US" sz="1800" dirty="0" smtClean="0"/>
              <a:t>May require minimum price policies</a:t>
            </a:r>
          </a:p>
          <a:p>
            <a:pPr marL="1098550" lvl="1" indent="-419100">
              <a:lnSpc>
                <a:spcPct val="90000"/>
              </a:lnSpc>
            </a:pPr>
            <a:r>
              <a:rPr lang="en-US" sz="2000" dirty="0" smtClean="0"/>
              <a:t>More likely to keep pace with inflation</a:t>
            </a:r>
          </a:p>
          <a:p>
            <a:pPr marL="1098550" lvl="1" indent="-419100">
              <a:lnSpc>
                <a:spcPct val="90000"/>
              </a:lnSpc>
            </a:pPr>
            <a:r>
              <a:rPr lang="en-US" sz="2000" dirty="0" smtClean="0"/>
              <a:t>More </a:t>
            </a:r>
            <a:r>
              <a:rPr lang="en-US" sz="2000" dirty="0"/>
              <a:t>unstable revenues </a:t>
            </a:r>
          </a:p>
          <a:p>
            <a:pPr marL="1498600" lvl="2" indent="-419100">
              <a:lnSpc>
                <a:spcPct val="90000"/>
              </a:lnSpc>
            </a:pPr>
            <a:r>
              <a:rPr lang="en-US" sz="1800" dirty="0"/>
              <a:t>Government subsidizes industry price cuts </a:t>
            </a:r>
            <a:r>
              <a:rPr lang="en-US" sz="1800" dirty="0" smtClean="0"/>
              <a:t>but </a:t>
            </a:r>
            <a:r>
              <a:rPr lang="en-US" sz="1800" dirty="0"/>
              <a:t>benefits from industry price increases</a:t>
            </a:r>
          </a:p>
          <a:p>
            <a:pPr marL="1098550" lvl="1" indent="-419100">
              <a:lnSpc>
                <a:spcPct val="90000"/>
              </a:lnSpc>
            </a:pPr>
            <a:r>
              <a:rPr lang="en-US" sz="2000" dirty="0" smtClean="0"/>
              <a:t>Larger price gap</a:t>
            </a:r>
          </a:p>
          <a:p>
            <a:pPr marL="1498600" lvl="2" indent="-419100">
              <a:lnSpc>
                <a:spcPct val="90000"/>
              </a:lnSpc>
            </a:pPr>
            <a:r>
              <a:rPr lang="en-US" sz="1800" dirty="0" smtClean="0"/>
              <a:t>Greater </a:t>
            </a:r>
            <a:r>
              <a:rPr lang="en-US" sz="1800" dirty="0"/>
              <a:t>potential for “switching down” in response to tax increase</a:t>
            </a:r>
          </a:p>
          <a:p>
            <a:pPr marL="1098550" lvl="1" indent="-419100">
              <a:lnSpc>
                <a:spcPct val="90000"/>
              </a:lnSpc>
            </a:pPr>
            <a:r>
              <a:rPr lang="en-US" sz="2000" dirty="0" smtClean="0"/>
              <a:t>Favor low “quality” products</a:t>
            </a:r>
          </a:p>
          <a:p>
            <a:pPr marL="1498600" lvl="2" indent="-419100">
              <a:lnSpc>
                <a:spcPct val="90000"/>
              </a:lnSpc>
            </a:pPr>
            <a:r>
              <a:rPr lang="en-US" sz="1600" dirty="0" smtClean="0"/>
              <a:t>Less incentive to invest in quality given price rises by more </a:t>
            </a:r>
          </a:p>
          <a:p>
            <a:pPr marL="1098550" lvl="1" indent="-419100">
              <a:lnSpc>
                <a:spcPct val="90000"/>
              </a:lnSpc>
            </a:pPr>
            <a:r>
              <a:rPr lang="en-US" sz="2000" dirty="0" smtClean="0"/>
              <a:t>May </a:t>
            </a:r>
            <a:r>
              <a:rPr lang="en-US" sz="2000" dirty="0"/>
              <a:t>be protective for domestic </a:t>
            </a:r>
            <a:r>
              <a:rPr lang="en-US" sz="2000" dirty="0" smtClean="0"/>
              <a:t>industry</a:t>
            </a:r>
          </a:p>
          <a:p>
            <a:pPr marL="1498600" lvl="2" indent="-419100">
              <a:lnSpc>
                <a:spcPct val="90000"/>
              </a:lnSpc>
            </a:pPr>
            <a:r>
              <a:rPr lang="en-US" sz="1800" dirty="0" smtClean="0"/>
              <a:t>if imports or foreign-owned brands </a:t>
            </a:r>
            <a:r>
              <a:rPr lang="en-US" sz="1800" dirty="0"/>
              <a:t>tend to be higher </a:t>
            </a:r>
            <a:r>
              <a:rPr lang="en-US" sz="1800" dirty="0" smtClean="0"/>
              <a:t>quality/price</a:t>
            </a:r>
          </a:p>
          <a:p>
            <a:pPr marL="1098550" lvl="1" indent="-419100">
              <a:lnSpc>
                <a:spcPct val="90000"/>
              </a:lnSpc>
            </a:pPr>
            <a:r>
              <a:rPr lang="en-US" sz="2000" dirty="0" smtClean="0"/>
              <a:t>More “equitable” </a:t>
            </a:r>
          </a:p>
          <a:p>
            <a:pPr marL="1498600" lvl="2" indent="-419100">
              <a:lnSpc>
                <a:spcPct val="90000"/>
              </a:lnSpc>
            </a:pPr>
            <a:r>
              <a:rPr lang="en-US" sz="1800" dirty="0" smtClean="0"/>
              <a:t>Absolute amount of tax higher on higher priced brands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7D02-68BD-458F-BAF2-2F6A75588E2A}" type="slidenum">
              <a:rPr lang="en-US"/>
              <a:pPr/>
              <a:t>13</a:t>
            </a:fld>
            <a:endParaRPr lang="en-US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1925"/>
            <a:ext cx="8229600" cy="766763"/>
          </a:xfrm>
        </p:spPr>
        <p:txBody>
          <a:bodyPr/>
          <a:lstStyle/>
          <a:p>
            <a:r>
              <a:rPr lang="en-US"/>
              <a:t>Types of Tobacco Taxes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3888" y="1031875"/>
            <a:ext cx="8235950" cy="5214938"/>
          </a:xfrm>
        </p:spPr>
        <p:txBody>
          <a:bodyPr/>
          <a:lstStyle/>
          <a:p>
            <a:pPr marL="482600" indent="-419100">
              <a:lnSpc>
                <a:spcPct val="90000"/>
              </a:lnSpc>
            </a:pPr>
            <a:r>
              <a:rPr lang="en-US" sz="2800" dirty="0" smtClean="0"/>
              <a:t>Mixed systems</a:t>
            </a:r>
            <a:endParaRPr lang="en-US" sz="2800" dirty="0"/>
          </a:p>
          <a:p>
            <a:pPr marL="1098550" lvl="1" indent="-419100">
              <a:lnSpc>
                <a:spcPct val="90000"/>
              </a:lnSpc>
            </a:pPr>
            <a:r>
              <a:rPr lang="en-US" sz="2400" dirty="0" smtClean="0"/>
              <a:t>More difficult to administer given variety of different prices</a:t>
            </a:r>
          </a:p>
          <a:p>
            <a:pPr marL="1498600" lvl="2" indent="-419100">
              <a:lnSpc>
                <a:spcPct val="90000"/>
              </a:lnSpc>
            </a:pPr>
            <a:r>
              <a:rPr lang="en-US" sz="2000" dirty="0" smtClean="0"/>
              <a:t>Valuation problems, abusive “transfer” pricing</a:t>
            </a:r>
          </a:p>
          <a:p>
            <a:pPr marL="1098550" lvl="1" indent="-419100">
              <a:lnSpc>
                <a:spcPct val="90000"/>
              </a:lnSpc>
            </a:pPr>
            <a:r>
              <a:rPr lang="en-US" sz="2400" dirty="0" smtClean="0"/>
              <a:t>Better able to keep pace with inflation</a:t>
            </a:r>
          </a:p>
          <a:p>
            <a:pPr marL="1098550" lvl="1" indent="-419100">
              <a:lnSpc>
                <a:spcPct val="90000"/>
              </a:lnSpc>
            </a:pPr>
            <a:r>
              <a:rPr lang="en-US" sz="2400" dirty="0" smtClean="0"/>
              <a:t>Somewhat less stable </a:t>
            </a:r>
            <a:r>
              <a:rPr lang="en-US" sz="2400" dirty="0"/>
              <a:t>revenues </a:t>
            </a:r>
          </a:p>
          <a:p>
            <a:pPr marL="1498600" lvl="2" indent="-419100">
              <a:lnSpc>
                <a:spcPct val="90000"/>
              </a:lnSpc>
            </a:pPr>
            <a:r>
              <a:rPr lang="en-US" sz="2000" dirty="0"/>
              <a:t>Government </a:t>
            </a:r>
            <a:r>
              <a:rPr lang="en-US" sz="2000" dirty="0" smtClean="0"/>
              <a:t>still subsidizes </a:t>
            </a:r>
            <a:r>
              <a:rPr lang="en-US" sz="2000" dirty="0"/>
              <a:t>industry price cuts </a:t>
            </a:r>
            <a:r>
              <a:rPr lang="en-US" sz="2000" dirty="0" smtClean="0"/>
              <a:t>and benefits </a:t>
            </a:r>
            <a:r>
              <a:rPr lang="en-US" sz="2000" dirty="0"/>
              <a:t>from industry price </a:t>
            </a:r>
            <a:r>
              <a:rPr lang="en-US" sz="2000" dirty="0" smtClean="0"/>
              <a:t>increases, just not as much</a:t>
            </a:r>
            <a:endParaRPr lang="en-US" sz="2000" dirty="0"/>
          </a:p>
          <a:p>
            <a:pPr marL="1098550" lvl="1" indent="-419100">
              <a:lnSpc>
                <a:spcPct val="90000"/>
              </a:lnSpc>
            </a:pPr>
            <a:r>
              <a:rPr lang="en-US" sz="2400" dirty="0" smtClean="0"/>
              <a:t>Reduced price gap</a:t>
            </a:r>
          </a:p>
          <a:p>
            <a:pPr marL="1498600" lvl="2" indent="-419100">
              <a:lnSpc>
                <a:spcPct val="90000"/>
              </a:lnSpc>
            </a:pPr>
            <a:r>
              <a:rPr lang="en-US" sz="2000" dirty="0" smtClean="0"/>
              <a:t>Relative to pure ad valorem</a:t>
            </a:r>
            <a:endParaRPr lang="en-US" sz="2000" dirty="0"/>
          </a:p>
          <a:p>
            <a:pPr marL="1098550" lvl="1" indent="-419100">
              <a:lnSpc>
                <a:spcPct val="90000"/>
              </a:lnSpc>
            </a:pPr>
            <a:r>
              <a:rPr lang="en-US" sz="2400" dirty="0" smtClean="0"/>
              <a:t>More protective </a:t>
            </a:r>
            <a:r>
              <a:rPr lang="en-US" sz="2400" dirty="0"/>
              <a:t>for domestic </a:t>
            </a:r>
            <a:r>
              <a:rPr lang="en-US" sz="2400" dirty="0" smtClean="0"/>
              <a:t>industry</a:t>
            </a:r>
          </a:p>
          <a:p>
            <a:pPr marL="1498600" lvl="2" indent="-419100">
              <a:lnSpc>
                <a:spcPct val="90000"/>
              </a:lnSpc>
            </a:pPr>
            <a:r>
              <a:rPr lang="en-US" sz="2000" dirty="0" smtClean="0"/>
              <a:t>Relative to pure specific</a:t>
            </a:r>
          </a:p>
          <a:p>
            <a:pPr marL="1098550" lvl="1" indent="-419100">
              <a:lnSpc>
                <a:spcPct val="90000"/>
              </a:lnSpc>
            </a:pPr>
            <a:r>
              <a:rPr lang="en-US" sz="2400" dirty="0" smtClean="0"/>
              <a:t>Somewhat more “equitable”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DF29-72E0-4B87-A6CD-BDFE314E33F1}" type="slidenum">
              <a:rPr lang="en-US"/>
              <a:pPr/>
              <a:t>14</a:t>
            </a:fld>
            <a:endParaRPr lang="en-US"/>
          </a:p>
        </p:txBody>
      </p:sp>
      <p:sp>
        <p:nvSpPr>
          <p:cNvPr id="616460" name="Line 12"/>
          <p:cNvSpPr>
            <a:spLocks noChangeShapeType="1"/>
          </p:cNvSpPr>
          <p:nvPr/>
        </p:nvSpPr>
        <p:spPr bwMode="auto">
          <a:xfrm>
            <a:off x="3927475" y="5975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464" name="Line 16"/>
          <p:cNvSpPr>
            <a:spLocks noChangeShapeType="1"/>
          </p:cNvSpPr>
          <p:nvPr/>
        </p:nvSpPr>
        <p:spPr bwMode="auto">
          <a:xfrm>
            <a:off x="6657975" y="3516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5" name="Chart 24"/>
          <p:cNvGraphicFramePr>
            <a:graphicFrameLocks noGrp="1"/>
          </p:cNvGraphicFramePr>
          <p:nvPr/>
        </p:nvGraphicFramePr>
        <p:xfrm>
          <a:off x="247395" y="243069"/>
          <a:ext cx="8672359" cy="643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DF29-72E0-4B87-A6CD-BDFE314E33F1}" type="slidenum">
              <a:rPr lang="en-US"/>
              <a:pPr/>
              <a:t>15</a:t>
            </a:fld>
            <a:endParaRPr lang="en-US"/>
          </a:p>
        </p:txBody>
      </p:sp>
      <p:sp>
        <p:nvSpPr>
          <p:cNvPr id="616460" name="Line 12"/>
          <p:cNvSpPr>
            <a:spLocks noChangeShapeType="1"/>
          </p:cNvSpPr>
          <p:nvPr/>
        </p:nvSpPr>
        <p:spPr bwMode="auto">
          <a:xfrm>
            <a:off x="3927475" y="5975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464" name="Line 16"/>
          <p:cNvSpPr>
            <a:spLocks noChangeShapeType="1"/>
          </p:cNvSpPr>
          <p:nvPr/>
        </p:nvSpPr>
        <p:spPr bwMode="auto">
          <a:xfrm>
            <a:off x="6657975" y="3516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35820" y="279604"/>
          <a:ext cx="8672359" cy="657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DF29-72E0-4B87-A6CD-BDFE314E33F1}" type="slidenum">
              <a:rPr lang="en-US"/>
              <a:pPr/>
              <a:t>16</a:t>
            </a:fld>
            <a:endParaRPr lang="en-US"/>
          </a:p>
        </p:txBody>
      </p:sp>
      <p:sp>
        <p:nvSpPr>
          <p:cNvPr id="616460" name="Line 12"/>
          <p:cNvSpPr>
            <a:spLocks noChangeShapeType="1"/>
          </p:cNvSpPr>
          <p:nvPr/>
        </p:nvSpPr>
        <p:spPr bwMode="auto">
          <a:xfrm>
            <a:off x="3927475" y="5975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464" name="Line 16"/>
          <p:cNvSpPr>
            <a:spLocks noChangeShapeType="1"/>
          </p:cNvSpPr>
          <p:nvPr/>
        </p:nvSpPr>
        <p:spPr bwMode="auto">
          <a:xfrm>
            <a:off x="6657975" y="3516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0" y="0"/>
          <a:ext cx="890817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DF29-72E0-4B87-A6CD-BDFE314E33F1}" type="slidenum">
              <a:rPr lang="en-US"/>
              <a:pPr/>
              <a:t>17</a:t>
            </a:fld>
            <a:endParaRPr lang="en-US"/>
          </a:p>
        </p:txBody>
      </p:sp>
      <p:sp>
        <p:nvSpPr>
          <p:cNvPr id="616460" name="Line 12"/>
          <p:cNvSpPr>
            <a:spLocks noChangeShapeType="1"/>
          </p:cNvSpPr>
          <p:nvPr/>
        </p:nvSpPr>
        <p:spPr bwMode="auto">
          <a:xfrm>
            <a:off x="3927475" y="5975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464" name="Line 16"/>
          <p:cNvSpPr>
            <a:spLocks noChangeShapeType="1"/>
          </p:cNvSpPr>
          <p:nvPr/>
        </p:nvSpPr>
        <p:spPr bwMode="auto">
          <a:xfrm>
            <a:off x="6657975" y="3516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0" y="0"/>
          <a:ext cx="8908179" cy="657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B6DA-C4D8-48D4-A47F-CA09EB008994}" type="slidenum">
              <a:rPr lang="en-US"/>
              <a:pPr/>
              <a:t>18</a:t>
            </a:fld>
            <a:endParaRPr lang="en-US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277813"/>
            <a:ext cx="8688387" cy="1139825"/>
          </a:xfrm>
        </p:spPr>
        <p:txBody>
          <a:bodyPr/>
          <a:lstStyle/>
          <a:p>
            <a:r>
              <a:rPr lang="en-US" sz="4200" dirty="0"/>
              <a:t>Tax Structure and </a:t>
            </a:r>
            <a:r>
              <a:rPr lang="en-US" sz="4200" dirty="0" smtClean="0"/>
              <a:t>Tobacco Use</a:t>
            </a:r>
            <a:endParaRPr lang="en-US" sz="4200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31175" cy="4835525"/>
          </a:xfrm>
        </p:spPr>
        <p:txBody>
          <a:bodyPr/>
          <a:lstStyle/>
          <a:p>
            <a:pPr marL="419100" indent="-419100"/>
            <a:r>
              <a:rPr lang="en-US" sz="3100" dirty="0" smtClean="0"/>
              <a:t>EU Analysis:</a:t>
            </a:r>
            <a:endParaRPr lang="en-US" sz="3100" dirty="0"/>
          </a:p>
          <a:p>
            <a:pPr marL="882650" lvl="1" indent="-425450"/>
            <a:r>
              <a:rPr lang="en-US" sz="2400" dirty="0" smtClean="0"/>
              <a:t>Cigarette prices</a:t>
            </a:r>
          </a:p>
          <a:p>
            <a:pPr marL="882650" lvl="1" indent="-425450"/>
            <a:r>
              <a:rPr lang="en-US" sz="2400" dirty="0" smtClean="0"/>
              <a:t>Cigarette tax revenues</a:t>
            </a:r>
          </a:p>
          <a:p>
            <a:pPr marL="882650" lvl="1" indent="-425450"/>
            <a:r>
              <a:rPr lang="en-US" sz="2400" dirty="0" smtClean="0"/>
              <a:t>Tax paid cigarette sales</a:t>
            </a:r>
          </a:p>
          <a:p>
            <a:pPr marL="882650" lvl="1" indent="-425450"/>
            <a:r>
              <a:rPr lang="en-US" sz="2400" dirty="0" smtClean="0"/>
              <a:t>Smoking Prevalence</a:t>
            </a:r>
          </a:p>
          <a:p>
            <a:pPr marL="1282700" lvl="2" indent="-425450"/>
            <a:r>
              <a:rPr lang="en-US" sz="2000" dirty="0" smtClean="0"/>
              <a:t>Mostly 1997-2008</a:t>
            </a:r>
            <a:endParaRPr lang="en-US" sz="2000" dirty="0"/>
          </a:p>
          <a:p>
            <a:pPr marL="882650" lvl="1" indent="-425450"/>
            <a:r>
              <a:rPr lang="en-US" sz="2400" dirty="0" smtClean="0"/>
              <a:t>Control </a:t>
            </a:r>
            <a:r>
              <a:rPr lang="en-US" sz="2400" dirty="0"/>
              <a:t>for:</a:t>
            </a:r>
          </a:p>
          <a:p>
            <a:pPr marL="1498600" lvl="2" indent="-584200"/>
            <a:r>
              <a:rPr lang="en-US" sz="2000" dirty="0"/>
              <a:t>Economic conditions (real GDP per capita, unemployment rate)</a:t>
            </a:r>
          </a:p>
          <a:p>
            <a:pPr marL="1498600" lvl="2" indent="-584200"/>
            <a:r>
              <a:rPr lang="en-US" sz="2000" dirty="0"/>
              <a:t>Market structure (</a:t>
            </a:r>
            <a:r>
              <a:rPr lang="en-US" sz="2000" dirty="0" err="1"/>
              <a:t>Herfindahl</a:t>
            </a:r>
            <a:r>
              <a:rPr lang="en-US" sz="2000" dirty="0"/>
              <a:t>-Hirschman Index)</a:t>
            </a:r>
          </a:p>
          <a:p>
            <a:pPr marL="1498600" lvl="2" indent="-584200"/>
            <a:r>
              <a:rPr lang="en-US" sz="2000" dirty="0"/>
              <a:t>Country, year fixed effects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7CCB-237F-40B5-8306-BB6BDF2A5EB0}" type="slidenum">
              <a:rPr lang="en-US"/>
              <a:pPr/>
              <a:t>19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28774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75396" y="439838"/>
          <a:ext cx="8718133" cy="5719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884" name="Chart" r:id="rId4" imgW="8934450" imgH="3857625" progId="Excel.Sheet.8">
                  <p:embed/>
                </p:oleObj>
              </mc:Choice>
              <mc:Fallback>
                <p:oleObj name="Chart" r:id="rId4" imgW="8934450" imgH="385762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96" y="439838"/>
                        <a:ext cx="8718133" cy="5719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6076"/>
            <a:ext cx="7610354" cy="334762"/>
          </a:xfrm>
        </p:spPr>
        <p:txBody>
          <a:bodyPr/>
          <a:lstStyle/>
          <a:p>
            <a:r>
              <a:rPr lang="en-US" dirty="0"/>
              <a:t>16 July </a:t>
            </a:r>
            <a:r>
              <a:rPr lang="en-US" dirty="0" smtClean="0"/>
              <a:t>2008; Frank Van </a:t>
            </a:r>
            <a:r>
              <a:rPr lang="en-US" dirty="0" err="1" smtClean="0"/>
              <a:t>Driessche</a:t>
            </a:r>
            <a:r>
              <a:rPr lang="en-US" dirty="0" smtClean="0"/>
              <a:t>, European Commission, Director General for Taxation and the Customs Union</a:t>
            </a:r>
            <a:endParaRPr lang="en-US" sz="1400" dirty="0"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7913-4388-4FEC-822A-9213D6425738}" type="slidenum">
              <a:rPr lang="en-US"/>
              <a:pPr/>
              <a:t>2</a:t>
            </a:fld>
            <a:endParaRPr lang="en-US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944" y="558457"/>
            <a:ext cx="8229600" cy="985838"/>
          </a:xfrm>
        </p:spPr>
        <p:txBody>
          <a:bodyPr/>
          <a:lstStyle/>
          <a:p>
            <a:r>
              <a:rPr lang="en-US" dirty="0" smtClean="0"/>
              <a:t>Best Practices in </a:t>
            </a:r>
            <a:br>
              <a:rPr lang="en-US" dirty="0" smtClean="0"/>
            </a:br>
            <a:r>
              <a:rPr lang="en-US" dirty="0" smtClean="0"/>
              <a:t>Tobacco Taxation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496" y="1813035"/>
            <a:ext cx="3443302" cy="443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029E-B4CE-4356-8D3D-2D58280C851B}" type="slidenum">
              <a:rPr lang="en-US"/>
              <a:pPr/>
              <a:t>20</a:t>
            </a:fld>
            <a:endParaRPr lang="en-US"/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1925"/>
            <a:ext cx="8229600" cy="985838"/>
          </a:xfrm>
        </p:spPr>
        <p:txBody>
          <a:bodyPr/>
          <a:lstStyle/>
          <a:p>
            <a:r>
              <a:rPr lang="en-US" sz="5400"/>
              <a:t>Conclusions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2966" y="1450428"/>
            <a:ext cx="8150772" cy="5015460"/>
          </a:xfrm>
        </p:spPr>
        <p:txBody>
          <a:bodyPr/>
          <a:lstStyle/>
          <a:p>
            <a:pPr marL="419100" indent="-419100"/>
            <a:r>
              <a:rPr lang="en-US" sz="3400" dirty="0"/>
              <a:t>Greater reliance on specific tobacco </a:t>
            </a:r>
            <a:r>
              <a:rPr lang="en-US" sz="3400" dirty="0" smtClean="0"/>
              <a:t>excises:</a:t>
            </a:r>
            <a:endParaRPr lang="en-US" sz="3400" dirty="0"/>
          </a:p>
          <a:p>
            <a:pPr marL="882650" lvl="1" indent="-419100"/>
            <a:r>
              <a:rPr lang="en-US" dirty="0" smtClean="0"/>
              <a:t>Reduced </a:t>
            </a:r>
            <a:r>
              <a:rPr lang="en-US" dirty="0"/>
              <a:t>gap in prices between high and low priced cigarette brands</a:t>
            </a:r>
          </a:p>
          <a:p>
            <a:pPr marL="882650" lvl="1" indent="-419100"/>
            <a:r>
              <a:rPr lang="en-US" dirty="0" smtClean="0"/>
              <a:t>Produced </a:t>
            </a:r>
            <a:r>
              <a:rPr lang="en-US" dirty="0"/>
              <a:t>more stable, predictable stream of cigarette excise tax revenues</a:t>
            </a:r>
          </a:p>
          <a:p>
            <a:pPr marL="882650" lvl="1" indent="-419100"/>
            <a:r>
              <a:rPr lang="en-US" dirty="0" smtClean="0"/>
              <a:t>Had </a:t>
            </a:r>
            <a:r>
              <a:rPr lang="en-US" dirty="0"/>
              <a:t>greater impact on cigarette smoking </a:t>
            </a:r>
            <a:endParaRPr lang="en-US" dirty="0" smtClean="0"/>
          </a:p>
          <a:p>
            <a:pPr marL="882650" lvl="1" indent="-419100"/>
            <a:r>
              <a:rPr lang="en-US" dirty="0" smtClean="0"/>
              <a:t>Effects vary with market structure</a:t>
            </a:r>
            <a:endParaRPr lang="en-US" dirty="0"/>
          </a:p>
          <a:p>
            <a:pPr marL="419100" indent="-419100">
              <a:buFont typeface="Wingdings" pitchFamily="2" charset="2"/>
              <a:buNone/>
            </a:pPr>
            <a:endParaRPr lang="en-US" dirty="0"/>
          </a:p>
          <a:p>
            <a:pPr marL="1498600" lvl="2" indent="-419100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4B55-B0B4-4DA2-9894-B9D3E16DE733}" type="slidenum">
              <a:rPr lang="en-US"/>
              <a:pPr/>
              <a:t>21</a:t>
            </a:fld>
            <a:endParaRPr lang="en-US"/>
          </a:p>
        </p:txBody>
      </p:sp>
      <p:sp>
        <p:nvSpPr>
          <p:cNvPr id="139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436653" y="0"/>
            <a:ext cx="8229600" cy="1139825"/>
          </a:xfrm>
        </p:spPr>
        <p:txBody>
          <a:bodyPr/>
          <a:lstStyle/>
          <a:p>
            <a:r>
              <a:rPr lang="en-US" dirty="0" smtClean="0"/>
              <a:t>Global Adult Tobacco Survey</a:t>
            </a:r>
            <a:endParaRPr lang="en-US" dirty="0"/>
          </a:p>
        </p:txBody>
      </p:sp>
      <p:sp>
        <p:nvSpPr>
          <p:cNvPr id="13957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8372" y="1497724"/>
            <a:ext cx="8308428" cy="4766765"/>
          </a:xfrm>
          <a:noFill/>
        </p:spPr>
        <p:txBody>
          <a:bodyPr anchor="ctr"/>
          <a:lstStyle/>
          <a:p>
            <a:pPr lvl="1"/>
            <a:r>
              <a:rPr lang="en-US" sz="2400" dirty="0" smtClean="0">
                <a:effectLst/>
              </a:rPr>
              <a:t>CDC/WHO Partnership</a:t>
            </a:r>
          </a:p>
          <a:p>
            <a:pPr lvl="2"/>
            <a:r>
              <a:rPr lang="en-US" sz="2000" dirty="0" smtClean="0">
                <a:effectLst/>
              </a:rPr>
              <a:t>Nationally representative, face-to-face household survey of adult (15+) population</a:t>
            </a:r>
          </a:p>
          <a:p>
            <a:pPr lvl="2"/>
            <a:r>
              <a:rPr lang="en-US" sz="2000" dirty="0" smtClean="0">
                <a:effectLst/>
              </a:rPr>
              <a:t>14 BGI countries; most complete and released</a:t>
            </a:r>
          </a:p>
          <a:p>
            <a:pPr lvl="2"/>
            <a:r>
              <a:rPr lang="en-US" sz="2000" dirty="0" smtClean="0">
                <a:effectLst/>
              </a:rPr>
              <a:t>New countries in field or planning stages</a:t>
            </a:r>
          </a:p>
          <a:p>
            <a:pPr lvl="1"/>
            <a:r>
              <a:rPr lang="en-US" sz="2400" dirty="0" smtClean="0">
                <a:effectLst/>
              </a:rPr>
              <a:t>Data on:  </a:t>
            </a:r>
          </a:p>
          <a:p>
            <a:pPr lvl="2"/>
            <a:r>
              <a:rPr lang="en-US" sz="2000" dirty="0" smtClean="0">
                <a:effectLst/>
              </a:rPr>
              <a:t>tobacco use, cessation, knowledge/attitudes, exposure to tobacco smoke, media influences, economics</a:t>
            </a:r>
          </a:p>
          <a:p>
            <a:pPr lvl="1"/>
            <a:r>
              <a:rPr lang="en-US" sz="2400" dirty="0" smtClean="0">
                <a:effectLst/>
              </a:rPr>
              <a:t>Key measures:</a:t>
            </a:r>
          </a:p>
          <a:p>
            <a:pPr lvl="2"/>
            <a:r>
              <a:rPr lang="en-US" sz="2000" dirty="0" smtClean="0">
                <a:effectLst/>
              </a:rPr>
              <a:t>Price, brand choice, tobacco use</a:t>
            </a:r>
          </a:p>
          <a:p>
            <a:pPr lvl="1"/>
            <a:endParaRPr lang="en-US" sz="2400" dirty="0" smtClean="0"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4B55-B0B4-4DA2-9894-B9D3E16DE733}" type="slidenum">
              <a:rPr lang="en-US"/>
              <a:pPr/>
              <a:t>22</a:t>
            </a:fld>
            <a:endParaRPr lang="en-US"/>
          </a:p>
        </p:txBody>
      </p:sp>
      <p:sp>
        <p:nvSpPr>
          <p:cNvPr id="139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389357" y="346841"/>
            <a:ext cx="8229600" cy="1139825"/>
          </a:xfrm>
        </p:spPr>
        <p:txBody>
          <a:bodyPr/>
          <a:lstStyle/>
          <a:p>
            <a:r>
              <a:rPr lang="en-US" dirty="0" smtClean="0"/>
              <a:t>International Tobacco Control Policy Evaluation Surveys</a:t>
            </a:r>
            <a:endParaRPr lang="en-US" dirty="0"/>
          </a:p>
        </p:txBody>
      </p:sp>
      <p:sp>
        <p:nvSpPr>
          <p:cNvPr id="13957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8371" y="1939159"/>
            <a:ext cx="8529145" cy="4325330"/>
          </a:xfrm>
          <a:noFill/>
        </p:spPr>
        <p:txBody>
          <a:bodyPr anchor="ctr"/>
          <a:lstStyle/>
          <a:p>
            <a:pPr lvl="1"/>
            <a:r>
              <a:rPr lang="en-US" sz="2400" dirty="0" smtClean="0">
                <a:effectLst/>
              </a:rPr>
              <a:t>Multiple researchers and funders</a:t>
            </a:r>
          </a:p>
          <a:p>
            <a:pPr lvl="2"/>
            <a:r>
              <a:rPr lang="en-US" sz="2000" dirty="0" smtClean="0">
                <a:effectLst/>
              </a:rPr>
              <a:t>Cohort surveys of smokers/tobacco users </a:t>
            </a:r>
          </a:p>
          <a:p>
            <a:pPr lvl="2"/>
            <a:r>
              <a:rPr lang="en-US" sz="2000" dirty="0" smtClean="0">
                <a:effectLst/>
              </a:rPr>
              <a:t>23 countries; varying start dates, waves</a:t>
            </a:r>
          </a:p>
          <a:p>
            <a:pPr lvl="2"/>
            <a:r>
              <a:rPr lang="en-US" sz="2000" dirty="0" smtClean="0">
                <a:effectLst/>
              </a:rPr>
              <a:t>Mix of high, middle, low income countries; covers all regions; most of the world’s tobacco users</a:t>
            </a:r>
          </a:p>
          <a:p>
            <a:pPr lvl="1"/>
            <a:r>
              <a:rPr lang="en-US" sz="2400" dirty="0" smtClean="0">
                <a:effectLst/>
              </a:rPr>
              <a:t>Data on:  </a:t>
            </a:r>
          </a:p>
          <a:p>
            <a:pPr lvl="2"/>
            <a:r>
              <a:rPr lang="en-US" sz="2000" dirty="0" smtClean="0">
                <a:effectLst/>
              </a:rPr>
              <a:t>tobacco use, cessation, knowledge/attitudes, exposure to tobacco smoke, media influences, economics; key policy mediators</a:t>
            </a:r>
          </a:p>
          <a:p>
            <a:pPr lvl="1"/>
            <a:r>
              <a:rPr lang="en-US" sz="2400" dirty="0" smtClean="0">
                <a:effectLst/>
              </a:rPr>
              <a:t>Key measures:</a:t>
            </a:r>
          </a:p>
          <a:p>
            <a:pPr lvl="2"/>
            <a:r>
              <a:rPr lang="en-US" sz="2000" dirty="0" smtClean="0">
                <a:effectLst/>
              </a:rPr>
              <a:t>Price, brand choice, other purchase behaviors, tobacco use</a:t>
            </a:r>
          </a:p>
          <a:p>
            <a:pPr lvl="1"/>
            <a:endParaRPr lang="en-US" sz="2400" dirty="0" smtClean="0"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7913-4388-4FEC-822A-9213D6425738}" type="slidenum">
              <a:rPr lang="en-US"/>
              <a:pPr/>
              <a:t>23</a:t>
            </a:fld>
            <a:endParaRPr lang="en-US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350" y="416568"/>
            <a:ext cx="8229600" cy="985838"/>
          </a:xfrm>
        </p:spPr>
        <p:txBody>
          <a:bodyPr/>
          <a:lstStyle/>
          <a:p>
            <a:r>
              <a:rPr lang="en-US" dirty="0" smtClean="0"/>
              <a:t>National Cancer Institute UO1</a:t>
            </a:r>
            <a:endParaRPr lang="en-US" dirty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9903" y="1560787"/>
            <a:ext cx="7954167" cy="4396260"/>
          </a:xfrm>
        </p:spPr>
        <p:txBody>
          <a:bodyPr/>
          <a:lstStyle/>
          <a:p>
            <a:pPr marL="419100" indent="-419100">
              <a:lnSpc>
                <a:spcPct val="80000"/>
              </a:lnSpc>
              <a:buFont typeface="Wingdings" pitchFamily="2" charset="2"/>
              <a:buNone/>
            </a:pPr>
            <a:endParaRPr lang="en-US" sz="900" b="1" dirty="0">
              <a:effectLst/>
            </a:endParaRPr>
          </a:p>
          <a:p>
            <a:pPr marL="882650" lvl="1" indent="-419100">
              <a:lnSpc>
                <a:spcPct val="80000"/>
              </a:lnSpc>
            </a:pPr>
            <a:r>
              <a:rPr lang="en-US" dirty="0" smtClean="0">
                <a:effectLst/>
              </a:rPr>
              <a:t>Assess impact of differential tobacco product taxes</a:t>
            </a:r>
          </a:p>
          <a:p>
            <a:pPr marL="882650" lvl="1" indent="-419100">
              <a:lnSpc>
                <a:spcPct val="80000"/>
              </a:lnSpc>
            </a:pPr>
            <a:endParaRPr lang="en-US" sz="800" dirty="0" smtClean="0">
              <a:effectLst/>
            </a:endParaRPr>
          </a:p>
          <a:p>
            <a:pPr marL="1282700" lvl="2" indent="-419100">
              <a:lnSpc>
                <a:spcPct val="80000"/>
              </a:lnSpc>
            </a:pPr>
            <a:r>
              <a:rPr lang="en-US" dirty="0" smtClean="0">
                <a:effectLst/>
              </a:rPr>
              <a:t>Most states tax other tobacco products below cigarettes</a:t>
            </a:r>
          </a:p>
          <a:p>
            <a:pPr marL="1282700" lvl="2" indent="-419100">
              <a:lnSpc>
                <a:spcPct val="80000"/>
              </a:lnSpc>
            </a:pPr>
            <a:endParaRPr lang="en-US" sz="800" dirty="0" smtClean="0">
              <a:effectLst/>
            </a:endParaRPr>
          </a:p>
          <a:p>
            <a:pPr marL="1282700" lvl="2" indent="-419100">
              <a:lnSpc>
                <a:spcPct val="80000"/>
              </a:lnSpc>
            </a:pPr>
            <a:r>
              <a:rPr lang="en-US" dirty="0" smtClean="0">
                <a:effectLst/>
              </a:rPr>
              <a:t>Specific cigarette taxes in all states, </a:t>
            </a:r>
            <a:r>
              <a:rPr lang="en-US" i="1" dirty="0" smtClean="0">
                <a:effectLst/>
              </a:rPr>
              <a:t>ad valorem </a:t>
            </a:r>
            <a:r>
              <a:rPr lang="en-US" dirty="0" smtClean="0">
                <a:effectLst/>
              </a:rPr>
              <a:t>taxes on other tobacco products in most</a:t>
            </a:r>
          </a:p>
          <a:p>
            <a:pPr marL="1739900" lvl="3" indent="-419100">
              <a:lnSpc>
                <a:spcPct val="80000"/>
              </a:lnSpc>
            </a:pPr>
            <a:r>
              <a:rPr lang="en-US" dirty="0" smtClean="0">
                <a:effectLst/>
              </a:rPr>
              <a:t>In recent years, industry pushing states to move from </a:t>
            </a:r>
            <a:r>
              <a:rPr lang="en-US" i="1" dirty="0" smtClean="0">
                <a:effectLst/>
              </a:rPr>
              <a:t>ad valorem</a:t>
            </a:r>
            <a:r>
              <a:rPr lang="en-US" dirty="0" smtClean="0">
                <a:effectLst/>
              </a:rPr>
              <a:t> to specific, weight based taxes</a:t>
            </a:r>
          </a:p>
          <a:p>
            <a:pPr marL="1739900" lvl="3" indent="-419100">
              <a:lnSpc>
                <a:spcPct val="80000"/>
              </a:lnSpc>
            </a:pPr>
            <a:r>
              <a:rPr lang="en-US" dirty="0" smtClean="0">
                <a:effectLst/>
              </a:rPr>
              <a:t>5 states and Federal smokeless taxes currently weight based</a:t>
            </a:r>
          </a:p>
          <a:p>
            <a:pPr marL="1282700" lvl="2" indent="-419100">
              <a:lnSpc>
                <a:spcPct val="80000"/>
              </a:lnSpc>
            </a:pPr>
            <a:r>
              <a:rPr lang="en-US" dirty="0" smtClean="0">
                <a:effectLst/>
              </a:rPr>
              <a:t>Taxation of new generation of tobacco products unclear</a:t>
            </a:r>
          </a:p>
          <a:p>
            <a:pPr marL="882650" lvl="1" indent="-419100">
              <a:lnSpc>
                <a:spcPct val="80000"/>
              </a:lnSpc>
            </a:pPr>
            <a:endParaRPr lang="en-US" sz="800" dirty="0" smtClean="0">
              <a:effectLst/>
            </a:endParaRPr>
          </a:p>
          <a:p>
            <a:pPr marL="1282700" lvl="2" indent="-419100">
              <a:lnSpc>
                <a:spcPct val="80000"/>
              </a:lnSpc>
            </a:pPr>
            <a:endParaRPr lang="en-US" dirty="0" smtClean="0">
              <a:effectLst/>
            </a:endParaRPr>
          </a:p>
          <a:p>
            <a:pPr marL="882650" lvl="1" indent="-419100">
              <a:lnSpc>
                <a:spcPct val="80000"/>
              </a:lnSpc>
            </a:pPr>
            <a:endParaRPr lang="en-US" sz="900" dirty="0" smtClean="0">
              <a:effectLst/>
            </a:endParaRPr>
          </a:p>
          <a:p>
            <a:pPr marL="882650" lvl="1" indent="-419100"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3999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Traditional vs. New Non-Combustible Products</a:t>
            </a: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762000" y="1143000"/>
            <a:ext cx="7543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590800" y="2667000"/>
            <a:ext cx="3810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/>
              <a:t>Traditional Moist Snuff Smokeless </a:t>
            </a:r>
          </a:p>
          <a:p>
            <a:pPr algn="ctr"/>
            <a:r>
              <a:rPr lang="en-US" sz="1400" b="1" i="1"/>
              <a:t>1 tin = 1.2 to 1.5 oz.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1252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1025" y="1371600"/>
            <a:ext cx="1254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2819400" y="5029200"/>
            <a:ext cx="3124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/>
              <a:t>Marlboro Snus</a:t>
            </a:r>
          </a:p>
          <a:p>
            <a:pPr algn="ctr"/>
            <a:r>
              <a:rPr lang="en-US" sz="1400" b="1" i="1"/>
              <a:t>1 “foil pack” (6 pouches) = 0.1 oz.</a:t>
            </a:r>
          </a:p>
        </p:txBody>
      </p:sp>
      <p:pic>
        <p:nvPicPr>
          <p:cNvPr id="18440" name="Picture 9" descr="IMG_07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581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6" cstate="print"/>
          <a:srcRect l="13441" t="2892" r="11522" b="11568"/>
          <a:stretch>
            <a:fillRect/>
          </a:stretch>
        </p:blipFill>
        <p:spPr bwMode="auto">
          <a:xfrm>
            <a:off x="532782" y="1606691"/>
            <a:ext cx="1676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1"/>
          <p:cNvPicPr>
            <a:picLocks noChangeAspect="1" noChangeArrowheads="1"/>
          </p:cNvPicPr>
          <p:nvPr/>
        </p:nvPicPr>
        <p:blipFill>
          <a:blip r:embed="rId7" cstate="print"/>
          <a:srcRect t="2087"/>
          <a:stretch>
            <a:fillRect/>
          </a:stretch>
        </p:blipFill>
        <p:spPr bwMode="auto">
          <a:xfrm>
            <a:off x="7010400" y="1385047"/>
            <a:ext cx="12192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208044" y="3109362"/>
            <a:ext cx="2590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 dirty="0"/>
              <a:t>Camel </a:t>
            </a:r>
            <a:r>
              <a:rPr lang="en-US" sz="1400" b="1" i="1" dirty="0" err="1"/>
              <a:t>Snus</a:t>
            </a:r>
            <a:endParaRPr lang="en-US" sz="1400" b="1" i="1" dirty="0"/>
          </a:p>
          <a:p>
            <a:pPr algn="ctr"/>
            <a:r>
              <a:rPr lang="en-US" sz="1400" b="1" i="1" dirty="0"/>
              <a:t>1 tin (15 pouches) = 0.32 oz.</a:t>
            </a: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6338046" y="2599764"/>
            <a:ext cx="2590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 dirty="0" err="1" smtClean="0"/>
              <a:t>Skoal</a:t>
            </a:r>
            <a:r>
              <a:rPr lang="en-US" sz="1400" b="1" i="1" dirty="0" smtClean="0"/>
              <a:t> </a:t>
            </a:r>
            <a:r>
              <a:rPr lang="en-US" sz="1400" b="1" i="1" dirty="0"/>
              <a:t>Pouches</a:t>
            </a:r>
          </a:p>
          <a:p>
            <a:pPr algn="ctr"/>
            <a:r>
              <a:rPr lang="en-US" sz="1400" b="1" i="1" dirty="0"/>
              <a:t>1 tin (20 pouches) = 0.82 oz</a:t>
            </a:r>
          </a:p>
        </p:txBody>
      </p:sp>
      <p:pic>
        <p:nvPicPr>
          <p:cNvPr id="18445" name="Picture 14"/>
          <p:cNvPicPr>
            <a:picLocks noChangeAspect="1" noChangeArrowheads="1"/>
          </p:cNvPicPr>
          <p:nvPr/>
        </p:nvPicPr>
        <p:blipFill>
          <a:blip r:embed="rId8" cstate="print"/>
          <a:srcRect l="5190" t="23172"/>
          <a:stretch>
            <a:fillRect/>
          </a:stretch>
        </p:blipFill>
        <p:spPr bwMode="auto">
          <a:xfrm>
            <a:off x="564777" y="4146176"/>
            <a:ext cx="1981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206189" y="5649254"/>
            <a:ext cx="32900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1" dirty="0"/>
              <a:t>Stonewall Hard Snuff</a:t>
            </a:r>
          </a:p>
          <a:p>
            <a:pPr algn="ctr"/>
            <a:r>
              <a:rPr lang="en-US" sz="1400" b="1" i="1" dirty="0"/>
              <a:t>1 box of 20 “Pieces” = 0.335 oz.</a:t>
            </a:r>
            <a:endParaRPr lang="en-US" sz="1400" i="1" dirty="0"/>
          </a:p>
        </p:txBody>
      </p:sp>
      <p:pic>
        <p:nvPicPr>
          <p:cNvPr id="18447" name="Picture 16" descr="41887-camel_dissolvabl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8071" y="3635187"/>
            <a:ext cx="2667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Rectangle 17"/>
          <p:cNvSpPr>
            <a:spLocks noChangeArrowheads="1"/>
          </p:cNvSpPr>
          <p:nvPr/>
        </p:nvSpPr>
        <p:spPr bwMode="auto">
          <a:xfrm>
            <a:off x="5867400" y="5694918"/>
            <a:ext cx="2895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i="1" dirty="0"/>
              <a:t>Camel Orbs</a:t>
            </a:r>
          </a:p>
          <a:p>
            <a:pPr algn="ctr"/>
            <a:r>
              <a:rPr lang="en-US" sz="1400" b="1" i="1" dirty="0"/>
              <a:t>1 box of 15 “Pieces” = 0.12 oz</a:t>
            </a:r>
            <a:r>
              <a:rPr lang="en-US" sz="1400" b="1" i="1" dirty="0" smtClean="0"/>
              <a:t>.</a:t>
            </a:r>
            <a:endParaRPr lang="en-US" sz="14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6177" y="6550223"/>
            <a:ext cx="5206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Eric </a:t>
            </a:r>
            <a:r>
              <a:rPr lang="en-US" sz="1400" dirty="0" err="1" smtClean="0"/>
              <a:t>Lindblom</a:t>
            </a:r>
            <a:r>
              <a:rPr lang="en-US" sz="1400" dirty="0" smtClean="0"/>
              <a:t>, Campaign for Tobacco-Free Kids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89034" y="1379483"/>
            <a:ext cx="8458200" cy="4800600"/>
          </a:xfrm>
          <a:prstGeom prst="rect">
            <a:avLst/>
          </a:prstGeom>
          <a:solidFill>
            <a:srgbClr val="F5DC8F">
              <a:alpha val="3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91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533400"/>
          </a:xfrm>
        </p:spPr>
        <p:txBody>
          <a:bodyPr/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669" y="1271752"/>
            <a:ext cx="830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r>
              <a:rPr lang="en-US" dirty="0" smtClean="0"/>
              <a:t> Key data components include:</a:t>
            </a:r>
          </a:p>
          <a:p>
            <a:endParaRPr lang="en-US" sz="1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i="1" dirty="0" smtClean="0"/>
              <a:t>Policy surveillance </a:t>
            </a:r>
            <a:r>
              <a:rPr lang="en-US" sz="2000" dirty="0" smtClean="0"/>
              <a:t>– original legal research building on past &amp; ongoing research for BTG/</a:t>
            </a:r>
            <a:r>
              <a:rPr lang="en-US" sz="2000" dirty="0" err="1" smtClean="0"/>
              <a:t>ImpacTeen</a:t>
            </a:r>
            <a:r>
              <a:rPr lang="en-US" sz="2000" dirty="0" smtClean="0"/>
              <a:t> state tobacco policy database; data for 2002 through 2013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i="1" dirty="0" smtClean="0"/>
              <a:t>Observational data collection - </a:t>
            </a:r>
            <a:r>
              <a:rPr lang="en-US" sz="2000" dirty="0" smtClean="0"/>
              <a:t> expand tobacco component of ongoing Bridging the Gap Community Obesity Measures Project in MTF communities; current data for 2010 and 2011; expanded data for 2012</a:t>
            </a:r>
          </a:p>
          <a:p>
            <a:pPr lvl="1">
              <a:buFont typeface="Arial" pitchFamily="34" charset="0"/>
              <a:buChar char="•"/>
            </a:pPr>
            <a:endParaRPr lang="en-US" sz="1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i="1" dirty="0" smtClean="0"/>
              <a:t>Adult tobacco use survey </a:t>
            </a:r>
            <a:r>
              <a:rPr lang="en-US" sz="2000" dirty="0" smtClean="0"/>
              <a:t>– adaptation of International Tobacco Control Policy Evaluation Project’s adult smoker survey; conducted in BTG-COMP communities in 2012</a:t>
            </a:r>
          </a:p>
          <a:p>
            <a:pPr lvl="1">
              <a:buFont typeface="Arial" pitchFamily="34" charset="0"/>
              <a:buChar char="•"/>
            </a:pPr>
            <a:endParaRPr lang="en-US" sz="1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i="1" dirty="0" smtClean="0"/>
              <a:t>Existing data </a:t>
            </a:r>
            <a:r>
              <a:rPr lang="en-US" sz="2000" dirty="0" smtClean="0"/>
              <a:t> - numerous surveys, commercial databases, and archival data sources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2"/>
          <p:cNvSpPr>
            <a:spLocks noChangeArrowheads="1"/>
          </p:cNvSpPr>
          <p:nvPr/>
        </p:nvSpPr>
        <p:spPr bwMode="auto">
          <a:xfrm>
            <a:off x="1524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85800" y="9906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 dirty="0" smtClean="0">
                <a:latin typeface="Arial" pitchFamily="34" charset="0"/>
                <a:cs typeface="Times New Roman" pitchFamily="18" charset="0"/>
              </a:rPr>
              <a:t>For more information:</a:t>
            </a:r>
          </a:p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</a:pPr>
            <a:endParaRPr lang="en-US" sz="3600" dirty="0" smtClean="0">
              <a:latin typeface="Arial" pitchFamily="34" charset="0"/>
              <a:cs typeface="Times New Roman" pitchFamily="18" charset="0"/>
              <a:hlinkClick r:id="rId4"/>
            </a:endParaRPr>
          </a:p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 dirty="0" smtClean="0">
                <a:latin typeface="Arial" pitchFamily="34" charset="0"/>
                <a:cs typeface="Times New Roman" pitchFamily="18" charset="0"/>
                <a:hlinkClick r:id="rId4"/>
              </a:rPr>
              <a:t>fjc@uic.edu</a:t>
            </a:r>
            <a:endParaRPr lang="en-US" sz="3600" dirty="0" smtClean="0">
              <a:latin typeface="Arial" pitchFamily="34" charset="0"/>
              <a:cs typeface="Times New Roman" pitchFamily="18" charset="0"/>
            </a:endParaRPr>
          </a:p>
          <a:p>
            <a:pPr marL="2171700" lvl="4" indent="-342900" algn="ctr">
              <a:lnSpc>
                <a:spcPct val="90000"/>
              </a:lnSpc>
              <a:spcBef>
                <a:spcPct val="20000"/>
              </a:spcBef>
            </a:pPr>
            <a:endParaRPr lang="en-US" sz="3600" dirty="0" smtClean="0">
              <a:latin typeface="Arial" pitchFamily="34" charset="0"/>
              <a:cs typeface="Times New Roman" pitchFamily="18" charset="0"/>
            </a:endParaRPr>
          </a:p>
          <a:p>
            <a:pPr marL="2171700" lvl="4" indent="-342900" algn="ctr">
              <a:lnSpc>
                <a:spcPct val="90000"/>
              </a:lnSpc>
              <a:spcBef>
                <a:spcPct val="20000"/>
              </a:spcBef>
            </a:pPr>
            <a:endParaRPr lang="en-US" sz="3600" dirty="0" smtClean="0">
              <a:latin typeface="Arial" pitchFamily="34" charset="0"/>
              <a:cs typeface="Times New Roman" pitchFamily="18" charset="0"/>
            </a:endParaRPr>
          </a:p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</a:pPr>
            <a:endParaRPr lang="en-US" sz="3600" dirty="0" smtClean="0">
              <a:latin typeface="Arial" pitchFamily="34" charset="0"/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endParaRPr lang="en-US" sz="3600" dirty="0" smtClean="0">
              <a:latin typeface="Arial" pitchFamily="34" charset="0"/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endParaRPr lang="en-US" sz="3600" dirty="0" smtClean="0">
              <a:latin typeface="Arial" pitchFamily="34" charset="0"/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endParaRPr lang="en-US" sz="3600" dirty="0" smtClean="0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7913-4388-4FEC-822A-9213D6425738}" type="slidenum">
              <a:rPr lang="en-US"/>
              <a:pPr/>
              <a:t>3</a:t>
            </a:fld>
            <a:endParaRPr lang="en-US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350" y="416568"/>
            <a:ext cx="8229600" cy="985838"/>
          </a:xfrm>
        </p:spPr>
        <p:txBody>
          <a:bodyPr/>
          <a:lstStyle/>
          <a:p>
            <a:r>
              <a:rPr lang="en-US" dirty="0" smtClean="0"/>
              <a:t>WHO’s Best Practices in Tobacco Taxation</a:t>
            </a:r>
            <a:endParaRPr lang="en-US" dirty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7875" y="1956122"/>
            <a:ext cx="7645400" cy="4509766"/>
          </a:xfrm>
        </p:spPr>
        <p:txBody>
          <a:bodyPr/>
          <a:lstStyle/>
          <a:p>
            <a:pPr marL="419100" indent="-419100">
              <a:lnSpc>
                <a:spcPts val="2700"/>
              </a:lnSpc>
              <a:spcBef>
                <a:spcPts val="0"/>
              </a:spcBef>
            </a:pPr>
            <a:r>
              <a:rPr lang="en-US" sz="2800" b="1" i="1" dirty="0" smtClean="0">
                <a:effectLst/>
              </a:rPr>
              <a:t>Simpler is better</a:t>
            </a:r>
            <a:endParaRPr lang="en-US" sz="2800" b="1" i="1" dirty="0">
              <a:effectLst/>
            </a:endParaRPr>
          </a:p>
          <a:p>
            <a:pPr marL="419100" indent="-4191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effectLst/>
            </a:endParaRPr>
          </a:p>
          <a:p>
            <a:pPr marL="882650" lvl="1" indent="-419100">
              <a:lnSpc>
                <a:spcPct val="80000"/>
              </a:lnSpc>
            </a:pPr>
            <a:r>
              <a:rPr lang="en-US" sz="2400" dirty="0" smtClean="0">
                <a:effectLst/>
              </a:rPr>
              <a:t>Complex tax structures more difficult to administer</a:t>
            </a:r>
          </a:p>
          <a:p>
            <a:pPr marL="882650" lvl="1" indent="-419100">
              <a:lnSpc>
                <a:spcPct val="80000"/>
              </a:lnSpc>
            </a:pPr>
            <a:endParaRPr lang="en-US" sz="800" dirty="0" smtClean="0">
              <a:effectLst/>
            </a:endParaRPr>
          </a:p>
          <a:p>
            <a:pPr marL="882650" lvl="1" indent="-419100">
              <a:lnSpc>
                <a:spcPct val="80000"/>
              </a:lnSpc>
            </a:pPr>
            <a:r>
              <a:rPr lang="en-US" sz="2400" dirty="0" smtClean="0">
                <a:effectLst/>
              </a:rPr>
              <a:t>Greater opportunities for tax evasion and tax avoidance under complex tax structures</a:t>
            </a:r>
          </a:p>
          <a:p>
            <a:pPr marL="882650" lvl="1" indent="-419100">
              <a:lnSpc>
                <a:spcPct val="80000"/>
              </a:lnSpc>
            </a:pPr>
            <a:endParaRPr lang="en-US" sz="800" dirty="0" smtClean="0">
              <a:effectLst/>
            </a:endParaRPr>
          </a:p>
          <a:p>
            <a:pPr marL="882650" lvl="1" indent="-419100">
              <a:lnSpc>
                <a:spcPct val="80000"/>
              </a:lnSpc>
            </a:pPr>
            <a:r>
              <a:rPr lang="en-US" sz="2400" dirty="0" smtClean="0">
                <a:effectLst/>
              </a:rPr>
              <a:t>Where existing structure is more complex, simplify over time with goal of achieving single uniform tax</a:t>
            </a:r>
            <a:endParaRPr lang="en-US" sz="2400" dirty="0">
              <a:effectLst/>
            </a:endParaRPr>
          </a:p>
          <a:p>
            <a:pPr marL="1498600" lvl="2" indent="-41910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</a:t>
            </a:r>
            <a:r>
              <a:rPr lang="en-US" sz="1800" dirty="0"/>
              <a:t> </a:t>
            </a:r>
          </a:p>
          <a:p>
            <a:pPr marL="1498600" lvl="2" indent="-419100">
              <a:lnSpc>
                <a:spcPct val="80000"/>
              </a:lnSpc>
            </a:pPr>
            <a:endParaRPr lang="en-US" sz="1800" dirty="0"/>
          </a:p>
          <a:p>
            <a:pPr marL="1498600" lvl="2" indent="-419100">
              <a:lnSpc>
                <a:spcPct val="8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7913-4388-4FEC-822A-9213D6425738}" type="slidenum">
              <a:rPr lang="en-US"/>
              <a:pPr/>
              <a:t>4</a:t>
            </a:fld>
            <a:endParaRPr lang="en-US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350" y="416568"/>
            <a:ext cx="8229600" cy="985838"/>
          </a:xfrm>
        </p:spPr>
        <p:txBody>
          <a:bodyPr/>
          <a:lstStyle/>
          <a:p>
            <a:r>
              <a:rPr lang="en-US" dirty="0" smtClean="0"/>
              <a:t>WHO’s Best Practices in Tobacco Taxation</a:t>
            </a:r>
            <a:endParaRPr lang="en-US" dirty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7875" y="1956122"/>
            <a:ext cx="7645400" cy="4509766"/>
          </a:xfrm>
        </p:spPr>
        <p:txBody>
          <a:bodyPr/>
          <a:lstStyle/>
          <a:p>
            <a:pPr marL="419100" indent="-419100">
              <a:lnSpc>
                <a:spcPts val="2700"/>
              </a:lnSpc>
              <a:spcBef>
                <a:spcPts val="0"/>
              </a:spcBef>
            </a:pPr>
            <a:r>
              <a:rPr lang="en-US" sz="2800" b="1" i="1" dirty="0" smtClean="0">
                <a:effectLst/>
              </a:rPr>
              <a:t>Rely more on specific tobacco excises as the share of total excises in prices increases</a:t>
            </a:r>
            <a:endParaRPr lang="en-US" sz="2800" b="1" i="1" dirty="0">
              <a:effectLst/>
            </a:endParaRPr>
          </a:p>
          <a:p>
            <a:pPr marL="419100" indent="-419100">
              <a:lnSpc>
                <a:spcPct val="80000"/>
              </a:lnSpc>
              <a:buFont typeface="Wingdings" pitchFamily="2" charset="2"/>
              <a:buNone/>
            </a:pPr>
            <a:endParaRPr lang="en-US" sz="800" b="1" dirty="0">
              <a:effectLst/>
            </a:endParaRPr>
          </a:p>
          <a:p>
            <a:pPr marL="882650" lvl="1" indent="-419100">
              <a:lnSpc>
                <a:spcPct val="80000"/>
              </a:lnSpc>
            </a:pPr>
            <a:r>
              <a:rPr lang="en-US" sz="2200" dirty="0" smtClean="0">
                <a:effectLst/>
              </a:rPr>
              <a:t>Greater public health impact of specific excises given reduced opportunities for switching down in response to tax/price increases</a:t>
            </a:r>
          </a:p>
          <a:p>
            <a:pPr marL="882650" lvl="1" indent="-419100">
              <a:lnSpc>
                <a:spcPct val="80000"/>
              </a:lnSpc>
            </a:pPr>
            <a:endParaRPr lang="en-US" sz="800" dirty="0" smtClean="0">
              <a:effectLst/>
            </a:endParaRPr>
          </a:p>
          <a:p>
            <a:pPr marL="882650" lvl="1" indent="-419100">
              <a:lnSpc>
                <a:spcPct val="80000"/>
              </a:lnSpc>
            </a:pPr>
            <a:r>
              <a:rPr lang="en-US" sz="2200" dirty="0" smtClean="0">
                <a:effectLst/>
              </a:rPr>
              <a:t>Sends clear message that all brands are equally harmful</a:t>
            </a:r>
          </a:p>
          <a:p>
            <a:pPr marL="882650" lvl="1" indent="-419100">
              <a:lnSpc>
                <a:spcPct val="80000"/>
              </a:lnSpc>
            </a:pPr>
            <a:endParaRPr lang="en-US" sz="800" dirty="0" smtClean="0">
              <a:effectLst/>
            </a:endParaRPr>
          </a:p>
          <a:p>
            <a:pPr marL="882650" lvl="1" indent="-419100">
              <a:lnSpc>
                <a:spcPct val="80000"/>
              </a:lnSpc>
            </a:pPr>
            <a:r>
              <a:rPr lang="en-US" sz="2200" dirty="0" smtClean="0">
                <a:effectLst/>
              </a:rPr>
              <a:t>Where existing tax is ad valorem, adopt a specific tax and increase reliance on specific tax over time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BA5E-30EF-4F8A-AF7B-39EC5A1D4CC7}" type="slidenum">
              <a:rPr lang="en-US"/>
              <a:pPr/>
              <a:t>5</a:t>
            </a:fld>
            <a:endParaRPr lang="en-US"/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61925"/>
            <a:ext cx="8167687" cy="1223963"/>
          </a:xfrm>
        </p:spPr>
        <p:txBody>
          <a:bodyPr/>
          <a:lstStyle/>
          <a:p>
            <a:r>
              <a:rPr lang="en-US" dirty="0" smtClean="0"/>
              <a:t>WHO “Best Practices” for Tobacco </a:t>
            </a:r>
            <a:r>
              <a:rPr lang="en-US" dirty="0"/>
              <a:t>Excise </a:t>
            </a:r>
            <a:r>
              <a:rPr lang="en-US" dirty="0" smtClean="0"/>
              <a:t>Taxes</a:t>
            </a:r>
            <a:endParaRPr lang="en-US" dirty="0"/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318" y="1896035"/>
            <a:ext cx="7342094" cy="435077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i="1" dirty="0" smtClean="0"/>
              <a:t>Adopt comparable taxes and tax increases on all tobacco products</a:t>
            </a:r>
          </a:p>
          <a:p>
            <a:pPr lvl="1" eaLnBrk="1" hangingPunct="1">
              <a:lnSpc>
                <a:spcPct val="90000"/>
              </a:lnSpc>
            </a:pPr>
            <a:endParaRPr lang="en-US" sz="500" dirty="0" smtClean="0"/>
          </a:p>
          <a:p>
            <a:pPr lvl="1" eaLnBrk="1" hangingPunct="1">
              <a:lnSpc>
                <a:spcPct val="90000"/>
              </a:lnSpc>
            </a:pPr>
            <a:endParaRPr lang="en-US" sz="500" dirty="0" smtClean="0"/>
          </a:p>
          <a:p>
            <a:pPr lvl="1" eaLnBrk="1" hangingPunct="1">
              <a:lnSpc>
                <a:spcPct val="90000"/>
              </a:lnSpc>
            </a:pPr>
            <a:endParaRPr lang="en-US" sz="500" dirty="0" smtClean="0"/>
          </a:p>
          <a:p>
            <a:pPr lvl="1" eaLnBrk="1" hangingPunct="1">
              <a:lnSpc>
                <a:spcPct val="90000"/>
              </a:lnSpc>
            </a:pPr>
            <a:endParaRPr lang="en-US" sz="5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Maximizes public health impact of tobacco tax increases by minimizing opportunities for substitution</a:t>
            </a:r>
          </a:p>
          <a:p>
            <a:pPr lvl="1" eaLnBrk="1" hangingPunct="1">
              <a:lnSpc>
                <a:spcPct val="90000"/>
              </a:lnSpc>
            </a:pPr>
            <a:endParaRPr lang="en-US" sz="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Harm reduction?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/>
            <a:endParaRPr lang="en-US" sz="500" dirty="0" smtClean="0"/>
          </a:p>
          <a:p>
            <a:pPr>
              <a:buNone/>
            </a:pPr>
            <a:endParaRPr lang="en-US" sz="2800" dirty="0"/>
          </a:p>
          <a:p>
            <a:pPr marL="1498600" lvl="2" indent="-419100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6ED2-49FA-48F7-B0FB-0347205D6A35}" type="slidenum">
              <a:rPr lang="en-US"/>
              <a:pPr/>
              <a:t>6</a:t>
            </a:fld>
            <a:endParaRPr lang="en-US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476" y="0"/>
            <a:ext cx="8229600" cy="1139825"/>
          </a:xfrm>
        </p:spPr>
        <p:txBody>
          <a:bodyPr/>
          <a:lstStyle/>
          <a:p>
            <a:r>
              <a:rPr lang="en-US" dirty="0"/>
              <a:t>Types of Tobacco Taxes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4092" y="1273216"/>
            <a:ext cx="8542116" cy="4857710"/>
          </a:xfrm>
        </p:spPr>
        <p:txBody>
          <a:bodyPr/>
          <a:lstStyle/>
          <a:p>
            <a:pPr marL="419100" indent="-419100"/>
            <a:r>
              <a:rPr lang="en-US" sz="2500" b="1" dirty="0"/>
              <a:t>Tobacco Excise Taxes</a:t>
            </a:r>
          </a:p>
          <a:p>
            <a:pPr marL="419100" indent="-419100"/>
            <a:endParaRPr lang="en-US" sz="800" b="1" dirty="0"/>
          </a:p>
          <a:p>
            <a:pPr marL="882650" lvl="1" indent="-425450"/>
            <a:r>
              <a:rPr lang="en-US" sz="2400" dirty="0"/>
              <a:t>Two types of excises</a:t>
            </a:r>
          </a:p>
          <a:p>
            <a:pPr marL="1498600" lvl="2" indent="-584200"/>
            <a:r>
              <a:rPr lang="en-US" sz="2000" u="sng" dirty="0"/>
              <a:t>Specific Taxes</a:t>
            </a:r>
            <a:r>
              <a:rPr lang="en-US" sz="2000" dirty="0"/>
              <a:t>: excises based on quantity or weight (e.g. tax per pack of 20 cigarettes)</a:t>
            </a:r>
          </a:p>
          <a:p>
            <a:pPr marL="1498600" lvl="2" indent="-584200"/>
            <a:r>
              <a:rPr lang="en-US" sz="2000" i="1" u="sng" dirty="0"/>
              <a:t>Ad Valorem </a:t>
            </a:r>
            <a:r>
              <a:rPr lang="en-US" sz="2000" u="sng" dirty="0"/>
              <a:t>taxes</a:t>
            </a:r>
            <a:r>
              <a:rPr lang="en-US" sz="2000" dirty="0"/>
              <a:t>: excises based on value of tobacco products (e.g. a specific percentage of manufacturer’s prices for tobacco products)</a:t>
            </a:r>
          </a:p>
          <a:p>
            <a:pPr marL="1498600" lvl="2" indent="-584200"/>
            <a:endParaRPr lang="en-US" sz="2000" dirty="0"/>
          </a:p>
          <a:p>
            <a:pPr marL="1498600" lvl="2" indent="-584200"/>
            <a:r>
              <a:rPr lang="en-US" sz="2000" dirty="0"/>
              <a:t>Some countries use a mix of specific and </a:t>
            </a:r>
            <a:r>
              <a:rPr lang="en-US" sz="2000" i="1" dirty="0"/>
              <a:t>ad valorem </a:t>
            </a:r>
            <a:r>
              <a:rPr lang="en-US" sz="2000" dirty="0"/>
              <a:t>tobacco excises, differential taxes for different products of given type, minimum taxes, etc.</a:t>
            </a:r>
          </a:p>
          <a:p>
            <a:pPr marL="1498600" lvl="2" indent="-584200"/>
            <a:r>
              <a:rPr lang="en-US" sz="2000" dirty="0"/>
              <a:t>Many countries apply different types of taxes and/or tax rates on different types of tobacco products (e.g. manufactured cigarettes vs. </a:t>
            </a:r>
            <a:r>
              <a:rPr lang="en-US" sz="2000" dirty="0" err="1"/>
              <a:t>bidis</a:t>
            </a:r>
            <a:r>
              <a:rPr lang="en-US" sz="2000" dirty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6E23-A214-4EFC-8E1B-AA8B676531BA}" type="slidenum">
              <a:rPr lang="en-US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0984" y="162994"/>
            <a:ext cx="6595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Cigarette Taxation Globally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217" y="844956"/>
          <a:ext cx="8599990" cy="5486400"/>
        </p:xfrm>
        <a:graphic>
          <a:graphicData uri="http://schemas.openxmlformats.org/drawingml/2006/table">
            <a:tbl>
              <a:tblPr/>
              <a:tblGrid>
                <a:gridCol w="1392522"/>
                <a:gridCol w="1294975"/>
                <a:gridCol w="1433333"/>
                <a:gridCol w="1612498"/>
                <a:gridCol w="1254164"/>
                <a:gridCol w="1612498"/>
              </a:tblGrid>
              <a:tr h="3628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Times New Roman"/>
                          <a:ea typeface="Calibri"/>
                          <a:cs typeface="Times New Roman"/>
                        </a:rPr>
                        <a:t>Excise System on Cigarettes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Income Group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Only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specific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Only 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ad valorem 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Both specific and 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ad valorem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 Excise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Total countries *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High 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US" sz="2000" dirty="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Upper Middle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n-US" sz="2000" dirty="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Lower Middle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n-US" sz="2000" dirty="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en-US" sz="2000" dirty="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Low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en-US" sz="2000" dirty="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Times New Roman"/>
                          <a:ea typeface="Calibri"/>
                          <a:cs typeface="Times New Roman"/>
                        </a:rPr>
                        <a:t>By Region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AFRO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en-US" sz="2000" dirty="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AMRO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EMRO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EURO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en-US" sz="2000" dirty="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SEARO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WPRO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Times New Roman"/>
                          <a:ea typeface="Calibri"/>
                          <a:cs typeface="Times New Roman"/>
                        </a:rPr>
                        <a:t>All Countries </a:t>
                      </a:r>
                      <a:endParaRPr lang="en-US" sz="200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en-US" sz="2000" dirty="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en-US" sz="200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en-US" sz="2000" dirty="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en-US" sz="2000" dirty="0">
                        <a:solidFill>
                          <a:schemeClr val="bg1"/>
                        </a:solidFill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Times New Roman"/>
                          <a:ea typeface="Calibri"/>
                          <a:cs typeface="Times New Roman"/>
                        </a:rPr>
                        <a:t>182</a:t>
                      </a:r>
                      <a:endParaRPr lang="en-US" sz="2000" dirty="0">
                        <a:latin typeface="CG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95809" name="Rectangle 1"/>
          <p:cNvSpPr>
            <a:spLocks noChangeArrowheads="1"/>
          </p:cNvSpPr>
          <p:nvPr/>
        </p:nvSpPr>
        <p:spPr bwMode="auto">
          <a:xfrm>
            <a:off x="254643" y="6396335"/>
            <a:ext cx="4525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G Times"/>
                <a:ea typeface="Calibri" pitchFamily="34" charset="0"/>
                <a:cs typeface="Times New Roman" pitchFamily="18" charset="0"/>
              </a:rPr>
              <a:t>* Countries for which data are available</a:t>
            </a:r>
            <a:endParaRPr kumimoji="0" lang="en-US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G Times"/>
                <a:ea typeface="Calibri" pitchFamily="34" charset="0"/>
                <a:cs typeface="Times New Roman" pitchFamily="18" charset="0"/>
              </a:rPr>
              <a:t> Source: </a:t>
            </a:r>
            <a:r>
              <a:rPr kumimoji="0" lang="en-GB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WHO calculations using WHO GTCR 2009 data</a:t>
            </a:r>
            <a:endParaRPr kumimoji="0" lang="en-GB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6E23-A214-4EFC-8E1B-AA8B676531BA}" type="slidenum">
              <a:rPr lang="en-US"/>
              <a:pPr/>
              <a:t>8</a:t>
            </a:fld>
            <a:endParaRPr lang="en-US"/>
          </a:p>
        </p:txBody>
      </p:sp>
      <p:pic>
        <p:nvPicPr>
          <p:cNvPr id="8417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824" y="1259173"/>
            <a:ext cx="8651267" cy="497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9410" y="359764"/>
            <a:ext cx="6595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Cigarette Taxation Globally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6E23-A214-4EFC-8E1B-AA8B676531BA}" type="slidenum">
              <a:rPr lang="en-US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9410" y="359764"/>
            <a:ext cx="6595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Cigarette Taxation Globally</a:t>
            </a:r>
            <a:endParaRPr lang="en-US" sz="3200" b="1" dirty="0"/>
          </a:p>
        </p:txBody>
      </p:sp>
      <p:pic>
        <p:nvPicPr>
          <p:cNvPr id="870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33" y="1208294"/>
            <a:ext cx="8095518" cy="519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bau\Desktop\gtc\tobacco 4.3\tobaccowav4.3\tobacco-4.3a07.wav"/>
  <p:tag name="PPSNARRATION" val="7,-2113580536,C:\distance.jhsph.edu\COURSES\tobacco 101 project\SOURCE\Module 9 - Surveillance and Evaluation\Lecture 9.3 (Stillman)\tobaccoControl-9.3a_Stillman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bau\Desktop\gtc\tobacco 4.3\tobaccowav4.3\tobacco-4.3a07.wav"/>
  <p:tag name="PPSNARRATION" val="7,-2113580536,C:\distance.jhsph.edu\COURSES\tobacco 101 project\SOURCE\Module 9 - Surveillance and Evaluation\Lecture 9.3 (Stillman)\tobaccoControl-9.3a_Stillman.ppc"/>
</p:tagLst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35337</TotalTime>
  <Words>1509</Words>
  <Application>Microsoft Macintosh PowerPoint</Application>
  <PresentationFormat>On-screen Show (4:3)</PresentationFormat>
  <Paragraphs>340</Paragraphs>
  <Slides>26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Globe</vt:lpstr>
      <vt:lpstr>Chart</vt:lpstr>
      <vt:lpstr>PowerPoint Presentation</vt:lpstr>
      <vt:lpstr>Best Practices in  Tobacco Taxation</vt:lpstr>
      <vt:lpstr>WHO’s Best Practices in Tobacco Taxation</vt:lpstr>
      <vt:lpstr>WHO’s Best Practices in Tobacco Taxation</vt:lpstr>
      <vt:lpstr>WHO “Best Practices” for Tobacco Excise Taxes</vt:lpstr>
      <vt:lpstr>Types of Tobacco Taxes</vt:lpstr>
      <vt:lpstr>PowerPoint Presentation</vt:lpstr>
      <vt:lpstr>PowerPoint Presentation</vt:lpstr>
      <vt:lpstr>PowerPoint Presentation</vt:lpstr>
      <vt:lpstr>Cigarette &amp; Bidi Taxes, India,2009</vt:lpstr>
      <vt:lpstr>Types of Tobacco Taxes</vt:lpstr>
      <vt:lpstr>Types of Tobacco Taxes</vt:lpstr>
      <vt:lpstr>Types of Tobacco Taxes</vt:lpstr>
      <vt:lpstr>PowerPoint Presentation</vt:lpstr>
      <vt:lpstr>PowerPoint Presentation</vt:lpstr>
      <vt:lpstr>PowerPoint Presentation</vt:lpstr>
      <vt:lpstr>PowerPoint Presentation</vt:lpstr>
      <vt:lpstr>Tax Structure and Tobacco Use</vt:lpstr>
      <vt:lpstr>PowerPoint Presentation</vt:lpstr>
      <vt:lpstr>Conclusions</vt:lpstr>
      <vt:lpstr>Global Adult Tobacco Survey</vt:lpstr>
      <vt:lpstr>International Tobacco Control Policy Evaluation Surveys</vt:lpstr>
      <vt:lpstr>National Cancer Institute UO1</vt:lpstr>
      <vt:lpstr>Traditional vs. New Non-Combustible Products</vt:lpstr>
      <vt:lpstr> Data</vt:lpstr>
      <vt:lpstr>PowerPoint Presentation</vt:lpstr>
    </vt:vector>
  </TitlesOfParts>
  <Company>JHSPH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Distance Education</dc:creator>
  <cp:lastModifiedBy>Jacqueline Bond</cp:lastModifiedBy>
  <cp:revision>668</cp:revision>
  <cp:lastPrinted>2005-05-04T13:54:28Z</cp:lastPrinted>
  <dcterms:created xsi:type="dcterms:W3CDTF">2010-03-28T23:21:33Z</dcterms:created>
  <dcterms:modified xsi:type="dcterms:W3CDTF">2014-01-07T17:49:11Z</dcterms:modified>
</cp:coreProperties>
</file>