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63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59E18-9C9E-4832-B0E1-9D1CB54BDB3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CA872-A0B7-4D24-9581-903984D1A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11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CA872-A0B7-4D24-9581-903984D1AD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65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74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31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3295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457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73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7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5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36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95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95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48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46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28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03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43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83F7-286D-4001-B75C-DE708B36876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C695C0-E6F4-48FD-9B66-C2E9EF445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8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391400" cy="1447799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3200" b="1" u="sng" dirty="0" err="1" smtClean="0">
                <a:solidFill>
                  <a:srgbClr val="002060"/>
                </a:solidFill>
              </a:rPr>
              <a:t>তামাক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কর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বৃদ্ধি</a:t>
            </a:r>
            <a:r>
              <a:rPr lang="en-US" sz="3200" b="1" u="sng" dirty="0" smtClean="0">
                <a:solidFill>
                  <a:srgbClr val="002060"/>
                </a:solidFill>
              </a:rPr>
              <a:t> ও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আধুনিকায়নের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প্রয়োজনীয়তা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9680"/>
            <a:ext cx="6400800" cy="1341120"/>
          </a:xfrm>
        </p:spPr>
        <p:txBody>
          <a:bodyPr>
            <a:norm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as-IN" sz="1600" b="1" dirty="0">
                <a:solidFill>
                  <a:srgbClr val="7030A0"/>
                </a:solidFill>
              </a:rPr>
              <a:t>মিঠুন বৈদ্য, প্রজেক্ট অফিসার-ডাব্লিউবিবি </a:t>
            </a:r>
            <a:r>
              <a:rPr lang="as-IN" sz="1600" b="1" dirty="0" smtClean="0">
                <a:solidFill>
                  <a:srgbClr val="7030A0"/>
                </a:solidFill>
              </a:rPr>
              <a:t>ট্রাস্ট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baidyamethun@gmail.com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40" t="68572" r="637" b="5210"/>
          <a:stretch/>
        </p:blipFill>
        <p:spPr>
          <a:xfrm>
            <a:off x="3657600" y="2438400"/>
            <a:ext cx="21336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4110"/>
            <a:ext cx="7315200" cy="1280890"/>
          </a:xfrm>
        </p:spPr>
        <p:txBody>
          <a:bodyPr>
            <a:normAutofit/>
          </a:bodyPr>
          <a:lstStyle/>
          <a:p>
            <a:pPr algn="ctr"/>
            <a:r>
              <a:rPr lang="as-IN" sz="2800" b="1" u="sng" dirty="0" smtClean="0">
                <a:solidFill>
                  <a:srgbClr val="002060"/>
                </a:solidFill>
              </a:rPr>
              <a:t>বাজার মনিটরিং ব্যবস্থা জোরদারকরণ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as-IN" sz="2600" dirty="0" smtClean="0"/>
              <a:t>যত্রতত্র তামাকজাত দ্রব্যের বিক্রয়কেন্দ্র</a:t>
            </a:r>
            <a:endParaRPr lang="en-US" sz="2600" dirty="0" smtClean="0"/>
          </a:p>
          <a:p>
            <a:pPr lvl="0">
              <a:buFont typeface="Wingdings" pitchFamily="2" charset="2"/>
              <a:buChar char="v"/>
            </a:pPr>
            <a:r>
              <a:rPr lang="as-IN" sz="2600" dirty="0" smtClean="0"/>
              <a:t>বিভিন্ন চটকদার বিজ্ঞাপন </a:t>
            </a:r>
            <a:endParaRPr lang="en-US" sz="2600" dirty="0" smtClean="0"/>
          </a:p>
          <a:p>
            <a:pPr lvl="0">
              <a:buFont typeface="Wingdings" pitchFamily="2" charset="2"/>
              <a:buChar char="v"/>
            </a:pPr>
            <a:r>
              <a:rPr lang="as-IN" sz="2600" dirty="0" smtClean="0"/>
              <a:t>চর্বণযোগ্য তামাকের জন্য পৃথক মনিটরিং ব্যবস্থা জরুরি</a:t>
            </a:r>
            <a:endParaRPr lang="en-US" sz="2600" dirty="0" smtClean="0"/>
          </a:p>
          <a:p>
            <a:pPr lvl="0">
              <a:buFont typeface="Wingdings" pitchFamily="2" charset="2"/>
              <a:buChar char="v"/>
            </a:pPr>
            <a:r>
              <a:rPr lang="as-IN" sz="2600" dirty="0" smtClean="0"/>
              <a:t>১৮ বছরের কম বয়সী কারো কাছে তামাকজাত দ্রব্য বিক্রয়</a:t>
            </a:r>
            <a:r>
              <a:rPr lang="en-US" sz="2600" dirty="0" smtClean="0"/>
              <a:t> </a:t>
            </a:r>
            <a:r>
              <a:rPr lang="en-US" sz="2600" dirty="0" err="1" smtClean="0"/>
              <a:t>নিষিদ্ধকরণ</a:t>
            </a:r>
            <a:endParaRPr lang="en-US" sz="2600" dirty="0" smtClean="0"/>
          </a:p>
          <a:p>
            <a:pPr lvl="0">
              <a:buFont typeface="Wingdings" pitchFamily="2" charset="2"/>
              <a:buChar char="v"/>
            </a:pPr>
            <a:r>
              <a:rPr lang="as-IN" sz="2600" dirty="0" smtClean="0">
                <a:latin typeface="26"/>
              </a:rPr>
              <a:t>লাইসেন্সিং ব্যাবস্থা, নির্দিষ্ট প্যাকেজিং সিস্টেম, নকল পন্য যাচাই ইত্যাদি </a:t>
            </a:r>
            <a:r>
              <a:rPr lang="as-IN" sz="2600" dirty="0" smtClean="0">
                <a:latin typeface="26"/>
              </a:rPr>
              <a:t>বাধ্যতামূলক</a:t>
            </a:r>
            <a:r>
              <a:rPr lang="en-US" sz="2600" dirty="0" smtClean="0">
                <a:latin typeface="26"/>
              </a:rPr>
              <a:t> </a:t>
            </a:r>
            <a:r>
              <a:rPr lang="en-US" sz="2600" dirty="0" err="1" smtClean="0">
                <a:latin typeface="26"/>
              </a:rPr>
              <a:t>করা</a:t>
            </a:r>
            <a:endParaRPr lang="en-US" sz="2600" dirty="0">
              <a:latin typeface="26"/>
            </a:endParaRPr>
          </a:p>
          <a:p>
            <a:pPr lvl="0"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6589199" cy="82369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</a:rPr>
              <a:t>সুপারিশসমূহ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934201" cy="42348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as-IN" sz="2000" dirty="0" smtClean="0"/>
              <a:t>তামাক </a:t>
            </a:r>
            <a:r>
              <a:rPr lang="as-IN" sz="2000" dirty="0" smtClean="0"/>
              <a:t>শুল্ক কাঠামো পুনর্গঠন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as-IN" sz="2000" dirty="0" smtClean="0"/>
              <a:t>কর </a:t>
            </a:r>
            <a:r>
              <a:rPr lang="en-US" sz="2000" dirty="0" err="1" smtClean="0"/>
              <a:t>আদায়</a:t>
            </a:r>
            <a:r>
              <a:rPr lang="en-US" sz="2000" dirty="0" smtClean="0"/>
              <a:t> </a:t>
            </a:r>
            <a:r>
              <a:rPr lang="as-IN" sz="2000" dirty="0" smtClean="0"/>
              <a:t>ব্যবস্থার ডিজিটালাইজেশন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as-IN" sz="2000" dirty="0" smtClean="0"/>
              <a:t>প্রচলিত এড ভ্যালোরেম কর পদ্ধতির পরিবর্তে সুনির্দিষ্ট কর আরোপের বিধান নিশ্চিত করা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as-IN" sz="2000" dirty="0" smtClean="0"/>
              <a:t>বারকোড সহ ট্যাক্স ব্যান্ডরোল ব্যবস্থা প্র</a:t>
            </a:r>
            <a:r>
              <a:rPr lang="en-US" sz="2000" dirty="0" err="1" smtClean="0"/>
              <a:t>বর্ত</a:t>
            </a:r>
            <a:r>
              <a:rPr lang="as-IN" sz="2000" dirty="0" smtClean="0"/>
              <a:t>ন করা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রাজস্ব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বোর্ডের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সক্ষমতা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বৃদ্ধিকরণ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as-IN" sz="2000" dirty="0" smtClean="0"/>
              <a:t>সকল তামাকজাত দ্রব্য উৎপাদনকারী প্রতিষ্ঠানের নিবন্ধন বাধ্যতামূলক করা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as-IN" sz="2000" dirty="0" smtClean="0"/>
              <a:t>তামাক কোম্পানি থেকে সরকারের শেয়ার প্রত্যাহার করণ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as-IN" sz="2000" dirty="0" smtClean="0"/>
              <a:t>সকল প্রকার তামাক পন্যের প্যাকেটে ব্যান্ডরোল/ট্যাক্স স্ট্যাম্প, বারকোড, হলোগ্রাম ও তৈরিতে ব্যবহৃত উপাদানের তথ্য অবশ্যই যুক্ত করতে হবে 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6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                </a:t>
            </a:r>
            <a:r>
              <a:rPr lang="en-US" sz="6000" dirty="0" err="1" smtClean="0">
                <a:solidFill>
                  <a:srgbClr val="002060"/>
                </a:solidFill>
              </a:rPr>
              <a:t>ধন্যবাদ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</a:rPr>
              <a:t>গবেষণার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পটভূমি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495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তামাকের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ফাঁকি</a:t>
            </a:r>
            <a:r>
              <a:rPr lang="en-US" sz="2400" dirty="0" smtClean="0"/>
              <a:t> </a:t>
            </a:r>
            <a:r>
              <a:rPr lang="as-IN" sz="2400" dirty="0" smtClean="0"/>
              <a:t>চিহ্নিতকরণ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ট্যাক্স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আদায়</a:t>
            </a:r>
            <a:r>
              <a:rPr lang="en-US" sz="2400" dirty="0" smtClean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 smtClean="0"/>
              <a:t>মনিটরিং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শক্তিশালীকরণ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as-IN" sz="2400" dirty="0"/>
              <a:t>জনস্বাস্থ্য </a:t>
            </a:r>
            <a:r>
              <a:rPr lang="as-IN" sz="2400" dirty="0" smtClean="0"/>
              <a:t>উন্নয়ন</a:t>
            </a:r>
            <a:endParaRPr lang="en-US" sz="2400" dirty="0" smtClean="0"/>
          </a:p>
          <a:p>
            <a:pPr marL="0" indent="0">
              <a:buNone/>
            </a:pPr>
            <a:endParaRPr lang="en-US" sz="5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মাননীয়</a:t>
            </a:r>
            <a:r>
              <a:rPr lang="en-US" sz="2200" dirty="0" smtClean="0"/>
              <a:t> </a:t>
            </a:r>
            <a:r>
              <a:rPr lang="en-US" sz="2200" dirty="0" err="1"/>
              <a:t>প্রধানমন্ত্রী</a:t>
            </a:r>
            <a:r>
              <a:rPr lang="en-US" sz="2200" dirty="0"/>
              <a:t> ২০৪০ </a:t>
            </a:r>
            <a:r>
              <a:rPr lang="en-US" sz="2200" dirty="0" err="1"/>
              <a:t>সালের</a:t>
            </a:r>
            <a:r>
              <a:rPr lang="en-US" sz="2200" dirty="0"/>
              <a:t> </a:t>
            </a:r>
            <a:r>
              <a:rPr lang="en-US" sz="2200" dirty="0" err="1"/>
              <a:t>মধ্যে</a:t>
            </a:r>
            <a:r>
              <a:rPr lang="en-US" sz="2200" dirty="0"/>
              <a:t> </a:t>
            </a:r>
            <a:r>
              <a:rPr lang="en-US" sz="2200" dirty="0" err="1"/>
              <a:t>তামাকমুক্ত</a:t>
            </a:r>
            <a:r>
              <a:rPr lang="en-US" sz="2200" dirty="0"/>
              <a:t> </a:t>
            </a:r>
            <a:r>
              <a:rPr lang="en-US" sz="2200" dirty="0" err="1"/>
              <a:t>বাংলাদেশ</a:t>
            </a:r>
            <a:r>
              <a:rPr lang="en-US" sz="2200" dirty="0"/>
              <a:t> </a:t>
            </a:r>
            <a:r>
              <a:rPr lang="en-US" sz="2200" dirty="0" err="1"/>
              <a:t>গড়ার</a:t>
            </a:r>
            <a:r>
              <a:rPr lang="en-US" sz="2200" dirty="0"/>
              <a:t> </a:t>
            </a:r>
            <a:r>
              <a:rPr lang="en-US" sz="2200" dirty="0" err="1"/>
              <a:t>প্রতিশ্রুতি</a:t>
            </a:r>
            <a:r>
              <a:rPr lang="en-US" sz="2200" dirty="0"/>
              <a:t> </a:t>
            </a:r>
            <a:r>
              <a:rPr lang="en-US" sz="2200" dirty="0" err="1"/>
              <a:t>ব্যক্ত</a:t>
            </a:r>
            <a:r>
              <a:rPr lang="en-US" sz="2200" dirty="0"/>
              <a:t> </a:t>
            </a:r>
            <a:r>
              <a:rPr lang="en-US" sz="2200" dirty="0" err="1"/>
              <a:t>করেছেন</a:t>
            </a:r>
            <a:r>
              <a:rPr lang="en-US" sz="2200" dirty="0"/>
              <a:t>। 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950" y="1981200"/>
            <a:ext cx="2819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924800" cy="1283067"/>
          </a:xfrm>
        </p:spPr>
        <p:txBody>
          <a:bodyPr>
            <a:normAutofit/>
          </a:bodyPr>
          <a:lstStyle/>
          <a:p>
            <a:pPr algn="ctr"/>
            <a:r>
              <a:rPr lang="as-IN" sz="2800" b="1" u="sng" dirty="0" smtClean="0">
                <a:solidFill>
                  <a:srgbClr val="002060"/>
                </a:solidFill>
              </a:rPr>
              <a:t>তামাক করের প্রচলিত আইন </a:t>
            </a:r>
            <a:r>
              <a:rPr lang="en-US" sz="2800" b="1" u="sng" dirty="0" smtClean="0">
                <a:solidFill>
                  <a:srgbClr val="002060"/>
                </a:solidFill>
              </a:rPr>
              <a:t/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as-IN" sz="2800" b="1" u="sng" dirty="0" smtClean="0">
                <a:solidFill>
                  <a:srgbClr val="002060"/>
                </a:solidFill>
              </a:rPr>
              <a:t>ও বর্তমান পরিস্থিতি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94" y="1798637"/>
            <a:ext cx="409520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ধোঁয়াবিহীন</a:t>
            </a:r>
            <a:r>
              <a:rPr lang="en-US" sz="2400" dirty="0" smtClean="0"/>
              <a:t> </a:t>
            </a:r>
            <a:r>
              <a:rPr lang="as-IN" sz="2400" dirty="0" smtClean="0"/>
              <a:t>তামাক খাত থেকে প্রাপ্ত রাজস্ব মাত্র ২%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এড</a:t>
            </a:r>
            <a:r>
              <a:rPr lang="en-US" sz="2400" dirty="0" smtClean="0"/>
              <a:t> </a:t>
            </a:r>
            <a:r>
              <a:rPr lang="en-US" sz="2400" dirty="0" err="1" smtClean="0"/>
              <a:t>ভ্যালোরেম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as-IN" sz="2400" dirty="0" smtClean="0"/>
              <a:t>একাধিক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মূল্যস্তর</a:t>
            </a:r>
            <a:r>
              <a:rPr lang="en-US" sz="2400" dirty="0" smtClean="0"/>
              <a:t> </a:t>
            </a:r>
            <a:r>
              <a:rPr lang="as-IN" sz="2400" dirty="0" smtClean="0"/>
              <a:t>ব্যবস্থা</a:t>
            </a: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err="1" smtClean="0"/>
              <a:t>ব্যান্ডরোল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সংগ্রহে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দ্বৈত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নীতি</a:t>
            </a: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420053"/>
            <a:ext cx="3657600" cy="3066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s-IN" sz="3200" b="1" u="sng" dirty="0" smtClean="0">
                <a:solidFill>
                  <a:srgbClr val="002060"/>
                </a:solidFill>
              </a:rPr>
              <a:t>তামাক কোম্পানির মিথ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্যাচার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as-IN" sz="2600" dirty="0" smtClean="0"/>
              <a:t>কর্মসংস্থান</a:t>
            </a:r>
            <a:r>
              <a:rPr lang="en-US" sz="2600" dirty="0" smtClean="0"/>
              <a:t> ও </a:t>
            </a:r>
            <a:r>
              <a:rPr lang="en-US" sz="2600" dirty="0" err="1" smtClean="0"/>
              <a:t>তামাকজাত</a:t>
            </a:r>
            <a:r>
              <a:rPr lang="en-US" sz="2600" dirty="0" smtClean="0"/>
              <a:t> </a:t>
            </a:r>
            <a:r>
              <a:rPr lang="en-US" sz="2600" dirty="0" err="1" smtClean="0"/>
              <a:t>পণ্য</a:t>
            </a:r>
            <a:r>
              <a:rPr lang="en-US" sz="2600" dirty="0" smtClean="0"/>
              <a:t> </a:t>
            </a:r>
            <a:r>
              <a:rPr lang="en-US" sz="2600" dirty="0" err="1" smtClean="0"/>
              <a:t>চোরাচালান</a:t>
            </a:r>
            <a:endParaRPr lang="en-US" sz="26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600" dirty="0" err="1" smtClean="0"/>
              <a:t>বিভ্রান্তিকর</a:t>
            </a:r>
            <a:r>
              <a:rPr lang="en-US" sz="2600" dirty="0" smtClean="0"/>
              <a:t> </a:t>
            </a:r>
            <a:r>
              <a:rPr lang="en-US" sz="2600" dirty="0" err="1" smtClean="0"/>
              <a:t>প্রতিবেদন</a:t>
            </a:r>
            <a:endParaRPr lang="en-US" sz="2600" dirty="0" smtClean="0"/>
          </a:p>
          <a:p>
            <a:pPr algn="just">
              <a:buFont typeface="Wingdings" pitchFamily="2" charset="2"/>
              <a:buChar char="v"/>
            </a:pPr>
            <a:r>
              <a:rPr lang="as-IN" sz="2600" dirty="0" smtClean="0"/>
              <a:t>জাতীয় অর্থনীতি বিপর্যয়</a:t>
            </a:r>
            <a:endParaRPr lang="en-US" sz="2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697" y="3117793"/>
            <a:ext cx="3255703" cy="191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876800"/>
            <a:ext cx="426299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241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</a:rPr>
              <a:t>ব্যান্ডরোল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কারসাজি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নকল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ব্যান্ডরোল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12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err="1"/>
              <a:t>ব্যান্ডরোলের</a:t>
            </a:r>
            <a:r>
              <a:rPr lang="en-US" sz="2800" dirty="0"/>
              <a:t> </a:t>
            </a:r>
            <a:r>
              <a:rPr lang="en-US" sz="2800" dirty="0" err="1"/>
              <a:t>পুনঃ</a:t>
            </a:r>
            <a:r>
              <a:rPr lang="en-US" sz="2800" dirty="0"/>
              <a:t> </a:t>
            </a:r>
            <a:r>
              <a:rPr lang="en-US" sz="2800" dirty="0" err="1" smtClean="0"/>
              <a:t>ব্যবহার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14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err="1"/>
              <a:t>ব্যান্ডরোল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 </a:t>
            </a:r>
            <a:r>
              <a:rPr lang="en-US" sz="2800" dirty="0" err="1" smtClean="0"/>
              <a:t>করা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657" y="1905000"/>
            <a:ext cx="2396544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924300"/>
            <a:ext cx="3133746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</a:rPr>
              <a:t>বিশ্বব্যাপী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ব্যবহৃত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পন্থা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410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ডিজিটালাইজড </a:t>
            </a:r>
            <a:r>
              <a:rPr lang="bn-IN" sz="2400" dirty="0"/>
              <a:t>ব্যান্ডরোল/ট্যাক্স </a:t>
            </a:r>
            <a:r>
              <a:rPr lang="bn-IN" sz="2400" dirty="0" smtClean="0"/>
              <a:t>স্ট্যাম্প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বারকোড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হলোগ্রাম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/>
              <a:t>স্ট্যান্ডার্ড</a:t>
            </a:r>
            <a:r>
              <a:rPr lang="en-US" sz="2400" dirty="0"/>
              <a:t> </a:t>
            </a:r>
            <a:r>
              <a:rPr lang="en-US" sz="2400" dirty="0" err="1" smtClean="0"/>
              <a:t>প্যাকেজিং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42298"/>
            <a:ext cx="2697480" cy="120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AutoShape 8" descr="Packaging barcode isolated ic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594700"/>
            <a:ext cx="2227280" cy="1253876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41837"/>
            <a:ext cx="198834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 err="1" smtClean="0">
                <a:solidFill>
                  <a:srgbClr val="002060"/>
                </a:solidFill>
              </a:rPr>
              <a:t>বারকোড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sz="2000" dirty="0" smtClean="0"/>
              <a:t>বিশেষ </a:t>
            </a:r>
            <a:r>
              <a:rPr lang="as-IN" sz="2000" dirty="0" smtClean="0"/>
              <a:t>সিরিয়ালযুক্ত</a:t>
            </a:r>
            <a:endParaRPr lang="en-US" sz="2000" dirty="0" smtClean="0"/>
          </a:p>
          <a:p>
            <a:r>
              <a:rPr lang="as-IN" sz="2000" dirty="0" smtClean="0"/>
              <a:t>উৎপাদনের তারিখ. পণ্যের ধরন, গ্রাহকের নাম, সরবরাহের ঠিকানা </a:t>
            </a:r>
            <a:r>
              <a:rPr lang="as-IN" sz="2000" dirty="0" smtClean="0"/>
              <a:t>সনাক্তকরণ</a:t>
            </a:r>
            <a:endParaRPr lang="en-US" sz="2000" dirty="0" smtClean="0"/>
          </a:p>
          <a:p>
            <a:r>
              <a:rPr lang="as-IN" sz="2000" dirty="0" smtClean="0"/>
              <a:t>কর </a:t>
            </a:r>
            <a:r>
              <a:rPr lang="en-US" sz="2000" dirty="0" err="1" smtClean="0"/>
              <a:t>বিষয়ক</a:t>
            </a:r>
            <a:r>
              <a:rPr lang="as-IN" sz="2000" dirty="0" smtClean="0"/>
              <a:t> </a:t>
            </a:r>
            <a:r>
              <a:rPr lang="as-IN" sz="2000" dirty="0" smtClean="0"/>
              <a:t>তথ্য মোবাইলের মাধ্যমে </a:t>
            </a:r>
            <a:r>
              <a:rPr lang="en-US" sz="2000" dirty="0" err="1" smtClean="0"/>
              <a:t>অনলাইন</a:t>
            </a:r>
            <a:r>
              <a:rPr lang="as-IN" sz="2000" dirty="0" smtClean="0"/>
              <a:t> </a:t>
            </a:r>
            <a:r>
              <a:rPr lang="as-IN" sz="2000" dirty="0" smtClean="0"/>
              <a:t>থেকে </a:t>
            </a:r>
            <a:r>
              <a:rPr lang="as-IN" sz="2000" dirty="0" smtClean="0"/>
              <a:t>যাচাই</a:t>
            </a:r>
            <a:endParaRPr lang="en-US" sz="2000" dirty="0" smtClean="0"/>
          </a:p>
          <a:p>
            <a:r>
              <a:rPr lang="as-IN" sz="2000" dirty="0" smtClean="0"/>
              <a:t>প্রয়োজনীয় রেকর্ড পুনরুদ্ধার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s-IN" sz="3200" b="1" u="sng" dirty="0" smtClean="0">
                <a:solidFill>
                  <a:srgbClr val="002060"/>
                </a:solidFill>
              </a:rPr>
              <a:t>স্ট্যান্ডার্ড প্যাকেজিং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ভো</a:t>
            </a:r>
            <a:r>
              <a:rPr lang="as-IN" sz="2400" dirty="0" smtClean="0"/>
              <a:t>ক্তা অধিকার আইন ২০০৯ এর ধারা ৩৭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তামাকজাত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ওজন</a:t>
            </a:r>
            <a:r>
              <a:rPr lang="en-US" sz="2400" dirty="0" smtClean="0"/>
              <a:t>, </a:t>
            </a:r>
            <a:r>
              <a:rPr lang="en-US" sz="2400" dirty="0" err="1" smtClean="0"/>
              <a:t>পরিমাণ</a:t>
            </a:r>
            <a:r>
              <a:rPr lang="en-US" sz="2400" dirty="0" smtClean="0"/>
              <a:t>,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বিধি</a:t>
            </a:r>
            <a:r>
              <a:rPr lang="en-US" sz="2400" dirty="0" smtClean="0"/>
              <a:t>, </a:t>
            </a:r>
            <a:r>
              <a:rPr lang="en-US" sz="2400" dirty="0" err="1" smtClean="0"/>
              <a:t>সর্বাধিক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খুচরা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মূল্য</a:t>
            </a:r>
            <a:r>
              <a:rPr lang="en-US" sz="2400" dirty="0" smtClean="0"/>
              <a:t>, </a:t>
            </a:r>
            <a:r>
              <a:rPr lang="en-US" sz="2400" dirty="0" err="1" smtClean="0"/>
              <a:t>উৎপাদন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তারিখ</a:t>
            </a:r>
            <a:r>
              <a:rPr lang="en-US" sz="2400" dirty="0" smtClean="0"/>
              <a:t> ও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উল্লিখিত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কোড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as-IN" sz="2400" dirty="0" smtClean="0"/>
              <a:t>অধিক মূল্যে বিক্রয়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as-IN" sz="2400" dirty="0" smtClean="0"/>
              <a:t>বৈধ নিবন্ধন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অবৈধ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কোম্পানি</a:t>
            </a:r>
            <a:endParaRPr lang="en-US" sz="2400" dirty="0" smtClean="0"/>
          </a:p>
        </p:txBody>
      </p:sp>
      <p:pic>
        <p:nvPicPr>
          <p:cNvPr id="5" name="Picture 2" descr="Pin on PurePop Re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55837"/>
            <a:ext cx="3154363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8381999" cy="1280890"/>
          </a:xfrm>
        </p:spPr>
        <p:txBody>
          <a:bodyPr>
            <a:normAutofit/>
          </a:bodyPr>
          <a:lstStyle/>
          <a:p>
            <a:pPr algn="ctr"/>
            <a:r>
              <a:rPr lang="as-IN" sz="2400" b="1" u="sng" dirty="0" smtClean="0">
                <a:solidFill>
                  <a:srgbClr val="002060"/>
                </a:solidFill>
              </a:rPr>
              <a:t>ভ্যাট ব্যাবস্থা শক্তিশালীকরণে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as-IN" sz="2400" b="1" u="sng" dirty="0" smtClean="0">
                <a:solidFill>
                  <a:srgbClr val="002060"/>
                </a:solidFill>
              </a:rPr>
              <a:t>ডিজিটালইজেশনের </a:t>
            </a:r>
            <a:r>
              <a:rPr lang="en-US" sz="2400" b="1" u="sng" dirty="0" smtClean="0">
                <a:solidFill>
                  <a:srgbClr val="002060"/>
                </a:solidFill>
              </a:rPr>
              <a:t/>
            </a:r>
            <a:br>
              <a:rPr lang="en-US" sz="2400" b="1" u="sng" dirty="0" smtClean="0">
                <a:solidFill>
                  <a:srgbClr val="002060"/>
                </a:solidFill>
              </a:rPr>
            </a:br>
            <a:r>
              <a:rPr lang="as-IN" sz="2400" b="1" u="sng" dirty="0" smtClean="0">
                <a:solidFill>
                  <a:srgbClr val="002060"/>
                </a:solidFill>
              </a:rPr>
              <a:t>প্রবর্তন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657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আনলাইনে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যাচাই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ব্যাবস্থা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as-IN" sz="2400" dirty="0" smtClean="0"/>
              <a:t>সহজেই নকল করা সম্ভব </a:t>
            </a:r>
            <a:r>
              <a:rPr lang="en-US" sz="2400" dirty="0" smtClean="0"/>
              <a:t>ন</a:t>
            </a:r>
            <a:r>
              <a:rPr lang="as-IN" sz="2400" dirty="0" smtClean="0"/>
              <a:t>য়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as-IN" sz="2400" dirty="0" smtClean="0"/>
              <a:t>সাপ্লাই চেইন সম্বন্ধে সঠিক ধারনা পাওয়া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as-IN" sz="2400" dirty="0" smtClean="0"/>
              <a:t>সহজ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বাস্তবায়ন</a:t>
            </a:r>
            <a:r>
              <a:rPr lang="as-IN" sz="2400" dirty="0" smtClean="0"/>
              <a:t> 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as-IN" sz="2400" dirty="0" smtClean="0"/>
              <a:t>রাজস্ব আয় বৃদ্ধি</a:t>
            </a:r>
            <a:endParaRPr lang="en-US" sz="2400" dirty="0"/>
          </a:p>
          <a:p>
            <a:pPr lvl="0"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1326</TotalTime>
  <Words>301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 তামাক কর বৃদ্ধি ও আধুনিকায়নের প্রয়োজনীয়তা </vt:lpstr>
      <vt:lpstr>গবেষণার পটভূমি</vt:lpstr>
      <vt:lpstr>তামাক করের প্রচলিত আইন  ও বর্তমান পরিস্থিতি</vt:lpstr>
      <vt:lpstr>তামাক কোম্পানির মিথ্যাচার</vt:lpstr>
      <vt:lpstr>ব্যান্ডরোল কারসাজি</vt:lpstr>
      <vt:lpstr>বিশ্বব্যাপী ব্যবহৃত বিভিন্ন পন্থা</vt:lpstr>
      <vt:lpstr>বারকোড</vt:lpstr>
      <vt:lpstr>স্ট্যান্ডার্ড প্যাকেজিং</vt:lpstr>
      <vt:lpstr>ভ্যাট ব্যাবস্থা শক্তিশালীকরণে ডিজিটালইজেশনের  প্রবর্তন</vt:lpstr>
      <vt:lpstr>বাজার মনিটরিং ব্যবস্থা জোরদারকরণ</vt:lpstr>
      <vt:lpstr>সুপারিশসমূহ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তামাক কর নীতি বিষয়ক পলিসি পেপার</dc:title>
  <dc:creator>WBB</dc:creator>
  <cp:lastModifiedBy>WBB</cp:lastModifiedBy>
  <cp:revision>256</cp:revision>
  <dcterms:created xsi:type="dcterms:W3CDTF">2021-01-25T03:41:46Z</dcterms:created>
  <dcterms:modified xsi:type="dcterms:W3CDTF">2021-05-24T04:24:52Z</dcterms:modified>
</cp:coreProperties>
</file>