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300" r:id="rId2"/>
    <p:sldId id="303" r:id="rId3"/>
    <p:sldId id="301" r:id="rId4"/>
    <p:sldId id="256" r:id="rId5"/>
    <p:sldId id="258" r:id="rId6"/>
    <p:sldId id="259" r:id="rId7"/>
    <p:sldId id="260" r:id="rId8"/>
    <p:sldId id="263" r:id="rId9"/>
    <p:sldId id="264" r:id="rId10"/>
    <p:sldId id="265" r:id="rId11"/>
    <p:sldId id="268" r:id="rId12"/>
    <p:sldId id="269" r:id="rId13"/>
    <p:sldId id="270" r:id="rId14"/>
    <p:sldId id="306" r:id="rId15"/>
    <p:sldId id="271" r:id="rId16"/>
    <p:sldId id="272" r:id="rId17"/>
    <p:sldId id="273" r:id="rId18"/>
    <p:sldId id="274" r:id="rId19"/>
    <p:sldId id="275" r:id="rId20"/>
    <p:sldId id="276" r:id="rId21"/>
    <p:sldId id="277" r:id="rId22"/>
    <p:sldId id="278" r:id="rId23"/>
    <p:sldId id="279" r:id="rId24"/>
    <p:sldId id="281" r:id="rId25"/>
    <p:sldId id="282" r:id="rId26"/>
    <p:sldId id="307" r:id="rId27"/>
    <p:sldId id="308" r:id="rId28"/>
    <p:sldId id="309" r:id="rId29"/>
    <p:sldId id="280"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24" autoAdjust="0"/>
    <p:restoredTop sz="85824" autoAdjust="0"/>
  </p:normalViewPr>
  <p:slideViewPr>
    <p:cSldViewPr>
      <p:cViewPr>
        <p:scale>
          <a:sx n="60" d="100"/>
          <a:sy n="60" d="100"/>
        </p:scale>
        <p:origin x="-366" y="-762"/>
      </p:cViewPr>
      <p:guideLst>
        <p:guide orient="horz" pos="2160"/>
        <p:guide pos="2880"/>
      </p:guideLst>
    </p:cSldViewPr>
  </p:slideViewPr>
  <p:outlineViewPr>
    <p:cViewPr>
      <p:scale>
        <a:sx n="33" d="100"/>
        <a:sy n="33" d="100"/>
      </p:scale>
      <p:origin x="0" y="7326"/>
    </p:cViewPr>
  </p:outlineViewPr>
  <p:notesTextViewPr>
    <p:cViewPr>
      <p:scale>
        <a:sx n="100" d="100"/>
        <a:sy n="100" d="100"/>
      </p:scale>
      <p:origin x="0" y="0"/>
    </p:cViewPr>
  </p:notesTextViewPr>
  <p:sorterViewPr>
    <p:cViewPr>
      <p:scale>
        <a:sx n="100" d="100"/>
        <a:sy n="100" d="100"/>
      </p:scale>
      <p:origin x="0" y="3312"/>
    </p:cViewPr>
  </p:sorterViewPr>
  <p:notesViewPr>
    <p:cSldViewPr>
      <p:cViewPr varScale="1">
        <p:scale>
          <a:sx n="50" d="100"/>
          <a:sy n="50" d="100"/>
        </p:scale>
        <p:origin x="-233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Tapan\Personal\Research\Seminars\Brand%20switching.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plotArea>
      <c:layout/>
      <c:lineChart>
        <c:grouping val="standard"/>
        <c:ser>
          <c:idx val="0"/>
          <c:order val="0"/>
          <c:tx>
            <c:strRef>
              <c:f>Sheet1!$B$1</c:f>
              <c:strCache>
                <c:ptCount val="1"/>
                <c:pt idx="0">
                  <c:v>Low </c:v>
                </c:pt>
              </c:strCache>
            </c:strRef>
          </c:tx>
          <c:spPr>
            <a:ln w="41275">
              <a:solidFill>
                <a:srgbClr val="FF0000"/>
              </a:solidFill>
            </a:ln>
          </c:spPr>
          <c:marker>
            <c:symbol val="none"/>
          </c:marke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0.0000</c:formatCode>
                <c:ptCount val="6"/>
                <c:pt idx="0">
                  <c:v>1.5208468454258085E-2</c:v>
                </c:pt>
                <c:pt idx="1">
                  <c:v>1.4824164365654381E-2</c:v>
                </c:pt>
                <c:pt idx="2">
                  <c:v>1.6405546237345667E-2</c:v>
                </c:pt>
                <c:pt idx="3">
                  <c:v>1.5992018936538635E-2</c:v>
                </c:pt>
                <c:pt idx="4">
                  <c:v>1.6692979588656301E-2</c:v>
                </c:pt>
                <c:pt idx="5">
                  <c:v>1.6728312978434776E-2</c:v>
                </c:pt>
              </c:numCache>
            </c:numRef>
          </c:val>
          <c:extLst xmlns:c16r2="http://schemas.microsoft.com/office/drawing/2015/06/chart">
            <c:ext xmlns:c16="http://schemas.microsoft.com/office/drawing/2014/chart" uri="{C3380CC4-5D6E-409C-BE32-E72D297353CC}">
              <c16:uniqueId val="{00000000-3367-49B6-917C-E443D2339D32}"/>
            </c:ext>
          </c:extLst>
        </c:ser>
        <c:ser>
          <c:idx val="1"/>
          <c:order val="1"/>
          <c:tx>
            <c:strRef>
              <c:f>Sheet1!$C$1</c:f>
              <c:strCache>
                <c:ptCount val="1"/>
                <c:pt idx="0">
                  <c:v>Medium</c:v>
                </c:pt>
              </c:strCache>
            </c:strRef>
          </c:tx>
          <c:spPr>
            <a:ln w="38100">
              <a:solidFill>
                <a:srgbClr val="C00000"/>
              </a:solidFill>
            </a:ln>
          </c:spPr>
          <c:marker>
            <c:symbol val="none"/>
          </c:marker>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0.0000</c:formatCode>
                <c:ptCount val="6"/>
                <c:pt idx="0">
                  <c:v>3.1842730826102859E-2</c:v>
                </c:pt>
                <c:pt idx="1">
                  <c:v>3.1323375552286654E-2</c:v>
                </c:pt>
                <c:pt idx="2">
                  <c:v>3.3473199721938449E-2</c:v>
                </c:pt>
                <c:pt idx="3">
                  <c:v>3.2770530607661212E-2</c:v>
                </c:pt>
                <c:pt idx="4">
                  <c:v>3.4333078586598197E-2</c:v>
                </c:pt>
                <c:pt idx="5">
                  <c:v>3.5846384953788828E-2</c:v>
                </c:pt>
              </c:numCache>
            </c:numRef>
          </c:val>
          <c:extLst xmlns:c16r2="http://schemas.microsoft.com/office/drawing/2015/06/chart">
            <c:ext xmlns:c16="http://schemas.microsoft.com/office/drawing/2014/chart" uri="{C3380CC4-5D6E-409C-BE32-E72D297353CC}">
              <c16:uniqueId val="{00000001-3367-49B6-917C-E443D2339D32}"/>
            </c:ext>
          </c:extLst>
        </c:ser>
        <c:ser>
          <c:idx val="2"/>
          <c:order val="2"/>
          <c:tx>
            <c:strRef>
              <c:f>Sheet1!$D$1</c:f>
              <c:strCache>
                <c:ptCount val="1"/>
                <c:pt idx="0">
                  <c:v>High</c:v>
                </c:pt>
              </c:strCache>
            </c:strRef>
          </c:tx>
          <c:spPr>
            <a:ln w="38100">
              <a:solidFill>
                <a:srgbClr val="FFC000"/>
              </a:solidFill>
            </a:ln>
          </c:spPr>
          <c:marker>
            <c:symbol val="none"/>
          </c:marker>
          <c:cat>
            <c:numRef>
              <c:f>Sheet1!$A$2:$A$7</c:f>
              <c:numCache>
                <c:formatCode>General</c:formatCode>
                <c:ptCount val="6"/>
                <c:pt idx="0">
                  <c:v>2010</c:v>
                </c:pt>
                <c:pt idx="1">
                  <c:v>2011</c:v>
                </c:pt>
                <c:pt idx="2">
                  <c:v>2012</c:v>
                </c:pt>
                <c:pt idx="3">
                  <c:v>2013</c:v>
                </c:pt>
                <c:pt idx="4">
                  <c:v>2014</c:v>
                </c:pt>
                <c:pt idx="5">
                  <c:v>2015</c:v>
                </c:pt>
              </c:numCache>
            </c:numRef>
          </c:cat>
          <c:val>
            <c:numRef>
              <c:f>Sheet1!$D$2:$D$7</c:f>
              <c:numCache>
                <c:formatCode>0.0000</c:formatCode>
                <c:ptCount val="6"/>
                <c:pt idx="0">
                  <c:v>4.9902787115534621E-2</c:v>
                </c:pt>
                <c:pt idx="1">
                  <c:v>4.941388121884828E-2</c:v>
                </c:pt>
                <c:pt idx="2">
                  <c:v>5.0025880903116833E-2</c:v>
                </c:pt>
                <c:pt idx="3">
                  <c:v>4.8959172727845716E-2</c:v>
                </c:pt>
                <c:pt idx="4">
                  <c:v>5.1499617879897104E-2</c:v>
                </c:pt>
                <c:pt idx="5">
                  <c:v>5.522998570657834E-2</c:v>
                </c:pt>
              </c:numCache>
            </c:numRef>
          </c:val>
          <c:extLst xmlns:c16r2="http://schemas.microsoft.com/office/drawing/2015/06/chart">
            <c:ext xmlns:c16="http://schemas.microsoft.com/office/drawing/2014/chart" uri="{C3380CC4-5D6E-409C-BE32-E72D297353CC}">
              <c16:uniqueId val="{00000002-3367-49B6-917C-E443D2339D32}"/>
            </c:ext>
          </c:extLst>
        </c:ser>
        <c:ser>
          <c:idx val="3"/>
          <c:order val="3"/>
          <c:tx>
            <c:strRef>
              <c:f>Sheet1!$E$1</c:f>
              <c:strCache>
                <c:ptCount val="1"/>
                <c:pt idx="0">
                  <c:v>Premium</c:v>
                </c:pt>
              </c:strCache>
            </c:strRef>
          </c:tx>
          <c:spPr>
            <a:ln w="38100">
              <a:solidFill>
                <a:schemeClr val="accent1"/>
              </a:solidFill>
            </a:ln>
          </c:spPr>
          <c:marker>
            <c:symbol val="none"/>
          </c:marker>
          <c:cat>
            <c:numRef>
              <c:f>Sheet1!$A$2:$A$7</c:f>
              <c:numCache>
                <c:formatCode>General</c:formatCode>
                <c:ptCount val="6"/>
                <c:pt idx="0">
                  <c:v>2010</c:v>
                </c:pt>
                <c:pt idx="1">
                  <c:v>2011</c:v>
                </c:pt>
                <c:pt idx="2">
                  <c:v>2012</c:v>
                </c:pt>
                <c:pt idx="3">
                  <c:v>2013</c:v>
                </c:pt>
                <c:pt idx="4">
                  <c:v>2014</c:v>
                </c:pt>
                <c:pt idx="5">
                  <c:v>2015</c:v>
                </c:pt>
              </c:numCache>
            </c:numRef>
          </c:cat>
          <c:val>
            <c:numRef>
              <c:f>Sheet1!$E$2:$E$7</c:f>
              <c:numCache>
                <c:formatCode>0.0000</c:formatCode>
                <c:ptCount val="6"/>
                <c:pt idx="0">
                  <c:v>8.7923958251179546E-2</c:v>
                </c:pt>
                <c:pt idx="1">
                  <c:v>8.7102434690850494E-2</c:v>
                </c:pt>
                <c:pt idx="2">
                  <c:v>8.8280966299618027E-2</c:v>
                </c:pt>
                <c:pt idx="3">
                  <c:v>8.6514200804225394E-2</c:v>
                </c:pt>
                <c:pt idx="4">
                  <c:v>9.4711940928546567E-2</c:v>
                </c:pt>
                <c:pt idx="5">
                  <c:v>9.5590359876770267E-2</c:v>
                </c:pt>
              </c:numCache>
            </c:numRef>
          </c:val>
          <c:extLst xmlns:c16r2="http://schemas.microsoft.com/office/drawing/2015/06/chart">
            <c:ext xmlns:c16="http://schemas.microsoft.com/office/drawing/2014/chart" uri="{C3380CC4-5D6E-409C-BE32-E72D297353CC}">
              <c16:uniqueId val="{00000003-3367-49B6-917C-E443D2339D32}"/>
            </c:ext>
          </c:extLst>
        </c:ser>
        <c:marker val="1"/>
        <c:axId val="130924928"/>
        <c:axId val="130926464"/>
      </c:lineChart>
      <c:catAx>
        <c:axId val="130924928"/>
        <c:scaling>
          <c:orientation val="minMax"/>
        </c:scaling>
        <c:axPos val="b"/>
        <c:numFmt formatCode="General" sourceLinked="1"/>
        <c:tickLblPos val="nextTo"/>
        <c:txPr>
          <a:bodyPr/>
          <a:lstStyle/>
          <a:p>
            <a:pPr>
              <a:defRPr lang="en-US"/>
            </a:pPr>
            <a:endParaRPr lang="en-US"/>
          </a:p>
        </c:txPr>
        <c:crossAx val="130926464"/>
        <c:crosses val="autoZero"/>
        <c:auto val="1"/>
        <c:lblAlgn val="ctr"/>
        <c:lblOffset val="100"/>
      </c:catAx>
      <c:valAx>
        <c:axId val="130926464"/>
        <c:scaling>
          <c:orientation val="minMax"/>
        </c:scaling>
        <c:axPos val="l"/>
        <c:majorGridlines/>
        <c:numFmt formatCode="0.0000" sourceLinked="1"/>
        <c:tickLblPos val="nextTo"/>
        <c:txPr>
          <a:bodyPr/>
          <a:lstStyle/>
          <a:p>
            <a:pPr>
              <a:defRPr lang="en-US"/>
            </a:pPr>
            <a:endParaRPr lang="en-US"/>
          </a:p>
        </c:txPr>
        <c:crossAx val="130924928"/>
        <c:crosses val="autoZero"/>
        <c:crossBetween val="between"/>
      </c:valAx>
    </c:plotArea>
    <c:legend>
      <c:legendPos val="r"/>
      <c:layout/>
      <c:txPr>
        <a:bodyPr/>
        <a:lstStyle/>
        <a:p>
          <a:pPr>
            <a:defRPr lang="en-US"/>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hart>
    <c:plotArea>
      <c:layout/>
      <c:lineChart>
        <c:grouping val="standard"/>
        <c:ser>
          <c:idx val="0"/>
          <c:order val="0"/>
          <c:tx>
            <c:strRef>
              <c:f>Sheet1!$B$1</c:f>
              <c:strCache>
                <c:ptCount val="1"/>
                <c:pt idx="0">
                  <c:v>Low</c:v>
                </c:pt>
              </c:strCache>
            </c:strRef>
          </c:tx>
          <c:spPr>
            <a:ln w="38100"/>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FB9-41DF-9399-7A81EC892C5C}"/>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FB9-41DF-9399-7A81EC892C5C}"/>
                </c:ext>
              </c:extLst>
            </c:dLbl>
            <c:spPr>
              <a:noFill/>
              <a:ln>
                <a:noFill/>
              </a:ln>
              <a:effectLst/>
            </c:spPr>
            <c:txPr>
              <a:bodyPr/>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2009</c:v>
                </c:pt>
                <c:pt idx="1">
                  <c:v>2010</c:v>
                </c:pt>
                <c:pt idx="2">
                  <c:v>2011-12</c:v>
                </c:pt>
                <c:pt idx="3">
                  <c:v>2014-15</c:v>
                </c:pt>
              </c:strCache>
            </c:strRef>
          </c:cat>
          <c:val>
            <c:numRef>
              <c:f>Sheet1!$B$2:$B$5</c:f>
              <c:numCache>
                <c:formatCode>General</c:formatCode>
                <c:ptCount val="4"/>
                <c:pt idx="0">
                  <c:v>7.0000000000000021E-2</c:v>
                </c:pt>
                <c:pt idx="1">
                  <c:v>6.0000000000000032E-2</c:v>
                </c:pt>
                <c:pt idx="2">
                  <c:v>8.0000000000000043E-2</c:v>
                </c:pt>
                <c:pt idx="3">
                  <c:v>7.0000000000000021E-2</c:v>
                </c:pt>
              </c:numCache>
            </c:numRef>
          </c:val>
          <c:extLst xmlns:c16r2="http://schemas.microsoft.com/office/drawing/2015/06/chart">
            <c:ext xmlns:c16="http://schemas.microsoft.com/office/drawing/2014/chart" uri="{C3380CC4-5D6E-409C-BE32-E72D297353CC}">
              <c16:uniqueId val="{00000002-4FB9-41DF-9399-7A81EC892C5C}"/>
            </c:ext>
          </c:extLst>
        </c:ser>
        <c:ser>
          <c:idx val="1"/>
          <c:order val="1"/>
          <c:tx>
            <c:strRef>
              <c:f>Sheet1!$C$1</c:f>
              <c:strCache>
                <c:ptCount val="1"/>
                <c:pt idx="0">
                  <c:v>Medium</c:v>
                </c:pt>
              </c:strCache>
            </c:strRef>
          </c:tx>
          <c:spPr>
            <a:ln w="38100"/>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FB9-41DF-9399-7A81EC892C5C}"/>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FB9-41DF-9399-7A81EC892C5C}"/>
                </c:ext>
              </c:extLst>
            </c:dLbl>
            <c:spPr>
              <a:noFill/>
              <a:ln>
                <a:noFill/>
              </a:ln>
              <a:effectLst/>
            </c:spPr>
            <c:txPr>
              <a:bodyPr/>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2009</c:v>
                </c:pt>
                <c:pt idx="1">
                  <c:v>2010</c:v>
                </c:pt>
                <c:pt idx="2">
                  <c:v>2011-12</c:v>
                </c:pt>
                <c:pt idx="3">
                  <c:v>2014-15</c:v>
                </c:pt>
              </c:strCache>
            </c:strRef>
          </c:cat>
          <c:val>
            <c:numRef>
              <c:f>Sheet1!$C$2:$C$5</c:f>
              <c:numCache>
                <c:formatCode>General</c:formatCode>
                <c:ptCount val="4"/>
                <c:pt idx="0">
                  <c:v>0.15000000000000024</c:v>
                </c:pt>
                <c:pt idx="1">
                  <c:v>0.15000000000000024</c:v>
                </c:pt>
                <c:pt idx="2">
                  <c:v>0.13</c:v>
                </c:pt>
                <c:pt idx="3">
                  <c:v>0.11</c:v>
                </c:pt>
              </c:numCache>
            </c:numRef>
          </c:val>
          <c:extLst xmlns:c16r2="http://schemas.microsoft.com/office/drawing/2015/06/chart">
            <c:ext xmlns:c16="http://schemas.microsoft.com/office/drawing/2014/chart" uri="{C3380CC4-5D6E-409C-BE32-E72D297353CC}">
              <c16:uniqueId val="{00000005-4FB9-41DF-9399-7A81EC892C5C}"/>
            </c:ext>
          </c:extLst>
        </c:ser>
        <c:ser>
          <c:idx val="2"/>
          <c:order val="2"/>
          <c:tx>
            <c:strRef>
              <c:f>Sheet1!$D$1</c:f>
              <c:strCache>
                <c:ptCount val="1"/>
                <c:pt idx="0">
                  <c:v>High</c:v>
                </c:pt>
              </c:strCache>
            </c:strRef>
          </c:tx>
          <c:spPr>
            <a:ln w="38100"/>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FB9-41DF-9399-7A81EC892C5C}"/>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FB9-41DF-9399-7A81EC892C5C}"/>
                </c:ext>
              </c:extLst>
            </c:dLbl>
            <c:spPr>
              <a:noFill/>
              <a:ln>
                <a:noFill/>
              </a:ln>
              <a:effectLst/>
            </c:spPr>
            <c:txPr>
              <a:bodyPr/>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2009</c:v>
                </c:pt>
                <c:pt idx="1">
                  <c:v>2010</c:v>
                </c:pt>
                <c:pt idx="2">
                  <c:v>2011-12</c:v>
                </c:pt>
                <c:pt idx="3">
                  <c:v>2014-15</c:v>
                </c:pt>
              </c:strCache>
            </c:strRef>
          </c:cat>
          <c:val>
            <c:numRef>
              <c:f>Sheet1!$D$2:$D$5</c:f>
              <c:numCache>
                <c:formatCode>General</c:formatCode>
                <c:ptCount val="4"/>
                <c:pt idx="0">
                  <c:v>0.26</c:v>
                </c:pt>
                <c:pt idx="1">
                  <c:v>0.21000000000000021</c:v>
                </c:pt>
                <c:pt idx="2">
                  <c:v>0.19</c:v>
                </c:pt>
                <c:pt idx="3">
                  <c:v>0.17</c:v>
                </c:pt>
              </c:numCache>
            </c:numRef>
          </c:val>
          <c:extLst xmlns:c16r2="http://schemas.microsoft.com/office/drawing/2015/06/chart">
            <c:ext xmlns:c16="http://schemas.microsoft.com/office/drawing/2014/chart" uri="{C3380CC4-5D6E-409C-BE32-E72D297353CC}">
              <c16:uniqueId val="{00000008-4FB9-41DF-9399-7A81EC892C5C}"/>
            </c:ext>
          </c:extLst>
        </c:ser>
        <c:ser>
          <c:idx val="3"/>
          <c:order val="3"/>
          <c:tx>
            <c:strRef>
              <c:f>Sheet1!$E$1</c:f>
              <c:strCache>
                <c:ptCount val="1"/>
                <c:pt idx="0">
                  <c:v>Premium</c:v>
                </c:pt>
              </c:strCache>
            </c:strRef>
          </c:tx>
          <c:spPr>
            <a:ln w="38100"/>
          </c:spPr>
          <c:marker>
            <c:symbol val="none"/>
          </c:marke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FB9-41DF-9399-7A81EC892C5C}"/>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4FB9-41DF-9399-7A81EC892C5C}"/>
                </c:ext>
              </c:extLst>
            </c:dLbl>
            <c:spPr>
              <a:noFill/>
              <a:ln>
                <a:noFill/>
              </a:ln>
              <a:effectLst/>
            </c:spPr>
            <c:txPr>
              <a:bodyPr/>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2009</c:v>
                </c:pt>
                <c:pt idx="1">
                  <c:v>2010</c:v>
                </c:pt>
                <c:pt idx="2">
                  <c:v>2011-12</c:v>
                </c:pt>
                <c:pt idx="3">
                  <c:v>2014-15</c:v>
                </c:pt>
              </c:strCache>
            </c:strRef>
          </c:cat>
          <c:val>
            <c:numRef>
              <c:f>Sheet1!$E$2:$E$5</c:f>
              <c:numCache>
                <c:formatCode>General</c:formatCode>
                <c:ptCount val="4"/>
                <c:pt idx="0">
                  <c:v>0.29000000000000031</c:v>
                </c:pt>
                <c:pt idx="1">
                  <c:v>0.27</c:v>
                </c:pt>
                <c:pt idx="2">
                  <c:v>0.26</c:v>
                </c:pt>
                <c:pt idx="3">
                  <c:v>0.2</c:v>
                </c:pt>
              </c:numCache>
            </c:numRef>
          </c:val>
          <c:extLst xmlns:c16r2="http://schemas.microsoft.com/office/drawing/2015/06/chart">
            <c:ext xmlns:c16="http://schemas.microsoft.com/office/drawing/2014/chart" uri="{C3380CC4-5D6E-409C-BE32-E72D297353CC}">
              <c16:uniqueId val="{0000000B-4FB9-41DF-9399-7A81EC892C5C}"/>
            </c:ext>
          </c:extLst>
        </c:ser>
        <c:marker val="1"/>
        <c:axId val="131434368"/>
        <c:axId val="131435904"/>
      </c:lineChart>
      <c:catAx>
        <c:axId val="131434368"/>
        <c:scaling>
          <c:orientation val="minMax"/>
        </c:scaling>
        <c:axPos val="b"/>
        <c:numFmt formatCode="General" sourceLinked="0"/>
        <c:tickLblPos val="nextTo"/>
        <c:txPr>
          <a:bodyPr/>
          <a:lstStyle/>
          <a:p>
            <a:pPr>
              <a:defRPr lang="en-US"/>
            </a:pPr>
            <a:endParaRPr lang="en-US"/>
          </a:p>
        </c:txPr>
        <c:crossAx val="131435904"/>
        <c:crosses val="autoZero"/>
        <c:auto val="1"/>
        <c:lblAlgn val="ctr"/>
        <c:lblOffset val="100"/>
      </c:catAx>
      <c:valAx>
        <c:axId val="131435904"/>
        <c:scaling>
          <c:orientation val="minMax"/>
        </c:scaling>
        <c:axPos val="l"/>
        <c:majorGridlines/>
        <c:numFmt formatCode="General" sourceLinked="1"/>
        <c:tickLblPos val="nextTo"/>
        <c:txPr>
          <a:bodyPr/>
          <a:lstStyle/>
          <a:p>
            <a:pPr>
              <a:defRPr lang="en-US"/>
            </a:pPr>
            <a:endParaRPr lang="en-US"/>
          </a:p>
        </c:txPr>
        <c:crossAx val="131434368"/>
        <c:crosses val="autoZero"/>
        <c:crossBetween val="between"/>
      </c:valAx>
    </c:plotArea>
    <c:legend>
      <c:legendPos val="r"/>
      <c:layout>
        <c:manualLayout>
          <c:xMode val="edge"/>
          <c:yMode val="edge"/>
          <c:x val="0.80456597222222226"/>
          <c:y val="0.36234238544112551"/>
          <c:w val="0.18501736111111208"/>
          <c:h val="0.2827545874806579"/>
        </c:manualLayout>
      </c:layout>
      <c:txPr>
        <a:bodyPr/>
        <a:lstStyle/>
        <a:p>
          <a:pPr>
            <a:defRPr lang="en-US"/>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11019685039370079"/>
          <c:y val="3.6614905467876893E-2"/>
          <c:w val="0.69342512587012162"/>
          <c:h val="0.87053002919253308"/>
        </c:manualLayout>
      </c:layout>
      <c:areaChart>
        <c:grouping val="percentStacked"/>
        <c:ser>
          <c:idx val="0"/>
          <c:order val="0"/>
          <c:tx>
            <c:strRef>
              <c:f>'income mobility'!$B$3</c:f>
              <c:strCache>
                <c:ptCount val="1"/>
                <c:pt idx="0">
                  <c:v>0-5000</c:v>
                </c:pt>
              </c:strCache>
            </c:strRef>
          </c:tx>
          <c:spPr>
            <a:solidFill>
              <a:srgbClr val="C00000"/>
            </a:solidFill>
          </c:spPr>
          <c:dLbls>
            <c:dLbl>
              <c:idx val="0"/>
              <c:layout>
                <c:manualLayout>
                  <c:x val="5.0847457627118842E-2"/>
                  <c:y val="0"/>
                </c:manualLayout>
              </c:layout>
              <c:tx>
                <c:rich>
                  <a:bodyPr/>
                  <a:lstStyle/>
                  <a:p>
                    <a:pPr>
                      <a:defRPr lang="en-US" sz="2400" b="1"/>
                    </a:pPr>
                    <a:r>
                      <a:rPr lang="en-US"/>
                      <a:t>21%</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5E6-41C7-A818-72FBABB9685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5E6-41C7-A818-72FBABB9685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5E6-41C7-A818-72FBABB96858}"/>
                </c:ext>
              </c:extLst>
            </c:dLbl>
            <c:dLbl>
              <c:idx val="3"/>
              <c:layout>
                <c:manualLayout>
                  <c:x val="-6.2146892655367304E-2"/>
                  <c:y val="-6.8997240110395871E-3"/>
                </c:manualLayout>
              </c:layout>
              <c:tx>
                <c:rich>
                  <a:bodyPr/>
                  <a:lstStyle/>
                  <a:p>
                    <a:pPr>
                      <a:defRPr lang="en-US" sz="2400" b="1">
                        <a:solidFill>
                          <a:srgbClr val="002060"/>
                        </a:solidFill>
                      </a:defRPr>
                    </a:pPr>
                    <a:r>
                      <a:rPr lang="en-US"/>
                      <a:t>5%</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5E6-41C7-A818-72FBABB96858}"/>
                </c:ext>
              </c:extLst>
            </c:dLbl>
            <c:spPr>
              <a:noFill/>
              <a:ln>
                <a:noFill/>
              </a:ln>
              <a:effectLst/>
            </c:spPr>
            <c:txPr>
              <a:bodyPr/>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'income mobility'!$C$2:$F$2</c:f>
              <c:strCache>
                <c:ptCount val="4"/>
                <c:pt idx="0">
                  <c:v>Wave 1 (2009)</c:v>
                </c:pt>
                <c:pt idx="1">
                  <c:v>Wave 2 (2010) </c:v>
                </c:pt>
                <c:pt idx="2">
                  <c:v>Wave 3 (2012) </c:v>
                </c:pt>
                <c:pt idx="3">
                  <c:v>Wave 4 (2015) </c:v>
                </c:pt>
              </c:strCache>
            </c:strRef>
          </c:cat>
          <c:val>
            <c:numRef>
              <c:f>'income mobility'!$C$3:$F$3</c:f>
              <c:numCache>
                <c:formatCode>General</c:formatCode>
                <c:ptCount val="4"/>
                <c:pt idx="0">
                  <c:v>0.21000000000000021</c:v>
                </c:pt>
                <c:pt idx="1">
                  <c:v>0.19000000000000031</c:v>
                </c:pt>
                <c:pt idx="2">
                  <c:v>0.13</c:v>
                </c:pt>
                <c:pt idx="3">
                  <c:v>5.0000000000000114E-2</c:v>
                </c:pt>
              </c:numCache>
            </c:numRef>
          </c:val>
          <c:extLst xmlns:c16r2="http://schemas.microsoft.com/office/drawing/2015/06/chart">
            <c:ext xmlns:c16="http://schemas.microsoft.com/office/drawing/2014/chart" uri="{C3380CC4-5D6E-409C-BE32-E72D297353CC}">
              <c16:uniqueId val="{00000004-15E6-41C7-A818-72FBABB96858}"/>
            </c:ext>
          </c:extLst>
        </c:ser>
        <c:ser>
          <c:idx val="1"/>
          <c:order val="1"/>
          <c:tx>
            <c:strRef>
              <c:f>'income mobility'!$B$4</c:f>
              <c:strCache>
                <c:ptCount val="1"/>
                <c:pt idx="0">
                  <c:v>5001-10000 </c:v>
                </c:pt>
              </c:strCache>
            </c:strRef>
          </c:tx>
          <c:dLbls>
            <c:dLbl>
              <c:idx val="0"/>
              <c:layout>
                <c:manualLayout>
                  <c:x val="4.9435028248587594E-2"/>
                  <c:y val="9.1996320147194818E-3"/>
                </c:manualLayout>
              </c:layout>
              <c:tx>
                <c:rich>
                  <a:bodyPr/>
                  <a:lstStyle/>
                  <a:p>
                    <a:pPr>
                      <a:defRPr lang="en-US" sz="2400" b="1"/>
                    </a:pPr>
                    <a:r>
                      <a:rPr lang="en-US"/>
                      <a:t>53%</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5E6-41C7-A818-72FBABB9685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5E6-41C7-A818-72FBABB9685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5E6-41C7-A818-72FBABB96858}"/>
                </c:ext>
              </c:extLst>
            </c:dLbl>
            <c:dLbl>
              <c:idx val="3"/>
              <c:layout>
                <c:manualLayout>
                  <c:x val="-5.9322033898305572E-2"/>
                  <c:y val="0"/>
                </c:manualLayout>
              </c:layout>
              <c:tx>
                <c:rich>
                  <a:bodyPr/>
                  <a:lstStyle/>
                  <a:p>
                    <a:pPr>
                      <a:defRPr lang="en-US" sz="2400" b="1"/>
                    </a:pPr>
                    <a:r>
                      <a:rPr lang="en-US"/>
                      <a:t>32%</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5E6-41C7-A818-72FBABB96858}"/>
                </c:ext>
              </c:extLst>
            </c:dLbl>
            <c:spPr>
              <a:noFill/>
              <a:ln>
                <a:noFill/>
              </a:ln>
              <a:effectLst/>
            </c:spPr>
            <c:txPr>
              <a:bodyPr/>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'income mobility'!$C$2:$F$2</c:f>
              <c:strCache>
                <c:ptCount val="4"/>
                <c:pt idx="0">
                  <c:v>Wave 1 (2009)</c:v>
                </c:pt>
                <c:pt idx="1">
                  <c:v>Wave 2 (2010) </c:v>
                </c:pt>
                <c:pt idx="2">
                  <c:v>Wave 3 (2012) </c:v>
                </c:pt>
                <c:pt idx="3">
                  <c:v>Wave 4 (2015) </c:v>
                </c:pt>
              </c:strCache>
            </c:strRef>
          </c:cat>
          <c:val>
            <c:numRef>
              <c:f>'income mobility'!$C$4:$F$4</c:f>
              <c:numCache>
                <c:formatCode>General</c:formatCode>
                <c:ptCount val="4"/>
                <c:pt idx="0">
                  <c:v>0.53</c:v>
                </c:pt>
                <c:pt idx="1">
                  <c:v>0.51</c:v>
                </c:pt>
                <c:pt idx="2">
                  <c:v>0.43000000000000038</c:v>
                </c:pt>
                <c:pt idx="3">
                  <c:v>0.32000000000000112</c:v>
                </c:pt>
              </c:numCache>
            </c:numRef>
          </c:val>
          <c:extLst xmlns:c16r2="http://schemas.microsoft.com/office/drawing/2015/06/chart">
            <c:ext xmlns:c16="http://schemas.microsoft.com/office/drawing/2014/chart" uri="{C3380CC4-5D6E-409C-BE32-E72D297353CC}">
              <c16:uniqueId val="{00000009-15E6-41C7-A818-72FBABB96858}"/>
            </c:ext>
          </c:extLst>
        </c:ser>
        <c:ser>
          <c:idx val="2"/>
          <c:order val="2"/>
          <c:tx>
            <c:strRef>
              <c:f>'income mobility'!$B$5</c:f>
              <c:strCache>
                <c:ptCount val="1"/>
                <c:pt idx="0">
                  <c:v>10001-15000 </c:v>
                </c:pt>
              </c:strCache>
            </c:strRef>
          </c:tx>
          <c:spPr>
            <a:solidFill>
              <a:srgbClr val="FFFF00"/>
            </a:solidFill>
          </c:spPr>
          <c:dLbls>
            <c:dLbl>
              <c:idx val="0"/>
              <c:layout>
                <c:manualLayout>
                  <c:x val="4.3785310734463304E-2"/>
                  <c:y val="0"/>
                </c:manualLayout>
              </c:layout>
              <c:tx>
                <c:rich>
                  <a:bodyPr/>
                  <a:lstStyle/>
                  <a:p>
                    <a:pPr>
                      <a:defRPr lang="en-US" sz="2000" b="1"/>
                    </a:pPr>
                    <a:r>
                      <a:rPr lang="en-US"/>
                      <a:t>16%</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5E6-41C7-A818-72FBABB9685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5E6-41C7-A818-72FBABB9685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5E6-41C7-A818-72FBABB96858}"/>
                </c:ext>
              </c:extLst>
            </c:dLbl>
            <c:dLbl>
              <c:idx val="3"/>
              <c:layout>
                <c:manualLayout>
                  <c:x val="-6.3559322033898302E-2"/>
                  <c:y val="-3.679852805887765E-2"/>
                </c:manualLayout>
              </c:layout>
              <c:tx>
                <c:rich>
                  <a:bodyPr/>
                  <a:lstStyle/>
                  <a:p>
                    <a:pPr>
                      <a:defRPr lang="en-US" sz="2000" b="1"/>
                    </a:pPr>
                    <a:r>
                      <a:rPr lang="en-US"/>
                      <a:t>25%</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5E6-41C7-A818-72FBABB96858}"/>
                </c:ext>
              </c:extLst>
            </c:dLbl>
            <c:spPr>
              <a:noFill/>
              <a:ln>
                <a:noFill/>
              </a:ln>
              <a:effectLst/>
            </c:spPr>
            <c:txPr>
              <a:bodyPr/>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'income mobility'!$C$2:$F$2</c:f>
              <c:strCache>
                <c:ptCount val="4"/>
                <c:pt idx="0">
                  <c:v>Wave 1 (2009)</c:v>
                </c:pt>
                <c:pt idx="1">
                  <c:v>Wave 2 (2010) </c:v>
                </c:pt>
                <c:pt idx="2">
                  <c:v>Wave 3 (2012) </c:v>
                </c:pt>
                <c:pt idx="3">
                  <c:v>Wave 4 (2015) </c:v>
                </c:pt>
              </c:strCache>
            </c:strRef>
          </c:cat>
          <c:val>
            <c:numRef>
              <c:f>'income mobility'!$C$5:$F$5</c:f>
              <c:numCache>
                <c:formatCode>General</c:formatCode>
                <c:ptCount val="4"/>
                <c:pt idx="0">
                  <c:v>0.16000000000000031</c:v>
                </c:pt>
                <c:pt idx="1">
                  <c:v>0.17</c:v>
                </c:pt>
                <c:pt idx="2">
                  <c:v>0.25</c:v>
                </c:pt>
                <c:pt idx="3">
                  <c:v>0.25</c:v>
                </c:pt>
              </c:numCache>
            </c:numRef>
          </c:val>
          <c:extLst xmlns:c16r2="http://schemas.microsoft.com/office/drawing/2015/06/chart">
            <c:ext xmlns:c16="http://schemas.microsoft.com/office/drawing/2014/chart" uri="{C3380CC4-5D6E-409C-BE32-E72D297353CC}">
              <c16:uniqueId val="{0000000E-15E6-41C7-A818-72FBABB96858}"/>
            </c:ext>
          </c:extLst>
        </c:ser>
        <c:ser>
          <c:idx val="3"/>
          <c:order val="3"/>
          <c:tx>
            <c:strRef>
              <c:f>'income mobility'!$B$6</c:f>
              <c:strCache>
                <c:ptCount val="1"/>
                <c:pt idx="0">
                  <c:v>15001-20000 </c:v>
                </c:pt>
              </c:strCache>
            </c:strRef>
          </c:tx>
          <c:dLbls>
            <c:dLbl>
              <c:idx val="0"/>
              <c:layout>
                <c:manualLayout>
                  <c:x val="4.3785310734463304E-2"/>
                  <c:y val="2.2999080036798635E-3"/>
                </c:manualLayout>
              </c:layout>
              <c:tx>
                <c:rich>
                  <a:bodyPr/>
                  <a:lstStyle/>
                  <a:p>
                    <a:pPr>
                      <a:defRPr lang="en-US" sz="2000" b="1"/>
                    </a:pPr>
                    <a:r>
                      <a:rPr lang="en-US"/>
                      <a:t>4%</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5E6-41C7-A818-72FBABB9685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5E6-41C7-A818-72FBABB9685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5E6-41C7-A818-72FBABB96858}"/>
                </c:ext>
              </c:extLst>
            </c:dLbl>
            <c:dLbl>
              <c:idx val="3"/>
              <c:layout>
                <c:manualLayout>
                  <c:x val="-7.3446327683615822E-2"/>
                  <c:y val="-4.5998160073597062E-2"/>
                </c:manualLayout>
              </c:layout>
              <c:tx>
                <c:rich>
                  <a:bodyPr/>
                  <a:lstStyle/>
                  <a:p>
                    <a:pPr>
                      <a:defRPr lang="en-US" sz="2000" b="1"/>
                    </a:pPr>
                    <a:r>
                      <a:rPr lang="en-US"/>
                      <a:t>14%</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5E6-41C7-A818-72FBABB96858}"/>
                </c:ext>
              </c:extLst>
            </c:dLbl>
            <c:spPr>
              <a:noFill/>
              <a:ln>
                <a:noFill/>
              </a:ln>
              <a:effectLst/>
            </c:spPr>
            <c:txPr>
              <a:bodyPr/>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'income mobility'!$C$2:$F$2</c:f>
              <c:strCache>
                <c:ptCount val="4"/>
                <c:pt idx="0">
                  <c:v>Wave 1 (2009)</c:v>
                </c:pt>
                <c:pt idx="1">
                  <c:v>Wave 2 (2010) </c:v>
                </c:pt>
                <c:pt idx="2">
                  <c:v>Wave 3 (2012) </c:v>
                </c:pt>
                <c:pt idx="3">
                  <c:v>Wave 4 (2015) </c:v>
                </c:pt>
              </c:strCache>
            </c:strRef>
          </c:cat>
          <c:val>
            <c:numRef>
              <c:f>'income mobility'!$C$6:$F$6</c:f>
              <c:numCache>
                <c:formatCode>General</c:formatCode>
                <c:ptCount val="4"/>
                <c:pt idx="0">
                  <c:v>4.0000000000000105E-2</c:v>
                </c:pt>
                <c:pt idx="1">
                  <c:v>8.0000000000000224E-2</c:v>
                </c:pt>
                <c:pt idx="2">
                  <c:v>0.1</c:v>
                </c:pt>
                <c:pt idx="3">
                  <c:v>0.14000000000000001</c:v>
                </c:pt>
              </c:numCache>
            </c:numRef>
          </c:val>
          <c:extLst xmlns:c16r2="http://schemas.microsoft.com/office/drawing/2015/06/chart">
            <c:ext xmlns:c16="http://schemas.microsoft.com/office/drawing/2014/chart" uri="{C3380CC4-5D6E-409C-BE32-E72D297353CC}">
              <c16:uniqueId val="{00000013-15E6-41C7-A818-72FBABB96858}"/>
            </c:ext>
          </c:extLst>
        </c:ser>
        <c:ser>
          <c:idx val="4"/>
          <c:order val="4"/>
          <c:tx>
            <c:strRef>
              <c:f>'income mobility'!$B$7</c:f>
              <c:strCache>
                <c:ptCount val="1"/>
                <c:pt idx="0">
                  <c:v>20001+ </c:v>
                </c:pt>
              </c:strCache>
            </c:strRef>
          </c:tx>
          <c:spPr>
            <a:solidFill>
              <a:srgbClr val="FFC000"/>
            </a:solidFill>
            <a:ln w="25400">
              <a:noFill/>
            </a:ln>
          </c:spPr>
          <c:dLbls>
            <c:dLbl>
              <c:idx val="0"/>
              <c:layout>
                <c:manualLayout>
                  <c:x val="3.9548022598870199E-2"/>
                  <c:y val="-4.5998160073597054E-3"/>
                </c:manualLayout>
              </c:layout>
              <c:tx>
                <c:rich>
                  <a:bodyPr/>
                  <a:lstStyle/>
                  <a:p>
                    <a:pPr>
                      <a:defRPr lang="en-US" sz="2000" b="1"/>
                    </a:pPr>
                    <a:r>
                      <a:rPr lang="en-US"/>
                      <a:t>5%</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15E6-41C7-A818-72FBABB9685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5E6-41C7-A818-72FBABB9685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15E6-41C7-A818-72FBABB96858}"/>
                </c:ext>
              </c:extLst>
            </c:dLbl>
            <c:dLbl>
              <c:idx val="3"/>
              <c:layout>
                <c:manualLayout>
                  <c:x val="-7.7683615819209503E-2"/>
                  <c:y val="-3.679852805887765E-2"/>
                </c:manualLayout>
              </c:layout>
              <c:tx>
                <c:rich>
                  <a:bodyPr/>
                  <a:lstStyle/>
                  <a:p>
                    <a:pPr>
                      <a:defRPr lang="en-US" sz="2000" b="1"/>
                    </a:pPr>
                    <a:r>
                      <a:rPr lang="en-US"/>
                      <a:t>24%</a:t>
                    </a:r>
                  </a:p>
                </c:rich>
              </c:tx>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5E6-41C7-A818-72FBABB96858}"/>
                </c:ext>
              </c:extLst>
            </c:dLbl>
            <c:spPr>
              <a:noFill/>
              <a:ln>
                <a:noFill/>
              </a:ln>
              <a:effectLst/>
            </c:spPr>
            <c:txPr>
              <a:bodyPr/>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'income mobility'!$C$2:$F$2</c:f>
              <c:strCache>
                <c:ptCount val="4"/>
                <c:pt idx="0">
                  <c:v>Wave 1 (2009)</c:v>
                </c:pt>
                <c:pt idx="1">
                  <c:v>Wave 2 (2010) </c:v>
                </c:pt>
                <c:pt idx="2">
                  <c:v>Wave 3 (2012) </c:v>
                </c:pt>
                <c:pt idx="3">
                  <c:v>Wave 4 (2015) </c:v>
                </c:pt>
              </c:strCache>
            </c:strRef>
          </c:cat>
          <c:val>
            <c:numRef>
              <c:f>'income mobility'!$C$7:$F$7</c:f>
              <c:numCache>
                <c:formatCode>General</c:formatCode>
                <c:ptCount val="4"/>
                <c:pt idx="0">
                  <c:v>5.0000000000000114E-2</c:v>
                </c:pt>
                <c:pt idx="1">
                  <c:v>5.0000000000000114E-2</c:v>
                </c:pt>
                <c:pt idx="2">
                  <c:v>9.0000000000000066E-2</c:v>
                </c:pt>
                <c:pt idx="3">
                  <c:v>0.24000000000000021</c:v>
                </c:pt>
              </c:numCache>
            </c:numRef>
          </c:val>
          <c:extLst xmlns:c16r2="http://schemas.microsoft.com/office/drawing/2015/06/chart">
            <c:ext xmlns:c16="http://schemas.microsoft.com/office/drawing/2014/chart" uri="{C3380CC4-5D6E-409C-BE32-E72D297353CC}">
              <c16:uniqueId val="{00000018-15E6-41C7-A818-72FBABB96858}"/>
            </c:ext>
          </c:extLst>
        </c:ser>
        <c:axId val="84280064"/>
        <c:axId val="84281600"/>
      </c:areaChart>
      <c:catAx>
        <c:axId val="84280064"/>
        <c:scaling>
          <c:orientation val="minMax"/>
        </c:scaling>
        <c:axPos val="b"/>
        <c:numFmt formatCode="General" sourceLinked="0"/>
        <c:tickLblPos val="nextTo"/>
        <c:txPr>
          <a:bodyPr/>
          <a:lstStyle/>
          <a:p>
            <a:pPr>
              <a:defRPr lang="en-US" sz="1600" b="1"/>
            </a:pPr>
            <a:endParaRPr lang="en-US"/>
          </a:p>
        </c:txPr>
        <c:crossAx val="84281600"/>
        <c:crosses val="autoZero"/>
        <c:auto val="1"/>
        <c:lblAlgn val="ctr"/>
        <c:lblOffset val="100"/>
      </c:catAx>
      <c:valAx>
        <c:axId val="84281600"/>
        <c:scaling>
          <c:orientation val="minMax"/>
        </c:scaling>
        <c:axPos val="l"/>
        <c:majorGridlines/>
        <c:numFmt formatCode="0%" sourceLinked="1"/>
        <c:tickLblPos val="nextTo"/>
        <c:txPr>
          <a:bodyPr/>
          <a:lstStyle/>
          <a:p>
            <a:pPr>
              <a:defRPr lang="en-US" sz="1600" b="1"/>
            </a:pPr>
            <a:endParaRPr lang="en-US"/>
          </a:p>
        </c:txPr>
        <c:crossAx val="84280064"/>
        <c:crosses val="autoZero"/>
        <c:crossBetween val="midCat"/>
      </c:valAx>
    </c:plotArea>
    <c:legend>
      <c:legendPos val="r"/>
      <c:layout/>
      <c:txPr>
        <a:bodyPr/>
        <a:lstStyle/>
        <a:p>
          <a:pPr>
            <a:defRPr lang="en-US" sz="1600" b="1"/>
          </a:pPr>
          <a:endParaRPr lang="en-US"/>
        </a:p>
      </c:txPr>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CA"/>
  <c:chart>
    <c:plotArea>
      <c:layout/>
      <c:barChart>
        <c:barDir val="col"/>
        <c:grouping val="clustered"/>
        <c:ser>
          <c:idx val="0"/>
          <c:order val="0"/>
          <c:tx>
            <c:strRef>
              <c:f>Sheet1!$B$2</c:f>
              <c:strCache>
                <c:ptCount val="1"/>
                <c:pt idx="0">
                  <c:v>Low</c:v>
                </c:pt>
              </c:strCache>
            </c:strRef>
          </c:tx>
          <c:cat>
            <c:strRef>
              <c:f>Sheet1!$A$3:$A$6</c:f>
              <c:strCache>
                <c:ptCount val="4"/>
                <c:pt idx="0">
                  <c:v>2009</c:v>
                </c:pt>
                <c:pt idx="1">
                  <c:v>2010</c:v>
                </c:pt>
                <c:pt idx="2">
                  <c:v>2011-12</c:v>
                </c:pt>
                <c:pt idx="3">
                  <c:v>2014-15</c:v>
                </c:pt>
              </c:strCache>
            </c:strRef>
          </c:cat>
          <c:val>
            <c:numRef>
              <c:f>Sheet1!$B$3:$B$6</c:f>
              <c:numCache>
                <c:formatCode>0.00</c:formatCode>
                <c:ptCount val="4"/>
                <c:pt idx="0">
                  <c:v>20.056190000000001</c:v>
                </c:pt>
                <c:pt idx="1">
                  <c:v>20.062319999999918</c:v>
                </c:pt>
                <c:pt idx="2">
                  <c:v>24.172539999999941</c:v>
                </c:pt>
                <c:pt idx="3">
                  <c:v>31.199259999999999</c:v>
                </c:pt>
              </c:numCache>
            </c:numRef>
          </c:val>
          <c:extLst xmlns:c16r2="http://schemas.microsoft.com/office/drawing/2015/06/chart">
            <c:ext xmlns:c16="http://schemas.microsoft.com/office/drawing/2014/chart" uri="{C3380CC4-5D6E-409C-BE32-E72D297353CC}">
              <c16:uniqueId val="{00000000-1D12-4146-8257-E5CF034D625E}"/>
            </c:ext>
          </c:extLst>
        </c:ser>
        <c:ser>
          <c:idx val="1"/>
          <c:order val="1"/>
          <c:tx>
            <c:strRef>
              <c:f>Sheet1!$C$2</c:f>
              <c:strCache>
                <c:ptCount val="1"/>
                <c:pt idx="0">
                  <c:v>Medium</c:v>
                </c:pt>
              </c:strCache>
            </c:strRef>
          </c:tx>
          <c:cat>
            <c:strRef>
              <c:f>Sheet1!$A$3:$A$6</c:f>
              <c:strCache>
                <c:ptCount val="4"/>
                <c:pt idx="0">
                  <c:v>2009</c:v>
                </c:pt>
                <c:pt idx="1">
                  <c:v>2010</c:v>
                </c:pt>
                <c:pt idx="2">
                  <c:v>2011-12</c:v>
                </c:pt>
                <c:pt idx="3">
                  <c:v>2014-15</c:v>
                </c:pt>
              </c:strCache>
            </c:strRef>
          </c:cat>
          <c:val>
            <c:numRef>
              <c:f>Sheet1!$C$3:$C$6</c:f>
              <c:numCache>
                <c:formatCode>0.00</c:formatCode>
                <c:ptCount val="4"/>
                <c:pt idx="0">
                  <c:v>40.1372</c:v>
                </c:pt>
                <c:pt idx="1">
                  <c:v>43.064879999999995</c:v>
                </c:pt>
                <c:pt idx="2">
                  <c:v>53.064</c:v>
                </c:pt>
                <c:pt idx="3">
                  <c:v>53.065540000000013</c:v>
                </c:pt>
              </c:numCache>
            </c:numRef>
          </c:val>
          <c:extLst xmlns:c16r2="http://schemas.microsoft.com/office/drawing/2015/06/chart">
            <c:ext xmlns:c16="http://schemas.microsoft.com/office/drawing/2014/chart" uri="{C3380CC4-5D6E-409C-BE32-E72D297353CC}">
              <c16:uniqueId val="{00000001-1D12-4146-8257-E5CF034D625E}"/>
            </c:ext>
          </c:extLst>
        </c:ser>
        <c:ser>
          <c:idx val="2"/>
          <c:order val="2"/>
          <c:tx>
            <c:strRef>
              <c:f>Sheet1!$D$2</c:f>
              <c:strCache>
                <c:ptCount val="1"/>
                <c:pt idx="0">
                  <c:v>High</c:v>
                </c:pt>
              </c:strCache>
            </c:strRef>
          </c:tx>
          <c:cat>
            <c:strRef>
              <c:f>Sheet1!$A$3:$A$6</c:f>
              <c:strCache>
                <c:ptCount val="4"/>
                <c:pt idx="0">
                  <c:v>2009</c:v>
                </c:pt>
                <c:pt idx="1">
                  <c:v>2010</c:v>
                </c:pt>
                <c:pt idx="2">
                  <c:v>2011-12</c:v>
                </c:pt>
                <c:pt idx="3">
                  <c:v>2014-15</c:v>
                </c:pt>
              </c:strCache>
            </c:strRef>
          </c:cat>
          <c:val>
            <c:numRef>
              <c:f>Sheet1!$D$3:$D$6</c:f>
              <c:numCache>
                <c:formatCode>0.00</c:formatCode>
                <c:ptCount val="4"/>
                <c:pt idx="0">
                  <c:v>88.710910000000027</c:v>
                </c:pt>
                <c:pt idx="1">
                  <c:v>90.061570000000003</c:v>
                </c:pt>
                <c:pt idx="2">
                  <c:v>99.551130000000001</c:v>
                </c:pt>
                <c:pt idx="3">
                  <c:v>119.03410000000002</c:v>
                </c:pt>
              </c:numCache>
            </c:numRef>
          </c:val>
          <c:extLst xmlns:c16r2="http://schemas.microsoft.com/office/drawing/2015/06/chart">
            <c:ext xmlns:c16="http://schemas.microsoft.com/office/drawing/2014/chart" uri="{C3380CC4-5D6E-409C-BE32-E72D297353CC}">
              <c16:uniqueId val="{00000002-1D12-4146-8257-E5CF034D625E}"/>
            </c:ext>
          </c:extLst>
        </c:ser>
        <c:ser>
          <c:idx val="3"/>
          <c:order val="3"/>
          <c:tx>
            <c:strRef>
              <c:f>Sheet1!$E$2</c:f>
              <c:strCache>
                <c:ptCount val="1"/>
                <c:pt idx="0">
                  <c:v>Premium</c:v>
                </c:pt>
              </c:strCache>
            </c:strRef>
          </c:tx>
          <c:cat>
            <c:strRef>
              <c:f>Sheet1!$A$3:$A$6</c:f>
              <c:strCache>
                <c:ptCount val="4"/>
                <c:pt idx="0">
                  <c:v>2009</c:v>
                </c:pt>
                <c:pt idx="1">
                  <c:v>2010</c:v>
                </c:pt>
                <c:pt idx="2">
                  <c:v>2011-12</c:v>
                </c:pt>
                <c:pt idx="3">
                  <c:v>2014-15</c:v>
                </c:pt>
              </c:strCache>
            </c:strRef>
          </c:cat>
          <c:val>
            <c:numRef>
              <c:f>Sheet1!$E$3:$E$6</c:f>
              <c:numCache>
                <c:formatCode>0.00</c:formatCode>
                <c:ptCount val="4"/>
                <c:pt idx="0">
                  <c:v>152.94959999999998</c:v>
                </c:pt>
                <c:pt idx="1">
                  <c:v>155.9057</c:v>
                </c:pt>
                <c:pt idx="2">
                  <c:v>184.8793</c:v>
                </c:pt>
                <c:pt idx="3">
                  <c:v>204.88410000000007</c:v>
                </c:pt>
              </c:numCache>
            </c:numRef>
          </c:val>
          <c:extLst xmlns:c16r2="http://schemas.microsoft.com/office/drawing/2015/06/chart">
            <c:ext xmlns:c16="http://schemas.microsoft.com/office/drawing/2014/chart" uri="{C3380CC4-5D6E-409C-BE32-E72D297353CC}">
              <c16:uniqueId val="{00000003-1D12-4146-8257-E5CF034D625E}"/>
            </c:ext>
          </c:extLst>
        </c:ser>
        <c:axId val="136622848"/>
        <c:axId val="136624384"/>
      </c:barChart>
      <c:catAx>
        <c:axId val="136622848"/>
        <c:scaling>
          <c:orientation val="minMax"/>
        </c:scaling>
        <c:axPos val="b"/>
        <c:numFmt formatCode="General" sourceLinked="0"/>
        <c:tickLblPos val="nextTo"/>
        <c:txPr>
          <a:bodyPr/>
          <a:lstStyle/>
          <a:p>
            <a:pPr>
              <a:defRPr lang="en-US"/>
            </a:pPr>
            <a:endParaRPr lang="en-US"/>
          </a:p>
        </c:txPr>
        <c:crossAx val="136624384"/>
        <c:crosses val="autoZero"/>
        <c:auto val="1"/>
        <c:lblAlgn val="ctr"/>
        <c:lblOffset val="100"/>
      </c:catAx>
      <c:valAx>
        <c:axId val="136624384"/>
        <c:scaling>
          <c:orientation val="minMax"/>
        </c:scaling>
        <c:axPos val="l"/>
        <c:majorGridlines/>
        <c:numFmt formatCode="0" sourceLinked="0"/>
        <c:tickLblPos val="nextTo"/>
        <c:txPr>
          <a:bodyPr/>
          <a:lstStyle/>
          <a:p>
            <a:pPr>
              <a:defRPr lang="en-US"/>
            </a:pPr>
            <a:endParaRPr lang="en-US"/>
          </a:p>
        </c:txPr>
        <c:crossAx val="136622848"/>
        <c:crosses val="autoZero"/>
        <c:crossBetween val="between"/>
      </c:valAx>
    </c:plotArea>
    <c:legend>
      <c:legendPos val="r"/>
      <c:layout/>
      <c:txPr>
        <a:bodyPr/>
        <a:lstStyle/>
        <a:p>
          <a:pPr>
            <a:defRPr lang="en-US"/>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18286251340633244"/>
          <c:y val="8.8108939134791647E-2"/>
          <c:w val="0.7327433112162528"/>
          <c:h val="0.66140183185632662"/>
        </c:manualLayout>
      </c:layout>
      <c:barChart>
        <c:barDir val="col"/>
        <c:grouping val="clustered"/>
        <c:ser>
          <c:idx val="0"/>
          <c:order val="0"/>
          <c:tx>
            <c:strRef>
              <c:f>Sheet1!$B$1</c:f>
              <c:strCache>
                <c:ptCount val="1"/>
                <c:pt idx="0">
                  <c:v>Low</c:v>
                </c:pt>
              </c:strCache>
            </c:strRef>
          </c:tx>
          <c:cat>
            <c:strRef>
              <c:f>Sheet1!$A$2:$A$5</c:f>
              <c:strCache>
                <c:ptCount val="4"/>
                <c:pt idx="0">
                  <c:v>2009</c:v>
                </c:pt>
                <c:pt idx="1">
                  <c:v>2010</c:v>
                </c:pt>
                <c:pt idx="2">
                  <c:v>2011-12</c:v>
                </c:pt>
                <c:pt idx="3">
                  <c:v>2014-15</c:v>
                </c:pt>
              </c:strCache>
            </c:strRef>
          </c:cat>
          <c:val>
            <c:numRef>
              <c:f>Sheet1!$B$2:$B$5</c:f>
              <c:numCache>
                <c:formatCode>General</c:formatCode>
                <c:ptCount val="4"/>
                <c:pt idx="0">
                  <c:v>4.6099999999999985</c:v>
                </c:pt>
                <c:pt idx="1">
                  <c:v>3.86</c:v>
                </c:pt>
                <c:pt idx="2">
                  <c:v>36.33</c:v>
                </c:pt>
                <c:pt idx="3">
                  <c:v>20.37</c:v>
                </c:pt>
              </c:numCache>
            </c:numRef>
          </c:val>
          <c:extLst xmlns:c16r2="http://schemas.microsoft.com/office/drawing/2015/06/chart">
            <c:ext xmlns:c16="http://schemas.microsoft.com/office/drawing/2014/chart" uri="{C3380CC4-5D6E-409C-BE32-E72D297353CC}">
              <c16:uniqueId val="{00000000-2C62-4FDE-B002-8A08AE2BD31F}"/>
            </c:ext>
          </c:extLst>
        </c:ser>
        <c:ser>
          <c:idx val="1"/>
          <c:order val="1"/>
          <c:tx>
            <c:strRef>
              <c:f>Sheet1!$C$1</c:f>
              <c:strCache>
                <c:ptCount val="1"/>
                <c:pt idx="0">
                  <c:v>Medium</c:v>
                </c:pt>
              </c:strCache>
            </c:strRef>
          </c:tx>
          <c:cat>
            <c:strRef>
              <c:f>Sheet1!$A$2:$A$5</c:f>
              <c:strCache>
                <c:ptCount val="4"/>
                <c:pt idx="0">
                  <c:v>2009</c:v>
                </c:pt>
                <c:pt idx="1">
                  <c:v>2010</c:v>
                </c:pt>
                <c:pt idx="2">
                  <c:v>2011-12</c:v>
                </c:pt>
                <c:pt idx="3">
                  <c:v>2014-15</c:v>
                </c:pt>
              </c:strCache>
            </c:strRef>
          </c:cat>
          <c:val>
            <c:numRef>
              <c:f>Sheet1!$C$2:$C$5</c:f>
              <c:numCache>
                <c:formatCode>General</c:formatCode>
                <c:ptCount val="4"/>
                <c:pt idx="0">
                  <c:v>78.510000000000005</c:v>
                </c:pt>
                <c:pt idx="1">
                  <c:v>78.349999999999994</c:v>
                </c:pt>
                <c:pt idx="2">
                  <c:v>45.690000000000012</c:v>
                </c:pt>
                <c:pt idx="3">
                  <c:v>58.720000000000013</c:v>
                </c:pt>
              </c:numCache>
            </c:numRef>
          </c:val>
          <c:extLst xmlns:c16r2="http://schemas.microsoft.com/office/drawing/2015/06/chart">
            <c:ext xmlns:c16="http://schemas.microsoft.com/office/drawing/2014/chart" uri="{C3380CC4-5D6E-409C-BE32-E72D297353CC}">
              <c16:uniqueId val="{00000001-2C62-4FDE-B002-8A08AE2BD31F}"/>
            </c:ext>
          </c:extLst>
        </c:ser>
        <c:ser>
          <c:idx val="2"/>
          <c:order val="2"/>
          <c:tx>
            <c:strRef>
              <c:f>Sheet1!$D$1</c:f>
              <c:strCache>
                <c:ptCount val="1"/>
                <c:pt idx="0">
                  <c:v>High</c:v>
                </c:pt>
              </c:strCache>
            </c:strRef>
          </c:tx>
          <c:cat>
            <c:strRef>
              <c:f>Sheet1!$A$2:$A$5</c:f>
              <c:strCache>
                <c:ptCount val="4"/>
                <c:pt idx="0">
                  <c:v>2009</c:v>
                </c:pt>
                <c:pt idx="1">
                  <c:v>2010</c:v>
                </c:pt>
                <c:pt idx="2">
                  <c:v>2011-12</c:v>
                </c:pt>
                <c:pt idx="3">
                  <c:v>2014-15</c:v>
                </c:pt>
              </c:strCache>
            </c:strRef>
          </c:cat>
          <c:val>
            <c:numRef>
              <c:f>Sheet1!$D$2:$D$5</c:f>
              <c:numCache>
                <c:formatCode>General</c:formatCode>
                <c:ptCount val="4"/>
                <c:pt idx="0">
                  <c:v>12.56</c:v>
                </c:pt>
                <c:pt idx="1">
                  <c:v>13.33</c:v>
                </c:pt>
                <c:pt idx="2">
                  <c:v>11.870000000000006</c:v>
                </c:pt>
                <c:pt idx="3">
                  <c:v>12.28</c:v>
                </c:pt>
              </c:numCache>
            </c:numRef>
          </c:val>
          <c:extLst xmlns:c16r2="http://schemas.microsoft.com/office/drawing/2015/06/chart">
            <c:ext xmlns:c16="http://schemas.microsoft.com/office/drawing/2014/chart" uri="{C3380CC4-5D6E-409C-BE32-E72D297353CC}">
              <c16:uniqueId val="{00000002-2C62-4FDE-B002-8A08AE2BD31F}"/>
            </c:ext>
          </c:extLst>
        </c:ser>
        <c:ser>
          <c:idx val="3"/>
          <c:order val="3"/>
          <c:tx>
            <c:strRef>
              <c:f>Sheet1!$E$1</c:f>
              <c:strCache>
                <c:ptCount val="1"/>
                <c:pt idx="0">
                  <c:v>Premium</c:v>
                </c:pt>
              </c:strCache>
            </c:strRef>
          </c:tx>
          <c:cat>
            <c:strRef>
              <c:f>Sheet1!$A$2:$A$5</c:f>
              <c:strCache>
                <c:ptCount val="4"/>
                <c:pt idx="0">
                  <c:v>2009</c:v>
                </c:pt>
                <c:pt idx="1">
                  <c:v>2010</c:v>
                </c:pt>
                <c:pt idx="2">
                  <c:v>2011-12</c:v>
                </c:pt>
                <c:pt idx="3">
                  <c:v>2014-15</c:v>
                </c:pt>
              </c:strCache>
            </c:strRef>
          </c:cat>
          <c:val>
            <c:numRef>
              <c:f>Sheet1!$E$2:$E$5</c:f>
              <c:numCache>
                <c:formatCode>General</c:formatCode>
                <c:ptCount val="4"/>
                <c:pt idx="0">
                  <c:v>4.33</c:v>
                </c:pt>
                <c:pt idx="1">
                  <c:v>4.45</c:v>
                </c:pt>
                <c:pt idx="2">
                  <c:v>6.1099999999999985</c:v>
                </c:pt>
                <c:pt idx="3">
                  <c:v>8.6399999999999988</c:v>
                </c:pt>
              </c:numCache>
            </c:numRef>
          </c:val>
          <c:extLst xmlns:c16r2="http://schemas.microsoft.com/office/drawing/2015/06/chart">
            <c:ext xmlns:c16="http://schemas.microsoft.com/office/drawing/2014/chart" uri="{C3380CC4-5D6E-409C-BE32-E72D297353CC}">
              <c16:uniqueId val="{00000003-2C62-4FDE-B002-8A08AE2BD31F}"/>
            </c:ext>
          </c:extLst>
        </c:ser>
        <c:axId val="136657152"/>
        <c:axId val="136663040"/>
      </c:barChart>
      <c:catAx>
        <c:axId val="136657152"/>
        <c:scaling>
          <c:orientation val="minMax"/>
        </c:scaling>
        <c:axPos val="b"/>
        <c:numFmt formatCode="#,##0" sourceLinked="0"/>
        <c:tickLblPos val="nextTo"/>
        <c:txPr>
          <a:bodyPr rot="-5400000" vert="horz" anchor="t" anchorCtr="0"/>
          <a:lstStyle/>
          <a:p>
            <a:pPr>
              <a:defRPr lang="en-US" sz="1400" baseline="0"/>
            </a:pPr>
            <a:endParaRPr lang="en-US"/>
          </a:p>
        </c:txPr>
        <c:crossAx val="136663040"/>
        <c:crosses val="autoZero"/>
        <c:auto val="1"/>
        <c:lblAlgn val="ctr"/>
        <c:lblOffset val="100"/>
      </c:catAx>
      <c:valAx>
        <c:axId val="136663040"/>
        <c:scaling>
          <c:orientation val="minMax"/>
        </c:scaling>
        <c:axPos val="l"/>
        <c:majorGridlines/>
        <c:numFmt formatCode="General" sourceLinked="1"/>
        <c:tickLblPos val="nextTo"/>
        <c:txPr>
          <a:bodyPr/>
          <a:lstStyle/>
          <a:p>
            <a:pPr>
              <a:defRPr lang="en-US"/>
            </a:pPr>
            <a:endParaRPr lang="en-US"/>
          </a:p>
        </c:txPr>
        <c:crossAx val="136657152"/>
        <c:crosses val="autoZero"/>
        <c:crossBetween val="between"/>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CA"/>
  <c:chart>
    <c:autoTitleDeleted val="1"/>
    <c:plotArea>
      <c:layout/>
      <c:areaChart>
        <c:grouping val="percentStacked"/>
        <c:ser>
          <c:idx val="0"/>
          <c:order val="0"/>
          <c:tx>
            <c:strRef>
              <c:f>Sheet1!$B$1</c:f>
              <c:strCache>
                <c:ptCount val="1"/>
                <c:pt idx="0">
                  <c:v>MARKET SHARE OF LOW TIER BRANDS (%)</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lang="en-US" sz="1800" b="1" i="0" u="none" strike="noStrike" kern="1200" baseline="0">
                    <a:solidFill>
                      <a:schemeClr val="lt1">
                        <a:lumMod val="8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Sheet1!$A$2:$A$9</c:f>
              <c:strCache>
                <c:ptCount val="8"/>
                <c:pt idx="0">
                  <c:v>2009-10</c:v>
                </c:pt>
                <c:pt idx="1">
                  <c:v>2010-11</c:v>
                </c:pt>
                <c:pt idx="2">
                  <c:v>2011-12</c:v>
                </c:pt>
                <c:pt idx="3">
                  <c:v>2012-13</c:v>
                </c:pt>
                <c:pt idx="4">
                  <c:v>2013-14</c:v>
                </c:pt>
                <c:pt idx="5">
                  <c:v>2014-15</c:v>
                </c:pt>
                <c:pt idx="6">
                  <c:v>2015-16</c:v>
                </c:pt>
                <c:pt idx="7">
                  <c:v>2016-17</c:v>
                </c:pt>
              </c:strCache>
            </c:strRef>
          </c:cat>
          <c:val>
            <c:numRef>
              <c:f>Sheet1!$B$2:$B$9</c:f>
              <c:numCache>
                <c:formatCode>0%</c:formatCode>
                <c:ptCount val="8"/>
                <c:pt idx="0">
                  <c:v>0.50844170797629296</c:v>
                </c:pt>
                <c:pt idx="1">
                  <c:v>0.59534323397150568</c:v>
                </c:pt>
                <c:pt idx="2">
                  <c:v>0.59932761249672661</c:v>
                </c:pt>
                <c:pt idx="3">
                  <c:v>0.59760299625468161</c:v>
                </c:pt>
                <c:pt idx="4">
                  <c:v>0.63096433952787645</c:v>
                </c:pt>
                <c:pt idx="5">
                  <c:v>0.7031129937223014</c:v>
                </c:pt>
                <c:pt idx="6">
                  <c:v>0.78634189359874218</c:v>
                </c:pt>
                <c:pt idx="7">
                  <c:v>0.79235080343220354</c:v>
                </c:pt>
              </c:numCache>
            </c:numRef>
          </c:val>
          <c:extLst xmlns:c16r2="http://schemas.microsoft.com/office/drawing/2015/06/chart">
            <c:ext xmlns:c16="http://schemas.microsoft.com/office/drawing/2014/chart" uri="{C3380CC4-5D6E-409C-BE32-E72D297353CC}">
              <c16:uniqueId val="{00000000-2B88-466A-AB5E-C5F7481C2F4E}"/>
            </c:ext>
          </c:extLst>
        </c:ser>
        <c:ser>
          <c:idx val="1"/>
          <c:order val="1"/>
          <c:tx>
            <c:strRef>
              <c:f>Sheet1!$C$1</c:f>
              <c:strCache>
                <c:ptCount val="1"/>
                <c:pt idx="0">
                  <c:v>Market share of upper tier brands (%)</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anchor="ctr" anchorCtr="1"/>
              <a:lstStyle/>
              <a:p>
                <a:pPr>
                  <a:defRPr lang="en-US" sz="1800" b="1" i="0" u="none" strike="noStrike" kern="1200" baseline="0">
                    <a:solidFill>
                      <a:schemeClr val="lt1">
                        <a:lumMod val="8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Sheet1!$A$2:$A$9</c:f>
              <c:strCache>
                <c:ptCount val="8"/>
                <c:pt idx="0">
                  <c:v>2009-10</c:v>
                </c:pt>
                <c:pt idx="1">
                  <c:v>2010-11</c:v>
                </c:pt>
                <c:pt idx="2">
                  <c:v>2011-12</c:v>
                </c:pt>
                <c:pt idx="3">
                  <c:v>2012-13</c:v>
                </c:pt>
                <c:pt idx="4">
                  <c:v>2013-14</c:v>
                </c:pt>
                <c:pt idx="5">
                  <c:v>2014-15</c:v>
                </c:pt>
                <c:pt idx="6">
                  <c:v>2015-16</c:v>
                </c:pt>
                <c:pt idx="7">
                  <c:v>2016-17</c:v>
                </c:pt>
              </c:strCache>
            </c:strRef>
          </c:cat>
          <c:val>
            <c:numRef>
              <c:f>Sheet1!$C$2:$C$9</c:f>
              <c:numCache>
                <c:formatCode>0%</c:formatCode>
                <c:ptCount val="8"/>
                <c:pt idx="0">
                  <c:v>0.49155829202370732</c:v>
                </c:pt>
                <c:pt idx="1">
                  <c:v>0.40465676602849432</c:v>
                </c:pt>
                <c:pt idx="2">
                  <c:v>0.40067238750327383</c:v>
                </c:pt>
                <c:pt idx="3">
                  <c:v>0.40239700374531839</c:v>
                </c:pt>
                <c:pt idx="4">
                  <c:v>0.36903566047212455</c:v>
                </c:pt>
                <c:pt idx="5">
                  <c:v>0.29688700627769826</c:v>
                </c:pt>
                <c:pt idx="6">
                  <c:v>0.21365810640125921</c:v>
                </c:pt>
                <c:pt idx="7">
                  <c:v>0.20764919656779698</c:v>
                </c:pt>
              </c:numCache>
            </c:numRef>
          </c:val>
          <c:extLst xmlns:c16r2="http://schemas.microsoft.com/office/drawing/2015/06/chart">
            <c:ext xmlns:c16="http://schemas.microsoft.com/office/drawing/2014/chart" uri="{C3380CC4-5D6E-409C-BE32-E72D297353CC}">
              <c16:uniqueId val="{00000001-2B88-466A-AB5E-C5F7481C2F4E}"/>
            </c:ext>
          </c:extLst>
        </c:ser>
        <c:dLbls>
          <c:showVal val="1"/>
        </c:dLbls>
        <c:axId val="173883776"/>
        <c:axId val="173885312"/>
      </c:areaChart>
      <c:catAx>
        <c:axId val="173883776"/>
        <c:scaling>
          <c:orientation val="minMax"/>
        </c:scaling>
        <c:axPos val="b"/>
        <c:numFmt formatCode="General" sourceLinked="1"/>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en-US" sz="1800" b="1" i="0" u="none" strike="noStrike" kern="1200" baseline="0">
                <a:solidFill>
                  <a:schemeClr val="lt1">
                    <a:lumMod val="85000"/>
                  </a:schemeClr>
                </a:solidFill>
                <a:latin typeface="+mn-lt"/>
                <a:ea typeface="+mn-ea"/>
                <a:cs typeface="+mn-cs"/>
              </a:defRPr>
            </a:pPr>
            <a:endParaRPr lang="en-US"/>
          </a:p>
        </c:txPr>
        <c:crossAx val="173885312"/>
        <c:crosses val="autoZero"/>
        <c:auto val="1"/>
        <c:lblAlgn val="ctr"/>
        <c:lblOffset val="100"/>
      </c:catAx>
      <c:valAx>
        <c:axId val="173885312"/>
        <c:scaling>
          <c:orientation val="minMax"/>
        </c:scaling>
        <c:axPos val="l"/>
        <c:majorGridlines>
          <c:spPr>
            <a:ln w="9525" cap="flat" cmpd="sng" algn="ctr">
              <a:solidFill>
                <a:schemeClr val="lt1">
                  <a:lumMod val="95000"/>
                  <a:alpha val="10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n-US" sz="1800" b="1" i="0" u="none" strike="noStrike" kern="1200" baseline="0">
                <a:solidFill>
                  <a:schemeClr val="lt1">
                    <a:lumMod val="85000"/>
                  </a:schemeClr>
                </a:solidFill>
                <a:latin typeface="+mn-lt"/>
                <a:ea typeface="+mn-ea"/>
                <a:cs typeface="+mn-cs"/>
              </a:defRPr>
            </a:pPr>
            <a:endParaRPr lang="en-US"/>
          </a:p>
        </c:txPr>
        <c:crossAx val="173883776"/>
        <c:crosses val="autoZero"/>
        <c:crossBetween val="midCat"/>
      </c:valAx>
      <c:spPr>
        <a:noFill/>
        <a:ln>
          <a:noFill/>
        </a:ln>
        <a:effectLst/>
      </c:spPr>
    </c:plotArea>
    <c:plotVisOnly val="1"/>
    <c:dispBlanksAs val="zero"/>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CA"/>
  <c:chart>
    <c:title>
      <c:layout/>
      <c:spPr>
        <a:noFill/>
        <a:ln>
          <a:noFill/>
        </a:ln>
        <a:effectLst/>
      </c:spPr>
      <c:txPr>
        <a:bodyPr rot="0" spcFirstLastPara="1" vertOverflow="ellipsis" vert="horz" wrap="square" anchor="ctr" anchorCtr="1"/>
        <a:lstStyle/>
        <a:p>
          <a:pPr>
            <a:defRPr lang="en-US" sz="2160" b="1" i="0" u="none" strike="noStrike" kern="1200" spc="0" baseline="0">
              <a:solidFill>
                <a:schemeClr val="tx1">
                  <a:lumMod val="65000"/>
                  <a:lumOff val="35000"/>
                </a:schemeClr>
              </a:solidFill>
              <a:latin typeface="+mn-lt"/>
              <a:ea typeface="+mn-ea"/>
              <a:cs typeface="+mn-cs"/>
            </a:defRPr>
          </a:pPr>
          <a:endParaRPr lang="en-US"/>
        </a:p>
      </c:txPr>
    </c:title>
    <c:plotArea>
      <c:layout/>
      <c:lineChart>
        <c:grouping val="stacked"/>
        <c:ser>
          <c:idx val="0"/>
          <c:order val="0"/>
          <c:tx>
            <c:strRef>
              <c:f>Sheet1!$B$1</c:f>
              <c:strCache>
                <c:ptCount val="1"/>
                <c:pt idx="0">
                  <c:v>PER CAPITA GDP (IN 2018 BDT)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cat>
            <c:strRef>
              <c:f>Sheet1!$A$2:$A$9</c:f>
              <c:strCache>
                <c:ptCount val="8"/>
                <c:pt idx="0">
                  <c:v>2009-10</c:v>
                </c:pt>
                <c:pt idx="1">
                  <c:v>2010-11</c:v>
                </c:pt>
                <c:pt idx="2">
                  <c:v>2011-12</c:v>
                </c:pt>
                <c:pt idx="3">
                  <c:v>2012-13</c:v>
                </c:pt>
                <c:pt idx="4">
                  <c:v>2013-14</c:v>
                </c:pt>
                <c:pt idx="5">
                  <c:v>2014-15</c:v>
                </c:pt>
                <c:pt idx="6">
                  <c:v>2015-16</c:v>
                </c:pt>
                <c:pt idx="7">
                  <c:v>2016-17</c:v>
                </c:pt>
              </c:strCache>
            </c:strRef>
          </c:cat>
          <c:val>
            <c:numRef>
              <c:f>Sheet1!$B$2:$B$9</c:f>
              <c:numCache>
                <c:formatCode>0.00</c:formatCode>
                <c:ptCount val="8"/>
                <c:pt idx="0">
                  <c:v>99941.358076476448</c:v>
                </c:pt>
                <c:pt idx="1">
                  <c:v>101973.77294867764</c:v>
                </c:pt>
                <c:pt idx="2">
                  <c:v>108481.24201636147</c:v>
                </c:pt>
                <c:pt idx="3">
                  <c:v>112405.3619607876</c:v>
                </c:pt>
                <c:pt idx="4">
                  <c:v>116832.75480336783</c:v>
                </c:pt>
                <c:pt idx="5">
                  <c:v>122882.51772548983</c:v>
                </c:pt>
                <c:pt idx="6">
                  <c:v>130043.97163624513</c:v>
                </c:pt>
                <c:pt idx="7">
                  <c:v>138004.39883240085</c:v>
                </c:pt>
              </c:numCache>
            </c:numRef>
          </c:val>
          <c:smooth val="1"/>
          <c:extLst xmlns:c16r2="http://schemas.microsoft.com/office/drawing/2015/06/chart">
            <c:ext xmlns:c16="http://schemas.microsoft.com/office/drawing/2014/chart" uri="{C3380CC4-5D6E-409C-BE32-E72D297353CC}">
              <c16:uniqueId val="{00000000-D71A-49E9-B415-E2065AF1BFC9}"/>
            </c:ext>
          </c:extLst>
        </c:ser>
        <c:marker val="1"/>
        <c:axId val="173775488"/>
        <c:axId val="174015232"/>
      </c:lineChart>
      <c:catAx>
        <c:axId val="173775488"/>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800" b="1" i="0" u="none" strike="noStrike" kern="1200" baseline="0">
                <a:solidFill>
                  <a:schemeClr val="tx1">
                    <a:lumMod val="65000"/>
                    <a:lumOff val="35000"/>
                  </a:schemeClr>
                </a:solidFill>
                <a:latin typeface="+mn-lt"/>
                <a:ea typeface="+mn-ea"/>
                <a:cs typeface="+mn-cs"/>
              </a:defRPr>
            </a:pPr>
            <a:endParaRPr lang="en-US"/>
          </a:p>
        </c:txPr>
        <c:crossAx val="174015232"/>
        <c:crosses val="autoZero"/>
        <c:auto val="1"/>
        <c:lblAlgn val="ctr"/>
        <c:lblOffset val="100"/>
      </c:catAx>
      <c:valAx>
        <c:axId val="174015232"/>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800" b="1" i="0" u="none" strike="noStrike" kern="1200" baseline="0">
                <a:solidFill>
                  <a:schemeClr val="tx1">
                    <a:lumMod val="65000"/>
                    <a:lumOff val="35000"/>
                  </a:schemeClr>
                </a:solidFill>
                <a:latin typeface="+mn-lt"/>
                <a:ea typeface="+mn-ea"/>
                <a:cs typeface="+mn-cs"/>
              </a:defRPr>
            </a:pPr>
            <a:endParaRPr lang="en-US"/>
          </a:p>
        </c:txPr>
        <c:crossAx val="173775488"/>
        <c:crosses val="autoZero"/>
        <c:crossBetween val="between"/>
      </c:valAx>
      <c:spPr>
        <a:noFill/>
        <a:ln>
          <a:noFill/>
        </a:ln>
        <a:effectLst/>
      </c:spPr>
    </c:plotArea>
    <c:plotVisOnly val="1"/>
    <c:dispBlanksAs val="zero"/>
  </c:chart>
  <c:spPr>
    <a:noFill/>
    <a:ln>
      <a:noFill/>
    </a:ln>
    <a:effectLst/>
  </c:spPr>
  <c:txPr>
    <a:bodyPr/>
    <a:lstStyle/>
    <a:p>
      <a:pPr>
        <a:defRPr sz="1800" b="1"/>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E89BB-3611-4473-8909-1B0453F00CE8}"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US"/>
        </a:p>
      </dgm:t>
    </dgm:pt>
    <dgm:pt modelId="{C66B7D2D-7B91-451A-9780-077EC01A8A3F}">
      <dgm:prSet phldrT="[Text]" custT="1"/>
      <dgm:spPr/>
      <dgm:t>
        <a:bodyPr/>
        <a:lstStyle/>
        <a:p>
          <a:r>
            <a:rPr lang="en-US" sz="1600" dirty="0"/>
            <a:t>Family falls into poverty</a:t>
          </a:r>
        </a:p>
      </dgm:t>
    </dgm:pt>
    <dgm:pt modelId="{DB7945B1-7C4D-4944-916C-6B0670F3D76F}" type="parTrans" cxnId="{0857ADAA-8FA1-4232-963D-1DC94B6487D6}">
      <dgm:prSet/>
      <dgm:spPr/>
      <dgm:t>
        <a:bodyPr/>
        <a:lstStyle/>
        <a:p>
          <a:endParaRPr lang="en-US" sz="1800"/>
        </a:p>
      </dgm:t>
    </dgm:pt>
    <dgm:pt modelId="{6CD797B0-2CE8-4897-B9B1-BA4EBF81BA98}" type="sibTrans" cxnId="{0857ADAA-8FA1-4232-963D-1DC94B6487D6}">
      <dgm:prSet custT="1"/>
      <dgm:spPr/>
      <dgm:t>
        <a:bodyPr/>
        <a:lstStyle/>
        <a:p>
          <a:endParaRPr lang="en-US" sz="1800"/>
        </a:p>
      </dgm:t>
    </dgm:pt>
    <dgm:pt modelId="{20730C81-A9B7-404D-84DB-5B0C059E763B}">
      <dgm:prSet phldrT="[Text]" custT="1"/>
      <dgm:spPr/>
      <dgm:t>
        <a:bodyPr/>
        <a:lstStyle/>
        <a:p>
          <a:r>
            <a:rPr lang="en-US" sz="1600" dirty="0"/>
            <a:t>Higher prevalence and consumption of tobacco</a:t>
          </a:r>
        </a:p>
      </dgm:t>
    </dgm:pt>
    <dgm:pt modelId="{493124E5-B92C-418F-9C5B-6161F0901054}" type="parTrans" cxnId="{DF70B338-B113-4A80-89D3-5CC8C681A382}">
      <dgm:prSet/>
      <dgm:spPr/>
      <dgm:t>
        <a:bodyPr/>
        <a:lstStyle/>
        <a:p>
          <a:endParaRPr lang="en-US" sz="1800"/>
        </a:p>
      </dgm:t>
    </dgm:pt>
    <dgm:pt modelId="{9C025F36-73AF-45EA-B9CA-EDF7DD4F3CEE}" type="sibTrans" cxnId="{DF70B338-B113-4A80-89D3-5CC8C681A382}">
      <dgm:prSet custT="1"/>
      <dgm:spPr/>
      <dgm:t>
        <a:bodyPr/>
        <a:lstStyle/>
        <a:p>
          <a:endParaRPr lang="en-US" sz="1800"/>
        </a:p>
      </dgm:t>
    </dgm:pt>
    <dgm:pt modelId="{CC73A202-110E-447C-BE08-8616C5C652D4}">
      <dgm:prSet phldrT="[Text]" custT="1"/>
      <dgm:spPr/>
      <dgm:t>
        <a:bodyPr/>
        <a:lstStyle/>
        <a:p>
          <a:r>
            <a:rPr lang="en-US" sz="1600" dirty="0"/>
            <a:t>Breadwinner gets sick due to tobacco use</a:t>
          </a:r>
        </a:p>
      </dgm:t>
    </dgm:pt>
    <dgm:pt modelId="{AC904F16-5EFD-4B0E-B43B-E2D74C812511}" type="parTrans" cxnId="{F4A3A1C2-1957-480E-A0B0-970A2B41964B}">
      <dgm:prSet/>
      <dgm:spPr/>
      <dgm:t>
        <a:bodyPr/>
        <a:lstStyle/>
        <a:p>
          <a:endParaRPr lang="en-US" sz="1800"/>
        </a:p>
      </dgm:t>
    </dgm:pt>
    <dgm:pt modelId="{D5E8C1D4-B058-4A4A-8080-CFF4BE6D41AD}" type="sibTrans" cxnId="{F4A3A1C2-1957-480E-A0B0-970A2B41964B}">
      <dgm:prSet custT="1"/>
      <dgm:spPr/>
      <dgm:t>
        <a:bodyPr/>
        <a:lstStyle/>
        <a:p>
          <a:endParaRPr lang="en-US" sz="1800"/>
        </a:p>
      </dgm:t>
    </dgm:pt>
    <dgm:pt modelId="{B32CF8A9-949A-4354-A621-72FC1E165BD4}">
      <dgm:prSet phldrT="[Text]" custT="1"/>
      <dgm:spPr/>
      <dgm:t>
        <a:bodyPr/>
        <a:lstStyle/>
        <a:p>
          <a:r>
            <a:rPr lang="en-US" sz="1600" dirty="0"/>
            <a:t>FOREGONE INCOME 2: Due to treatment cost and loss of work days</a:t>
          </a:r>
        </a:p>
      </dgm:t>
    </dgm:pt>
    <dgm:pt modelId="{D9463347-A7C3-4A8B-AA95-6BD855033899}" type="parTrans" cxnId="{792BDDA8-9C1F-473B-8B86-CF1B777ED834}">
      <dgm:prSet/>
      <dgm:spPr/>
      <dgm:t>
        <a:bodyPr/>
        <a:lstStyle/>
        <a:p>
          <a:endParaRPr lang="en-US" sz="1800"/>
        </a:p>
      </dgm:t>
    </dgm:pt>
    <dgm:pt modelId="{4737F8B5-322C-4F72-8B9B-DA193710AB53}" type="sibTrans" cxnId="{792BDDA8-9C1F-473B-8B86-CF1B777ED834}">
      <dgm:prSet custT="1"/>
      <dgm:spPr/>
      <dgm:t>
        <a:bodyPr/>
        <a:lstStyle/>
        <a:p>
          <a:endParaRPr lang="en-US" sz="1800"/>
        </a:p>
      </dgm:t>
    </dgm:pt>
    <dgm:pt modelId="{9613F366-A50D-4CBE-AFC5-87044D7B1A64}">
      <dgm:prSet phldrT="[Text]" custT="1"/>
      <dgm:spPr/>
      <dgm:t>
        <a:bodyPr/>
        <a:lstStyle/>
        <a:p>
          <a:r>
            <a:rPr lang="en-US" sz="1400" dirty="0"/>
            <a:t>FOREGONE INCOME 3: Due to premature death</a:t>
          </a:r>
        </a:p>
      </dgm:t>
    </dgm:pt>
    <dgm:pt modelId="{A73B7766-9F4F-4503-8819-94E60304387F}" type="parTrans" cxnId="{3AE362FA-BC72-4F5A-B353-B08ADAF04521}">
      <dgm:prSet/>
      <dgm:spPr/>
      <dgm:t>
        <a:bodyPr/>
        <a:lstStyle/>
        <a:p>
          <a:endParaRPr lang="en-US" sz="1800"/>
        </a:p>
      </dgm:t>
    </dgm:pt>
    <dgm:pt modelId="{55DA152D-8124-49FF-A03D-06E4DE4AD6B6}" type="sibTrans" cxnId="{3AE362FA-BC72-4F5A-B353-B08ADAF04521}">
      <dgm:prSet custT="1"/>
      <dgm:spPr/>
      <dgm:t>
        <a:bodyPr/>
        <a:lstStyle/>
        <a:p>
          <a:endParaRPr lang="en-US" sz="1800"/>
        </a:p>
      </dgm:t>
    </dgm:pt>
    <dgm:pt modelId="{7D3F0A02-8064-42BA-B8D5-F85AAF4986E0}">
      <dgm:prSet custT="1"/>
      <dgm:spPr/>
      <dgm:t>
        <a:bodyPr/>
        <a:lstStyle/>
        <a:p>
          <a:r>
            <a:rPr lang="en-US" sz="1600" dirty="0"/>
            <a:t>FOREGONE INCOME 1: Due to tobacco expenditure, less money spent on education, nutrition, etc.</a:t>
          </a:r>
        </a:p>
      </dgm:t>
    </dgm:pt>
    <dgm:pt modelId="{8A91558D-DB2B-492D-8F43-610F333429D4}" type="parTrans" cxnId="{4FD0B72F-1925-4998-B9EF-C6A6F2594FB1}">
      <dgm:prSet/>
      <dgm:spPr/>
      <dgm:t>
        <a:bodyPr/>
        <a:lstStyle/>
        <a:p>
          <a:endParaRPr lang="en-US" sz="1800"/>
        </a:p>
      </dgm:t>
    </dgm:pt>
    <dgm:pt modelId="{08072543-0503-419D-AF34-0C379EF13060}" type="sibTrans" cxnId="{4FD0B72F-1925-4998-B9EF-C6A6F2594FB1}">
      <dgm:prSet custT="1"/>
      <dgm:spPr/>
      <dgm:t>
        <a:bodyPr/>
        <a:lstStyle/>
        <a:p>
          <a:endParaRPr lang="en-US" sz="1800"/>
        </a:p>
      </dgm:t>
    </dgm:pt>
    <dgm:pt modelId="{A0DC9184-5683-48A2-9130-A928EAF2B98E}">
      <dgm:prSet custT="1"/>
      <dgm:spPr/>
      <dgm:t>
        <a:bodyPr/>
        <a:lstStyle/>
        <a:p>
          <a:r>
            <a:rPr lang="en-US" sz="1600" dirty="0"/>
            <a:t>Increased vulnerability to tobacco use</a:t>
          </a:r>
        </a:p>
      </dgm:t>
    </dgm:pt>
    <dgm:pt modelId="{78992593-1C77-4CC8-A8E4-830BD14F1978}" type="parTrans" cxnId="{614E3505-D0C1-4DC0-8998-982F546434CD}">
      <dgm:prSet/>
      <dgm:spPr/>
      <dgm:t>
        <a:bodyPr/>
        <a:lstStyle/>
        <a:p>
          <a:endParaRPr lang="en-US" sz="1800"/>
        </a:p>
      </dgm:t>
    </dgm:pt>
    <dgm:pt modelId="{64FF28B6-6FDF-4616-AE63-D3B14CE15786}" type="sibTrans" cxnId="{614E3505-D0C1-4DC0-8998-982F546434CD}">
      <dgm:prSet custT="1"/>
      <dgm:spPr/>
      <dgm:t>
        <a:bodyPr/>
        <a:lstStyle/>
        <a:p>
          <a:endParaRPr lang="en-US" sz="1800"/>
        </a:p>
      </dgm:t>
    </dgm:pt>
    <dgm:pt modelId="{9F25742D-BD17-459F-A130-298FE523E800}" type="pres">
      <dgm:prSet presAssocID="{2FEE89BB-3611-4473-8909-1B0453F00CE8}" presName="cycle" presStyleCnt="0">
        <dgm:presLayoutVars>
          <dgm:dir/>
          <dgm:resizeHandles val="exact"/>
        </dgm:presLayoutVars>
      </dgm:prSet>
      <dgm:spPr/>
      <dgm:t>
        <a:bodyPr/>
        <a:lstStyle/>
        <a:p>
          <a:endParaRPr lang="en-CA"/>
        </a:p>
      </dgm:t>
    </dgm:pt>
    <dgm:pt modelId="{B87CBAB0-23C9-4443-8164-17913087357E}" type="pres">
      <dgm:prSet presAssocID="{C66B7D2D-7B91-451A-9780-077EC01A8A3F}" presName="dummy" presStyleCnt="0"/>
      <dgm:spPr/>
    </dgm:pt>
    <dgm:pt modelId="{11C6CB77-5907-4032-987E-9F0C7AC9222A}" type="pres">
      <dgm:prSet presAssocID="{C66B7D2D-7B91-451A-9780-077EC01A8A3F}" presName="node" presStyleLbl="revTx" presStyleIdx="0" presStyleCnt="7" custRadScaleRad="93009" custRadScaleInc="12209">
        <dgm:presLayoutVars>
          <dgm:bulletEnabled val="1"/>
        </dgm:presLayoutVars>
      </dgm:prSet>
      <dgm:spPr/>
      <dgm:t>
        <a:bodyPr/>
        <a:lstStyle/>
        <a:p>
          <a:endParaRPr lang="en-CA"/>
        </a:p>
      </dgm:t>
    </dgm:pt>
    <dgm:pt modelId="{D470113C-B36B-48F4-905D-D8636F7FBF2E}" type="pres">
      <dgm:prSet presAssocID="{6CD797B0-2CE8-4897-B9B1-BA4EBF81BA98}" presName="sibTrans" presStyleLbl="node1" presStyleIdx="0" presStyleCnt="7"/>
      <dgm:spPr/>
      <dgm:t>
        <a:bodyPr/>
        <a:lstStyle/>
        <a:p>
          <a:endParaRPr lang="en-CA"/>
        </a:p>
      </dgm:t>
    </dgm:pt>
    <dgm:pt modelId="{AE71A8F8-DD69-4C63-BCD5-D7DE7F0946CA}" type="pres">
      <dgm:prSet presAssocID="{A0DC9184-5683-48A2-9130-A928EAF2B98E}" presName="dummy" presStyleCnt="0"/>
      <dgm:spPr/>
    </dgm:pt>
    <dgm:pt modelId="{22A38656-D344-4534-B5FD-29438759501F}" type="pres">
      <dgm:prSet presAssocID="{A0DC9184-5683-48A2-9130-A928EAF2B98E}" presName="node" presStyleLbl="revTx" presStyleIdx="1" presStyleCnt="7">
        <dgm:presLayoutVars>
          <dgm:bulletEnabled val="1"/>
        </dgm:presLayoutVars>
      </dgm:prSet>
      <dgm:spPr/>
      <dgm:t>
        <a:bodyPr/>
        <a:lstStyle/>
        <a:p>
          <a:endParaRPr lang="en-CA"/>
        </a:p>
      </dgm:t>
    </dgm:pt>
    <dgm:pt modelId="{739EA754-6CCB-4460-99A7-31D3E4DC228A}" type="pres">
      <dgm:prSet presAssocID="{64FF28B6-6FDF-4616-AE63-D3B14CE15786}" presName="sibTrans" presStyleLbl="node1" presStyleIdx="1" presStyleCnt="7"/>
      <dgm:spPr/>
      <dgm:t>
        <a:bodyPr/>
        <a:lstStyle/>
        <a:p>
          <a:endParaRPr lang="en-CA"/>
        </a:p>
      </dgm:t>
    </dgm:pt>
    <dgm:pt modelId="{F3CB0F1C-E2B8-4661-9C05-58EF26B745BF}" type="pres">
      <dgm:prSet presAssocID="{20730C81-A9B7-404D-84DB-5B0C059E763B}" presName="dummy" presStyleCnt="0"/>
      <dgm:spPr/>
    </dgm:pt>
    <dgm:pt modelId="{98DBBE43-8347-45CA-8780-6B39AB314177}" type="pres">
      <dgm:prSet presAssocID="{20730C81-A9B7-404D-84DB-5B0C059E763B}" presName="node" presStyleLbl="revTx" presStyleIdx="2" presStyleCnt="7" custScaleX="115023">
        <dgm:presLayoutVars>
          <dgm:bulletEnabled val="1"/>
        </dgm:presLayoutVars>
      </dgm:prSet>
      <dgm:spPr/>
      <dgm:t>
        <a:bodyPr/>
        <a:lstStyle/>
        <a:p>
          <a:endParaRPr lang="en-CA"/>
        </a:p>
      </dgm:t>
    </dgm:pt>
    <dgm:pt modelId="{D7677305-F9BE-4822-AD68-7A0053E79FC6}" type="pres">
      <dgm:prSet presAssocID="{9C025F36-73AF-45EA-B9CA-EDF7DD4F3CEE}" presName="sibTrans" presStyleLbl="node1" presStyleIdx="2" presStyleCnt="7"/>
      <dgm:spPr/>
      <dgm:t>
        <a:bodyPr/>
        <a:lstStyle/>
        <a:p>
          <a:endParaRPr lang="en-CA"/>
        </a:p>
      </dgm:t>
    </dgm:pt>
    <dgm:pt modelId="{6D31E97D-6AA3-47D6-B2AD-BE8BB9437E18}" type="pres">
      <dgm:prSet presAssocID="{7D3F0A02-8064-42BA-B8D5-F85AAF4986E0}" presName="dummy" presStyleCnt="0"/>
      <dgm:spPr/>
    </dgm:pt>
    <dgm:pt modelId="{60A3606F-A21C-4BA2-8553-DB1FD12A8522}" type="pres">
      <dgm:prSet presAssocID="{7D3F0A02-8064-42BA-B8D5-F85AAF4986E0}" presName="node" presStyleLbl="revTx" presStyleIdx="3" presStyleCnt="7" custScaleX="132111" custScaleY="154644" custRadScaleRad="93811" custRadScaleInc="-4649">
        <dgm:presLayoutVars>
          <dgm:bulletEnabled val="1"/>
        </dgm:presLayoutVars>
      </dgm:prSet>
      <dgm:spPr/>
      <dgm:t>
        <a:bodyPr/>
        <a:lstStyle/>
        <a:p>
          <a:endParaRPr lang="en-CA"/>
        </a:p>
      </dgm:t>
    </dgm:pt>
    <dgm:pt modelId="{8F99BB50-ECBD-4C50-B7C6-A7FA4389A519}" type="pres">
      <dgm:prSet presAssocID="{08072543-0503-419D-AF34-0C379EF13060}" presName="sibTrans" presStyleLbl="node1" presStyleIdx="3" presStyleCnt="7"/>
      <dgm:spPr/>
      <dgm:t>
        <a:bodyPr/>
        <a:lstStyle/>
        <a:p>
          <a:endParaRPr lang="en-CA"/>
        </a:p>
      </dgm:t>
    </dgm:pt>
    <dgm:pt modelId="{BDBB3D40-FB60-4CC2-82F9-0D1F489C7B47}" type="pres">
      <dgm:prSet presAssocID="{CC73A202-110E-447C-BE08-8616C5C652D4}" presName="dummy" presStyleCnt="0"/>
      <dgm:spPr/>
    </dgm:pt>
    <dgm:pt modelId="{FEF0B206-9DFC-48FC-B2D1-DE86E63E3747}" type="pres">
      <dgm:prSet presAssocID="{CC73A202-110E-447C-BE08-8616C5C652D4}" presName="node" presStyleLbl="revTx" presStyleIdx="4" presStyleCnt="7">
        <dgm:presLayoutVars>
          <dgm:bulletEnabled val="1"/>
        </dgm:presLayoutVars>
      </dgm:prSet>
      <dgm:spPr/>
      <dgm:t>
        <a:bodyPr/>
        <a:lstStyle/>
        <a:p>
          <a:endParaRPr lang="en-CA"/>
        </a:p>
      </dgm:t>
    </dgm:pt>
    <dgm:pt modelId="{CCFDA2FD-AEA5-453B-9834-E043C9B1395F}" type="pres">
      <dgm:prSet presAssocID="{D5E8C1D4-B058-4A4A-8080-CFF4BE6D41AD}" presName="sibTrans" presStyleLbl="node1" presStyleIdx="4" presStyleCnt="7"/>
      <dgm:spPr/>
      <dgm:t>
        <a:bodyPr/>
        <a:lstStyle/>
        <a:p>
          <a:endParaRPr lang="en-CA"/>
        </a:p>
      </dgm:t>
    </dgm:pt>
    <dgm:pt modelId="{32C0C2CC-69C7-41BF-8182-1F1EA7F39C07}" type="pres">
      <dgm:prSet presAssocID="{B32CF8A9-949A-4354-A621-72FC1E165BD4}" presName="dummy" presStyleCnt="0"/>
      <dgm:spPr/>
    </dgm:pt>
    <dgm:pt modelId="{7FE3F45D-8F3A-4139-8D22-83CDEC449082}" type="pres">
      <dgm:prSet presAssocID="{B32CF8A9-949A-4354-A621-72FC1E165BD4}" presName="node" presStyleLbl="revTx" presStyleIdx="5" presStyleCnt="7" custScaleX="145522" custScaleY="128921">
        <dgm:presLayoutVars>
          <dgm:bulletEnabled val="1"/>
        </dgm:presLayoutVars>
      </dgm:prSet>
      <dgm:spPr/>
      <dgm:t>
        <a:bodyPr/>
        <a:lstStyle/>
        <a:p>
          <a:endParaRPr lang="en-CA"/>
        </a:p>
      </dgm:t>
    </dgm:pt>
    <dgm:pt modelId="{6C37BD83-CAA4-41BC-A6D5-A564DE553C6F}" type="pres">
      <dgm:prSet presAssocID="{4737F8B5-322C-4F72-8B9B-DA193710AB53}" presName="sibTrans" presStyleLbl="node1" presStyleIdx="5" presStyleCnt="7"/>
      <dgm:spPr/>
      <dgm:t>
        <a:bodyPr/>
        <a:lstStyle/>
        <a:p>
          <a:endParaRPr lang="en-CA"/>
        </a:p>
      </dgm:t>
    </dgm:pt>
    <dgm:pt modelId="{733E7C06-EA40-45D7-92B3-52B1E98AB793}" type="pres">
      <dgm:prSet presAssocID="{9613F366-A50D-4CBE-AFC5-87044D7B1A64}" presName="dummy" presStyleCnt="0"/>
      <dgm:spPr/>
    </dgm:pt>
    <dgm:pt modelId="{95115A9B-5F54-4774-9266-A09120E9CB15}" type="pres">
      <dgm:prSet presAssocID="{9613F366-A50D-4CBE-AFC5-87044D7B1A64}" presName="node" presStyleLbl="revTx" presStyleIdx="6" presStyleCnt="7" custScaleY="105072" custRadScaleRad="93009" custRadScaleInc="-12209">
        <dgm:presLayoutVars>
          <dgm:bulletEnabled val="1"/>
        </dgm:presLayoutVars>
      </dgm:prSet>
      <dgm:spPr/>
      <dgm:t>
        <a:bodyPr/>
        <a:lstStyle/>
        <a:p>
          <a:endParaRPr lang="en-CA"/>
        </a:p>
      </dgm:t>
    </dgm:pt>
    <dgm:pt modelId="{1BAB51BB-0BBD-443B-8551-CCFC7EB224A5}" type="pres">
      <dgm:prSet presAssocID="{55DA152D-8124-49FF-A03D-06E4DE4AD6B6}" presName="sibTrans" presStyleLbl="node1" presStyleIdx="6" presStyleCnt="7"/>
      <dgm:spPr/>
      <dgm:t>
        <a:bodyPr/>
        <a:lstStyle/>
        <a:p>
          <a:endParaRPr lang="en-CA"/>
        </a:p>
      </dgm:t>
    </dgm:pt>
  </dgm:ptLst>
  <dgm:cxnLst>
    <dgm:cxn modelId="{8F384EBE-A043-467E-B67B-B14D268A5B4C}" type="presOf" srcId="{7D3F0A02-8064-42BA-B8D5-F85AAF4986E0}" destId="{60A3606F-A21C-4BA2-8553-DB1FD12A8522}" srcOrd="0" destOrd="0" presId="urn:microsoft.com/office/officeart/2005/8/layout/cycle1"/>
    <dgm:cxn modelId="{9D3C0866-AEFB-45B1-B78E-95EA1738DD07}" type="presOf" srcId="{C66B7D2D-7B91-451A-9780-077EC01A8A3F}" destId="{11C6CB77-5907-4032-987E-9F0C7AC9222A}" srcOrd="0" destOrd="0" presId="urn:microsoft.com/office/officeart/2005/8/layout/cycle1"/>
    <dgm:cxn modelId="{792BDDA8-9C1F-473B-8B86-CF1B777ED834}" srcId="{2FEE89BB-3611-4473-8909-1B0453F00CE8}" destId="{B32CF8A9-949A-4354-A621-72FC1E165BD4}" srcOrd="5" destOrd="0" parTransId="{D9463347-A7C3-4A8B-AA95-6BD855033899}" sibTransId="{4737F8B5-322C-4F72-8B9B-DA193710AB53}"/>
    <dgm:cxn modelId="{72C5DE29-498E-411D-AB63-264953958FB1}" type="presOf" srcId="{4737F8B5-322C-4F72-8B9B-DA193710AB53}" destId="{6C37BD83-CAA4-41BC-A6D5-A564DE553C6F}" srcOrd="0" destOrd="0" presId="urn:microsoft.com/office/officeart/2005/8/layout/cycle1"/>
    <dgm:cxn modelId="{614E3505-D0C1-4DC0-8998-982F546434CD}" srcId="{2FEE89BB-3611-4473-8909-1B0453F00CE8}" destId="{A0DC9184-5683-48A2-9130-A928EAF2B98E}" srcOrd="1" destOrd="0" parTransId="{78992593-1C77-4CC8-A8E4-830BD14F1978}" sibTransId="{64FF28B6-6FDF-4616-AE63-D3B14CE15786}"/>
    <dgm:cxn modelId="{DF70B338-B113-4A80-89D3-5CC8C681A382}" srcId="{2FEE89BB-3611-4473-8909-1B0453F00CE8}" destId="{20730C81-A9B7-404D-84DB-5B0C059E763B}" srcOrd="2" destOrd="0" parTransId="{493124E5-B92C-418F-9C5B-6161F0901054}" sibTransId="{9C025F36-73AF-45EA-B9CA-EDF7DD4F3CEE}"/>
    <dgm:cxn modelId="{E42218B8-89E5-495A-832A-59827BE7822F}" type="presOf" srcId="{CC73A202-110E-447C-BE08-8616C5C652D4}" destId="{FEF0B206-9DFC-48FC-B2D1-DE86E63E3747}" srcOrd="0" destOrd="0" presId="urn:microsoft.com/office/officeart/2005/8/layout/cycle1"/>
    <dgm:cxn modelId="{E696E35D-9689-452F-AD95-13E86AFC5DF9}" type="presOf" srcId="{2FEE89BB-3611-4473-8909-1B0453F00CE8}" destId="{9F25742D-BD17-459F-A130-298FE523E800}" srcOrd="0" destOrd="0" presId="urn:microsoft.com/office/officeart/2005/8/layout/cycle1"/>
    <dgm:cxn modelId="{DFC03F19-7DF9-45B5-8EC6-CE3F8F8E64DF}" type="presOf" srcId="{08072543-0503-419D-AF34-0C379EF13060}" destId="{8F99BB50-ECBD-4C50-B7C6-A7FA4389A519}" srcOrd="0" destOrd="0" presId="urn:microsoft.com/office/officeart/2005/8/layout/cycle1"/>
    <dgm:cxn modelId="{3AE362FA-BC72-4F5A-B353-B08ADAF04521}" srcId="{2FEE89BB-3611-4473-8909-1B0453F00CE8}" destId="{9613F366-A50D-4CBE-AFC5-87044D7B1A64}" srcOrd="6" destOrd="0" parTransId="{A73B7766-9F4F-4503-8819-94E60304387F}" sibTransId="{55DA152D-8124-49FF-A03D-06E4DE4AD6B6}"/>
    <dgm:cxn modelId="{BCA06EC8-C440-4CE4-9056-37A64FF57CF4}" type="presOf" srcId="{B32CF8A9-949A-4354-A621-72FC1E165BD4}" destId="{7FE3F45D-8F3A-4139-8D22-83CDEC449082}" srcOrd="0" destOrd="0" presId="urn:microsoft.com/office/officeart/2005/8/layout/cycle1"/>
    <dgm:cxn modelId="{4F0B3E1B-335B-415E-8843-4C746BD5AEC2}" type="presOf" srcId="{20730C81-A9B7-404D-84DB-5B0C059E763B}" destId="{98DBBE43-8347-45CA-8780-6B39AB314177}" srcOrd="0" destOrd="0" presId="urn:microsoft.com/office/officeart/2005/8/layout/cycle1"/>
    <dgm:cxn modelId="{A5282283-29E8-4BAC-A719-2412A261A440}" type="presOf" srcId="{A0DC9184-5683-48A2-9130-A928EAF2B98E}" destId="{22A38656-D344-4534-B5FD-29438759501F}" srcOrd="0" destOrd="0" presId="urn:microsoft.com/office/officeart/2005/8/layout/cycle1"/>
    <dgm:cxn modelId="{CE50CCD6-703F-4E9D-B639-51972CDFB231}" type="presOf" srcId="{55DA152D-8124-49FF-A03D-06E4DE4AD6B6}" destId="{1BAB51BB-0BBD-443B-8551-CCFC7EB224A5}" srcOrd="0" destOrd="0" presId="urn:microsoft.com/office/officeart/2005/8/layout/cycle1"/>
    <dgm:cxn modelId="{E38A2C96-BF65-4740-837E-EFFB3D2EB4E7}" type="presOf" srcId="{64FF28B6-6FDF-4616-AE63-D3B14CE15786}" destId="{739EA754-6CCB-4460-99A7-31D3E4DC228A}" srcOrd="0" destOrd="0" presId="urn:microsoft.com/office/officeart/2005/8/layout/cycle1"/>
    <dgm:cxn modelId="{92769F7D-7542-4CEE-94DD-1F28323F93ED}" type="presOf" srcId="{9613F366-A50D-4CBE-AFC5-87044D7B1A64}" destId="{95115A9B-5F54-4774-9266-A09120E9CB15}" srcOrd="0" destOrd="0" presId="urn:microsoft.com/office/officeart/2005/8/layout/cycle1"/>
    <dgm:cxn modelId="{E7A63A13-A7C3-49EA-AF8D-87437C5F3BC3}" type="presOf" srcId="{6CD797B0-2CE8-4897-B9B1-BA4EBF81BA98}" destId="{D470113C-B36B-48F4-905D-D8636F7FBF2E}" srcOrd="0" destOrd="0" presId="urn:microsoft.com/office/officeart/2005/8/layout/cycle1"/>
    <dgm:cxn modelId="{0857ADAA-8FA1-4232-963D-1DC94B6487D6}" srcId="{2FEE89BB-3611-4473-8909-1B0453F00CE8}" destId="{C66B7D2D-7B91-451A-9780-077EC01A8A3F}" srcOrd="0" destOrd="0" parTransId="{DB7945B1-7C4D-4944-916C-6B0670F3D76F}" sibTransId="{6CD797B0-2CE8-4897-B9B1-BA4EBF81BA98}"/>
    <dgm:cxn modelId="{B7D2185B-EC89-4851-9354-7BF6D27459D8}" type="presOf" srcId="{9C025F36-73AF-45EA-B9CA-EDF7DD4F3CEE}" destId="{D7677305-F9BE-4822-AD68-7A0053E79FC6}" srcOrd="0" destOrd="0" presId="urn:microsoft.com/office/officeart/2005/8/layout/cycle1"/>
    <dgm:cxn modelId="{F4A3A1C2-1957-480E-A0B0-970A2B41964B}" srcId="{2FEE89BB-3611-4473-8909-1B0453F00CE8}" destId="{CC73A202-110E-447C-BE08-8616C5C652D4}" srcOrd="4" destOrd="0" parTransId="{AC904F16-5EFD-4B0E-B43B-E2D74C812511}" sibTransId="{D5E8C1D4-B058-4A4A-8080-CFF4BE6D41AD}"/>
    <dgm:cxn modelId="{B70F8A07-0E3A-483E-98B7-119457E66A2C}" type="presOf" srcId="{D5E8C1D4-B058-4A4A-8080-CFF4BE6D41AD}" destId="{CCFDA2FD-AEA5-453B-9834-E043C9B1395F}" srcOrd="0" destOrd="0" presId="urn:microsoft.com/office/officeart/2005/8/layout/cycle1"/>
    <dgm:cxn modelId="{4FD0B72F-1925-4998-B9EF-C6A6F2594FB1}" srcId="{2FEE89BB-3611-4473-8909-1B0453F00CE8}" destId="{7D3F0A02-8064-42BA-B8D5-F85AAF4986E0}" srcOrd="3" destOrd="0" parTransId="{8A91558D-DB2B-492D-8F43-610F333429D4}" sibTransId="{08072543-0503-419D-AF34-0C379EF13060}"/>
    <dgm:cxn modelId="{E3B9113C-D9BB-4787-8CA9-1E12CE30C4DA}" type="presParOf" srcId="{9F25742D-BD17-459F-A130-298FE523E800}" destId="{B87CBAB0-23C9-4443-8164-17913087357E}" srcOrd="0" destOrd="0" presId="urn:microsoft.com/office/officeart/2005/8/layout/cycle1"/>
    <dgm:cxn modelId="{03193899-4FD6-4621-A0E4-1C2CE106E712}" type="presParOf" srcId="{9F25742D-BD17-459F-A130-298FE523E800}" destId="{11C6CB77-5907-4032-987E-9F0C7AC9222A}" srcOrd="1" destOrd="0" presId="urn:microsoft.com/office/officeart/2005/8/layout/cycle1"/>
    <dgm:cxn modelId="{D3692A60-5525-415C-99C9-E75269D0AFD8}" type="presParOf" srcId="{9F25742D-BD17-459F-A130-298FE523E800}" destId="{D470113C-B36B-48F4-905D-D8636F7FBF2E}" srcOrd="2" destOrd="0" presId="urn:microsoft.com/office/officeart/2005/8/layout/cycle1"/>
    <dgm:cxn modelId="{A8FE74CB-9C7E-4922-BB1B-8988659CDC14}" type="presParOf" srcId="{9F25742D-BD17-459F-A130-298FE523E800}" destId="{AE71A8F8-DD69-4C63-BCD5-D7DE7F0946CA}" srcOrd="3" destOrd="0" presId="urn:microsoft.com/office/officeart/2005/8/layout/cycle1"/>
    <dgm:cxn modelId="{10B9E04C-5AB0-4BB6-8189-8E066F0CEEAB}" type="presParOf" srcId="{9F25742D-BD17-459F-A130-298FE523E800}" destId="{22A38656-D344-4534-B5FD-29438759501F}" srcOrd="4" destOrd="0" presId="urn:microsoft.com/office/officeart/2005/8/layout/cycle1"/>
    <dgm:cxn modelId="{525B7A2E-92D6-4921-BE69-2A8F0ECF761C}" type="presParOf" srcId="{9F25742D-BD17-459F-A130-298FE523E800}" destId="{739EA754-6CCB-4460-99A7-31D3E4DC228A}" srcOrd="5" destOrd="0" presId="urn:microsoft.com/office/officeart/2005/8/layout/cycle1"/>
    <dgm:cxn modelId="{8F823050-DD6E-43AD-A535-0372BAE47678}" type="presParOf" srcId="{9F25742D-BD17-459F-A130-298FE523E800}" destId="{F3CB0F1C-E2B8-4661-9C05-58EF26B745BF}" srcOrd="6" destOrd="0" presId="urn:microsoft.com/office/officeart/2005/8/layout/cycle1"/>
    <dgm:cxn modelId="{6AA9BE80-D456-4716-A24B-08B4682154B4}" type="presParOf" srcId="{9F25742D-BD17-459F-A130-298FE523E800}" destId="{98DBBE43-8347-45CA-8780-6B39AB314177}" srcOrd="7" destOrd="0" presId="urn:microsoft.com/office/officeart/2005/8/layout/cycle1"/>
    <dgm:cxn modelId="{451C4717-C0A5-4B2A-A011-D243D7B0D4EE}" type="presParOf" srcId="{9F25742D-BD17-459F-A130-298FE523E800}" destId="{D7677305-F9BE-4822-AD68-7A0053E79FC6}" srcOrd="8" destOrd="0" presId="urn:microsoft.com/office/officeart/2005/8/layout/cycle1"/>
    <dgm:cxn modelId="{95BAE34B-C45B-4BEC-ADBD-8612923D13B8}" type="presParOf" srcId="{9F25742D-BD17-459F-A130-298FE523E800}" destId="{6D31E97D-6AA3-47D6-B2AD-BE8BB9437E18}" srcOrd="9" destOrd="0" presId="urn:microsoft.com/office/officeart/2005/8/layout/cycle1"/>
    <dgm:cxn modelId="{0492A0A5-5D7C-4EC5-8C2A-96B043936C70}" type="presParOf" srcId="{9F25742D-BD17-459F-A130-298FE523E800}" destId="{60A3606F-A21C-4BA2-8553-DB1FD12A8522}" srcOrd="10" destOrd="0" presId="urn:microsoft.com/office/officeart/2005/8/layout/cycle1"/>
    <dgm:cxn modelId="{537A24BF-B7E8-477E-B78F-5289E8B278B4}" type="presParOf" srcId="{9F25742D-BD17-459F-A130-298FE523E800}" destId="{8F99BB50-ECBD-4C50-B7C6-A7FA4389A519}" srcOrd="11" destOrd="0" presId="urn:microsoft.com/office/officeart/2005/8/layout/cycle1"/>
    <dgm:cxn modelId="{F86FBDC6-B654-4610-8EAA-CC14FB304DFD}" type="presParOf" srcId="{9F25742D-BD17-459F-A130-298FE523E800}" destId="{BDBB3D40-FB60-4CC2-82F9-0D1F489C7B47}" srcOrd="12" destOrd="0" presId="urn:microsoft.com/office/officeart/2005/8/layout/cycle1"/>
    <dgm:cxn modelId="{82FAEA2E-EAB6-439B-B625-CA4131880DDA}" type="presParOf" srcId="{9F25742D-BD17-459F-A130-298FE523E800}" destId="{FEF0B206-9DFC-48FC-B2D1-DE86E63E3747}" srcOrd="13" destOrd="0" presId="urn:microsoft.com/office/officeart/2005/8/layout/cycle1"/>
    <dgm:cxn modelId="{F10E956E-D850-496B-A253-9F3852E06699}" type="presParOf" srcId="{9F25742D-BD17-459F-A130-298FE523E800}" destId="{CCFDA2FD-AEA5-453B-9834-E043C9B1395F}" srcOrd="14" destOrd="0" presId="urn:microsoft.com/office/officeart/2005/8/layout/cycle1"/>
    <dgm:cxn modelId="{336E3FA1-E904-4836-BC05-40DF553C6CE7}" type="presParOf" srcId="{9F25742D-BD17-459F-A130-298FE523E800}" destId="{32C0C2CC-69C7-41BF-8182-1F1EA7F39C07}" srcOrd="15" destOrd="0" presId="urn:microsoft.com/office/officeart/2005/8/layout/cycle1"/>
    <dgm:cxn modelId="{2CCD80D0-8A1A-490E-B1ED-3236CC3785C4}" type="presParOf" srcId="{9F25742D-BD17-459F-A130-298FE523E800}" destId="{7FE3F45D-8F3A-4139-8D22-83CDEC449082}" srcOrd="16" destOrd="0" presId="urn:microsoft.com/office/officeart/2005/8/layout/cycle1"/>
    <dgm:cxn modelId="{D22A5E11-2C57-4894-8044-150097880278}" type="presParOf" srcId="{9F25742D-BD17-459F-A130-298FE523E800}" destId="{6C37BD83-CAA4-41BC-A6D5-A564DE553C6F}" srcOrd="17" destOrd="0" presId="urn:microsoft.com/office/officeart/2005/8/layout/cycle1"/>
    <dgm:cxn modelId="{E17EFCB2-2752-4CF5-BF23-D60118F69D5D}" type="presParOf" srcId="{9F25742D-BD17-459F-A130-298FE523E800}" destId="{733E7C06-EA40-45D7-92B3-52B1E98AB793}" srcOrd="18" destOrd="0" presId="urn:microsoft.com/office/officeart/2005/8/layout/cycle1"/>
    <dgm:cxn modelId="{CC97DCAA-C7A5-4C62-8EFD-B152CFE6C925}" type="presParOf" srcId="{9F25742D-BD17-459F-A130-298FE523E800}" destId="{95115A9B-5F54-4774-9266-A09120E9CB15}" srcOrd="19" destOrd="0" presId="urn:microsoft.com/office/officeart/2005/8/layout/cycle1"/>
    <dgm:cxn modelId="{EAF2660A-C919-4A07-B4AC-6ACF130509EB}" type="presParOf" srcId="{9F25742D-BD17-459F-A130-298FE523E800}" destId="{1BAB51BB-0BBD-443B-8551-CCFC7EB224A5}" srcOrd="20" destOrd="0" presId="urn:microsoft.com/office/officeart/2005/8/layout/cycle1"/>
  </dgm:cxnLst>
  <dgm:bg/>
  <dgm:whole/>
</dgm:dataModel>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EA0CE-6353-4027-BCC1-F11CF59226BC}" type="datetimeFigureOut">
              <a:rPr lang="en-US" smtClean="0"/>
              <a:pPr/>
              <a:t>11/10/2018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D9ADF-5D43-4CB7-BDF6-B6FB12D61B43}"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Tobacco workers are vulnerable </a:t>
            </a:r>
            <a:r>
              <a:rPr lang="en-CA" dirty="0" smtClean="0"/>
              <a:t>to the same kinds of injuries and diseases encountered by any other agricultural worker—accidents with farm machinery or tools, heat exhaustion and heat stroke from </a:t>
            </a:r>
            <a:r>
              <a:rPr lang="en-CA" sz="1200" kern="1200" baseline="0" dirty="0" smtClean="0">
                <a:solidFill>
                  <a:schemeClr val="tx1"/>
                </a:solidFill>
                <a:latin typeface="+mn-lt"/>
                <a:ea typeface="+mn-ea"/>
                <a:cs typeface="+mn-cs"/>
              </a:rPr>
              <a:t>working in fields, acute and chronic health  effects associated with mixing and applying pesticides, and  </a:t>
            </a:r>
            <a:r>
              <a:rPr lang="en-CA" sz="1200" kern="1200" baseline="0" dirty="0" err="1" smtClean="0">
                <a:solidFill>
                  <a:schemeClr val="tx1"/>
                </a:solidFill>
                <a:latin typeface="+mn-lt"/>
                <a:ea typeface="+mn-ea"/>
                <a:cs typeface="+mn-cs"/>
              </a:rPr>
              <a:t>espiratory</a:t>
            </a:r>
            <a:r>
              <a:rPr lang="en-CA" sz="1200" kern="1200" baseline="0" dirty="0" smtClean="0">
                <a:solidFill>
                  <a:schemeClr val="tx1"/>
                </a:solidFill>
                <a:latin typeface="+mn-lt"/>
                <a:ea typeface="+mn-ea"/>
                <a:cs typeface="+mn-cs"/>
              </a:rPr>
              <a:t> problems including asthma and silicosis resulting from inhalation of field and tobacco dust and fungal spores. The one environmental health</a:t>
            </a:r>
          </a:p>
          <a:p>
            <a:r>
              <a:rPr lang="en-CA" sz="1200" kern="1200" baseline="0" dirty="0" smtClean="0">
                <a:solidFill>
                  <a:schemeClr val="tx1"/>
                </a:solidFill>
                <a:latin typeface="+mn-lt"/>
                <a:ea typeface="+mn-ea"/>
                <a:cs typeface="+mn-cs"/>
              </a:rPr>
              <a:t>problem peculiar to tobacco work is green tobacco sickness (GTS), a form of nicotine poisoning that results from workers brushing against wet tobacco  leaves. But the most controversial and serious environmental health issue in tobacco agriculture is pesticide use.</a:t>
            </a:r>
            <a:endParaRPr lang="en-CA" dirty="0" smtClean="0"/>
          </a:p>
          <a:p>
            <a:endParaRPr lang="en-CA" dirty="0"/>
          </a:p>
        </p:txBody>
      </p:sp>
      <p:sp>
        <p:nvSpPr>
          <p:cNvPr id="4" name="Slide Number Placeholder 3"/>
          <p:cNvSpPr>
            <a:spLocks noGrp="1"/>
          </p:cNvSpPr>
          <p:nvPr>
            <p:ph type="sldNum" sz="quarter" idx="10"/>
          </p:nvPr>
        </p:nvSpPr>
        <p:spPr/>
        <p:txBody>
          <a:bodyPr/>
          <a:lstStyle/>
          <a:p>
            <a:fld id="{1A2CD901-1869-4A65-B62A-3D3A866CC353}" type="slidenum">
              <a:rPr lang="en-CA" smtClean="0"/>
              <a:pPr/>
              <a:t>5</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latin typeface="+mn-lt"/>
                <a:ea typeface="+mn-ea"/>
                <a:cs typeface="+mn-cs"/>
              </a:rPr>
              <a:t>Cost effectiveness is measured by the average cost per DALY saved called ‘average cost effectiveness ratio (ACER). it is evident that there is a wide range of ACER across different interventions for each country. For Ethiopia, it varies from US$34 to US$7,019. </a:t>
            </a:r>
            <a:r>
              <a:rPr lang="en-GB" sz="1200" kern="1200" dirty="0" smtClean="0">
                <a:solidFill>
                  <a:schemeClr val="tx1"/>
                </a:solidFill>
                <a:latin typeface="+mn-lt"/>
                <a:ea typeface="+mn-ea"/>
                <a:cs typeface="+mn-cs"/>
              </a:rPr>
              <a:t>The estimates of ACER indicate that increased tobacco taxation is the cheapest intervention while NRT is the most costly intervention for saving healthy life. This difference in cost-effectiveness results from the fact that while taxation is population level intervention, NRT is intervention at the individual level. </a:t>
            </a:r>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F6D9ADF-5D43-4CB7-BDF6-B6FB12D61B43}" type="slidenum">
              <a:rPr lang="en-CA" smtClean="0"/>
              <a:pPr/>
              <a:t>29</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85800"/>
            <a:ext cx="3692525" cy="2768600"/>
          </a:xfrm>
        </p:spPr>
      </p:sp>
      <p:sp>
        <p:nvSpPr>
          <p:cNvPr id="3" name="Notes Placeholder 2"/>
          <p:cNvSpPr>
            <a:spLocks noGrp="1"/>
          </p:cNvSpPr>
          <p:nvPr>
            <p:ph type="body" idx="1"/>
          </p:nvPr>
        </p:nvSpPr>
        <p:spPr>
          <a:xfrm>
            <a:off x="685803" y="3657603"/>
            <a:ext cx="5886449" cy="5283200"/>
          </a:xfrm>
        </p:spPr>
        <p:txBody>
          <a:bodyPr>
            <a:normAutofit fontScale="77500" lnSpcReduction="20000"/>
          </a:bodyPr>
          <a:lstStyle/>
          <a:p>
            <a:r>
              <a:rPr lang="en-US" sz="1700" dirty="0"/>
              <a:t>Tobacco taxation is the single most effective tobacco control measure.</a:t>
            </a:r>
          </a:p>
          <a:p>
            <a:pPr marL="168244" indent="-168244">
              <a:buFontTx/>
              <a:buChar char="-"/>
            </a:pPr>
            <a:r>
              <a:rPr lang="en-US" sz="1700" dirty="0"/>
              <a:t>The relationships are straightforward.  </a:t>
            </a:r>
          </a:p>
          <a:p>
            <a:pPr marL="616894" lvl="1" indent="-168244">
              <a:buFontTx/>
              <a:buChar char="-"/>
            </a:pPr>
            <a:r>
              <a:rPr lang="en-US" sz="1700" dirty="0"/>
              <a:t>If you raise tobacco taxes sufficiently, those selling tobacco products will need to increase prices to stay in business.</a:t>
            </a:r>
          </a:p>
          <a:p>
            <a:pPr marL="168244" indent="-168244">
              <a:buFontTx/>
              <a:buChar char="-"/>
            </a:pPr>
            <a:r>
              <a:rPr lang="en-US" sz="1700" dirty="0"/>
              <a:t>When prices increase, they become less affordable.</a:t>
            </a:r>
          </a:p>
          <a:p>
            <a:pPr marL="168244" indent="-168244">
              <a:buFontTx/>
              <a:buChar char="-"/>
            </a:pPr>
            <a:r>
              <a:rPr lang="en-US" sz="1700" dirty="0"/>
              <a:t>When products become less affordable, consumers buy less of them.</a:t>
            </a:r>
          </a:p>
          <a:p>
            <a:pPr algn="l"/>
            <a:endParaRPr lang="en-US" sz="1800" dirty="0">
              <a:latin typeface="Arial" charset="0"/>
              <a:cs typeface="Arial" charset="0"/>
            </a:endParaRPr>
          </a:p>
          <a:p>
            <a:pPr defTabSz="897301" eaLnBrk="0" fontAlgn="base" hangingPunct="0">
              <a:spcBef>
                <a:spcPct val="30000"/>
              </a:spcBef>
              <a:spcAft>
                <a:spcPct val="0"/>
              </a:spcAft>
              <a:defRPr/>
            </a:pPr>
            <a:r>
              <a:rPr lang="en-US" sz="1800" dirty="0">
                <a:latin typeface="Arial" charset="0"/>
                <a:cs typeface="Arial" charset="0"/>
              </a:rPr>
              <a:t>Raising tax on a product discourages the consumption of the product through its positive effect on its price. Tobacco, despite being an addictive product, is no exception to that principle. However, it is not as price sensitive as other normal products. As such, it has significant potential to increase revenue in the event of a tax and price increase and reduction in overall consumption. </a:t>
            </a:r>
          </a:p>
          <a:p>
            <a:pPr algn="l"/>
            <a:endParaRPr lang="en-US" sz="1800" dirty="0">
              <a:latin typeface="Arial" charset="0"/>
              <a:cs typeface="Arial" charset="0"/>
            </a:endParaRPr>
          </a:p>
          <a:p>
            <a:pPr algn="l"/>
            <a:r>
              <a:rPr lang="en-US" sz="1800" dirty="0">
                <a:latin typeface="Arial" charset="0"/>
                <a:cs typeface="Arial" charset="0"/>
              </a:rPr>
              <a:t>Tax is a fiscal policy instrument available at the hand of the government of each country primarily to generate revenue that finances government expenditures. In addition, taxes are employed to redistribute income and wealth, to channel resources to desired use, to divert resources from undesirable uses, to protect domestic industries from foreign competition and to stabilize national income through demand management. Tobacco products are taxed with the objectives of discouraging its consumption and generating revenue. It serves the dual goals of improvement in public health and increase in government revenue. </a:t>
            </a:r>
          </a:p>
          <a:p>
            <a:pPr algn="l"/>
            <a:endParaRPr lang="en-US" sz="1800" dirty="0">
              <a:latin typeface="Arial" charset="0"/>
              <a:cs typeface="Arial" charset="0"/>
            </a:endParaRPr>
          </a:p>
          <a:p>
            <a:r>
              <a:rPr lang="en-US" sz="1700" dirty="0"/>
              <a:t>There is no denying the fact that the non-price tobacco control interventions are very effective in reducing tobacco consumption. As a matter of fact, tobacco taxation can be even more effective in reducing tobacco consumption when implemented within a comprehensive tobacco control program that includes smoke-free laws, packaging and labelling provisions, marketing bans, and cessation programs.</a:t>
            </a:r>
          </a:p>
          <a:p>
            <a:pPr marL="168244" indent="-168244">
              <a:buFontTx/>
              <a:buChar char="-"/>
            </a:pPr>
            <a:endParaRPr lang="en-US" sz="1700" dirty="0"/>
          </a:p>
          <a:p>
            <a:endParaRPr lang="en-US" dirty="0"/>
          </a:p>
        </p:txBody>
      </p:sp>
    </p:spTree>
    <p:extLst>
      <p:ext uri="{BB962C8B-B14F-4D97-AF65-F5344CB8AC3E}">
        <p14:creationId xmlns="" xmlns:p14="http://schemas.microsoft.com/office/powerpoint/2010/main" val="2845015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C33CA8-06AA-47C7-AC5A-DED068F8400A}" type="slidenum">
              <a:rPr lang="en-US" smtClean="0"/>
              <a:pPr>
                <a:defRPr/>
              </a:pPr>
              <a:t>39</a:t>
            </a:fld>
            <a:endParaRPr lang="en-US" dirty="0"/>
          </a:p>
        </p:txBody>
      </p:sp>
    </p:spTree>
    <p:extLst>
      <p:ext uri="{BB962C8B-B14F-4D97-AF65-F5344CB8AC3E}">
        <p14:creationId xmlns="" xmlns:p14="http://schemas.microsoft.com/office/powerpoint/2010/main" val="99600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C33CA8-06AA-47C7-AC5A-DED068F8400A}" type="slidenum">
              <a:rPr lang="en-US" smtClean="0"/>
              <a:pPr>
                <a:defRPr/>
              </a:pPr>
              <a:t>43</a:t>
            </a:fld>
            <a:endParaRPr lang="en-US" dirty="0"/>
          </a:p>
        </p:txBody>
      </p:sp>
    </p:spTree>
    <p:extLst>
      <p:ext uri="{BB962C8B-B14F-4D97-AF65-F5344CB8AC3E}">
        <p14:creationId xmlns="" xmlns:p14="http://schemas.microsoft.com/office/powerpoint/2010/main" val="131345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(Degree of depression after spraying</a:t>
            </a:r>
            <a:r>
              <a:rPr lang="en-CA" baseline="0" dirty="0" smtClean="0"/>
              <a:t> pesticide. The horizontal axis measures the intensity of depression). </a:t>
            </a:r>
            <a:r>
              <a:rPr lang="en-CA" dirty="0" smtClean="0"/>
              <a:t>Study done in Pakistan. The farmers involved in pesticide application on tobacco crop</a:t>
            </a:r>
            <a:r>
              <a:rPr lang="en-CA" baseline="0" dirty="0" smtClean="0"/>
              <a:t> were classified into : normal (&lt;20% reduction), mild (20-40% reduction) and moderate (&gt;40% reduction)</a:t>
            </a:r>
            <a:endParaRPr lang="en-CA" dirty="0"/>
          </a:p>
        </p:txBody>
      </p:sp>
      <p:sp>
        <p:nvSpPr>
          <p:cNvPr id="4" name="Slide Number Placeholder 3"/>
          <p:cNvSpPr>
            <a:spLocks noGrp="1"/>
          </p:cNvSpPr>
          <p:nvPr>
            <p:ph type="sldNum" sz="quarter" idx="10"/>
          </p:nvPr>
        </p:nvSpPr>
        <p:spPr/>
        <p:txBody>
          <a:bodyPr/>
          <a:lstStyle/>
          <a:p>
            <a:fld id="{1A2CD901-1869-4A65-B62A-3D3A866CC353}" type="slidenum">
              <a:rPr lang="en-CA" smtClean="0"/>
              <a:pPr/>
              <a:t>6</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4372">
              <a:defRPr/>
            </a:pPr>
            <a:endParaRPr lang="en-US" dirty="0"/>
          </a:p>
        </p:txBody>
      </p:sp>
      <p:sp>
        <p:nvSpPr>
          <p:cNvPr id="4" name="Slide Number Placeholder 3"/>
          <p:cNvSpPr>
            <a:spLocks noGrp="1"/>
          </p:cNvSpPr>
          <p:nvPr>
            <p:ph type="sldNum" sz="quarter" idx="10"/>
          </p:nvPr>
        </p:nvSpPr>
        <p:spPr/>
        <p:txBody>
          <a:bodyPr/>
          <a:lstStyle/>
          <a:p>
            <a:fld id="{60B2FEF9-886E-4FD7-9CAD-99D415152DE8}" type="slidenum">
              <a:rPr lang="en-US" smtClean="0"/>
              <a:pPr/>
              <a:t>15</a:t>
            </a:fld>
            <a:endParaRPr lang="en-US"/>
          </a:p>
        </p:txBody>
      </p:sp>
    </p:spTree>
    <p:extLst>
      <p:ext uri="{BB962C8B-B14F-4D97-AF65-F5344CB8AC3E}">
        <p14:creationId xmlns:p14="http://schemas.microsoft.com/office/powerpoint/2010/main" xmlns="" val="240089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2FEF9-886E-4FD7-9CAD-99D415152DE8}" type="slidenum">
              <a:rPr lang="en-US" smtClean="0"/>
              <a:pPr/>
              <a:t>16</a:t>
            </a:fld>
            <a:endParaRPr lang="en-US"/>
          </a:p>
        </p:txBody>
      </p:sp>
    </p:spTree>
    <p:extLst>
      <p:ext uri="{BB962C8B-B14F-4D97-AF65-F5344CB8AC3E}">
        <p14:creationId xmlns:p14="http://schemas.microsoft.com/office/powerpoint/2010/main" xmlns="" val="162945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2FEF9-886E-4FD7-9CAD-99D415152DE8}" type="slidenum">
              <a:rPr lang="en-US" smtClean="0"/>
              <a:pPr/>
              <a:t>17</a:t>
            </a:fld>
            <a:endParaRPr lang="en-US"/>
          </a:p>
        </p:txBody>
      </p:sp>
    </p:spTree>
    <p:extLst>
      <p:ext uri="{BB962C8B-B14F-4D97-AF65-F5344CB8AC3E}">
        <p14:creationId xmlns:p14="http://schemas.microsoft.com/office/powerpoint/2010/main" xmlns="" val="248346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BF0B5B-F733-4B11-88FF-1C31C4ACA158}" type="slidenum">
              <a:rPr lang="en-CA" smtClean="0"/>
              <a:pPr/>
              <a:t>19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F0B5B-F733-4B11-88FF-1C31C4ACA158}" type="slidenum">
              <a:rPr lang="en-CA" smtClean="0"/>
              <a:pPr/>
              <a:t>20</a:t>
            </a:fld>
            <a:endParaRPr lang="en-CA"/>
          </a:p>
        </p:txBody>
      </p:sp>
    </p:spTree>
    <p:extLst>
      <p:ext uri="{BB962C8B-B14F-4D97-AF65-F5344CB8AC3E}">
        <p14:creationId xmlns:p14="http://schemas.microsoft.com/office/powerpoint/2010/main" xmlns="" val="40779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BF0B5B-F733-4B11-88FF-1C31C4ACA158}" type="slidenum">
              <a:rPr lang="en-CA" smtClean="0"/>
              <a:pPr/>
              <a:t>21</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BF0B5B-F733-4B11-88FF-1C31C4ACA158}" type="slidenum">
              <a:rPr lang="en-CA" smtClean="0"/>
              <a:pPr/>
              <a:t>22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092273-8FB4-467B-ACF1-6A7AB1BDABD2}" type="datetimeFigureOut">
              <a:rPr lang="en-US" smtClean="0"/>
              <a:pPr/>
              <a:t>11/10/2018</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40276E9F-114B-4059-88D8-52F592B553F3}"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92273-8FB4-467B-ACF1-6A7AB1BDABD2}" type="datetimeFigureOut">
              <a:rPr lang="en-US" smtClean="0"/>
              <a:pPr/>
              <a:t>11/10/2018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276E9F-114B-4059-88D8-52F592B553F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92273-8FB4-467B-ACF1-6A7AB1BDABD2}" type="datetimeFigureOut">
              <a:rPr lang="en-US" smtClean="0"/>
              <a:pPr/>
              <a:t>11/10/2018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276E9F-114B-4059-88D8-52F592B553F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92273-8FB4-467B-ACF1-6A7AB1BDABD2}" type="datetimeFigureOut">
              <a:rPr lang="en-US" smtClean="0"/>
              <a:pPr/>
              <a:t>11/10/2018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276E9F-114B-4059-88D8-52F592B553F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092273-8FB4-467B-ACF1-6A7AB1BDABD2}" type="datetimeFigureOut">
              <a:rPr lang="en-US" smtClean="0"/>
              <a:pPr/>
              <a:t>11/10/2018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276E9F-114B-4059-88D8-52F592B553F3}"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92273-8FB4-467B-ACF1-6A7AB1BDABD2}" type="datetimeFigureOut">
              <a:rPr lang="en-US" smtClean="0"/>
              <a:pPr/>
              <a:t>11/10/2018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276E9F-114B-4059-88D8-52F592B553F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092273-8FB4-467B-ACF1-6A7AB1BDABD2}" type="datetimeFigureOut">
              <a:rPr lang="en-US" smtClean="0"/>
              <a:pPr/>
              <a:t>11/10/2018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0276E9F-114B-4059-88D8-52F592B553F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092273-8FB4-467B-ACF1-6A7AB1BDABD2}" type="datetimeFigureOut">
              <a:rPr lang="en-US" smtClean="0"/>
              <a:pPr/>
              <a:t>11/10/2018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0276E9F-114B-4059-88D8-52F592B553F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92273-8FB4-467B-ACF1-6A7AB1BDABD2}" type="datetimeFigureOut">
              <a:rPr lang="en-US" smtClean="0"/>
              <a:pPr/>
              <a:t>11/10/2018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0276E9F-114B-4059-88D8-52F592B553F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92273-8FB4-467B-ACF1-6A7AB1BDABD2}" type="datetimeFigureOut">
              <a:rPr lang="en-US" smtClean="0"/>
              <a:pPr/>
              <a:t>11/10/2018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276E9F-114B-4059-88D8-52F592B553F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092273-8FB4-467B-ACF1-6A7AB1BDABD2}" type="datetimeFigureOut">
              <a:rPr lang="en-US" smtClean="0"/>
              <a:pPr/>
              <a:t>11/10/2018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40276E9F-114B-4059-88D8-52F592B553F3}"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092273-8FB4-467B-ACF1-6A7AB1BDABD2}" type="datetimeFigureOut">
              <a:rPr lang="en-US" smtClean="0"/>
              <a:pPr/>
              <a:t>11/10/2018</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276E9F-114B-4059-88D8-52F592B553F3}"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Rationale of Tobacco Economics</a:t>
            </a:r>
            <a:endParaRPr lang="en-CA" dirty="0"/>
          </a:p>
        </p:txBody>
      </p:sp>
      <p:sp>
        <p:nvSpPr>
          <p:cNvPr id="3" name="Subtitle 2"/>
          <p:cNvSpPr>
            <a:spLocks noGrp="1"/>
          </p:cNvSpPr>
          <p:nvPr>
            <p:ph type="subTitle" idx="1"/>
          </p:nvPr>
        </p:nvSpPr>
        <p:spPr/>
        <p:txBody>
          <a:bodyPr/>
          <a:lstStyle/>
          <a:p>
            <a:r>
              <a:rPr lang="en-CA" dirty="0" smtClean="0"/>
              <a:t>AKM Ghulam Hussain</a:t>
            </a:r>
          </a:p>
          <a:p>
            <a:r>
              <a:rPr lang="en-CA" dirty="0" smtClean="0"/>
              <a:t>Professor Dr. </a:t>
            </a:r>
            <a:r>
              <a:rPr lang="en-CA" dirty="0" err="1" smtClean="0"/>
              <a:t>Mohiuddin</a:t>
            </a:r>
            <a:r>
              <a:rPr lang="en-CA" dirty="0" smtClean="0"/>
              <a:t> </a:t>
            </a:r>
            <a:r>
              <a:rPr lang="en-CA" dirty="0" err="1" smtClean="0"/>
              <a:t>Faruque</a:t>
            </a:r>
            <a:endParaRPr lang="en-CA" dirty="0" smtClean="0"/>
          </a:p>
          <a:p>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571504"/>
          </a:xfrm>
        </p:spPr>
        <p:txBody>
          <a:bodyPr>
            <a:normAutofit fontScale="90000"/>
          </a:bodyPr>
          <a:lstStyle/>
          <a:p>
            <a:pPr algn="ctr"/>
            <a:r>
              <a:rPr lang="en-CA" sz="3600" b="1" dirty="0" smtClean="0"/>
              <a:t>Alternative Crop Case Studies</a:t>
            </a:r>
            <a:endParaRPr lang="en-CA" sz="3600" dirty="0"/>
          </a:p>
        </p:txBody>
      </p:sp>
      <p:pic>
        <p:nvPicPr>
          <p:cNvPr id="4098" name="Picture 2"/>
          <p:cNvPicPr>
            <a:picLocks noGrp="1" noChangeAspect="1" noChangeArrowheads="1"/>
          </p:cNvPicPr>
          <p:nvPr>
            <p:ph idx="1"/>
          </p:nvPr>
        </p:nvPicPr>
        <p:blipFill>
          <a:blip r:embed="rId2"/>
          <a:srcRect/>
          <a:stretch>
            <a:fillRect/>
          </a:stretch>
        </p:blipFill>
        <p:spPr bwMode="auto">
          <a:xfrm>
            <a:off x="457200" y="3214686"/>
            <a:ext cx="8229600" cy="2482321"/>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A377C605-1ACC-41A3-B69C-48567942EEC7}" type="datetime11">
              <a:rPr lang="en-US" smtClean="0"/>
              <a:pPr/>
              <a:t>10:43:52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1441" name="Rectangle 1"/>
          <p:cNvSpPr>
            <a:spLocks noChangeArrowheads="1"/>
          </p:cNvSpPr>
          <p:nvPr/>
        </p:nvSpPr>
        <p:spPr bwMode="auto">
          <a:xfrm>
            <a:off x="857224" y="857232"/>
            <a:ext cx="80010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Tobacco need more</a:t>
            </a:r>
            <a:r>
              <a:rPr kumimoji="0" lang="en-GB" b="1" i="0" u="none" strike="noStrike" cap="none" normalizeH="0" dirty="0" smtClean="0">
                <a:ln>
                  <a:noFill/>
                </a:ln>
                <a:solidFill>
                  <a:srgbClr val="000000"/>
                </a:solidFill>
                <a:effectLst/>
                <a:latin typeface="Arial" pitchFamily="34" charset="0"/>
                <a:ea typeface="Times New Roman" pitchFamily="18" charset="0"/>
                <a:cs typeface="Arial" pitchFamily="34" charset="0"/>
              </a:rPr>
              <a:t> nutrients</a:t>
            </a: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For example, </a:t>
            </a:r>
            <a:endParaRPr kumimoji="0" lang="en-CA"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tobacco consumes</a:t>
            </a:r>
            <a:endParaRPr kumimoji="0" lang="en-CA" sz="105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2.5 times nitrogen, </a:t>
            </a:r>
            <a:endParaRPr kumimoji="0" lang="en-CA" sz="105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 times phosphorus and </a:t>
            </a:r>
            <a:endParaRPr kumimoji="0" lang="en-CA" sz="105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8 times potassium compared to maize</a:t>
            </a:r>
            <a:r>
              <a:rPr kumimoji="0" lang="en-GB"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1</a:t>
            </a: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CA"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Tobacco cultivation leads shrinkage of cultivable land for food grains.</a:t>
            </a:r>
            <a:endParaRPr kumimoji="0" lang="en-GB"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Experimental (continued)</a:t>
            </a:r>
          </a:p>
        </p:txBody>
      </p:sp>
      <p:sp>
        <p:nvSpPr>
          <p:cNvPr id="17411" name="Content Placeholder 2"/>
          <p:cNvSpPr>
            <a:spLocks noGrp="1"/>
          </p:cNvSpPr>
          <p:nvPr>
            <p:ph idx="1"/>
          </p:nvPr>
        </p:nvSpPr>
        <p:spPr>
          <a:xfrm>
            <a:off x="457200" y="2071678"/>
            <a:ext cx="8229600" cy="4286260"/>
          </a:xfrm>
        </p:spPr>
        <p:txBody>
          <a:bodyPr>
            <a:normAutofit lnSpcReduction="10000"/>
          </a:bodyPr>
          <a:lstStyle/>
          <a:p>
            <a:pPr>
              <a:buFontTx/>
              <a:buNone/>
            </a:pPr>
            <a:r>
              <a:rPr lang="en-US" dirty="0" smtClean="0"/>
              <a:t>Parameter to be Studied -</a:t>
            </a:r>
          </a:p>
          <a:p>
            <a:pPr>
              <a:buFont typeface="Wingdings" pitchFamily="2" charset="2"/>
              <a:buChar char="q"/>
            </a:pPr>
            <a:r>
              <a:rPr lang="en-US" dirty="0" smtClean="0"/>
              <a:t> Nitrogen (N)</a:t>
            </a:r>
          </a:p>
          <a:p>
            <a:pPr>
              <a:buFont typeface="Wingdings" pitchFamily="2" charset="2"/>
              <a:buChar char="q"/>
            </a:pPr>
            <a:r>
              <a:rPr lang="en-US" dirty="0" smtClean="0"/>
              <a:t> Phosphorous (P)</a:t>
            </a:r>
          </a:p>
          <a:p>
            <a:pPr>
              <a:buFont typeface="Wingdings" pitchFamily="2" charset="2"/>
              <a:buChar char="q"/>
            </a:pPr>
            <a:r>
              <a:rPr lang="en-US" dirty="0" smtClean="0"/>
              <a:t> </a:t>
            </a:r>
            <a:r>
              <a:rPr lang="en-US" dirty="0" err="1" smtClean="0"/>
              <a:t>Kallium</a:t>
            </a:r>
            <a:r>
              <a:rPr lang="en-US" dirty="0" smtClean="0"/>
              <a:t> (K)</a:t>
            </a:r>
          </a:p>
          <a:p>
            <a:pPr>
              <a:buFont typeface="Wingdings" pitchFamily="2" charset="2"/>
              <a:buChar char="q"/>
            </a:pPr>
            <a:r>
              <a:rPr lang="en-US" dirty="0" smtClean="0"/>
              <a:t> Organic Carbon</a:t>
            </a:r>
          </a:p>
          <a:p>
            <a:pPr>
              <a:buFont typeface="Wingdings" pitchFamily="2" charset="2"/>
              <a:buChar char="q"/>
            </a:pPr>
            <a:r>
              <a:rPr lang="en-US" dirty="0" smtClean="0"/>
              <a:t> pH of Water</a:t>
            </a:r>
          </a:p>
          <a:p>
            <a:pPr>
              <a:buFont typeface="Wingdings" pitchFamily="2" charset="2"/>
              <a:buChar char="q"/>
            </a:pPr>
            <a:r>
              <a:rPr lang="en-US" dirty="0" smtClean="0"/>
              <a:t> DO</a:t>
            </a:r>
          </a:p>
          <a:p>
            <a:pPr>
              <a:buFont typeface="Wingdings" pitchFamily="2" charset="2"/>
              <a:buChar char="q"/>
            </a:pPr>
            <a:r>
              <a:rPr lang="en-US" dirty="0" smtClean="0"/>
              <a:t>BOD</a:t>
            </a:r>
          </a:p>
          <a:p>
            <a:pPr>
              <a:buFont typeface="Wingdings" pitchFamily="2" charset="2"/>
              <a:buChar char="q"/>
            </a:pPr>
            <a:r>
              <a:rPr lang="en-US" dirty="0" smtClean="0"/>
              <a:t> COD</a:t>
            </a:r>
          </a:p>
          <a:p>
            <a:pPr>
              <a:buFont typeface="Wingdings" pitchFamily="2" charset="2"/>
              <a:buChar char="q"/>
            </a:pPr>
            <a:endParaRPr lang="en-US" dirty="0" smtClean="0"/>
          </a:p>
          <a:p>
            <a:pPr>
              <a:buFont typeface="Wingdings" pitchFamily="2" charset="2"/>
              <a:buChar char="q"/>
            </a:pPr>
            <a:endParaRPr lang="en-US" dirty="0" smtClean="0"/>
          </a:p>
          <a:p>
            <a:pPr>
              <a:buFontTx/>
              <a:buNone/>
            </a:pPr>
            <a:endParaRPr lang="en-US" dirty="0" smtClean="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Tobacco Use &amp; Affordability</a:t>
            </a:r>
            <a:endParaRPr lang="en-CA" dirty="0"/>
          </a:p>
        </p:txBody>
      </p:sp>
      <p:sp>
        <p:nvSpPr>
          <p:cNvPr id="3" name="Subtitle 2"/>
          <p:cNvSpPr>
            <a:spLocks noGrp="1"/>
          </p:cNvSpPr>
          <p:nvPr>
            <p:ph type="subTitle" idx="1"/>
          </p:nvPr>
        </p:nvSpPr>
        <p:spPr/>
        <p:txBody>
          <a:bodyPr/>
          <a:lstStyle/>
          <a:p>
            <a:r>
              <a:rPr lang="en-CA" dirty="0" smtClean="0"/>
              <a:t>Impact</a:t>
            </a:r>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Prevalence</a:t>
            </a:r>
            <a:endParaRPr lang="en-CA" dirty="0"/>
          </a:p>
        </p:txBody>
      </p:sp>
      <p:pic>
        <p:nvPicPr>
          <p:cNvPr id="1026" name="Picture 2"/>
          <p:cNvPicPr>
            <a:picLocks noGrp="1" noChangeAspect="1" noChangeArrowheads="1"/>
          </p:cNvPicPr>
          <p:nvPr>
            <p:ph idx="1"/>
          </p:nvPr>
        </p:nvPicPr>
        <p:blipFill>
          <a:blip r:embed="rId2"/>
          <a:stretch>
            <a:fillRect/>
          </a:stretch>
        </p:blipFill>
        <p:spPr bwMode="auto">
          <a:xfrm>
            <a:off x="506038" y="1935163"/>
            <a:ext cx="8131923"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Prevalence</a:t>
            </a:r>
            <a:endParaRPr lang="en-CA" dirty="0"/>
          </a:p>
        </p:txBody>
      </p:sp>
      <p:graphicFrame>
        <p:nvGraphicFramePr>
          <p:cNvPr id="4" name="Content Placeholder 3"/>
          <p:cNvGraphicFramePr>
            <a:graphicFrameLocks noGrp="1"/>
          </p:cNvGraphicFramePr>
          <p:nvPr>
            <p:ph idx="1"/>
          </p:nvPr>
        </p:nvGraphicFramePr>
        <p:xfrm>
          <a:off x="457200" y="1935163"/>
          <a:ext cx="8229599" cy="2286000"/>
        </p:xfrm>
        <a:graphic>
          <a:graphicData uri="http://schemas.openxmlformats.org/drawingml/2006/table">
            <a:tbl>
              <a:tblPr firstRow="1" bandRow="1">
                <a:tableStyleId>{35758FB7-9AC5-4552-8A53-C91805E547FA}</a:tableStyleId>
              </a:tblPr>
              <a:tblGrid>
                <a:gridCol w="1175657"/>
                <a:gridCol w="1175657"/>
                <a:gridCol w="1175657"/>
                <a:gridCol w="1175657"/>
                <a:gridCol w="1175657"/>
                <a:gridCol w="1175657"/>
                <a:gridCol w="1175657"/>
              </a:tblGrid>
              <a:tr h="370840">
                <a:tc>
                  <a:txBody>
                    <a:bodyPr/>
                    <a:lstStyle/>
                    <a:p>
                      <a:endParaRPr lang="en-CA" sz="2400" b="1" dirty="0"/>
                    </a:p>
                  </a:txBody>
                  <a:tcPr/>
                </a:tc>
                <a:tc gridSpan="2">
                  <a:txBody>
                    <a:bodyPr/>
                    <a:lstStyle/>
                    <a:p>
                      <a:r>
                        <a:rPr lang="en-CA" sz="2400" b="1" dirty="0" smtClean="0"/>
                        <a:t>2009</a:t>
                      </a:r>
                      <a:endParaRPr lang="en-CA" sz="2400" b="1" dirty="0"/>
                    </a:p>
                  </a:txBody>
                  <a:tcPr/>
                </a:tc>
                <a:tc hMerge="1">
                  <a:txBody>
                    <a:bodyPr/>
                    <a:lstStyle/>
                    <a:p>
                      <a:endParaRPr lang="en-CA" dirty="0"/>
                    </a:p>
                  </a:txBody>
                  <a:tcPr/>
                </a:tc>
                <a:tc gridSpan="2">
                  <a:txBody>
                    <a:bodyPr/>
                    <a:lstStyle/>
                    <a:p>
                      <a:r>
                        <a:rPr lang="en-CA" sz="2400" b="1" dirty="0" smtClean="0"/>
                        <a:t>2012</a:t>
                      </a:r>
                      <a:endParaRPr lang="en-CA" sz="2400" b="1" dirty="0"/>
                    </a:p>
                  </a:txBody>
                  <a:tcPr/>
                </a:tc>
                <a:tc hMerge="1">
                  <a:txBody>
                    <a:bodyPr/>
                    <a:lstStyle/>
                    <a:p>
                      <a:endParaRPr lang="en-CA" dirty="0"/>
                    </a:p>
                  </a:txBody>
                  <a:tcPr/>
                </a:tc>
                <a:tc gridSpan="2">
                  <a:txBody>
                    <a:bodyPr/>
                    <a:lstStyle/>
                    <a:p>
                      <a:r>
                        <a:rPr lang="en-CA" sz="2400" b="1" dirty="0" smtClean="0"/>
                        <a:t>2017 (GATS)</a:t>
                      </a:r>
                      <a:endParaRPr lang="en-CA" sz="2400" b="1" dirty="0"/>
                    </a:p>
                  </a:txBody>
                  <a:tcPr/>
                </a:tc>
                <a:tc hMerge="1">
                  <a:txBody>
                    <a:bodyPr/>
                    <a:lstStyle/>
                    <a:p>
                      <a:endParaRPr lang="en-CA" dirty="0"/>
                    </a:p>
                  </a:txBody>
                  <a:tcPr/>
                </a:tc>
              </a:tr>
              <a:tr h="370840">
                <a:tc>
                  <a:txBody>
                    <a:bodyPr/>
                    <a:lstStyle/>
                    <a:p>
                      <a:endParaRPr lang="en-CA" sz="2400" b="1"/>
                    </a:p>
                  </a:txBody>
                  <a:tcPr/>
                </a:tc>
                <a:tc>
                  <a:txBody>
                    <a:bodyPr/>
                    <a:lstStyle/>
                    <a:p>
                      <a:r>
                        <a:rPr lang="en-CA" sz="2000" b="1" dirty="0" smtClean="0"/>
                        <a:t>Male</a:t>
                      </a:r>
                      <a:endParaRPr lang="en-CA" sz="2000" b="1" dirty="0"/>
                    </a:p>
                  </a:txBody>
                  <a:tcPr/>
                </a:tc>
                <a:tc>
                  <a:txBody>
                    <a:bodyPr/>
                    <a:lstStyle/>
                    <a:p>
                      <a:r>
                        <a:rPr lang="en-CA" sz="2000" b="1" dirty="0" smtClean="0"/>
                        <a:t>Female</a:t>
                      </a:r>
                      <a:endParaRPr lang="en-CA" sz="2000" b="1" dirty="0"/>
                    </a:p>
                  </a:txBody>
                  <a:tcPr/>
                </a:tc>
                <a:tc>
                  <a:txBody>
                    <a:bodyPr/>
                    <a:lstStyle/>
                    <a:p>
                      <a:r>
                        <a:rPr lang="en-CA" sz="2000" b="1" dirty="0" smtClean="0"/>
                        <a:t>Male</a:t>
                      </a:r>
                      <a:endParaRPr lang="en-CA" sz="2000" b="1" dirty="0"/>
                    </a:p>
                  </a:txBody>
                  <a:tcPr/>
                </a:tc>
                <a:tc>
                  <a:txBody>
                    <a:bodyPr/>
                    <a:lstStyle/>
                    <a:p>
                      <a:r>
                        <a:rPr lang="en-CA" sz="2000" b="1" dirty="0" smtClean="0"/>
                        <a:t>Female</a:t>
                      </a:r>
                      <a:endParaRPr lang="en-CA" sz="2000" b="1" dirty="0"/>
                    </a:p>
                  </a:txBody>
                  <a:tcPr/>
                </a:tc>
                <a:tc>
                  <a:txBody>
                    <a:bodyPr/>
                    <a:lstStyle/>
                    <a:p>
                      <a:r>
                        <a:rPr lang="en-CA" sz="2000" b="1" dirty="0" smtClean="0"/>
                        <a:t>Male</a:t>
                      </a:r>
                      <a:endParaRPr lang="en-CA" sz="2000" b="1" dirty="0"/>
                    </a:p>
                  </a:txBody>
                  <a:tcPr/>
                </a:tc>
                <a:tc>
                  <a:txBody>
                    <a:bodyPr/>
                    <a:lstStyle/>
                    <a:p>
                      <a:r>
                        <a:rPr lang="en-CA" sz="2000" b="1" dirty="0" smtClean="0"/>
                        <a:t>Female</a:t>
                      </a:r>
                      <a:endParaRPr lang="en-CA" sz="2000" b="1" dirty="0"/>
                    </a:p>
                  </a:txBody>
                  <a:tcPr/>
                </a:tc>
              </a:tr>
              <a:tr h="370840">
                <a:tc>
                  <a:txBody>
                    <a:bodyPr/>
                    <a:lstStyle/>
                    <a:p>
                      <a:r>
                        <a:rPr lang="en-CA" sz="2400" b="1" dirty="0" smtClean="0"/>
                        <a:t>Any</a:t>
                      </a:r>
                      <a:endParaRPr lang="en-CA" sz="2400" b="1" dirty="0"/>
                    </a:p>
                  </a:txBody>
                  <a:tcPr/>
                </a:tc>
                <a:tc>
                  <a:txBody>
                    <a:bodyPr/>
                    <a:lstStyle/>
                    <a:p>
                      <a:r>
                        <a:rPr lang="en-CA" sz="2400" b="1" dirty="0" smtClean="0"/>
                        <a:t>53.0</a:t>
                      </a:r>
                      <a:endParaRPr lang="en-CA" sz="2400" b="1" dirty="0"/>
                    </a:p>
                  </a:txBody>
                  <a:tcPr/>
                </a:tc>
                <a:tc>
                  <a:txBody>
                    <a:bodyPr/>
                    <a:lstStyle/>
                    <a:p>
                      <a:r>
                        <a:rPr lang="en-CA" sz="2400" b="1" dirty="0" smtClean="0"/>
                        <a:t>32.8</a:t>
                      </a:r>
                      <a:endParaRPr lang="en-CA" sz="2400" b="1" dirty="0"/>
                    </a:p>
                  </a:txBody>
                  <a:tcPr/>
                </a:tc>
                <a:tc>
                  <a:txBody>
                    <a:bodyPr/>
                    <a:lstStyle/>
                    <a:p>
                      <a:r>
                        <a:rPr lang="en-CA" sz="2400" b="1" dirty="0" smtClean="0"/>
                        <a:t>45.6</a:t>
                      </a:r>
                      <a:endParaRPr lang="en-CA" sz="2400" b="1" dirty="0"/>
                    </a:p>
                  </a:txBody>
                  <a:tcPr/>
                </a:tc>
                <a:tc>
                  <a:txBody>
                    <a:bodyPr/>
                    <a:lstStyle/>
                    <a:p>
                      <a:r>
                        <a:rPr lang="en-CA" sz="2400" b="1" dirty="0" smtClean="0"/>
                        <a:t>25.5</a:t>
                      </a:r>
                      <a:endParaRPr lang="en-CA" sz="2400" b="1" dirty="0"/>
                    </a:p>
                  </a:txBody>
                  <a:tcPr/>
                </a:tc>
                <a:tc>
                  <a:txBody>
                    <a:bodyPr/>
                    <a:lstStyle/>
                    <a:p>
                      <a:endParaRPr lang="en-CA" sz="2400" b="1" dirty="0"/>
                    </a:p>
                  </a:txBody>
                  <a:tcPr/>
                </a:tc>
                <a:tc>
                  <a:txBody>
                    <a:bodyPr/>
                    <a:lstStyle/>
                    <a:p>
                      <a:endParaRPr lang="en-CA" sz="2400" b="1"/>
                    </a:p>
                  </a:txBody>
                  <a:tcPr/>
                </a:tc>
              </a:tr>
              <a:tr h="370840">
                <a:tc>
                  <a:txBody>
                    <a:bodyPr/>
                    <a:lstStyle/>
                    <a:p>
                      <a:r>
                        <a:rPr lang="en-CA" sz="2400" b="1" dirty="0" smtClean="0"/>
                        <a:t>ST</a:t>
                      </a:r>
                      <a:endParaRPr lang="en-CA" sz="2400" b="1" dirty="0"/>
                    </a:p>
                  </a:txBody>
                  <a:tcPr/>
                </a:tc>
                <a:tc>
                  <a:txBody>
                    <a:bodyPr/>
                    <a:lstStyle/>
                    <a:p>
                      <a:r>
                        <a:rPr lang="en-CA" sz="2400" b="1" dirty="0" smtClean="0"/>
                        <a:t>42.0</a:t>
                      </a:r>
                      <a:endParaRPr lang="en-CA" sz="2400" b="1" dirty="0"/>
                    </a:p>
                  </a:txBody>
                  <a:tcPr/>
                </a:tc>
                <a:tc>
                  <a:txBody>
                    <a:bodyPr/>
                    <a:lstStyle/>
                    <a:p>
                      <a:r>
                        <a:rPr lang="en-CA" sz="2400" b="1" dirty="0" smtClean="0"/>
                        <a:t>1.8</a:t>
                      </a:r>
                    </a:p>
                  </a:txBody>
                  <a:tcPr/>
                </a:tc>
                <a:tc>
                  <a:txBody>
                    <a:bodyPr/>
                    <a:lstStyle/>
                    <a:p>
                      <a:r>
                        <a:rPr lang="en-CA" sz="2400" b="1" dirty="0" smtClean="0"/>
                        <a:t>36.3</a:t>
                      </a:r>
                      <a:endParaRPr lang="en-CA" sz="2400" b="1" dirty="0"/>
                    </a:p>
                  </a:txBody>
                  <a:tcPr/>
                </a:tc>
                <a:tc>
                  <a:txBody>
                    <a:bodyPr/>
                    <a:lstStyle/>
                    <a:p>
                      <a:r>
                        <a:rPr lang="en-CA" sz="2400" b="1" dirty="0" smtClean="0"/>
                        <a:t>0.9</a:t>
                      </a:r>
                      <a:endParaRPr lang="en-CA" sz="2400" b="1" dirty="0"/>
                    </a:p>
                  </a:txBody>
                  <a:tcPr/>
                </a:tc>
                <a:tc>
                  <a:txBody>
                    <a:bodyPr/>
                    <a:lstStyle/>
                    <a:p>
                      <a:endParaRPr lang="en-CA" sz="2400" b="1" dirty="0"/>
                    </a:p>
                  </a:txBody>
                  <a:tcPr/>
                </a:tc>
                <a:tc>
                  <a:txBody>
                    <a:bodyPr/>
                    <a:lstStyle/>
                    <a:p>
                      <a:endParaRPr lang="en-CA" sz="2400" b="1"/>
                    </a:p>
                  </a:txBody>
                  <a:tcPr/>
                </a:tc>
              </a:tr>
              <a:tr h="370840">
                <a:tc>
                  <a:txBody>
                    <a:bodyPr/>
                    <a:lstStyle/>
                    <a:p>
                      <a:r>
                        <a:rPr lang="en-CA" sz="2400" b="1" dirty="0" smtClean="0"/>
                        <a:t>SLT</a:t>
                      </a:r>
                      <a:endParaRPr lang="en-CA" sz="2400" b="1" dirty="0"/>
                    </a:p>
                  </a:txBody>
                  <a:tcPr/>
                </a:tc>
                <a:tc>
                  <a:txBody>
                    <a:bodyPr/>
                    <a:lstStyle/>
                    <a:p>
                      <a:r>
                        <a:rPr lang="en-CA" sz="2400" b="1" dirty="0" smtClean="0"/>
                        <a:t>26.4</a:t>
                      </a:r>
                      <a:endParaRPr lang="en-CA" sz="2400" b="1" dirty="0"/>
                    </a:p>
                  </a:txBody>
                  <a:tcPr/>
                </a:tc>
                <a:tc>
                  <a:txBody>
                    <a:bodyPr/>
                    <a:lstStyle/>
                    <a:p>
                      <a:r>
                        <a:rPr lang="en-CA" sz="2400" b="1" dirty="0" smtClean="0"/>
                        <a:t>32.1</a:t>
                      </a:r>
                      <a:endParaRPr lang="en-CA" sz="2400" b="1" dirty="0"/>
                    </a:p>
                  </a:txBody>
                  <a:tcPr/>
                </a:tc>
                <a:tc>
                  <a:txBody>
                    <a:bodyPr/>
                    <a:lstStyle/>
                    <a:p>
                      <a:r>
                        <a:rPr lang="en-CA" sz="2400" b="1" dirty="0" smtClean="0"/>
                        <a:t>18.5</a:t>
                      </a:r>
                      <a:endParaRPr lang="en-CA" sz="2400" b="1" dirty="0"/>
                    </a:p>
                  </a:txBody>
                  <a:tcPr/>
                </a:tc>
                <a:tc>
                  <a:txBody>
                    <a:bodyPr/>
                    <a:lstStyle/>
                    <a:p>
                      <a:r>
                        <a:rPr lang="en-CA" sz="2400" b="1" dirty="0" smtClean="0"/>
                        <a:t>25.2</a:t>
                      </a:r>
                      <a:endParaRPr lang="en-CA" sz="2400" b="1" dirty="0"/>
                    </a:p>
                  </a:txBody>
                  <a:tcPr/>
                </a:tc>
                <a:tc>
                  <a:txBody>
                    <a:bodyPr/>
                    <a:lstStyle/>
                    <a:p>
                      <a:endParaRPr lang="en-CA" sz="2400" b="1" dirty="0"/>
                    </a:p>
                  </a:txBody>
                  <a:tcPr/>
                </a:tc>
                <a:tc>
                  <a:txBody>
                    <a:bodyPr/>
                    <a:lstStyle/>
                    <a:p>
                      <a:endParaRPr lang="en-CA" sz="2400" b="1"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8215930" cy="803119"/>
          </a:xfrm>
        </p:spPr>
        <p:txBody>
          <a:bodyPr>
            <a:normAutofit fontScale="90000"/>
          </a:bodyPr>
          <a:lstStyle/>
          <a:p>
            <a:pPr algn="ctr"/>
            <a:r>
              <a:rPr lang="en-US" sz="3500" b="1" dirty="0">
                <a:solidFill>
                  <a:schemeClr val="tx1"/>
                </a:solidFill>
              </a:rPr>
              <a:t>Increasing cigarette excise taxes can prevent  a huge number of smoking-related deaths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563032" y="1588224"/>
            <a:ext cx="6039986" cy="4525963"/>
          </a:xfrm>
        </p:spPr>
      </p:pic>
      <p:grpSp>
        <p:nvGrpSpPr>
          <p:cNvPr id="3" name="Group 2"/>
          <p:cNvGrpSpPr/>
          <p:nvPr/>
        </p:nvGrpSpPr>
        <p:grpSpPr>
          <a:xfrm>
            <a:off x="2805364" y="1486779"/>
            <a:ext cx="5789117" cy="3206197"/>
            <a:chOff x="3740486" y="1486779"/>
            <a:chExt cx="7718822" cy="3206197"/>
          </a:xfrm>
        </p:grpSpPr>
        <p:sp>
          <p:nvSpPr>
            <p:cNvPr id="5" name="TextBox 4"/>
            <p:cNvSpPr txBox="1"/>
            <p:nvPr/>
          </p:nvSpPr>
          <p:spPr>
            <a:xfrm>
              <a:off x="7490203" y="4046645"/>
              <a:ext cx="810491" cy="646331"/>
            </a:xfrm>
            <a:prstGeom prst="rect">
              <a:avLst/>
            </a:prstGeom>
            <a:noFill/>
          </p:spPr>
          <p:txBody>
            <a:bodyPr wrap="square" rtlCol="0">
              <a:spAutoFit/>
            </a:bodyPr>
            <a:lstStyle/>
            <a:p>
              <a:r>
                <a:rPr lang="en-US" b="1" dirty="0"/>
                <a:t>0.4 m</a:t>
              </a:r>
            </a:p>
          </p:txBody>
        </p:sp>
        <p:sp>
          <p:nvSpPr>
            <p:cNvPr id="6" name="TextBox 5"/>
            <p:cNvSpPr txBox="1"/>
            <p:nvPr/>
          </p:nvSpPr>
          <p:spPr>
            <a:xfrm>
              <a:off x="5269049" y="3517463"/>
              <a:ext cx="831273" cy="646331"/>
            </a:xfrm>
            <a:prstGeom prst="rect">
              <a:avLst/>
            </a:prstGeom>
            <a:noFill/>
          </p:spPr>
          <p:txBody>
            <a:bodyPr wrap="square" rtlCol="0">
              <a:spAutoFit/>
            </a:bodyPr>
            <a:lstStyle/>
            <a:p>
              <a:r>
                <a:rPr lang="en-US" b="1" dirty="0"/>
                <a:t>1.5 m</a:t>
              </a:r>
            </a:p>
          </p:txBody>
        </p:sp>
        <p:sp>
          <p:nvSpPr>
            <p:cNvPr id="7" name="TextBox 6"/>
            <p:cNvSpPr txBox="1"/>
            <p:nvPr/>
          </p:nvSpPr>
          <p:spPr>
            <a:xfrm>
              <a:off x="7526327" y="3533504"/>
              <a:ext cx="774367" cy="646331"/>
            </a:xfrm>
            <a:prstGeom prst="rect">
              <a:avLst/>
            </a:prstGeom>
            <a:noFill/>
          </p:spPr>
          <p:txBody>
            <a:bodyPr wrap="square" rtlCol="0">
              <a:spAutoFit/>
            </a:bodyPr>
            <a:lstStyle/>
            <a:p>
              <a:r>
                <a:rPr lang="en-US" b="1" dirty="0"/>
                <a:t>0.8 m</a:t>
              </a:r>
            </a:p>
          </p:txBody>
        </p:sp>
        <p:sp>
          <p:nvSpPr>
            <p:cNvPr id="8" name="TextBox 7"/>
            <p:cNvSpPr txBox="1"/>
            <p:nvPr/>
          </p:nvSpPr>
          <p:spPr>
            <a:xfrm>
              <a:off x="7599898" y="3020363"/>
              <a:ext cx="774367" cy="646331"/>
            </a:xfrm>
            <a:prstGeom prst="rect">
              <a:avLst/>
            </a:prstGeom>
            <a:noFill/>
          </p:spPr>
          <p:txBody>
            <a:bodyPr wrap="square" rtlCol="0">
              <a:spAutoFit/>
            </a:bodyPr>
            <a:lstStyle/>
            <a:p>
              <a:r>
                <a:rPr lang="en-US" b="1" dirty="0"/>
                <a:t>2.9 m</a:t>
              </a:r>
            </a:p>
          </p:txBody>
        </p:sp>
        <p:sp>
          <p:nvSpPr>
            <p:cNvPr id="9" name="TextBox 8"/>
            <p:cNvSpPr txBox="1"/>
            <p:nvPr/>
          </p:nvSpPr>
          <p:spPr>
            <a:xfrm>
              <a:off x="8945122" y="4034790"/>
              <a:ext cx="762000" cy="646331"/>
            </a:xfrm>
            <a:prstGeom prst="rect">
              <a:avLst/>
            </a:prstGeom>
            <a:noFill/>
          </p:spPr>
          <p:txBody>
            <a:bodyPr wrap="square" rtlCol="0">
              <a:spAutoFit/>
            </a:bodyPr>
            <a:lstStyle/>
            <a:p>
              <a:r>
                <a:rPr lang="en-US" b="1" dirty="0"/>
                <a:t>2.2 m</a:t>
              </a:r>
            </a:p>
          </p:txBody>
        </p:sp>
        <p:sp>
          <p:nvSpPr>
            <p:cNvPr id="10" name="TextBox 9"/>
            <p:cNvSpPr txBox="1"/>
            <p:nvPr/>
          </p:nvSpPr>
          <p:spPr>
            <a:xfrm>
              <a:off x="9468224" y="3020363"/>
              <a:ext cx="942111" cy="646331"/>
            </a:xfrm>
            <a:prstGeom prst="rect">
              <a:avLst/>
            </a:prstGeom>
            <a:noFill/>
          </p:spPr>
          <p:txBody>
            <a:bodyPr wrap="square" rtlCol="0">
              <a:spAutoFit/>
            </a:bodyPr>
            <a:lstStyle/>
            <a:p>
              <a:r>
                <a:rPr lang="en-US" b="1" dirty="0"/>
                <a:t>3.1 m</a:t>
              </a:r>
            </a:p>
          </p:txBody>
        </p:sp>
        <p:sp>
          <p:nvSpPr>
            <p:cNvPr id="11" name="TextBox 10"/>
            <p:cNvSpPr txBox="1"/>
            <p:nvPr/>
          </p:nvSpPr>
          <p:spPr>
            <a:xfrm>
              <a:off x="3740486" y="1486779"/>
              <a:ext cx="7718822" cy="769441"/>
            </a:xfrm>
            <a:prstGeom prst="rect">
              <a:avLst/>
            </a:prstGeom>
            <a:noFill/>
          </p:spPr>
          <p:txBody>
            <a:bodyPr wrap="square" rtlCol="0">
              <a:spAutoFit/>
            </a:bodyPr>
            <a:lstStyle/>
            <a:p>
              <a:pPr algn="ctr"/>
              <a:r>
                <a:rPr lang="en-US" sz="2200" b="1" dirty="0">
                  <a:solidFill>
                    <a:srgbClr val="FFFF00"/>
                  </a:solidFill>
                </a:rPr>
                <a:t>50% increase in cigarette excise tax →10.8 m lives saved</a:t>
              </a:r>
            </a:p>
          </p:txBody>
        </p:sp>
      </p:grpSp>
      <p:sp>
        <p:nvSpPr>
          <p:cNvPr id="12" name="TextBox 11"/>
          <p:cNvSpPr txBox="1"/>
          <p:nvPr/>
        </p:nvSpPr>
        <p:spPr>
          <a:xfrm>
            <a:off x="171450" y="2323070"/>
            <a:ext cx="2328848" cy="1569660"/>
          </a:xfrm>
          <a:prstGeom prst="rect">
            <a:avLst/>
          </a:prstGeom>
          <a:noFill/>
        </p:spPr>
        <p:txBody>
          <a:bodyPr wrap="square" rtlCol="0">
            <a:spAutoFit/>
          </a:bodyPr>
          <a:lstStyle/>
          <a:p>
            <a:r>
              <a:rPr lang="en-CA" sz="3200" b="1" dirty="0"/>
              <a:t>Rationale of taxation of tobacco</a:t>
            </a:r>
          </a:p>
        </p:txBody>
      </p:sp>
      <p:sp>
        <p:nvSpPr>
          <p:cNvPr id="13" name="TextBox 12"/>
          <p:cNvSpPr txBox="1"/>
          <p:nvPr/>
        </p:nvSpPr>
        <p:spPr>
          <a:xfrm>
            <a:off x="1000100" y="6119336"/>
            <a:ext cx="8501122" cy="738664"/>
          </a:xfrm>
          <a:prstGeom prst="rect">
            <a:avLst/>
          </a:prstGeom>
          <a:noFill/>
        </p:spPr>
        <p:txBody>
          <a:bodyPr wrap="square" rtlCol="0">
            <a:spAutoFit/>
          </a:bodyPr>
          <a:lstStyle/>
          <a:p>
            <a:pPr defTabSz="914400">
              <a:defRPr/>
            </a:pPr>
            <a:r>
              <a:rPr lang="en-US" sz="1400" dirty="0"/>
              <a:t>Source: Yurekli, Nargis, Goodchild, et al. Economics of Tobacco Control and Health. Vol.2, Health Determinants and Outcomes, in (editor) </a:t>
            </a:r>
            <a:r>
              <a:rPr lang="en-US" sz="1400" dirty="0" err="1"/>
              <a:t>Scheffler</a:t>
            </a:r>
            <a:r>
              <a:rPr lang="en-US" sz="1400" dirty="0"/>
              <a:t> RM, World Scientific Handbook of Global Health Economics and Public Policy. World Scientific, 2016.</a:t>
            </a:r>
          </a:p>
        </p:txBody>
      </p:sp>
    </p:spTree>
    <p:extLst>
      <p:ext uri="{BB962C8B-B14F-4D97-AF65-F5344CB8AC3E}">
        <p14:creationId xmlns:p14="http://schemas.microsoft.com/office/powerpoint/2010/main" xmlns="" val="3359706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438896"/>
          </a:xfrm>
        </p:spPr>
        <p:txBody>
          <a:bodyPr>
            <a:noAutofit/>
          </a:bodyPr>
          <a:lstStyle/>
          <a:p>
            <a:pPr algn="ctr"/>
            <a:r>
              <a:rPr lang="en-US" sz="3600" dirty="0"/>
              <a:t>WHO FCTC Article 6 Guidelines</a:t>
            </a:r>
          </a:p>
        </p:txBody>
      </p:sp>
      <p:sp>
        <p:nvSpPr>
          <p:cNvPr id="5" name="Content Placeholder 4"/>
          <p:cNvSpPr>
            <a:spLocks noGrp="1"/>
          </p:cNvSpPr>
          <p:nvPr>
            <p:ph sz="half" idx="1"/>
          </p:nvPr>
        </p:nvSpPr>
        <p:spPr>
          <a:xfrm>
            <a:off x="1285852" y="758824"/>
            <a:ext cx="5182039" cy="5321935"/>
          </a:xfrm>
        </p:spPr>
        <p:txBody>
          <a:bodyPr>
            <a:normAutofit fontScale="77500" lnSpcReduction="20000"/>
          </a:bodyPr>
          <a:lstStyle/>
          <a:p>
            <a:pPr marL="0" indent="0">
              <a:buNone/>
            </a:pPr>
            <a:r>
              <a:rPr lang="en-US" b="1" dirty="0">
                <a:solidFill>
                  <a:srgbClr val="FF0000"/>
                </a:solidFill>
              </a:rPr>
              <a:t>Taxation and Affordability</a:t>
            </a:r>
          </a:p>
          <a:p>
            <a:pPr marL="0" indent="0">
              <a:buNone/>
            </a:pPr>
            <a:r>
              <a:rPr lang="en-US" dirty="0"/>
              <a:t>“When establishing or increasing their national levels of taxation Parties should take into account – among other things – both price </a:t>
            </a:r>
            <a:r>
              <a:rPr lang="en-US" sz="2400" dirty="0"/>
              <a:t>elasticity </a:t>
            </a:r>
            <a:r>
              <a:rPr lang="en-US" sz="2400" b="1" dirty="0">
                <a:solidFill>
                  <a:srgbClr val="FF0000"/>
                </a:solidFill>
              </a:rPr>
              <a:t>and income elasticity of demand, as well as inflation and changes in household income, to make tobacco products less affordable </a:t>
            </a:r>
            <a:r>
              <a:rPr lang="en-US" dirty="0"/>
              <a:t>over time in order to reduce consumption and prevalence. Therefore, Parties should consider having regular adjustment processes or procedures for periodic revaluation of tobacco tax levels.” </a:t>
            </a:r>
            <a:endParaRPr lang="en-US" dirty="0" smtClean="0"/>
          </a:p>
          <a:p>
            <a:pPr marL="0" indent="0">
              <a:buNone/>
            </a:pPr>
            <a:r>
              <a:rPr lang="en-US" b="1" i="1" dirty="0" smtClean="0">
                <a:solidFill>
                  <a:srgbClr val="0070C0"/>
                </a:solidFill>
              </a:rPr>
              <a:t>Note: </a:t>
            </a:r>
          </a:p>
          <a:p>
            <a:pPr marL="0" indent="0">
              <a:buNone/>
            </a:pPr>
            <a:r>
              <a:rPr lang="en-US" b="1" i="1" dirty="0" smtClean="0">
                <a:solidFill>
                  <a:srgbClr val="0070C0"/>
                </a:solidFill>
              </a:rPr>
              <a:t>Above recommendation ignores the brand switching which could dampen tax effect keeping consumption intact especially  in  developing country where tax is based on tier and there exists several tiers like Bangladesh.</a:t>
            </a:r>
            <a:endParaRPr lang="en-US" b="1" i="1" dirty="0">
              <a:solidFill>
                <a:srgbClr val="0070C0"/>
              </a:solidFill>
            </a:endParaRPr>
          </a:p>
          <a:p>
            <a:pPr marL="0" indent="0">
              <a:buNone/>
            </a:pP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6448315" y="701864"/>
            <a:ext cx="2352785" cy="4478547"/>
          </a:xfrm>
        </p:spPr>
      </p:pic>
    </p:spTree>
    <p:extLst>
      <p:ext uri="{BB962C8B-B14F-4D97-AF65-F5344CB8AC3E}">
        <p14:creationId xmlns:p14="http://schemas.microsoft.com/office/powerpoint/2010/main" xmlns="" val="329320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571504"/>
          </a:xfrm>
        </p:spPr>
        <p:txBody>
          <a:bodyPr>
            <a:noAutofit/>
          </a:bodyPr>
          <a:lstStyle/>
          <a:p>
            <a:pPr algn="ctr"/>
            <a:r>
              <a:rPr lang="en-US" sz="3600" dirty="0"/>
              <a:t>Tracking affordability of tobacco products</a:t>
            </a:r>
          </a:p>
        </p:txBody>
      </p:sp>
      <p:sp>
        <p:nvSpPr>
          <p:cNvPr id="3" name="TextBox 2"/>
          <p:cNvSpPr txBox="1"/>
          <p:nvPr/>
        </p:nvSpPr>
        <p:spPr>
          <a:xfrm>
            <a:off x="1714480" y="1500174"/>
            <a:ext cx="2895783" cy="1384995"/>
          </a:xfrm>
          <a:prstGeom prst="rect">
            <a:avLst/>
          </a:prstGeom>
          <a:noFill/>
        </p:spPr>
        <p:txBody>
          <a:bodyPr wrap="square" rtlCol="0">
            <a:spAutoFit/>
          </a:bodyPr>
          <a:lstStyle/>
          <a:p>
            <a:pPr algn="ctr"/>
            <a:r>
              <a:rPr lang="en-US" sz="2800" dirty="0"/>
              <a:t>Relative Income Price</a:t>
            </a:r>
          </a:p>
          <a:p>
            <a:pPr algn="ctr"/>
            <a:r>
              <a:rPr lang="en-US" sz="2800" dirty="0"/>
              <a:t>(RIP)</a:t>
            </a:r>
          </a:p>
        </p:txBody>
      </p:sp>
      <p:sp>
        <p:nvSpPr>
          <p:cNvPr id="4" name="Rectangle 3"/>
          <p:cNvSpPr/>
          <p:nvPr/>
        </p:nvSpPr>
        <p:spPr>
          <a:xfrm>
            <a:off x="5000628" y="1928802"/>
            <a:ext cx="413896" cy="646331"/>
          </a:xfrm>
          <a:prstGeom prst="rect">
            <a:avLst/>
          </a:prstGeom>
        </p:spPr>
        <p:txBody>
          <a:bodyPr wrap="none">
            <a:spAutoFit/>
          </a:bodyPr>
          <a:lstStyle/>
          <a:p>
            <a:r>
              <a:rPr lang="en-US" sz="3600" dirty="0"/>
              <a:t>=</a:t>
            </a:r>
          </a:p>
        </p:txBody>
      </p:sp>
      <p:grpSp>
        <p:nvGrpSpPr>
          <p:cNvPr id="5" name="Group 11"/>
          <p:cNvGrpSpPr/>
          <p:nvPr/>
        </p:nvGrpSpPr>
        <p:grpSpPr>
          <a:xfrm>
            <a:off x="5429256" y="1214422"/>
            <a:ext cx="3376411" cy="1629697"/>
            <a:chOff x="7258460" y="1253875"/>
            <a:chExt cx="3791665" cy="1629697"/>
          </a:xfrm>
        </p:grpSpPr>
        <p:sp>
          <p:nvSpPr>
            <p:cNvPr id="6" name="Rectangle 5"/>
            <p:cNvSpPr/>
            <p:nvPr/>
          </p:nvSpPr>
          <p:spPr>
            <a:xfrm>
              <a:off x="7258460" y="1253875"/>
              <a:ext cx="3791665" cy="954107"/>
            </a:xfrm>
            <a:prstGeom prst="rect">
              <a:avLst/>
            </a:prstGeom>
          </p:spPr>
          <p:txBody>
            <a:bodyPr wrap="square">
              <a:spAutoFit/>
            </a:bodyPr>
            <a:lstStyle/>
            <a:p>
              <a:r>
                <a:rPr lang="en-US" sz="2800" b="1" dirty="0"/>
                <a:t>Price of 100 cigarette packs</a:t>
              </a:r>
            </a:p>
          </p:txBody>
        </p:sp>
        <p:sp>
          <p:nvSpPr>
            <p:cNvPr id="9" name="Rectangle 8"/>
            <p:cNvSpPr/>
            <p:nvPr/>
          </p:nvSpPr>
          <p:spPr>
            <a:xfrm>
              <a:off x="7334796" y="2237241"/>
              <a:ext cx="3320415" cy="646331"/>
            </a:xfrm>
            <a:prstGeom prst="rect">
              <a:avLst/>
            </a:prstGeom>
          </p:spPr>
          <p:txBody>
            <a:bodyPr wrap="none">
              <a:spAutoFit/>
            </a:bodyPr>
            <a:lstStyle/>
            <a:p>
              <a:r>
                <a:rPr lang="en-US" sz="3600" dirty="0"/>
                <a:t>Per capita GDP</a:t>
              </a:r>
            </a:p>
          </p:txBody>
        </p:sp>
        <p:cxnSp>
          <p:nvCxnSpPr>
            <p:cNvPr id="11" name="Straight Connector 10"/>
            <p:cNvCxnSpPr/>
            <p:nvPr/>
          </p:nvCxnSpPr>
          <p:spPr>
            <a:xfrm flipV="1">
              <a:off x="7288971" y="2300569"/>
              <a:ext cx="3681299"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a:xfrm>
            <a:off x="857224" y="3143248"/>
            <a:ext cx="8143932" cy="646331"/>
          </a:xfrm>
          <a:prstGeom prst="rect">
            <a:avLst/>
          </a:prstGeom>
          <a:solidFill>
            <a:srgbClr val="FFFF00"/>
          </a:solidFill>
          <a:ln>
            <a:solidFill>
              <a:schemeClr val="tx1"/>
            </a:solidFill>
          </a:ln>
        </p:spPr>
        <p:txBody>
          <a:bodyPr wrap="square">
            <a:spAutoFit/>
          </a:bodyPr>
          <a:lstStyle/>
          <a:p>
            <a:r>
              <a:rPr lang="en-US" sz="3600" dirty="0"/>
              <a:t>Affordability: inversely related to RIP</a:t>
            </a:r>
          </a:p>
        </p:txBody>
      </p:sp>
    </p:spTree>
    <p:extLst>
      <p:ext uri="{BB962C8B-B14F-4D97-AF65-F5344CB8AC3E}">
        <p14:creationId xmlns:p14="http://schemas.microsoft.com/office/powerpoint/2010/main" xmlns="" val="2655425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715436" cy="1143000"/>
          </a:xfrm>
        </p:spPr>
        <p:txBody>
          <a:bodyPr>
            <a:noAutofit/>
          </a:bodyPr>
          <a:lstStyle/>
          <a:p>
            <a:pPr algn="ctr"/>
            <a:r>
              <a:rPr lang="en-US" sz="3600" b="1" dirty="0" smtClean="0"/>
              <a:t>Relative </a:t>
            </a:r>
            <a:r>
              <a:rPr lang="en-US" sz="3600" b="1" dirty="0"/>
              <a:t>Income Price by price categories of cigarettes in </a:t>
            </a:r>
            <a:r>
              <a:rPr lang="en-US" sz="3600" b="1" dirty="0" smtClean="0"/>
              <a:t>Bangladesh (PC GDP)</a:t>
            </a:r>
            <a:endParaRPr lang="en-CA" sz="3600" dirty="0"/>
          </a:p>
        </p:txBody>
      </p:sp>
      <p:graphicFrame>
        <p:nvGraphicFramePr>
          <p:cNvPr id="4" name="Content Placeholder 3"/>
          <p:cNvGraphicFramePr>
            <a:graphicFrameLocks noGrp="1"/>
          </p:cNvGraphicFramePr>
          <p:nvPr>
            <p:ph idx="1"/>
          </p:nvPr>
        </p:nvGraphicFramePr>
        <p:xfrm>
          <a:off x="571472" y="1500174"/>
          <a:ext cx="7816481" cy="428628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42910" y="5857892"/>
            <a:ext cx="8024703" cy="646331"/>
          </a:xfrm>
          <a:prstGeom prst="rect">
            <a:avLst/>
          </a:prstGeom>
        </p:spPr>
        <p:txBody>
          <a:bodyPr wrap="square">
            <a:spAutoFit/>
          </a:bodyPr>
          <a:lstStyle/>
          <a:p>
            <a:r>
              <a:rPr lang="en-US" b="1" i="1" dirty="0"/>
              <a:t>Source</a:t>
            </a:r>
            <a:r>
              <a:rPr lang="en-US" dirty="0"/>
              <a:t>: Based on price data from National Board of Revenue and per capita GDP from World Development Indicators Database.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900"/>
            <a:ext cx="8572560" cy="1143000"/>
          </a:xfrm>
        </p:spPr>
        <p:txBody>
          <a:bodyPr>
            <a:noAutofit/>
          </a:bodyPr>
          <a:lstStyle/>
          <a:p>
            <a:r>
              <a:rPr lang="en-US" sz="3600" dirty="0"/>
              <a:t>Relative Income Price by  price categories of cigarettes using per capita household income</a:t>
            </a:r>
          </a:p>
        </p:txBody>
      </p:sp>
      <p:graphicFrame>
        <p:nvGraphicFramePr>
          <p:cNvPr id="6" name="Content Placeholder 5"/>
          <p:cNvGraphicFramePr>
            <a:graphicFrameLocks noGrp="1"/>
          </p:cNvGraphicFramePr>
          <p:nvPr>
            <p:ph idx="1"/>
          </p:nvPr>
        </p:nvGraphicFramePr>
        <p:xfrm>
          <a:off x="1071538" y="1857364"/>
          <a:ext cx="7415226" cy="399415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500166" y="5984875"/>
            <a:ext cx="6946371" cy="369332"/>
          </a:xfrm>
          <a:prstGeom prst="rect">
            <a:avLst/>
          </a:prstGeom>
        </p:spPr>
        <p:txBody>
          <a:bodyPr wrap="square">
            <a:spAutoFit/>
          </a:bodyPr>
          <a:lstStyle/>
          <a:p>
            <a:r>
              <a:rPr lang="en-US" dirty="0"/>
              <a:t>Source: Authors’ calculation using ITC Bangladesh Data.</a:t>
            </a:r>
          </a:p>
        </p:txBody>
      </p:sp>
      <p:sp>
        <p:nvSpPr>
          <p:cNvPr id="5" name="TextBox 4"/>
          <p:cNvSpPr txBox="1"/>
          <p:nvPr/>
        </p:nvSpPr>
        <p:spPr>
          <a:xfrm>
            <a:off x="3857620" y="1285860"/>
            <a:ext cx="3399608" cy="461665"/>
          </a:xfrm>
          <a:prstGeom prst="rect">
            <a:avLst/>
          </a:prstGeom>
          <a:noFill/>
        </p:spPr>
        <p:txBody>
          <a:bodyPr wrap="square" rtlCol="0">
            <a:spAutoFit/>
          </a:bodyPr>
          <a:lstStyle/>
          <a:p>
            <a:r>
              <a:rPr lang="en-CA" sz="2400" b="1" dirty="0"/>
              <a:t>Contradiction</a:t>
            </a:r>
          </a:p>
        </p:txBody>
      </p:sp>
    </p:spTree>
    <p:extLst>
      <p:ext uri="{BB962C8B-B14F-4D97-AF65-F5344CB8AC3E}">
        <p14:creationId xmlns:p14="http://schemas.microsoft.com/office/powerpoint/2010/main" xmlns="" val="4098494962"/>
      </p:ext>
    </p:extLst>
  </p:cSld>
  <p:clrMapOvr>
    <a:masterClrMapping/>
  </p:clrMapOvr>
  <p:transition spd="slow" advTm="22000">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81772"/>
          </a:xfrm>
        </p:spPr>
        <p:txBody>
          <a:bodyPr>
            <a:normAutofit fontScale="90000"/>
          </a:bodyPr>
          <a:lstStyle/>
          <a:p>
            <a:pPr algn="ctr"/>
            <a:r>
              <a:rPr lang="en-CA" dirty="0" smtClean="0"/>
              <a:t>Story line</a:t>
            </a:r>
            <a:endParaRPr lang="en-CA" dirty="0"/>
          </a:p>
        </p:txBody>
      </p:sp>
      <p:sp>
        <p:nvSpPr>
          <p:cNvPr id="3" name="Content Placeholder 2"/>
          <p:cNvSpPr>
            <a:spLocks noGrp="1"/>
          </p:cNvSpPr>
          <p:nvPr>
            <p:ph sz="half" idx="1"/>
          </p:nvPr>
        </p:nvSpPr>
        <p:spPr>
          <a:xfrm>
            <a:off x="457200" y="1571612"/>
            <a:ext cx="4038600" cy="4783313"/>
          </a:xfrm>
          <a:ln>
            <a:solidFill>
              <a:schemeClr val="accent1"/>
            </a:solidFill>
          </a:ln>
        </p:spPr>
        <p:txBody>
          <a:bodyPr>
            <a:normAutofit/>
          </a:bodyPr>
          <a:lstStyle/>
          <a:p>
            <a:r>
              <a:rPr lang="en-CA" dirty="0" smtClean="0"/>
              <a:t>Tobacco impact on</a:t>
            </a:r>
          </a:p>
          <a:p>
            <a:pPr lvl="1"/>
            <a:r>
              <a:rPr lang="en-CA" dirty="0" smtClean="0"/>
              <a:t>Death</a:t>
            </a:r>
          </a:p>
          <a:p>
            <a:pPr lvl="1"/>
            <a:r>
              <a:rPr lang="en-CA" dirty="0" smtClean="0"/>
              <a:t>DALY loss</a:t>
            </a:r>
          </a:p>
          <a:p>
            <a:pPr lvl="1"/>
            <a:r>
              <a:rPr lang="en-CA" dirty="0" smtClean="0"/>
              <a:t>Second hand smoking</a:t>
            </a:r>
          </a:p>
          <a:p>
            <a:pPr lvl="1"/>
            <a:r>
              <a:rPr lang="en-CA" dirty="0" smtClean="0"/>
              <a:t>Environmental cost</a:t>
            </a:r>
          </a:p>
          <a:p>
            <a:r>
              <a:rPr lang="en-CA" dirty="0" smtClean="0"/>
              <a:t>Benefits of tobacco</a:t>
            </a:r>
          </a:p>
          <a:p>
            <a:pPr lvl="1"/>
            <a:r>
              <a:rPr lang="en-CA" dirty="0" smtClean="0"/>
              <a:t>Revenue</a:t>
            </a:r>
          </a:p>
          <a:p>
            <a:pPr lvl="1"/>
            <a:r>
              <a:rPr lang="en-CA" dirty="0" smtClean="0"/>
              <a:t>Employment</a:t>
            </a:r>
          </a:p>
          <a:p>
            <a:pPr lvl="1"/>
            <a:r>
              <a:rPr lang="en-CA" dirty="0" smtClean="0"/>
              <a:t>Psychological outlet</a:t>
            </a:r>
          </a:p>
          <a:p>
            <a:r>
              <a:rPr lang="en-CA" dirty="0" smtClean="0"/>
              <a:t>Cost benefit ratio</a:t>
            </a:r>
          </a:p>
          <a:p>
            <a:endParaRPr lang="en-CA" dirty="0"/>
          </a:p>
        </p:txBody>
      </p:sp>
      <p:sp>
        <p:nvSpPr>
          <p:cNvPr id="4" name="Content Placeholder 3"/>
          <p:cNvSpPr>
            <a:spLocks noGrp="1"/>
          </p:cNvSpPr>
          <p:nvPr>
            <p:ph sz="half" idx="2"/>
          </p:nvPr>
        </p:nvSpPr>
        <p:spPr>
          <a:xfrm>
            <a:off x="4648200" y="1571612"/>
            <a:ext cx="4038600" cy="4783313"/>
          </a:xfrm>
          <a:noFill/>
          <a:ln>
            <a:solidFill>
              <a:schemeClr val="accent1"/>
            </a:solidFill>
          </a:ln>
        </p:spPr>
        <p:txBody>
          <a:bodyPr>
            <a:normAutofit/>
          </a:bodyPr>
          <a:lstStyle/>
          <a:p>
            <a:r>
              <a:rPr lang="en-CA" dirty="0" smtClean="0"/>
              <a:t>Rationale</a:t>
            </a:r>
          </a:p>
          <a:p>
            <a:r>
              <a:rPr lang="en-CA" dirty="0" smtClean="0"/>
              <a:t>Solution-</a:t>
            </a:r>
          </a:p>
          <a:p>
            <a:pPr lvl="1"/>
            <a:r>
              <a:rPr lang="en-CA" dirty="0" smtClean="0"/>
              <a:t>Taxation</a:t>
            </a:r>
          </a:p>
          <a:p>
            <a:pPr lvl="1"/>
            <a:r>
              <a:rPr lang="en-CA" dirty="0" smtClean="0"/>
              <a:t>Advocacy</a:t>
            </a:r>
          </a:p>
          <a:p>
            <a:pPr lvl="1"/>
            <a:r>
              <a:rPr lang="en-CA" dirty="0" smtClean="0"/>
              <a:t>Total Ban</a:t>
            </a:r>
          </a:p>
          <a:p>
            <a:r>
              <a:rPr lang="en-CA" dirty="0" smtClean="0"/>
              <a:t>Limitation of taxation</a:t>
            </a:r>
          </a:p>
          <a:p>
            <a:r>
              <a:rPr lang="en-CA" dirty="0" smtClean="0"/>
              <a:t>Affordability adjustment</a:t>
            </a:r>
          </a:p>
          <a:p>
            <a:r>
              <a:rPr lang="en-CA" dirty="0" smtClean="0"/>
              <a:t>Affordability revisited</a:t>
            </a:r>
          </a:p>
          <a:p>
            <a:r>
              <a:rPr lang="en-CA" dirty="0" smtClean="0"/>
              <a:t>Final solution</a:t>
            </a:r>
          </a:p>
          <a:p>
            <a:r>
              <a:rPr lang="en-CA" dirty="0" smtClean="0"/>
              <a:t>Conclusion</a:t>
            </a:r>
          </a:p>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0"/>
            <a:ext cx="8786874" cy="1143000"/>
          </a:xfrm>
        </p:spPr>
        <p:txBody>
          <a:bodyPr>
            <a:noAutofit/>
          </a:bodyPr>
          <a:lstStyle/>
          <a:p>
            <a:pPr algn="ctr"/>
            <a:r>
              <a:rPr lang="en-US" sz="3600" dirty="0"/>
              <a:t>Income mobility by monthly household income categories in ITC BD Surveys Waves 1-4.</a:t>
            </a:r>
            <a:endParaRPr lang="en-CA" sz="3600" dirty="0"/>
          </a:p>
        </p:txBody>
      </p:sp>
      <p:graphicFrame>
        <p:nvGraphicFramePr>
          <p:cNvPr id="4" name="Content Placeholder 3"/>
          <p:cNvGraphicFramePr>
            <a:graphicFrameLocks noGrp="1"/>
          </p:cNvGraphicFramePr>
          <p:nvPr>
            <p:ph idx="1"/>
          </p:nvPr>
        </p:nvGraphicFramePr>
        <p:xfrm>
          <a:off x="500034" y="1500174"/>
          <a:ext cx="8286808" cy="48853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500042"/>
            <a:ext cx="8229600" cy="1143000"/>
          </a:xfrm>
        </p:spPr>
        <p:txBody>
          <a:bodyPr>
            <a:noAutofit/>
          </a:bodyPr>
          <a:lstStyle/>
          <a:p>
            <a:r>
              <a:rPr lang="en-US" sz="3600" dirty="0"/>
              <a:t>Brand switching by wave due to price </a:t>
            </a:r>
            <a:r>
              <a:rPr lang="en-US" sz="3600" dirty="0">
                <a:solidFill>
                  <a:schemeClr val="bg2">
                    <a:lumMod val="50000"/>
                  </a:schemeClr>
                </a:solidFill>
              </a:rPr>
              <a:t>(and /or income ) </a:t>
            </a:r>
            <a:r>
              <a:rPr lang="en-US" sz="3600" dirty="0"/>
              <a:t>change using ITC Data</a:t>
            </a:r>
            <a:endParaRPr lang="en-CA" sz="3600" dirty="0"/>
          </a:p>
        </p:txBody>
      </p:sp>
      <p:graphicFrame>
        <p:nvGraphicFramePr>
          <p:cNvPr id="5" name="Content Placeholder 4"/>
          <p:cNvGraphicFramePr>
            <a:graphicFrameLocks noGrp="1"/>
          </p:cNvGraphicFramePr>
          <p:nvPr>
            <p:ph sz="half" idx="1"/>
          </p:nvPr>
        </p:nvGraphicFramePr>
        <p:xfrm>
          <a:off x="571472" y="2571744"/>
          <a:ext cx="4500594" cy="38576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nvPr>
        </p:nvGraphicFramePr>
        <p:xfrm>
          <a:off x="5286380" y="2786058"/>
          <a:ext cx="3714776" cy="371477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143504" y="1785926"/>
            <a:ext cx="3500462" cy="707886"/>
          </a:xfrm>
          <a:prstGeom prst="rect">
            <a:avLst/>
          </a:prstGeom>
          <a:noFill/>
        </p:spPr>
        <p:txBody>
          <a:bodyPr wrap="square" rtlCol="0">
            <a:spAutoFit/>
          </a:bodyPr>
          <a:lstStyle/>
          <a:p>
            <a:r>
              <a:rPr lang="en-CA" sz="2000" b="1" dirty="0"/>
              <a:t>Percentage of smokers by cigarette brand</a:t>
            </a:r>
          </a:p>
        </p:txBody>
      </p:sp>
      <p:sp>
        <p:nvSpPr>
          <p:cNvPr id="11" name="TextBox 10"/>
          <p:cNvSpPr txBox="1"/>
          <p:nvPr/>
        </p:nvSpPr>
        <p:spPr>
          <a:xfrm>
            <a:off x="857224" y="1857364"/>
            <a:ext cx="3286148" cy="646331"/>
          </a:xfrm>
          <a:prstGeom prst="rect">
            <a:avLst/>
          </a:prstGeom>
          <a:noFill/>
        </p:spPr>
        <p:txBody>
          <a:bodyPr wrap="square" rtlCol="0">
            <a:spAutoFit/>
          </a:bodyPr>
          <a:lstStyle/>
          <a:p>
            <a:r>
              <a:rPr lang="en-CA" b="1" dirty="0"/>
              <a:t>Price movement of cigarette by brand over time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smtClean="0"/>
              <a:t>Distribution </a:t>
            </a:r>
            <a:r>
              <a:rPr lang="en-CA" sz="2800" dirty="0"/>
              <a:t>of affordable consumption remains more or less unchanged over time when individual level </a:t>
            </a:r>
            <a:r>
              <a:rPr lang="en-CA" sz="2800" dirty="0" smtClean="0"/>
              <a:t>measures &amp; brand choice are considered</a:t>
            </a:r>
            <a:endParaRPr lang="en-CA" sz="2800" dirty="0"/>
          </a:p>
        </p:txBody>
      </p:sp>
      <p:grpSp>
        <p:nvGrpSpPr>
          <p:cNvPr id="3" name="Group 5"/>
          <p:cNvGrpSpPr>
            <a:grpSpLocks noChangeAspect="1"/>
          </p:cNvGrpSpPr>
          <p:nvPr/>
        </p:nvGrpSpPr>
        <p:grpSpPr bwMode="auto">
          <a:xfrm>
            <a:off x="785786" y="2071410"/>
            <a:ext cx="7889227" cy="4054754"/>
            <a:chOff x="2238" y="240"/>
            <a:chExt cx="6325" cy="3619"/>
          </a:xfrm>
        </p:grpSpPr>
        <p:sp>
          <p:nvSpPr>
            <p:cNvPr id="1028" name="AutoShape 4"/>
            <p:cNvSpPr>
              <a:spLocks noChangeAspect="1" noChangeArrowheads="1" noTextEdit="1"/>
            </p:cNvSpPr>
            <p:nvPr/>
          </p:nvSpPr>
          <p:spPr bwMode="auto">
            <a:xfrm>
              <a:off x="2238" y="304"/>
              <a:ext cx="5192" cy="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30" name="Rectangle 6"/>
            <p:cNvSpPr>
              <a:spLocks noChangeArrowheads="1"/>
            </p:cNvSpPr>
            <p:nvPr/>
          </p:nvSpPr>
          <p:spPr bwMode="auto">
            <a:xfrm>
              <a:off x="2274" y="334"/>
              <a:ext cx="5124" cy="3492"/>
            </a:xfrm>
            <a:prstGeom prst="rect">
              <a:avLst/>
            </a:prstGeom>
            <a:solidFill>
              <a:srgbClr val="EAF2F3"/>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31" name="Rectangle 7"/>
            <p:cNvSpPr>
              <a:spLocks noChangeArrowheads="1"/>
            </p:cNvSpPr>
            <p:nvPr/>
          </p:nvSpPr>
          <p:spPr bwMode="auto">
            <a:xfrm>
              <a:off x="2277" y="340"/>
              <a:ext cx="5115" cy="3483"/>
            </a:xfrm>
            <a:prstGeom prst="rect">
              <a:avLst/>
            </a:prstGeom>
            <a:solidFill>
              <a:srgbClr val="EAF2F3"/>
            </a:solidFill>
            <a:ln w="6">
              <a:solidFill>
                <a:srgbClr val="EAF2F3"/>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32" name="Rectangle 8"/>
            <p:cNvSpPr>
              <a:spLocks noChangeArrowheads="1"/>
            </p:cNvSpPr>
            <p:nvPr/>
          </p:nvSpPr>
          <p:spPr bwMode="auto">
            <a:xfrm>
              <a:off x="2708" y="648"/>
              <a:ext cx="4554" cy="2103"/>
            </a:xfrm>
            <a:prstGeom prst="rect">
              <a:avLst/>
            </a:prstGeom>
            <a:solidFill>
              <a:srgbClr val="FFFFFF"/>
            </a:solidFill>
            <a:ln w="6">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33" name="Line 9"/>
            <p:cNvSpPr>
              <a:spLocks noChangeShapeType="1"/>
            </p:cNvSpPr>
            <p:nvPr/>
          </p:nvSpPr>
          <p:spPr bwMode="auto">
            <a:xfrm>
              <a:off x="2708" y="2751"/>
              <a:ext cx="4554" cy="1"/>
            </a:xfrm>
            <a:prstGeom prst="line">
              <a:avLst/>
            </a:prstGeom>
            <a:noFill/>
            <a:ln w="12">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4" name="Line 10"/>
            <p:cNvSpPr>
              <a:spLocks noChangeShapeType="1"/>
            </p:cNvSpPr>
            <p:nvPr/>
          </p:nvSpPr>
          <p:spPr bwMode="auto">
            <a:xfrm>
              <a:off x="2708" y="2330"/>
              <a:ext cx="4554" cy="1"/>
            </a:xfrm>
            <a:prstGeom prst="line">
              <a:avLst/>
            </a:prstGeom>
            <a:noFill/>
            <a:ln w="12">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5" name="Line 11"/>
            <p:cNvSpPr>
              <a:spLocks noChangeShapeType="1"/>
            </p:cNvSpPr>
            <p:nvPr/>
          </p:nvSpPr>
          <p:spPr bwMode="auto">
            <a:xfrm>
              <a:off x="2708" y="1912"/>
              <a:ext cx="4554" cy="1"/>
            </a:xfrm>
            <a:prstGeom prst="line">
              <a:avLst/>
            </a:prstGeom>
            <a:noFill/>
            <a:ln w="12">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6" name="Line 12"/>
            <p:cNvSpPr>
              <a:spLocks noChangeShapeType="1"/>
            </p:cNvSpPr>
            <p:nvPr/>
          </p:nvSpPr>
          <p:spPr bwMode="auto">
            <a:xfrm>
              <a:off x="2708" y="1491"/>
              <a:ext cx="4554" cy="1"/>
            </a:xfrm>
            <a:prstGeom prst="line">
              <a:avLst/>
            </a:prstGeom>
            <a:noFill/>
            <a:ln w="12">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7" name="Line 13"/>
            <p:cNvSpPr>
              <a:spLocks noChangeShapeType="1"/>
            </p:cNvSpPr>
            <p:nvPr/>
          </p:nvSpPr>
          <p:spPr bwMode="auto">
            <a:xfrm>
              <a:off x="2708" y="1069"/>
              <a:ext cx="4554" cy="1"/>
            </a:xfrm>
            <a:prstGeom prst="line">
              <a:avLst/>
            </a:prstGeom>
            <a:noFill/>
            <a:ln w="12">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8" name="Line 14"/>
            <p:cNvSpPr>
              <a:spLocks noChangeShapeType="1"/>
            </p:cNvSpPr>
            <p:nvPr/>
          </p:nvSpPr>
          <p:spPr bwMode="auto">
            <a:xfrm>
              <a:off x="2708" y="648"/>
              <a:ext cx="4554" cy="1"/>
            </a:xfrm>
            <a:prstGeom prst="line">
              <a:avLst/>
            </a:prstGeom>
            <a:noFill/>
            <a:ln w="12">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9" name="Freeform 15"/>
            <p:cNvSpPr>
              <a:spLocks/>
            </p:cNvSpPr>
            <p:nvPr/>
          </p:nvSpPr>
          <p:spPr bwMode="auto">
            <a:xfrm>
              <a:off x="2708" y="648"/>
              <a:ext cx="4554" cy="2103"/>
            </a:xfrm>
            <a:custGeom>
              <a:avLst/>
              <a:gdLst/>
              <a:ahLst/>
              <a:cxnLst>
                <a:cxn ang="0">
                  <a:pos x="18" y="722"/>
                </a:cxn>
                <a:cxn ang="0">
                  <a:pos x="31" y="721"/>
                </a:cxn>
                <a:cxn ang="0">
                  <a:pos x="51" y="718"/>
                </a:cxn>
                <a:cxn ang="0">
                  <a:pos x="75" y="714"/>
                </a:cxn>
                <a:cxn ang="0">
                  <a:pos x="104" y="709"/>
                </a:cxn>
                <a:cxn ang="0">
                  <a:pos x="129" y="704"/>
                </a:cxn>
                <a:cxn ang="0">
                  <a:pos x="143" y="702"/>
                </a:cxn>
                <a:cxn ang="0">
                  <a:pos x="160" y="699"/>
                </a:cxn>
                <a:cxn ang="0">
                  <a:pos x="178" y="695"/>
                </a:cxn>
                <a:cxn ang="0">
                  <a:pos x="195" y="692"/>
                </a:cxn>
                <a:cxn ang="0">
                  <a:pos x="210" y="689"/>
                </a:cxn>
                <a:cxn ang="0">
                  <a:pos x="225" y="686"/>
                </a:cxn>
                <a:cxn ang="0">
                  <a:pos x="239" y="683"/>
                </a:cxn>
                <a:cxn ang="0">
                  <a:pos x="275" y="674"/>
                </a:cxn>
                <a:cxn ang="0">
                  <a:pos x="300" y="667"/>
                </a:cxn>
                <a:cxn ang="0">
                  <a:pos x="335" y="658"/>
                </a:cxn>
                <a:cxn ang="0">
                  <a:pos x="370" y="649"/>
                </a:cxn>
                <a:cxn ang="0">
                  <a:pos x="410" y="638"/>
                </a:cxn>
                <a:cxn ang="0">
                  <a:pos x="421" y="635"/>
                </a:cxn>
                <a:cxn ang="0">
                  <a:pos x="431" y="632"/>
                </a:cxn>
                <a:cxn ang="0">
                  <a:pos x="448" y="627"/>
                </a:cxn>
                <a:cxn ang="0">
                  <a:pos x="471" y="620"/>
                </a:cxn>
                <a:cxn ang="0">
                  <a:pos x="518" y="605"/>
                </a:cxn>
                <a:cxn ang="0">
                  <a:pos x="552" y="594"/>
                </a:cxn>
                <a:cxn ang="0">
                  <a:pos x="582" y="584"/>
                </a:cxn>
                <a:cxn ang="0">
                  <a:pos x="618" y="573"/>
                </a:cxn>
                <a:cxn ang="0">
                  <a:pos x="645" y="564"/>
                </a:cxn>
                <a:cxn ang="0">
                  <a:pos x="672" y="555"/>
                </a:cxn>
                <a:cxn ang="0">
                  <a:pos x="698" y="545"/>
                </a:cxn>
                <a:cxn ang="0">
                  <a:pos x="710" y="541"/>
                </a:cxn>
                <a:cxn ang="0">
                  <a:pos x="733" y="533"/>
                </a:cxn>
                <a:cxn ang="0">
                  <a:pos x="745" y="528"/>
                </a:cxn>
                <a:cxn ang="0">
                  <a:pos x="760" y="523"/>
                </a:cxn>
                <a:cxn ang="0">
                  <a:pos x="782" y="515"/>
                </a:cxn>
                <a:cxn ang="0">
                  <a:pos x="800" y="508"/>
                </a:cxn>
                <a:cxn ang="0">
                  <a:pos x="829" y="497"/>
                </a:cxn>
                <a:cxn ang="0">
                  <a:pos x="849" y="488"/>
                </a:cxn>
                <a:cxn ang="0">
                  <a:pos x="879" y="474"/>
                </a:cxn>
                <a:cxn ang="0">
                  <a:pos x="913" y="458"/>
                </a:cxn>
                <a:cxn ang="0">
                  <a:pos x="945" y="442"/>
                </a:cxn>
                <a:cxn ang="0">
                  <a:pos x="980" y="425"/>
                </a:cxn>
                <a:cxn ang="0">
                  <a:pos x="1008" y="412"/>
                </a:cxn>
                <a:cxn ang="0">
                  <a:pos x="1042" y="395"/>
                </a:cxn>
                <a:cxn ang="0">
                  <a:pos x="1078" y="376"/>
                </a:cxn>
                <a:cxn ang="0">
                  <a:pos x="1090" y="369"/>
                </a:cxn>
                <a:cxn ang="0">
                  <a:pos x="1106" y="360"/>
                </a:cxn>
                <a:cxn ang="0">
                  <a:pos x="1117" y="355"/>
                </a:cxn>
                <a:cxn ang="0">
                  <a:pos x="1133" y="346"/>
                </a:cxn>
                <a:cxn ang="0">
                  <a:pos x="1147" y="338"/>
                </a:cxn>
                <a:cxn ang="0">
                  <a:pos x="1164" y="328"/>
                </a:cxn>
                <a:cxn ang="0">
                  <a:pos x="1189" y="313"/>
                </a:cxn>
                <a:cxn ang="0">
                  <a:pos x="1217" y="296"/>
                </a:cxn>
                <a:cxn ang="0">
                  <a:pos x="1245" y="276"/>
                </a:cxn>
                <a:cxn ang="0">
                  <a:pos x="1264" y="264"/>
                </a:cxn>
                <a:cxn ang="0">
                  <a:pos x="1294" y="242"/>
                </a:cxn>
                <a:cxn ang="0">
                  <a:pos x="1318" y="224"/>
                </a:cxn>
                <a:cxn ang="0">
                  <a:pos x="1332" y="213"/>
                </a:cxn>
                <a:cxn ang="0">
                  <a:pos x="1359" y="190"/>
                </a:cxn>
                <a:cxn ang="0">
                  <a:pos x="1386" y="164"/>
                </a:cxn>
                <a:cxn ang="0">
                  <a:pos x="1409" y="138"/>
                </a:cxn>
                <a:cxn ang="0">
                  <a:pos x="1432" y="106"/>
                </a:cxn>
                <a:cxn ang="0">
                  <a:pos x="1459" y="51"/>
                </a:cxn>
              </a:cxnLst>
              <a:rect l="0" t="0" r="r" b="b"/>
              <a:pathLst>
                <a:path w="1468" h="724">
                  <a:moveTo>
                    <a:pt x="0" y="724"/>
                  </a:moveTo>
                  <a:lnTo>
                    <a:pt x="1" y="724"/>
                  </a:lnTo>
                  <a:lnTo>
                    <a:pt x="2" y="724"/>
                  </a:lnTo>
                  <a:lnTo>
                    <a:pt x="2" y="724"/>
                  </a:lnTo>
                  <a:lnTo>
                    <a:pt x="3" y="724"/>
                  </a:lnTo>
                  <a:lnTo>
                    <a:pt x="3" y="724"/>
                  </a:lnTo>
                  <a:lnTo>
                    <a:pt x="3" y="724"/>
                  </a:lnTo>
                  <a:lnTo>
                    <a:pt x="3" y="724"/>
                  </a:lnTo>
                  <a:lnTo>
                    <a:pt x="4" y="724"/>
                  </a:lnTo>
                  <a:lnTo>
                    <a:pt x="4" y="724"/>
                  </a:lnTo>
                  <a:lnTo>
                    <a:pt x="6" y="724"/>
                  </a:lnTo>
                  <a:lnTo>
                    <a:pt x="8" y="723"/>
                  </a:lnTo>
                  <a:lnTo>
                    <a:pt x="8" y="723"/>
                  </a:lnTo>
                  <a:lnTo>
                    <a:pt x="9" y="723"/>
                  </a:lnTo>
                  <a:lnTo>
                    <a:pt x="10" y="723"/>
                  </a:lnTo>
                  <a:lnTo>
                    <a:pt x="10" y="723"/>
                  </a:lnTo>
                  <a:lnTo>
                    <a:pt x="10" y="723"/>
                  </a:lnTo>
                  <a:lnTo>
                    <a:pt x="11" y="723"/>
                  </a:lnTo>
                  <a:lnTo>
                    <a:pt x="12" y="723"/>
                  </a:lnTo>
                  <a:lnTo>
                    <a:pt x="12" y="723"/>
                  </a:lnTo>
                  <a:lnTo>
                    <a:pt x="12" y="723"/>
                  </a:lnTo>
                  <a:lnTo>
                    <a:pt x="12" y="723"/>
                  </a:lnTo>
                  <a:lnTo>
                    <a:pt x="12" y="723"/>
                  </a:lnTo>
                  <a:lnTo>
                    <a:pt x="12" y="723"/>
                  </a:lnTo>
                  <a:lnTo>
                    <a:pt x="13" y="723"/>
                  </a:lnTo>
                  <a:lnTo>
                    <a:pt x="13" y="723"/>
                  </a:lnTo>
                  <a:lnTo>
                    <a:pt x="14" y="723"/>
                  </a:lnTo>
                  <a:lnTo>
                    <a:pt x="14" y="723"/>
                  </a:lnTo>
                  <a:lnTo>
                    <a:pt x="14" y="723"/>
                  </a:lnTo>
                  <a:lnTo>
                    <a:pt x="14" y="723"/>
                  </a:lnTo>
                  <a:lnTo>
                    <a:pt x="15" y="723"/>
                  </a:lnTo>
                  <a:lnTo>
                    <a:pt x="15" y="723"/>
                  </a:lnTo>
                  <a:lnTo>
                    <a:pt x="16" y="723"/>
                  </a:lnTo>
                  <a:lnTo>
                    <a:pt x="16" y="723"/>
                  </a:lnTo>
                  <a:lnTo>
                    <a:pt x="16" y="723"/>
                  </a:lnTo>
                  <a:lnTo>
                    <a:pt x="17" y="723"/>
                  </a:lnTo>
                  <a:lnTo>
                    <a:pt x="18" y="722"/>
                  </a:lnTo>
                  <a:lnTo>
                    <a:pt x="18" y="722"/>
                  </a:lnTo>
                  <a:lnTo>
                    <a:pt x="19" y="722"/>
                  </a:lnTo>
                  <a:lnTo>
                    <a:pt x="19" y="722"/>
                  </a:lnTo>
                  <a:lnTo>
                    <a:pt x="20" y="722"/>
                  </a:lnTo>
                  <a:lnTo>
                    <a:pt x="20" y="722"/>
                  </a:lnTo>
                  <a:lnTo>
                    <a:pt x="21" y="722"/>
                  </a:lnTo>
                  <a:lnTo>
                    <a:pt x="21" y="722"/>
                  </a:lnTo>
                  <a:lnTo>
                    <a:pt x="21" y="722"/>
                  </a:lnTo>
                  <a:lnTo>
                    <a:pt x="23" y="722"/>
                  </a:lnTo>
                  <a:lnTo>
                    <a:pt x="23" y="722"/>
                  </a:lnTo>
                  <a:lnTo>
                    <a:pt x="23" y="722"/>
                  </a:lnTo>
                  <a:lnTo>
                    <a:pt x="24" y="722"/>
                  </a:lnTo>
                  <a:lnTo>
                    <a:pt x="24" y="722"/>
                  </a:lnTo>
                  <a:lnTo>
                    <a:pt x="24" y="722"/>
                  </a:lnTo>
                  <a:lnTo>
                    <a:pt x="24" y="722"/>
                  </a:lnTo>
                  <a:lnTo>
                    <a:pt x="25" y="722"/>
                  </a:lnTo>
                  <a:lnTo>
                    <a:pt x="26" y="722"/>
                  </a:lnTo>
                  <a:lnTo>
                    <a:pt x="26" y="722"/>
                  </a:lnTo>
                  <a:lnTo>
                    <a:pt x="26" y="722"/>
                  </a:lnTo>
                  <a:lnTo>
                    <a:pt x="26" y="721"/>
                  </a:lnTo>
                  <a:lnTo>
                    <a:pt x="27" y="721"/>
                  </a:lnTo>
                  <a:lnTo>
                    <a:pt x="27" y="721"/>
                  </a:lnTo>
                  <a:lnTo>
                    <a:pt x="27" y="721"/>
                  </a:lnTo>
                  <a:lnTo>
                    <a:pt x="28" y="721"/>
                  </a:lnTo>
                  <a:lnTo>
                    <a:pt x="28" y="721"/>
                  </a:lnTo>
                  <a:lnTo>
                    <a:pt x="30" y="721"/>
                  </a:lnTo>
                  <a:lnTo>
                    <a:pt x="30" y="721"/>
                  </a:lnTo>
                  <a:lnTo>
                    <a:pt x="30" y="721"/>
                  </a:lnTo>
                  <a:lnTo>
                    <a:pt x="30" y="721"/>
                  </a:lnTo>
                  <a:lnTo>
                    <a:pt x="30" y="721"/>
                  </a:lnTo>
                  <a:lnTo>
                    <a:pt x="31" y="721"/>
                  </a:lnTo>
                  <a:lnTo>
                    <a:pt x="31" y="721"/>
                  </a:lnTo>
                  <a:lnTo>
                    <a:pt x="31" y="721"/>
                  </a:lnTo>
                  <a:lnTo>
                    <a:pt x="31" y="721"/>
                  </a:lnTo>
                  <a:lnTo>
                    <a:pt x="31" y="721"/>
                  </a:lnTo>
                  <a:lnTo>
                    <a:pt x="31" y="721"/>
                  </a:lnTo>
                  <a:lnTo>
                    <a:pt x="31" y="721"/>
                  </a:lnTo>
                  <a:lnTo>
                    <a:pt x="32" y="721"/>
                  </a:lnTo>
                  <a:lnTo>
                    <a:pt x="32" y="721"/>
                  </a:lnTo>
                  <a:lnTo>
                    <a:pt x="32" y="721"/>
                  </a:lnTo>
                  <a:lnTo>
                    <a:pt x="32" y="721"/>
                  </a:lnTo>
                  <a:lnTo>
                    <a:pt x="33" y="721"/>
                  </a:lnTo>
                  <a:lnTo>
                    <a:pt x="34" y="721"/>
                  </a:lnTo>
                  <a:lnTo>
                    <a:pt x="34" y="721"/>
                  </a:lnTo>
                  <a:lnTo>
                    <a:pt x="34" y="721"/>
                  </a:lnTo>
                  <a:lnTo>
                    <a:pt x="34" y="721"/>
                  </a:lnTo>
                  <a:lnTo>
                    <a:pt x="35" y="720"/>
                  </a:lnTo>
                  <a:lnTo>
                    <a:pt x="36" y="720"/>
                  </a:lnTo>
                  <a:lnTo>
                    <a:pt x="36" y="720"/>
                  </a:lnTo>
                  <a:lnTo>
                    <a:pt x="36" y="720"/>
                  </a:lnTo>
                  <a:lnTo>
                    <a:pt x="37" y="720"/>
                  </a:lnTo>
                  <a:lnTo>
                    <a:pt x="37" y="720"/>
                  </a:lnTo>
                  <a:lnTo>
                    <a:pt x="37" y="720"/>
                  </a:lnTo>
                  <a:lnTo>
                    <a:pt x="37" y="720"/>
                  </a:lnTo>
                  <a:lnTo>
                    <a:pt x="37" y="720"/>
                  </a:lnTo>
                  <a:lnTo>
                    <a:pt x="38" y="720"/>
                  </a:lnTo>
                  <a:lnTo>
                    <a:pt x="38" y="720"/>
                  </a:lnTo>
                  <a:lnTo>
                    <a:pt x="38" y="720"/>
                  </a:lnTo>
                  <a:lnTo>
                    <a:pt x="38" y="720"/>
                  </a:lnTo>
                  <a:lnTo>
                    <a:pt x="39" y="720"/>
                  </a:lnTo>
                  <a:lnTo>
                    <a:pt x="40" y="720"/>
                  </a:lnTo>
                  <a:lnTo>
                    <a:pt x="40" y="720"/>
                  </a:lnTo>
                  <a:lnTo>
                    <a:pt x="42" y="719"/>
                  </a:lnTo>
                  <a:lnTo>
                    <a:pt x="42" y="719"/>
                  </a:lnTo>
                  <a:lnTo>
                    <a:pt x="44" y="719"/>
                  </a:lnTo>
                  <a:lnTo>
                    <a:pt x="44" y="719"/>
                  </a:lnTo>
                  <a:lnTo>
                    <a:pt x="45" y="719"/>
                  </a:lnTo>
                  <a:lnTo>
                    <a:pt x="47" y="719"/>
                  </a:lnTo>
                  <a:lnTo>
                    <a:pt x="48" y="718"/>
                  </a:lnTo>
                  <a:lnTo>
                    <a:pt x="48" y="718"/>
                  </a:lnTo>
                  <a:lnTo>
                    <a:pt x="50" y="718"/>
                  </a:lnTo>
                  <a:lnTo>
                    <a:pt x="50" y="718"/>
                  </a:lnTo>
                  <a:lnTo>
                    <a:pt x="51" y="718"/>
                  </a:lnTo>
                  <a:lnTo>
                    <a:pt x="51" y="718"/>
                  </a:lnTo>
                  <a:lnTo>
                    <a:pt x="52" y="718"/>
                  </a:lnTo>
                  <a:lnTo>
                    <a:pt x="53" y="718"/>
                  </a:lnTo>
                  <a:lnTo>
                    <a:pt x="54" y="718"/>
                  </a:lnTo>
                  <a:lnTo>
                    <a:pt x="54" y="718"/>
                  </a:lnTo>
                  <a:lnTo>
                    <a:pt x="55" y="717"/>
                  </a:lnTo>
                  <a:lnTo>
                    <a:pt x="55" y="717"/>
                  </a:lnTo>
                  <a:lnTo>
                    <a:pt x="56" y="717"/>
                  </a:lnTo>
                  <a:lnTo>
                    <a:pt x="56" y="717"/>
                  </a:lnTo>
                  <a:lnTo>
                    <a:pt x="56" y="717"/>
                  </a:lnTo>
                  <a:lnTo>
                    <a:pt x="57" y="717"/>
                  </a:lnTo>
                  <a:lnTo>
                    <a:pt x="58" y="717"/>
                  </a:lnTo>
                  <a:lnTo>
                    <a:pt x="60" y="717"/>
                  </a:lnTo>
                  <a:lnTo>
                    <a:pt x="61" y="716"/>
                  </a:lnTo>
                  <a:lnTo>
                    <a:pt x="62" y="716"/>
                  </a:lnTo>
                  <a:lnTo>
                    <a:pt x="62" y="716"/>
                  </a:lnTo>
                  <a:lnTo>
                    <a:pt x="63" y="716"/>
                  </a:lnTo>
                  <a:lnTo>
                    <a:pt x="63" y="716"/>
                  </a:lnTo>
                  <a:lnTo>
                    <a:pt x="65" y="716"/>
                  </a:lnTo>
                  <a:lnTo>
                    <a:pt x="65" y="716"/>
                  </a:lnTo>
                  <a:lnTo>
                    <a:pt x="66" y="716"/>
                  </a:lnTo>
                  <a:lnTo>
                    <a:pt x="66" y="715"/>
                  </a:lnTo>
                  <a:lnTo>
                    <a:pt x="67" y="715"/>
                  </a:lnTo>
                  <a:lnTo>
                    <a:pt x="67" y="715"/>
                  </a:lnTo>
                  <a:lnTo>
                    <a:pt x="68" y="715"/>
                  </a:lnTo>
                  <a:lnTo>
                    <a:pt x="68" y="715"/>
                  </a:lnTo>
                  <a:lnTo>
                    <a:pt x="69" y="715"/>
                  </a:lnTo>
                  <a:lnTo>
                    <a:pt x="69" y="715"/>
                  </a:lnTo>
                  <a:lnTo>
                    <a:pt x="69" y="715"/>
                  </a:lnTo>
                  <a:lnTo>
                    <a:pt x="70" y="715"/>
                  </a:lnTo>
                  <a:lnTo>
                    <a:pt x="70" y="715"/>
                  </a:lnTo>
                  <a:lnTo>
                    <a:pt x="70" y="715"/>
                  </a:lnTo>
                  <a:lnTo>
                    <a:pt x="70" y="715"/>
                  </a:lnTo>
                  <a:lnTo>
                    <a:pt x="70" y="715"/>
                  </a:lnTo>
                  <a:lnTo>
                    <a:pt x="71" y="715"/>
                  </a:lnTo>
                  <a:lnTo>
                    <a:pt x="71" y="715"/>
                  </a:lnTo>
                  <a:lnTo>
                    <a:pt x="75" y="714"/>
                  </a:lnTo>
                  <a:lnTo>
                    <a:pt x="75" y="714"/>
                  </a:lnTo>
                  <a:lnTo>
                    <a:pt x="76" y="714"/>
                  </a:lnTo>
                  <a:lnTo>
                    <a:pt x="76" y="714"/>
                  </a:lnTo>
                  <a:lnTo>
                    <a:pt x="76" y="714"/>
                  </a:lnTo>
                  <a:lnTo>
                    <a:pt x="77" y="714"/>
                  </a:lnTo>
                  <a:lnTo>
                    <a:pt x="77" y="714"/>
                  </a:lnTo>
                  <a:lnTo>
                    <a:pt x="78" y="713"/>
                  </a:lnTo>
                  <a:lnTo>
                    <a:pt x="78" y="713"/>
                  </a:lnTo>
                  <a:lnTo>
                    <a:pt x="80" y="713"/>
                  </a:lnTo>
                  <a:lnTo>
                    <a:pt x="81" y="713"/>
                  </a:lnTo>
                  <a:lnTo>
                    <a:pt x="81" y="713"/>
                  </a:lnTo>
                  <a:lnTo>
                    <a:pt x="82" y="713"/>
                  </a:lnTo>
                  <a:lnTo>
                    <a:pt x="83" y="713"/>
                  </a:lnTo>
                  <a:lnTo>
                    <a:pt x="84" y="712"/>
                  </a:lnTo>
                  <a:lnTo>
                    <a:pt x="85" y="712"/>
                  </a:lnTo>
                  <a:lnTo>
                    <a:pt x="86" y="712"/>
                  </a:lnTo>
                  <a:lnTo>
                    <a:pt x="87" y="712"/>
                  </a:lnTo>
                  <a:lnTo>
                    <a:pt x="90" y="711"/>
                  </a:lnTo>
                  <a:lnTo>
                    <a:pt x="90" y="711"/>
                  </a:lnTo>
                  <a:lnTo>
                    <a:pt x="90" y="711"/>
                  </a:lnTo>
                  <a:lnTo>
                    <a:pt x="91" y="711"/>
                  </a:lnTo>
                  <a:lnTo>
                    <a:pt x="92" y="711"/>
                  </a:lnTo>
                  <a:lnTo>
                    <a:pt x="92" y="711"/>
                  </a:lnTo>
                  <a:lnTo>
                    <a:pt x="93" y="711"/>
                  </a:lnTo>
                  <a:lnTo>
                    <a:pt x="93" y="711"/>
                  </a:lnTo>
                  <a:lnTo>
                    <a:pt x="94" y="711"/>
                  </a:lnTo>
                  <a:lnTo>
                    <a:pt x="94" y="711"/>
                  </a:lnTo>
                  <a:lnTo>
                    <a:pt x="97" y="710"/>
                  </a:lnTo>
                  <a:lnTo>
                    <a:pt x="98" y="710"/>
                  </a:lnTo>
                  <a:lnTo>
                    <a:pt x="99" y="710"/>
                  </a:lnTo>
                  <a:lnTo>
                    <a:pt x="99" y="710"/>
                  </a:lnTo>
                  <a:lnTo>
                    <a:pt x="100" y="710"/>
                  </a:lnTo>
                  <a:lnTo>
                    <a:pt x="101" y="709"/>
                  </a:lnTo>
                  <a:lnTo>
                    <a:pt x="101" y="709"/>
                  </a:lnTo>
                  <a:lnTo>
                    <a:pt x="101" y="709"/>
                  </a:lnTo>
                  <a:lnTo>
                    <a:pt x="102" y="709"/>
                  </a:lnTo>
                  <a:lnTo>
                    <a:pt x="102" y="709"/>
                  </a:lnTo>
                  <a:lnTo>
                    <a:pt x="104" y="709"/>
                  </a:lnTo>
                  <a:lnTo>
                    <a:pt x="104" y="709"/>
                  </a:lnTo>
                  <a:lnTo>
                    <a:pt x="105" y="709"/>
                  </a:lnTo>
                  <a:lnTo>
                    <a:pt x="105" y="709"/>
                  </a:lnTo>
                  <a:lnTo>
                    <a:pt x="107" y="708"/>
                  </a:lnTo>
                  <a:lnTo>
                    <a:pt x="109" y="708"/>
                  </a:lnTo>
                  <a:lnTo>
                    <a:pt x="111" y="708"/>
                  </a:lnTo>
                  <a:lnTo>
                    <a:pt x="111" y="708"/>
                  </a:lnTo>
                  <a:lnTo>
                    <a:pt x="111" y="708"/>
                  </a:lnTo>
                  <a:lnTo>
                    <a:pt x="112" y="707"/>
                  </a:lnTo>
                  <a:lnTo>
                    <a:pt x="112" y="707"/>
                  </a:lnTo>
                  <a:lnTo>
                    <a:pt x="112" y="707"/>
                  </a:lnTo>
                  <a:lnTo>
                    <a:pt x="113" y="707"/>
                  </a:lnTo>
                  <a:lnTo>
                    <a:pt x="114" y="707"/>
                  </a:lnTo>
                  <a:lnTo>
                    <a:pt x="114" y="707"/>
                  </a:lnTo>
                  <a:lnTo>
                    <a:pt x="115" y="707"/>
                  </a:lnTo>
                  <a:lnTo>
                    <a:pt x="116" y="707"/>
                  </a:lnTo>
                  <a:lnTo>
                    <a:pt x="116" y="707"/>
                  </a:lnTo>
                  <a:lnTo>
                    <a:pt x="117" y="707"/>
                  </a:lnTo>
                  <a:lnTo>
                    <a:pt x="117" y="706"/>
                  </a:lnTo>
                  <a:lnTo>
                    <a:pt x="117" y="706"/>
                  </a:lnTo>
                  <a:lnTo>
                    <a:pt x="118" y="706"/>
                  </a:lnTo>
                  <a:lnTo>
                    <a:pt x="118" y="706"/>
                  </a:lnTo>
                  <a:lnTo>
                    <a:pt x="119" y="706"/>
                  </a:lnTo>
                  <a:lnTo>
                    <a:pt x="120" y="706"/>
                  </a:lnTo>
                  <a:lnTo>
                    <a:pt x="120" y="706"/>
                  </a:lnTo>
                  <a:lnTo>
                    <a:pt x="121" y="706"/>
                  </a:lnTo>
                  <a:lnTo>
                    <a:pt x="122" y="706"/>
                  </a:lnTo>
                  <a:lnTo>
                    <a:pt x="123" y="705"/>
                  </a:lnTo>
                  <a:lnTo>
                    <a:pt x="124" y="705"/>
                  </a:lnTo>
                  <a:lnTo>
                    <a:pt x="124" y="705"/>
                  </a:lnTo>
                  <a:lnTo>
                    <a:pt x="124" y="705"/>
                  </a:lnTo>
                  <a:lnTo>
                    <a:pt x="125" y="705"/>
                  </a:lnTo>
                  <a:lnTo>
                    <a:pt x="126" y="705"/>
                  </a:lnTo>
                  <a:lnTo>
                    <a:pt x="126" y="705"/>
                  </a:lnTo>
                  <a:lnTo>
                    <a:pt x="127" y="705"/>
                  </a:lnTo>
                  <a:lnTo>
                    <a:pt x="129" y="704"/>
                  </a:lnTo>
                  <a:lnTo>
                    <a:pt x="129" y="704"/>
                  </a:lnTo>
                  <a:lnTo>
                    <a:pt x="130" y="704"/>
                  </a:lnTo>
                  <a:lnTo>
                    <a:pt x="130" y="704"/>
                  </a:lnTo>
                  <a:lnTo>
                    <a:pt x="130" y="704"/>
                  </a:lnTo>
                  <a:lnTo>
                    <a:pt x="131" y="704"/>
                  </a:lnTo>
                  <a:lnTo>
                    <a:pt x="131" y="704"/>
                  </a:lnTo>
                  <a:lnTo>
                    <a:pt x="132" y="704"/>
                  </a:lnTo>
                  <a:lnTo>
                    <a:pt x="132" y="704"/>
                  </a:lnTo>
                  <a:lnTo>
                    <a:pt x="133" y="704"/>
                  </a:lnTo>
                  <a:lnTo>
                    <a:pt x="133" y="704"/>
                  </a:lnTo>
                  <a:lnTo>
                    <a:pt x="134" y="704"/>
                  </a:lnTo>
                  <a:lnTo>
                    <a:pt x="134" y="703"/>
                  </a:lnTo>
                  <a:lnTo>
                    <a:pt x="135" y="703"/>
                  </a:lnTo>
                  <a:lnTo>
                    <a:pt x="135" y="703"/>
                  </a:lnTo>
                  <a:lnTo>
                    <a:pt x="135" y="703"/>
                  </a:lnTo>
                  <a:lnTo>
                    <a:pt x="136" y="703"/>
                  </a:lnTo>
                  <a:lnTo>
                    <a:pt x="137" y="703"/>
                  </a:lnTo>
                  <a:lnTo>
                    <a:pt x="139" y="703"/>
                  </a:lnTo>
                  <a:lnTo>
                    <a:pt x="139" y="703"/>
                  </a:lnTo>
                  <a:lnTo>
                    <a:pt x="140" y="702"/>
                  </a:lnTo>
                  <a:lnTo>
                    <a:pt x="140" y="702"/>
                  </a:lnTo>
                  <a:lnTo>
                    <a:pt x="141" y="702"/>
                  </a:lnTo>
                  <a:lnTo>
                    <a:pt x="141" y="702"/>
                  </a:lnTo>
                  <a:lnTo>
                    <a:pt x="141" y="702"/>
                  </a:lnTo>
                  <a:lnTo>
                    <a:pt x="141" y="702"/>
                  </a:lnTo>
                  <a:lnTo>
                    <a:pt x="141" y="702"/>
                  </a:lnTo>
                  <a:lnTo>
                    <a:pt x="142" y="702"/>
                  </a:lnTo>
                  <a:lnTo>
                    <a:pt x="142" y="702"/>
                  </a:lnTo>
                  <a:lnTo>
                    <a:pt x="142" y="702"/>
                  </a:lnTo>
                  <a:lnTo>
                    <a:pt x="142" y="702"/>
                  </a:lnTo>
                  <a:lnTo>
                    <a:pt x="142" y="702"/>
                  </a:lnTo>
                  <a:lnTo>
                    <a:pt x="142" y="702"/>
                  </a:lnTo>
                  <a:lnTo>
                    <a:pt x="142" y="702"/>
                  </a:lnTo>
                  <a:lnTo>
                    <a:pt x="142" y="702"/>
                  </a:lnTo>
                  <a:lnTo>
                    <a:pt x="142" y="702"/>
                  </a:lnTo>
                  <a:lnTo>
                    <a:pt x="142" y="702"/>
                  </a:lnTo>
                  <a:lnTo>
                    <a:pt x="143" y="702"/>
                  </a:lnTo>
                  <a:lnTo>
                    <a:pt x="143" y="702"/>
                  </a:lnTo>
                  <a:lnTo>
                    <a:pt x="144" y="702"/>
                  </a:lnTo>
                  <a:lnTo>
                    <a:pt x="145" y="701"/>
                  </a:lnTo>
                  <a:lnTo>
                    <a:pt x="145" y="701"/>
                  </a:lnTo>
                  <a:lnTo>
                    <a:pt x="146" y="701"/>
                  </a:lnTo>
                  <a:lnTo>
                    <a:pt x="146" y="701"/>
                  </a:lnTo>
                  <a:lnTo>
                    <a:pt x="146" y="701"/>
                  </a:lnTo>
                  <a:lnTo>
                    <a:pt x="146" y="701"/>
                  </a:lnTo>
                  <a:lnTo>
                    <a:pt x="148" y="701"/>
                  </a:lnTo>
                  <a:lnTo>
                    <a:pt x="148" y="701"/>
                  </a:lnTo>
                  <a:lnTo>
                    <a:pt x="149" y="701"/>
                  </a:lnTo>
                  <a:lnTo>
                    <a:pt x="149" y="701"/>
                  </a:lnTo>
                  <a:lnTo>
                    <a:pt x="149" y="701"/>
                  </a:lnTo>
                  <a:lnTo>
                    <a:pt x="149" y="701"/>
                  </a:lnTo>
                  <a:lnTo>
                    <a:pt x="151" y="700"/>
                  </a:lnTo>
                  <a:lnTo>
                    <a:pt x="151" y="700"/>
                  </a:lnTo>
                  <a:lnTo>
                    <a:pt x="151" y="700"/>
                  </a:lnTo>
                  <a:lnTo>
                    <a:pt x="151" y="700"/>
                  </a:lnTo>
                  <a:lnTo>
                    <a:pt x="153" y="700"/>
                  </a:lnTo>
                  <a:lnTo>
                    <a:pt x="153" y="700"/>
                  </a:lnTo>
                  <a:lnTo>
                    <a:pt x="153" y="700"/>
                  </a:lnTo>
                  <a:lnTo>
                    <a:pt x="153" y="700"/>
                  </a:lnTo>
                  <a:lnTo>
                    <a:pt x="153" y="700"/>
                  </a:lnTo>
                  <a:lnTo>
                    <a:pt x="154" y="700"/>
                  </a:lnTo>
                  <a:lnTo>
                    <a:pt x="154" y="700"/>
                  </a:lnTo>
                  <a:lnTo>
                    <a:pt x="155" y="700"/>
                  </a:lnTo>
                  <a:lnTo>
                    <a:pt x="155" y="700"/>
                  </a:lnTo>
                  <a:lnTo>
                    <a:pt x="158" y="699"/>
                  </a:lnTo>
                  <a:lnTo>
                    <a:pt x="158" y="699"/>
                  </a:lnTo>
                  <a:lnTo>
                    <a:pt x="159" y="699"/>
                  </a:lnTo>
                  <a:lnTo>
                    <a:pt x="159" y="699"/>
                  </a:lnTo>
                  <a:lnTo>
                    <a:pt x="159" y="699"/>
                  </a:lnTo>
                  <a:lnTo>
                    <a:pt x="159" y="699"/>
                  </a:lnTo>
                  <a:lnTo>
                    <a:pt x="159" y="699"/>
                  </a:lnTo>
                  <a:lnTo>
                    <a:pt x="159" y="699"/>
                  </a:lnTo>
                  <a:lnTo>
                    <a:pt x="159" y="699"/>
                  </a:lnTo>
                  <a:lnTo>
                    <a:pt x="160" y="699"/>
                  </a:lnTo>
                  <a:lnTo>
                    <a:pt x="160" y="699"/>
                  </a:lnTo>
                  <a:lnTo>
                    <a:pt x="161" y="699"/>
                  </a:lnTo>
                  <a:lnTo>
                    <a:pt x="161" y="698"/>
                  </a:lnTo>
                  <a:lnTo>
                    <a:pt x="161" y="698"/>
                  </a:lnTo>
                  <a:lnTo>
                    <a:pt x="161" y="698"/>
                  </a:lnTo>
                  <a:lnTo>
                    <a:pt x="162" y="698"/>
                  </a:lnTo>
                  <a:lnTo>
                    <a:pt x="162" y="698"/>
                  </a:lnTo>
                  <a:lnTo>
                    <a:pt x="162" y="698"/>
                  </a:lnTo>
                  <a:lnTo>
                    <a:pt x="162" y="698"/>
                  </a:lnTo>
                  <a:lnTo>
                    <a:pt x="162" y="698"/>
                  </a:lnTo>
                  <a:lnTo>
                    <a:pt x="162" y="698"/>
                  </a:lnTo>
                  <a:lnTo>
                    <a:pt x="162" y="698"/>
                  </a:lnTo>
                  <a:lnTo>
                    <a:pt x="162" y="698"/>
                  </a:lnTo>
                  <a:lnTo>
                    <a:pt x="162" y="698"/>
                  </a:lnTo>
                  <a:lnTo>
                    <a:pt x="162" y="698"/>
                  </a:lnTo>
                  <a:lnTo>
                    <a:pt x="162" y="698"/>
                  </a:lnTo>
                  <a:lnTo>
                    <a:pt x="162" y="698"/>
                  </a:lnTo>
                  <a:lnTo>
                    <a:pt x="162" y="698"/>
                  </a:lnTo>
                  <a:lnTo>
                    <a:pt x="162" y="698"/>
                  </a:lnTo>
                  <a:lnTo>
                    <a:pt x="163" y="698"/>
                  </a:lnTo>
                  <a:lnTo>
                    <a:pt x="163" y="698"/>
                  </a:lnTo>
                  <a:lnTo>
                    <a:pt x="163" y="698"/>
                  </a:lnTo>
                  <a:lnTo>
                    <a:pt x="164" y="698"/>
                  </a:lnTo>
                  <a:lnTo>
                    <a:pt x="165" y="698"/>
                  </a:lnTo>
                  <a:lnTo>
                    <a:pt x="166" y="698"/>
                  </a:lnTo>
                  <a:lnTo>
                    <a:pt x="166" y="698"/>
                  </a:lnTo>
                  <a:lnTo>
                    <a:pt x="166" y="698"/>
                  </a:lnTo>
                  <a:lnTo>
                    <a:pt x="168" y="697"/>
                  </a:lnTo>
                  <a:lnTo>
                    <a:pt x="169" y="697"/>
                  </a:lnTo>
                  <a:lnTo>
                    <a:pt x="170" y="697"/>
                  </a:lnTo>
                  <a:lnTo>
                    <a:pt x="173" y="696"/>
                  </a:lnTo>
                  <a:lnTo>
                    <a:pt x="173" y="696"/>
                  </a:lnTo>
                  <a:lnTo>
                    <a:pt x="173" y="696"/>
                  </a:lnTo>
                  <a:lnTo>
                    <a:pt x="175" y="696"/>
                  </a:lnTo>
                  <a:lnTo>
                    <a:pt x="175" y="696"/>
                  </a:lnTo>
                  <a:lnTo>
                    <a:pt x="175" y="696"/>
                  </a:lnTo>
                  <a:lnTo>
                    <a:pt x="177" y="696"/>
                  </a:lnTo>
                  <a:lnTo>
                    <a:pt x="178" y="695"/>
                  </a:lnTo>
                  <a:lnTo>
                    <a:pt x="179" y="695"/>
                  </a:lnTo>
                  <a:lnTo>
                    <a:pt x="180" y="695"/>
                  </a:lnTo>
                  <a:lnTo>
                    <a:pt x="181" y="695"/>
                  </a:lnTo>
                  <a:lnTo>
                    <a:pt x="181" y="695"/>
                  </a:lnTo>
                  <a:lnTo>
                    <a:pt x="181" y="695"/>
                  </a:lnTo>
                  <a:lnTo>
                    <a:pt x="183" y="694"/>
                  </a:lnTo>
                  <a:lnTo>
                    <a:pt x="184" y="694"/>
                  </a:lnTo>
                  <a:lnTo>
                    <a:pt x="187" y="694"/>
                  </a:lnTo>
                  <a:lnTo>
                    <a:pt x="187" y="694"/>
                  </a:lnTo>
                  <a:lnTo>
                    <a:pt x="188" y="693"/>
                  </a:lnTo>
                  <a:lnTo>
                    <a:pt x="188" y="693"/>
                  </a:lnTo>
                  <a:lnTo>
                    <a:pt x="188" y="693"/>
                  </a:lnTo>
                  <a:lnTo>
                    <a:pt x="189" y="693"/>
                  </a:lnTo>
                  <a:lnTo>
                    <a:pt x="189" y="693"/>
                  </a:lnTo>
                  <a:lnTo>
                    <a:pt x="189" y="693"/>
                  </a:lnTo>
                  <a:lnTo>
                    <a:pt x="189" y="693"/>
                  </a:lnTo>
                  <a:lnTo>
                    <a:pt x="189" y="693"/>
                  </a:lnTo>
                  <a:lnTo>
                    <a:pt x="189" y="693"/>
                  </a:lnTo>
                  <a:lnTo>
                    <a:pt x="191" y="693"/>
                  </a:lnTo>
                  <a:lnTo>
                    <a:pt x="191" y="693"/>
                  </a:lnTo>
                  <a:lnTo>
                    <a:pt x="191" y="693"/>
                  </a:lnTo>
                  <a:lnTo>
                    <a:pt x="191" y="693"/>
                  </a:lnTo>
                  <a:lnTo>
                    <a:pt x="191" y="693"/>
                  </a:lnTo>
                  <a:lnTo>
                    <a:pt x="191" y="693"/>
                  </a:lnTo>
                  <a:lnTo>
                    <a:pt x="192" y="693"/>
                  </a:lnTo>
                  <a:lnTo>
                    <a:pt x="192" y="693"/>
                  </a:lnTo>
                  <a:lnTo>
                    <a:pt x="192" y="693"/>
                  </a:lnTo>
                  <a:lnTo>
                    <a:pt x="192" y="693"/>
                  </a:lnTo>
                  <a:lnTo>
                    <a:pt x="192" y="693"/>
                  </a:lnTo>
                  <a:lnTo>
                    <a:pt x="193" y="692"/>
                  </a:lnTo>
                  <a:lnTo>
                    <a:pt x="193" y="692"/>
                  </a:lnTo>
                  <a:lnTo>
                    <a:pt x="194" y="692"/>
                  </a:lnTo>
                  <a:lnTo>
                    <a:pt x="194" y="692"/>
                  </a:lnTo>
                  <a:lnTo>
                    <a:pt x="194" y="692"/>
                  </a:lnTo>
                  <a:lnTo>
                    <a:pt x="194" y="692"/>
                  </a:lnTo>
                  <a:lnTo>
                    <a:pt x="194" y="692"/>
                  </a:lnTo>
                  <a:lnTo>
                    <a:pt x="195" y="692"/>
                  </a:lnTo>
                  <a:lnTo>
                    <a:pt x="195" y="692"/>
                  </a:lnTo>
                  <a:lnTo>
                    <a:pt x="196" y="692"/>
                  </a:lnTo>
                  <a:lnTo>
                    <a:pt x="196" y="692"/>
                  </a:lnTo>
                  <a:lnTo>
                    <a:pt x="197" y="692"/>
                  </a:lnTo>
                  <a:lnTo>
                    <a:pt x="197" y="692"/>
                  </a:lnTo>
                  <a:lnTo>
                    <a:pt x="197" y="692"/>
                  </a:lnTo>
                  <a:lnTo>
                    <a:pt x="197" y="692"/>
                  </a:lnTo>
                  <a:lnTo>
                    <a:pt x="198" y="692"/>
                  </a:lnTo>
                  <a:lnTo>
                    <a:pt x="198" y="691"/>
                  </a:lnTo>
                  <a:lnTo>
                    <a:pt x="198" y="691"/>
                  </a:lnTo>
                  <a:lnTo>
                    <a:pt x="198" y="691"/>
                  </a:lnTo>
                  <a:lnTo>
                    <a:pt x="198" y="691"/>
                  </a:lnTo>
                  <a:lnTo>
                    <a:pt x="199" y="691"/>
                  </a:lnTo>
                  <a:lnTo>
                    <a:pt x="199" y="691"/>
                  </a:lnTo>
                  <a:lnTo>
                    <a:pt x="200" y="691"/>
                  </a:lnTo>
                  <a:lnTo>
                    <a:pt x="201" y="691"/>
                  </a:lnTo>
                  <a:lnTo>
                    <a:pt x="201" y="691"/>
                  </a:lnTo>
                  <a:lnTo>
                    <a:pt x="202" y="691"/>
                  </a:lnTo>
                  <a:lnTo>
                    <a:pt x="202" y="691"/>
                  </a:lnTo>
                  <a:lnTo>
                    <a:pt x="203" y="691"/>
                  </a:lnTo>
                  <a:lnTo>
                    <a:pt x="204" y="690"/>
                  </a:lnTo>
                  <a:lnTo>
                    <a:pt x="205" y="690"/>
                  </a:lnTo>
                  <a:lnTo>
                    <a:pt x="205" y="690"/>
                  </a:lnTo>
                  <a:lnTo>
                    <a:pt x="205" y="690"/>
                  </a:lnTo>
                  <a:lnTo>
                    <a:pt x="205" y="690"/>
                  </a:lnTo>
                  <a:lnTo>
                    <a:pt x="205" y="690"/>
                  </a:lnTo>
                  <a:lnTo>
                    <a:pt x="206" y="690"/>
                  </a:lnTo>
                  <a:lnTo>
                    <a:pt x="206" y="690"/>
                  </a:lnTo>
                  <a:lnTo>
                    <a:pt x="206" y="690"/>
                  </a:lnTo>
                  <a:lnTo>
                    <a:pt x="206" y="690"/>
                  </a:lnTo>
                  <a:lnTo>
                    <a:pt x="206" y="690"/>
                  </a:lnTo>
                  <a:lnTo>
                    <a:pt x="209" y="689"/>
                  </a:lnTo>
                  <a:lnTo>
                    <a:pt x="209" y="689"/>
                  </a:lnTo>
                  <a:lnTo>
                    <a:pt x="210" y="689"/>
                  </a:lnTo>
                  <a:lnTo>
                    <a:pt x="210" y="689"/>
                  </a:lnTo>
                  <a:lnTo>
                    <a:pt x="210" y="689"/>
                  </a:lnTo>
                  <a:lnTo>
                    <a:pt x="210" y="689"/>
                  </a:lnTo>
                  <a:lnTo>
                    <a:pt x="211" y="689"/>
                  </a:lnTo>
                  <a:lnTo>
                    <a:pt x="211" y="689"/>
                  </a:lnTo>
                  <a:lnTo>
                    <a:pt x="211" y="689"/>
                  </a:lnTo>
                  <a:lnTo>
                    <a:pt x="211" y="689"/>
                  </a:lnTo>
                  <a:lnTo>
                    <a:pt x="212" y="689"/>
                  </a:lnTo>
                  <a:lnTo>
                    <a:pt x="212" y="689"/>
                  </a:lnTo>
                  <a:lnTo>
                    <a:pt x="213" y="688"/>
                  </a:lnTo>
                  <a:lnTo>
                    <a:pt x="213" y="688"/>
                  </a:lnTo>
                  <a:lnTo>
                    <a:pt x="215" y="688"/>
                  </a:lnTo>
                  <a:lnTo>
                    <a:pt x="215" y="688"/>
                  </a:lnTo>
                  <a:lnTo>
                    <a:pt x="215" y="688"/>
                  </a:lnTo>
                  <a:lnTo>
                    <a:pt x="216" y="688"/>
                  </a:lnTo>
                  <a:lnTo>
                    <a:pt x="216" y="688"/>
                  </a:lnTo>
                  <a:lnTo>
                    <a:pt x="216" y="688"/>
                  </a:lnTo>
                  <a:lnTo>
                    <a:pt x="217" y="688"/>
                  </a:lnTo>
                  <a:lnTo>
                    <a:pt x="217" y="688"/>
                  </a:lnTo>
                  <a:lnTo>
                    <a:pt x="217" y="688"/>
                  </a:lnTo>
                  <a:lnTo>
                    <a:pt x="218" y="688"/>
                  </a:lnTo>
                  <a:lnTo>
                    <a:pt x="219" y="687"/>
                  </a:lnTo>
                  <a:lnTo>
                    <a:pt x="220" y="687"/>
                  </a:lnTo>
                  <a:lnTo>
                    <a:pt x="221" y="687"/>
                  </a:lnTo>
                  <a:lnTo>
                    <a:pt x="221" y="687"/>
                  </a:lnTo>
                  <a:lnTo>
                    <a:pt x="221" y="687"/>
                  </a:lnTo>
                  <a:lnTo>
                    <a:pt x="222" y="687"/>
                  </a:lnTo>
                  <a:lnTo>
                    <a:pt x="222" y="687"/>
                  </a:lnTo>
                  <a:lnTo>
                    <a:pt x="222" y="687"/>
                  </a:lnTo>
                  <a:lnTo>
                    <a:pt x="222" y="687"/>
                  </a:lnTo>
                  <a:lnTo>
                    <a:pt x="222" y="687"/>
                  </a:lnTo>
                  <a:lnTo>
                    <a:pt x="223" y="686"/>
                  </a:lnTo>
                  <a:lnTo>
                    <a:pt x="223" y="686"/>
                  </a:lnTo>
                  <a:lnTo>
                    <a:pt x="225" y="686"/>
                  </a:lnTo>
                  <a:lnTo>
                    <a:pt x="225" y="686"/>
                  </a:lnTo>
                  <a:lnTo>
                    <a:pt x="225" y="686"/>
                  </a:lnTo>
                  <a:lnTo>
                    <a:pt x="225" y="686"/>
                  </a:lnTo>
                  <a:lnTo>
                    <a:pt x="225" y="686"/>
                  </a:lnTo>
                  <a:lnTo>
                    <a:pt x="225" y="686"/>
                  </a:lnTo>
                  <a:lnTo>
                    <a:pt x="225" y="686"/>
                  </a:lnTo>
                  <a:lnTo>
                    <a:pt x="225" y="686"/>
                  </a:lnTo>
                  <a:lnTo>
                    <a:pt x="225" y="686"/>
                  </a:lnTo>
                  <a:lnTo>
                    <a:pt x="226" y="686"/>
                  </a:lnTo>
                  <a:lnTo>
                    <a:pt x="226" y="686"/>
                  </a:lnTo>
                  <a:lnTo>
                    <a:pt x="226" y="686"/>
                  </a:lnTo>
                  <a:lnTo>
                    <a:pt x="226" y="686"/>
                  </a:lnTo>
                  <a:lnTo>
                    <a:pt x="226" y="686"/>
                  </a:lnTo>
                  <a:lnTo>
                    <a:pt x="227" y="686"/>
                  </a:lnTo>
                  <a:lnTo>
                    <a:pt x="227" y="686"/>
                  </a:lnTo>
                  <a:lnTo>
                    <a:pt x="227" y="686"/>
                  </a:lnTo>
                  <a:lnTo>
                    <a:pt x="227" y="686"/>
                  </a:lnTo>
                  <a:lnTo>
                    <a:pt x="227" y="686"/>
                  </a:lnTo>
                  <a:lnTo>
                    <a:pt x="227" y="686"/>
                  </a:lnTo>
                  <a:lnTo>
                    <a:pt x="227" y="685"/>
                  </a:lnTo>
                  <a:lnTo>
                    <a:pt x="227" y="685"/>
                  </a:lnTo>
                  <a:lnTo>
                    <a:pt x="227" y="685"/>
                  </a:lnTo>
                  <a:lnTo>
                    <a:pt x="227" y="685"/>
                  </a:lnTo>
                  <a:lnTo>
                    <a:pt x="228" y="685"/>
                  </a:lnTo>
                  <a:lnTo>
                    <a:pt x="228" y="685"/>
                  </a:lnTo>
                  <a:lnTo>
                    <a:pt x="229" y="685"/>
                  </a:lnTo>
                  <a:lnTo>
                    <a:pt x="230" y="685"/>
                  </a:lnTo>
                  <a:lnTo>
                    <a:pt x="231" y="685"/>
                  </a:lnTo>
                  <a:lnTo>
                    <a:pt x="231" y="685"/>
                  </a:lnTo>
                  <a:lnTo>
                    <a:pt x="232" y="685"/>
                  </a:lnTo>
                  <a:lnTo>
                    <a:pt x="232" y="684"/>
                  </a:lnTo>
                  <a:lnTo>
                    <a:pt x="233" y="684"/>
                  </a:lnTo>
                  <a:lnTo>
                    <a:pt x="234" y="684"/>
                  </a:lnTo>
                  <a:lnTo>
                    <a:pt x="234" y="684"/>
                  </a:lnTo>
                  <a:lnTo>
                    <a:pt x="234" y="684"/>
                  </a:lnTo>
                  <a:lnTo>
                    <a:pt x="234" y="684"/>
                  </a:lnTo>
                  <a:lnTo>
                    <a:pt x="234" y="684"/>
                  </a:lnTo>
                  <a:lnTo>
                    <a:pt x="234" y="684"/>
                  </a:lnTo>
                  <a:lnTo>
                    <a:pt x="234" y="684"/>
                  </a:lnTo>
                  <a:lnTo>
                    <a:pt x="235" y="684"/>
                  </a:lnTo>
                  <a:lnTo>
                    <a:pt x="237" y="683"/>
                  </a:lnTo>
                  <a:lnTo>
                    <a:pt x="238" y="683"/>
                  </a:lnTo>
                  <a:lnTo>
                    <a:pt x="239" y="683"/>
                  </a:lnTo>
                  <a:lnTo>
                    <a:pt x="240" y="683"/>
                  </a:lnTo>
                  <a:lnTo>
                    <a:pt x="241" y="682"/>
                  </a:lnTo>
                  <a:lnTo>
                    <a:pt x="241" y="682"/>
                  </a:lnTo>
                  <a:lnTo>
                    <a:pt x="243" y="682"/>
                  </a:lnTo>
                  <a:lnTo>
                    <a:pt x="244" y="682"/>
                  </a:lnTo>
                  <a:lnTo>
                    <a:pt x="245" y="681"/>
                  </a:lnTo>
                  <a:lnTo>
                    <a:pt x="246" y="681"/>
                  </a:lnTo>
                  <a:lnTo>
                    <a:pt x="247" y="681"/>
                  </a:lnTo>
                  <a:lnTo>
                    <a:pt x="249" y="680"/>
                  </a:lnTo>
                  <a:lnTo>
                    <a:pt x="250" y="680"/>
                  </a:lnTo>
                  <a:lnTo>
                    <a:pt x="251" y="680"/>
                  </a:lnTo>
                  <a:lnTo>
                    <a:pt x="252" y="680"/>
                  </a:lnTo>
                  <a:lnTo>
                    <a:pt x="254" y="679"/>
                  </a:lnTo>
                  <a:lnTo>
                    <a:pt x="256" y="679"/>
                  </a:lnTo>
                  <a:lnTo>
                    <a:pt x="257" y="679"/>
                  </a:lnTo>
                  <a:lnTo>
                    <a:pt x="257" y="678"/>
                  </a:lnTo>
                  <a:lnTo>
                    <a:pt x="258" y="678"/>
                  </a:lnTo>
                  <a:lnTo>
                    <a:pt x="258" y="678"/>
                  </a:lnTo>
                  <a:lnTo>
                    <a:pt x="260" y="678"/>
                  </a:lnTo>
                  <a:lnTo>
                    <a:pt x="260" y="678"/>
                  </a:lnTo>
                  <a:lnTo>
                    <a:pt x="260" y="678"/>
                  </a:lnTo>
                  <a:lnTo>
                    <a:pt x="261" y="678"/>
                  </a:lnTo>
                  <a:lnTo>
                    <a:pt x="262" y="677"/>
                  </a:lnTo>
                  <a:lnTo>
                    <a:pt x="263" y="677"/>
                  </a:lnTo>
                  <a:lnTo>
                    <a:pt x="263" y="677"/>
                  </a:lnTo>
                  <a:lnTo>
                    <a:pt x="264" y="677"/>
                  </a:lnTo>
                  <a:lnTo>
                    <a:pt x="265" y="677"/>
                  </a:lnTo>
                  <a:lnTo>
                    <a:pt x="265" y="676"/>
                  </a:lnTo>
                  <a:lnTo>
                    <a:pt x="266" y="676"/>
                  </a:lnTo>
                  <a:lnTo>
                    <a:pt x="267" y="676"/>
                  </a:lnTo>
                  <a:lnTo>
                    <a:pt x="267" y="676"/>
                  </a:lnTo>
                  <a:lnTo>
                    <a:pt x="268" y="676"/>
                  </a:lnTo>
                  <a:lnTo>
                    <a:pt x="270" y="675"/>
                  </a:lnTo>
                  <a:lnTo>
                    <a:pt x="271" y="675"/>
                  </a:lnTo>
                  <a:lnTo>
                    <a:pt x="271" y="675"/>
                  </a:lnTo>
                  <a:lnTo>
                    <a:pt x="272" y="675"/>
                  </a:lnTo>
                  <a:lnTo>
                    <a:pt x="275" y="674"/>
                  </a:lnTo>
                  <a:lnTo>
                    <a:pt x="276" y="674"/>
                  </a:lnTo>
                  <a:lnTo>
                    <a:pt x="276" y="674"/>
                  </a:lnTo>
                  <a:lnTo>
                    <a:pt x="276" y="674"/>
                  </a:lnTo>
                  <a:lnTo>
                    <a:pt x="277" y="674"/>
                  </a:lnTo>
                  <a:lnTo>
                    <a:pt x="277" y="674"/>
                  </a:lnTo>
                  <a:lnTo>
                    <a:pt x="277" y="674"/>
                  </a:lnTo>
                  <a:lnTo>
                    <a:pt x="277" y="673"/>
                  </a:lnTo>
                  <a:lnTo>
                    <a:pt x="279" y="673"/>
                  </a:lnTo>
                  <a:lnTo>
                    <a:pt x="279" y="673"/>
                  </a:lnTo>
                  <a:lnTo>
                    <a:pt x="279" y="673"/>
                  </a:lnTo>
                  <a:lnTo>
                    <a:pt x="280" y="673"/>
                  </a:lnTo>
                  <a:lnTo>
                    <a:pt x="280" y="673"/>
                  </a:lnTo>
                  <a:lnTo>
                    <a:pt x="280" y="673"/>
                  </a:lnTo>
                  <a:lnTo>
                    <a:pt x="281" y="673"/>
                  </a:lnTo>
                  <a:lnTo>
                    <a:pt x="281" y="673"/>
                  </a:lnTo>
                  <a:lnTo>
                    <a:pt x="281" y="673"/>
                  </a:lnTo>
                  <a:lnTo>
                    <a:pt x="281" y="672"/>
                  </a:lnTo>
                  <a:lnTo>
                    <a:pt x="282" y="672"/>
                  </a:lnTo>
                  <a:lnTo>
                    <a:pt x="282" y="672"/>
                  </a:lnTo>
                  <a:lnTo>
                    <a:pt x="284" y="672"/>
                  </a:lnTo>
                  <a:lnTo>
                    <a:pt x="285" y="672"/>
                  </a:lnTo>
                  <a:lnTo>
                    <a:pt x="285" y="671"/>
                  </a:lnTo>
                  <a:lnTo>
                    <a:pt x="286" y="671"/>
                  </a:lnTo>
                  <a:lnTo>
                    <a:pt x="288" y="671"/>
                  </a:lnTo>
                  <a:lnTo>
                    <a:pt x="289" y="670"/>
                  </a:lnTo>
                  <a:lnTo>
                    <a:pt x="289" y="670"/>
                  </a:lnTo>
                  <a:lnTo>
                    <a:pt x="289" y="670"/>
                  </a:lnTo>
                  <a:lnTo>
                    <a:pt x="292" y="670"/>
                  </a:lnTo>
                  <a:lnTo>
                    <a:pt x="292" y="670"/>
                  </a:lnTo>
                  <a:lnTo>
                    <a:pt x="293" y="669"/>
                  </a:lnTo>
                  <a:lnTo>
                    <a:pt x="293" y="669"/>
                  </a:lnTo>
                  <a:lnTo>
                    <a:pt x="294" y="669"/>
                  </a:lnTo>
                  <a:lnTo>
                    <a:pt x="295" y="669"/>
                  </a:lnTo>
                  <a:lnTo>
                    <a:pt x="297" y="668"/>
                  </a:lnTo>
                  <a:lnTo>
                    <a:pt x="298" y="668"/>
                  </a:lnTo>
                  <a:lnTo>
                    <a:pt x="299" y="668"/>
                  </a:lnTo>
                  <a:lnTo>
                    <a:pt x="300" y="667"/>
                  </a:lnTo>
                  <a:lnTo>
                    <a:pt x="301" y="667"/>
                  </a:lnTo>
                  <a:lnTo>
                    <a:pt x="302" y="667"/>
                  </a:lnTo>
                  <a:lnTo>
                    <a:pt x="303" y="667"/>
                  </a:lnTo>
                  <a:lnTo>
                    <a:pt x="303" y="667"/>
                  </a:lnTo>
                  <a:lnTo>
                    <a:pt x="304" y="666"/>
                  </a:lnTo>
                  <a:lnTo>
                    <a:pt x="305" y="666"/>
                  </a:lnTo>
                  <a:lnTo>
                    <a:pt x="305" y="666"/>
                  </a:lnTo>
                  <a:lnTo>
                    <a:pt x="306" y="666"/>
                  </a:lnTo>
                  <a:lnTo>
                    <a:pt x="307" y="666"/>
                  </a:lnTo>
                  <a:lnTo>
                    <a:pt x="307" y="665"/>
                  </a:lnTo>
                  <a:lnTo>
                    <a:pt x="308" y="665"/>
                  </a:lnTo>
                  <a:lnTo>
                    <a:pt x="309" y="665"/>
                  </a:lnTo>
                  <a:lnTo>
                    <a:pt x="311" y="664"/>
                  </a:lnTo>
                  <a:lnTo>
                    <a:pt x="311" y="664"/>
                  </a:lnTo>
                  <a:lnTo>
                    <a:pt x="314" y="664"/>
                  </a:lnTo>
                  <a:lnTo>
                    <a:pt x="315" y="663"/>
                  </a:lnTo>
                  <a:lnTo>
                    <a:pt x="315" y="663"/>
                  </a:lnTo>
                  <a:lnTo>
                    <a:pt x="316" y="663"/>
                  </a:lnTo>
                  <a:lnTo>
                    <a:pt x="317" y="663"/>
                  </a:lnTo>
                  <a:lnTo>
                    <a:pt x="318" y="663"/>
                  </a:lnTo>
                  <a:lnTo>
                    <a:pt x="320" y="662"/>
                  </a:lnTo>
                  <a:lnTo>
                    <a:pt x="322" y="662"/>
                  </a:lnTo>
                  <a:lnTo>
                    <a:pt x="324" y="661"/>
                  </a:lnTo>
                  <a:lnTo>
                    <a:pt x="326" y="661"/>
                  </a:lnTo>
                  <a:lnTo>
                    <a:pt x="326" y="660"/>
                  </a:lnTo>
                  <a:lnTo>
                    <a:pt x="327" y="660"/>
                  </a:lnTo>
                  <a:lnTo>
                    <a:pt x="328" y="660"/>
                  </a:lnTo>
                  <a:lnTo>
                    <a:pt x="329" y="660"/>
                  </a:lnTo>
                  <a:lnTo>
                    <a:pt x="329" y="660"/>
                  </a:lnTo>
                  <a:lnTo>
                    <a:pt x="332" y="659"/>
                  </a:lnTo>
                  <a:lnTo>
                    <a:pt x="332" y="659"/>
                  </a:lnTo>
                  <a:lnTo>
                    <a:pt x="333" y="659"/>
                  </a:lnTo>
                  <a:lnTo>
                    <a:pt x="334" y="658"/>
                  </a:lnTo>
                  <a:lnTo>
                    <a:pt x="334" y="658"/>
                  </a:lnTo>
                  <a:lnTo>
                    <a:pt x="334" y="658"/>
                  </a:lnTo>
                  <a:lnTo>
                    <a:pt x="335" y="658"/>
                  </a:lnTo>
                  <a:lnTo>
                    <a:pt x="335" y="658"/>
                  </a:lnTo>
                  <a:lnTo>
                    <a:pt x="336" y="658"/>
                  </a:lnTo>
                  <a:lnTo>
                    <a:pt x="336" y="658"/>
                  </a:lnTo>
                  <a:lnTo>
                    <a:pt x="338" y="657"/>
                  </a:lnTo>
                  <a:lnTo>
                    <a:pt x="339" y="657"/>
                  </a:lnTo>
                  <a:lnTo>
                    <a:pt x="340" y="657"/>
                  </a:lnTo>
                  <a:lnTo>
                    <a:pt x="340" y="657"/>
                  </a:lnTo>
                  <a:lnTo>
                    <a:pt x="340" y="657"/>
                  </a:lnTo>
                  <a:lnTo>
                    <a:pt x="341" y="656"/>
                  </a:lnTo>
                  <a:lnTo>
                    <a:pt x="342" y="656"/>
                  </a:lnTo>
                  <a:lnTo>
                    <a:pt x="344" y="656"/>
                  </a:lnTo>
                  <a:lnTo>
                    <a:pt x="345" y="655"/>
                  </a:lnTo>
                  <a:lnTo>
                    <a:pt x="346" y="655"/>
                  </a:lnTo>
                  <a:lnTo>
                    <a:pt x="348" y="655"/>
                  </a:lnTo>
                  <a:lnTo>
                    <a:pt x="348" y="654"/>
                  </a:lnTo>
                  <a:lnTo>
                    <a:pt x="349" y="654"/>
                  </a:lnTo>
                  <a:lnTo>
                    <a:pt x="351" y="654"/>
                  </a:lnTo>
                  <a:lnTo>
                    <a:pt x="352" y="653"/>
                  </a:lnTo>
                  <a:lnTo>
                    <a:pt x="353" y="653"/>
                  </a:lnTo>
                  <a:lnTo>
                    <a:pt x="353" y="653"/>
                  </a:lnTo>
                  <a:lnTo>
                    <a:pt x="354" y="653"/>
                  </a:lnTo>
                  <a:lnTo>
                    <a:pt x="354" y="653"/>
                  </a:lnTo>
                  <a:lnTo>
                    <a:pt x="355" y="653"/>
                  </a:lnTo>
                  <a:lnTo>
                    <a:pt x="355" y="653"/>
                  </a:lnTo>
                  <a:lnTo>
                    <a:pt x="357" y="652"/>
                  </a:lnTo>
                  <a:lnTo>
                    <a:pt x="357" y="652"/>
                  </a:lnTo>
                  <a:lnTo>
                    <a:pt x="358" y="652"/>
                  </a:lnTo>
                  <a:lnTo>
                    <a:pt x="360" y="651"/>
                  </a:lnTo>
                  <a:lnTo>
                    <a:pt x="360" y="651"/>
                  </a:lnTo>
                  <a:lnTo>
                    <a:pt x="361" y="651"/>
                  </a:lnTo>
                  <a:lnTo>
                    <a:pt x="362" y="651"/>
                  </a:lnTo>
                  <a:lnTo>
                    <a:pt x="364" y="650"/>
                  </a:lnTo>
                  <a:lnTo>
                    <a:pt x="365" y="650"/>
                  </a:lnTo>
                  <a:lnTo>
                    <a:pt x="366" y="650"/>
                  </a:lnTo>
                  <a:lnTo>
                    <a:pt x="366" y="650"/>
                  </a:lnTo>
                  <a:lnTo>
                    <a:pt x="368" y="649"/>
                  </a:lnTo>
                  <a:lnTo>
                    <a:pt x="369" y="649"/>
                  </a:lnTo>
                  <a:lnTo>
                    <a:pt x="370" y="649"/>
                  </a:lnTo>
                  <a:lnTo>
                    <a:pt x="370" y="649"/>
                  </a:lnTo>
                  <a:lnTo>
                    <a:pt x="373" y="648"/>
                  </a:lnTo>
                  <a:lnTo>
                    <a:pt x="375" y="647"/>
                  </a:lnTo>
                  <a:lnTo>
                    <a:pt x="376" y="647"/>
                  </a:lnTo>
                  <a:lnTo>
                    <a:pt x="376" y="647"/>
                  </a:lnTo>
                  <a:lnTo>
                    <a:pt x="377" y="647"/>
                  </a:lnTo>
                  <a:lnTo>
                    <a:pt x="377" y="647"/>
                  </a:lnTo>
                  <a:lnTo>
                    <a:pt x="378" y="647"/>
                  </a:lnTo>
                  <a:lnTo>
                    <a:pt x="379" y="646"/>
                  </a:lnTo>
                  <a:lnTo>
                    <a:pt x="380" y="646"/>
                  </a:lnTo>
                  <a:lnTo>
                    <a:pt x="381" y="646"/>
                  </a:lnTo>
                  <a:lnTo>
                    <a:pt x="383" y="645"/>
                  </a:lnTo>
                  <a:lnTo>
                    <a:pt x="393" y="642"/>
                  </a:lnTo>
                  <a:lnTo>
                    <a:pt x="394" y="642"/>
                  </a:lnTo>
                  <a:lnTo>
                    <a:pt x="396" y="642"/>
                  </a:lnTo>
                  <a:lnTo>
                    <a:pt x="397" y="642"/>
                  </a:lnTo>
                  <a:lnTo>
                    <a:pt x="397" y="642"/>
                  </a:lnTo>
                  <a:lnTo>
                    <a:pt x="400" y="641"/>
                  </a:lnTo>
                  <a:lnTo>
                    <a:pt x="401" y="640"/>
                  </a:lnTo>
                  <a:lnTo>
                    <a:pt x="401" y="640"/>
                  </a:lnTo>
                  <a:lnTo>
                    <a:pt x="401" y="640"/>
                  </a:lnTo>
                  <a:lnTo>
                    <a:pt x="401" y="640"/>
                  </a:lnTo>
                  <a:lnTo>
                    <a:pt x="402" y="640"/>
                  </a:lnTo>
                  <a:lnTo>
                    <a:pt x="402" y="640"/>
                  </a:lnTo>
                  <a:lnTo>
                    <a:pt x="403" y="640"/>
                  </a:lnTo>
                  <a:lnTo>
                    <a:pt x="403" y="640"/>
                  </a:lnTo>
                  <a:lnTo>
                    <a:pt x="403" y="640"/>
                  </a:lnTo>
                  <a:lnTo>
                    <a:pt x="404" y="640"/>
                  </a:lnTo>
                  <a:lnTo>
                    <a:pt x="404" y="640"/>
                  </a:lnTo>
                  <a:lnTo>
                    <a:pt x="404" y="640"/>
                  </a:lnTo>
                  <a:lnTo>
                    <a:pt x="404" y="639"/>
                  </a:lnTo>
                  <a:lnTo>
                    <a:pt x="405" y="639"/>
                  </a:lnTo>
                  <a:lnTo>
                    <a:pt x="405" y="639"/>
                  </a:lnTo>
                  <a:lnTo>
                    <a:pt x="405" y="639"/>
                  </a:lnTo>
                  <a:lnTo>
                    <a:pt x="408" y="639"/>
                  </a:lnTo>
                  <a:lnTo>
                    <a:pt x="408" y="638"/>
                  </a:lnTo>
                  <a:lnTo>
                    <a:pt x="410" y="638"/>
                  </a:lnTo>
                  <a:lnTo>
                    <a:pt x="410" y="638"/>
                  </a:lnTo>
                  <a:lnTo>
                    <a:pt x="410" y="638"/>
                  </a:lnTo>
                  <a:lnTo>
                    <a:pt x="410" y="638"/>
                  </a:lnTo>
                  <a:lnTo>
                    <a:pt x="411" y="638"/>
                  </a:lnTo>
                  <a:lnTo>
                    <a:pt x="411" y="638"/>
                  </a:lnTo>
                  <a:lnTo>
                    <a:pt x="411" y="638"/>
                  </a:lnTo>
                  <a:lnTo>
                    <a:pt x="411" y="638"/>
                  </a:lnTo>
                  <a:lnTo>
                    <a:pt x="412" y="637"/>
                  </a:lnTo>
                  <a:lnTo>
                    <a:pt x="412" y="637"/>
                  </a:lnTo>
                  <a:lnTo>
                    <a:pt x="413" y="637"/>
                  </a:lnTo>
                  <a:lnTo>
                    <a:pt x="413" y="637"/>
                  </a:lnTo>
                  <a:lnTo>
                    <a:pt x="413" y="637"/>
                  </a:lnTo>
                  <a:lnTo>
                    <a:pt x="413" y="637"/>
                  </a:lnTo>
                  <a:lnTo>
                    <a:pt x="413" y="637"/>
                  </a:lnTo>
                  <a:lnTo>
                    <a:pt x="414" y="637"/>
                  </a:lnTo>
                  <a:lnTo>
                    <a:pt x="414" y="637"/>
                  </a:lnTo>
                  <a:lnTo>
                    <a:pt x="414" y="637"/>
                  </a:lnTo>
                  <a:lnTo>
                    <a:pt x="414" y="637"/>
                  </a:lnTo>
                  <a:lnTo>
                    <a:pt x="414" y="637"/>
                  </a:lnTo>
                  <a:lnTo>
                    <a:pt x="415" y="637"/>
                  </a:lnTo>
                  <a:lnTo>
                    <a:pt x="415" y="637"/>
                  </a:lnTo>
                  <a:lnTo>
                    <a:pt x="415" y="637"/>
                  </a:lnTo>
                  <a:lnTo>
                    <a:pt x="416" y="636"/>
                  </a:lnTo>
                  <a:lnTo>
                    <a:pt x="416" y="636"/>
                  </a:lnTo>
                  <a:lnTo>
                    <a:pt x="416" y="636"/>
                  </a:lnTo>
                  <a:lnTo>
                    <a:pt x="418" y="636"/>
                  </a:lnTo>
                  <a:lnTo>
                    <a:pt x="418" y="636"/>
                  </a:lnTo>
                  <a:lnTo>
                    <a:pt x="419" y="635"/>
                  </a:lnTo>
                  <a:lnTo>
                    <a:pt x="419" y="635"/>
                  </a:lnTo>
                  <a:lnTo>
                    <a:pt x="419" y="635"/>
                  </a:lnTo>
                  <a:lnTo>
                    <a:pt x="420" y="635"/>
                  </a:lnTo>
                  <a:lnTo>
                    <a:pt x="420" y="635"/>
                  </a:lnTo>
                  <a:lnTo>
                    <a:pt x="420" y="635"/>
                  </a:lnTo>
                  <a:lnTo>
                    <a:pt x="420" y="635"/>
                  </a:lnTo>
                  <a:lnTo>
                    <a:pt x="421" y="635"/>
                  </a:lnTo>
                  <a:lnTo>
                    <a:pt x="421" y="635"/>
                  </a:lnTo>
                  <a:lnTo>
                    <a:pt x="421" y="635"/>
                  </a:lnTo>
                  <a:lnTo>
                    <a:pt x="421" y="635"/>
                  </a:lnTo>
                  <a:lnTo>
                    <a:pt x="421" y="635"/>
                  </a:lnTo>
                  <a:lnTo>
                    <a:pt x="421" y="635"/>
                  </a:lnTo>
                  <a:lnTo>
                    <a:pt x="421" y="635"/>
                  </a:lnTo>
                  <a:lnTo>
                    <a:pt x="421" y="635"/>
                  </a:lnTo>
                  <a:lnTo>
                    <a:pt x="422" y="635"/>
                  </a:lnTo>
                  <a:lnTo>
                    <a:pt x="422" y="635"/>
                  </a:lnTo>
                  <a:lnTo>
                    <a:pt x="422" y="635"/>
                  </a:lnTo>
                  <a:lnTo>
                    <a:pt x="422" y="634"/>
                  </a:lnTo>
                  <a:lnTo>
                    <a:pt x="422" y="634"/>
                  </a:lnTo>
                  <a:lnTo>
                    <a:pt x="422" y="634"/>
                  </a:lnTo>
                  <a:lnTo>
                    <a:pt x="423" y="634"/>
                  </a:lnTo>
                  <a:lnTo>
                    <a:pt x="423" y="634"/>
                  </a:lnTo>
                  <a:lnTo>
                    <a:pt x="423" y="634"/>
                  </a:lnTo>
                  <a:lnTo>
                    <a:pt x="423" y="634"/>
                  </a:lnTo>
                  <a:lnTo>
                    <a:pt x="424" y="634"/>
                  </a:lnTo>
                  <a:lnTo>
                    <a:pt x="424" y="634"/>
                  </a:lnTo>
                  <a:lnTo>
                    <a:pt x="424" y="634"/>
                  </a:lnTo>
                  <a:lnTo>
                    <a:pt x="425" y="634"/>
                  </a:lnTo>
                  <a:lnTo>
                    <a:pt x="426" y="633"/>
                  </a:lnTo>
                  <a:lnTo>
                    <a:pt x="428" y="633"/>
                  </a:lnTo>
                  <a:lnTo>
                    <a:pt x="428" y="633"/>
                  </a:lnTo>
                  <a:lnTo>
                    <a:pt x="428" y="633"/>
                  </a:lnTo>
                  <a:lnTo>
                    <a:pt x="428" y="633"/>
                  </a:lnTo>
                  <a:lnTo>
                    <a:pt x="428" y="633"/>
                  </a:lnTo>
                  <a:lnTo>
                    <a:pt x="428" y="633"/>
                  </a:lnTo>
                  <a:lnTo>
                    <a:pt x="428" y="633"/>
                  </a:lnTo>
                  <a:lnTo>
                    <a:pt x="428" y="633"/>
                  </a:lnTo>
                  <a:lnTo>
                    <a:pt x="429" y="633"/>
                  </a:lnTo>
                  <a:lnTo>
                    <a:pt x="429" y="633"/>
                  </a:lnTo>
                  <a:lnTo>
                    <a:pt x="429" y="632"/>
                  </a:lnTo>
                  <a:lnTo>
                    <a:pt x="430" y="632"/>
                  </a:lnTo>
                  <a:lnTo>
                    <a:pt x="431" y="632"/>
                  </a:lnTo>
                  <a:lnTo>
                    <a:pt x="431" y="632"/>
                  </a:lnTo>
                  <a:lnTo>
                    <a:pt x="431" y="632"/>
                  </a:lnTo>
                  <a:lnTo>
                    <a:pt x="431" y="632"/>
                  </a:lnTo>
                  <a:lnTo>
                    <a:pt x="431" y="632"/>
                  </a:lnTo>
                  <a:lnTo>
                    <a:pt x="431" y="632"/>
                  </a:lnTo>
                  <a:lnTo>
                    <a:pt x="431" y="632"/>
                  </a:lnTo>
                  <a:lnTo>
                    <a:pt x="434" y="631"/>
                  </a:lnTo>
                  <a:lnTo>
                    <a:pt x="434" y="631"/>
                  </a:lnTo>
                  <a:lnTo>
                    <a:pt x="434" y="631"/>
                  </a:lnTo>
                  <a:lnTo>
                    <a:pt x="435" y="631"/>
                  </a:lnTo>
                  <a:lnTo>
                    <a:pt x="435" y="631"/>
                  </a:lnTo>
                  <a:lnTo>
                    <a:pt x="435" y="631"/>
                  </a:lnTo>
                  <a:lnTo>
                    <a:pt x="436" y="630"/>
                  </a:lnTo>
                  <a:lnTo>
                    <a:pt x="437" y="630"/>
                  </a:lnTo>
                  <a:lnTo>
                    <a:pt x="437" y="630"/>
                  </a:lnTo>
                  <a:lnTo>
                    <a:pt x="437" y="630"/>
                  </a:lnTo>
                  <a:lnTo>
                    <a:pt x="437" y="630"/>
                  </a:lnTo>
                  <a:lnTo>
                    <a:pt x="438" y="630"/>
                  </a:lnTo>
                  <a:lnTo>
                    <a:pt x="438" y="630"/>
                  </a:lnTo>
                  <a:lnTo>
                    <a:pt x="438" y="630"/>
                  </a:lnTo>
                  <a:lnTo>
                    <a:pt x="442" y="629"/>
                  </a:lnTo>
                  <a:lnTo>
                    <a:pt x="443" y="628"/>
                  </a:lnTo>
                  <a:lnTo>
                    <a:pt x="443" y="628"/>
                  </a:lnTo>
                  <a:lnTo>
                    <a:pt x="443" y="628"/>
                  </a:lnTo>
                  <a:lnTo>
                    <a:pt x="444" y="628"/>
                  </a:lnTo>
                  <a:lnTo>
                    <a:pt x="444" y="628"/>
                  </a:lnTo>
                  <a:lnTo>
                    <a:pt x="444" y="628"/>
                  </a:lnTo>
                  <a:lnTo>
                    <a:pt x="445" y="628"/>
                  </a:lnTo>
                  <a:lnTo>
                    <a:pt x="445" y="628"/>
                  </a:lnTo>
                  <a:lnTo>
                    <a:pt x="445" y="628"/>
                  </a:lnTo>
                  <a:lnTo>
                    <a:pt x="446" y="628"/>
                  </a:lnTo>
                  <a:lnTo>
                    <a:pt x="446" y="628"/>
                  </a:lnTo>
                  <a:lnTo>
                    <a:pt x="446" y="627"/>
                  </a:lnTo>
                  <a:lnTo>
                    <a:pt x="446" y="627"/>
                  </a:lnTo>
                  <a:lnTo>
                    <a:pt x="447" y="627"/>
                  </a:lnTo>
                  <a:lnTo>
                    <a:pt x="447" y="627"/>
                  </a:lnTo>
                  <a:lnTo>
                    <a:pt x="447" y="627"/>
                  </a:lnTo>
                  <a:lnTo>
                    <a:pt x="447" y="627"/>
                  </a:lnTo>
                  <a:lnTo>
                    <a:pt x="447" y="627"/>
                  </a:lnTo>
                  <a:lnTo>
                    <a:pt x="448" y="627"/>
                  </a:lnTo>
                  <a:lnTo>
                    <a:pt x="448" y="627"/>
                  </a:lnTo>
                  <a:lnTo>
                    <a:pt x="449" y="627"/>
                  </a:lnTo>
                  <a:lnTo>
                    <a:pt x="449" y="626"/>
                  </a:lnTo>
                  <a:lnTo>
                    <a:pt x="449" y="626"/>
                  </a:lnTo>
                  <a:lnTo>
                    <a:pt x="450" y="626"/>
                  </a:lnTo>
                  <a:lnTo>
                    <a:pt x="450" y="626"/>
                  </a:lnTo>
                  <a:lnTo>
                    <a:pt x="451" y="626"/>
                  </a:lnTo>
                  <a:lnTo>
                    <a:pt x="451" y="626"/>
                  </a:lnTo>
                  <a:lnTo>
                    <a:pt x="452" y="626"/>
                  </a:lnTo>
                  <a:lnTo>
                    <a:pt x="452" y="626"/>
                  </a:lnTo>
                  <a:lnTo>
                    <a:pt x="452" y="626"/>
                  </a:lnTo>
                  <a:lnTo>
                    <a:pt x="452" y="626"/>
                  </a:lnTo>
                  <a:lnTo>
                    <a:pt x="452" y="625"/>
                  </a:lnTo>
                  <a:lnTo>
                    <a:pt x="453" y="625"/>
                  </a:lnTo>
                  <a:lnTo>
                    <a:pt x="453" y="625"/>
                  </a:lnTo>
                  <a:lnTo>
                    <a:pt x="454" y="625"/>
                  </a:lnTo>
                  <a:lnTo>
                    <a:pt x="456" y="625"/>
                  </a:lnTo>
                  <a:lnTo>
                    <a:pt x="457" y="624"/>
                  </a:lnTo>
                  <a:lnTo>
                    <a:pt x="458" y="624"/>
                  </a:lnTo>
                  <a:lnTo>
                    <a:pt x="458" y="624"/>
                  </a:lnTo>
                  <a:lnTo>
                    <a:pt x="459" y="624"/>
                  </a:lnTo>
                  <a:lnTo>
                    <a:pt x="460" y="623"/>
                  </a:lnTo>
                  <a:lnTo>
                    <a:pt x="461" y="623"/>
                  </a:lnTo>
                  <a:lnTo>
                    <a:pt x="461" y="623"/>
                  </a:lnTo>
                  <a:lnTo>
                    <a:pt x="462" y="623"/>
                  </a:lnTo>
                  <a:lnTo>
                    <a:pt x="462" y="623"/>
                  </a:lnTo>
                  <a:lnTo>
                    <a:pt x="462" y="623"/>
                  </a:lnTo>
                  <a:lnTo>
                    <a:pt x="464" y="622"/>
                  </a:lnTo>
                  <a:lnTo>
                    <a:pt x="465" y="622"/>
                  </a:lnTo>
                  <a:lnTo>
                    <a:pt x="465" y="622"/>
                  </a:lnTo>
                  <a:lnTo>
                    <a:pt x="466" y="621"/>
                  </a:lnTo>
                  <a:lnTo>
                    <a:pt x="467" y="621"/>
                  </a:lnTo>
                  <a:lnTo>
                    <a:pt x="468" y="621"/>
                  </a:lnTo>
                  <a:lnTo>
                    <a:pt x="469" y="620"/>
                  </a:lnTo>
                  <a:lnTo>
                    <a:pt x="469" y="620"/>
                  </a:lnTo>
                  <a:lnTo>
                    <a:pt x="470" y="620"/>
                  </a:lnTo>
                  <a:lnTo>
                    <a:pt x="471" y="620"/>
                  </a:lnTo>
                  <a:lnTo>
                    <a:pt x="471" y="620"/>
                  </a:lnTo>
                  <a:lnTo>
                    <a:pt x="472" y="620"/>
                  </a:lnTo>
                  <a:lnTo>
                    <a:pt x="472" y="619"/>
                  </a:lnTo>
                  <a:lnTo>
                    <a:pt x="473" y="619"/>
                  </a:lnTo>
                  <a:lnTo>
                    <a:pt x="474" y="619"/>
                  </a:lnTo>
                  <a:lnTo>
                    <a:pt x="475" y="618"/>
                  </a:lnTo>
                  <a:lnTo>
                    <a:pt x="476" y="618"/>
                  </a:lnTo>
                  <a:lnTo>
                    <a:pt x="477" y="618"/>
                  </a:lnTo>
                  <a:lnTo>
                    <a:pt x="479" y="617"/>
                  </a:lnTo>
                  <a:lnTo>
                    <a:pt x="480" y="617"/>
                  </a:lnTo>
                  <a:lnTo>
                    <a:pt x="480" y="617"/>
                  </a:lnTo>
                  <a:lnTo>
                    <a:pt x="481" y="617"/>
                  </a:lnTo>
                  <a:lnTo>
                    <a:pt x="482" y="616"/>
                  </a:lnTo>
                  <a:lnTo>
                    <a:pt x="483" y="616"/>
                  </a:lnTo>
                  <a:lnTo>
                    <a:pt x="484" y="616"/>
                  </a:lnTo>
                  <a:lnTo>
                    <a:pt x="487" y="615"/>
                  </a:lnTo>
                  <a:lnTo>
                    <a:pt x="488" y="614"/>
                  </a:lnTo>
                  <a:lnTo>
                    <a:pt x="488" y="614"/>
                  </a:lnTo>
                  <a:lnTo>
                    <a:pt x="489" y="614"/>
                  </a:lnTo>
                  <a:lnTo>
                    <a:pt x="491" y="613"/>
                  </a:lnTo>
                  <a:lnTo>
                    <a:pt x="491" y="613"/>
                  </a:lnTo>
                  <a:lnTo>
                    <a:pt x="492" y="613"/>
                  </a:lnTo>
                  <a:lnTo>
                    <a:pt x="493" y="613"/>
                  </a:lnTo>
                  <a:lnTo>
                    <a:pt x="495" y="612"/>
                  </a:lnTo>
                  <a:lnTo>
                    <a:pt x="496" y="612"/>
                  </a:lnTo>
                  <a:lnTo>
                    <a:pt x="496" y="612"/>
                  </a:lnTo>
                  <a:lnTo>
                    <a:pt x="498" y="611"/>
                  </a:lnTo>
                  <a:lnTo>
                    <a:pt x="508" y="608"/>
                  </a:lnTo>
                  <a:lnTo>
                    <a:pt x="510" y="607"/>
                  </a:lnTo>
                  <a:lnTo>
                    <a:pt x="511" y="607"/>
                  </a:lnTo>
                  <a:lnTo>
                    <a:pt x="512" y="607"/>
                  </a:lnTo>
                  <a:lnTo>
                    <a:pt x="512" y="607"/>
                  </a:lnTo>
                  <a:lnTo>
                    <a:pt x="513" y="606"/>
                  </a:lnTo>
                  <a:lnTo>
                    <a:pt x="515" y="606"/>
                  </a:lnTo>
                  <a:lnTo>
                    <a:pt x="516" y="605"/>
                  </a:lnTo>
                  <a:lnTo>
                    <a:pt x="516" y="605"/>
                  </a:lnTo>
                  <a:lnTo>
                    <a:pt x="517" y="605"/>
                  </a:lnTo>
                  <a:lnTo>
                    <a:pt x="518" y="605"/>
                  </a:lnTo>
                  <a:lnTo>
                    <a:pt x="518" y="605"/>
                  </a:lnTo>
                  <a:lnTo>
                    <a:pt x="519" y="604"/>
                  </a:lnTo>
                  <a:lnTo>
                    <a:pt x="520" y="604"/>
                  </a:lnTo>
                  <a:lnTo>
                    <a:pt x="521" y="604"/>
                  </a:lnTo>
                  <a:lnTo>
                    <a:pt x="523" y="603"/>
                  </a:lnTo>
                  <a:lnTo>
                    <a:pt x="523" y="603"/>
                  </a:lnTo>
                  <a:lnTo>
                    <a:pt x="524" y="603"/>
                  </a:lnTo>
                  <a:lnTo>
                    <a:pt x="524" y="603"/>
                  </a:lnTo>
                  <a:lnTo>
                    <a:pt x="525" y="603"/>
                  </a:lnTo>
                  <a:lnTo>
                    <a:pt x="526" y="602"/>
                  </a:lnTo>
                  <a:lnTo>
                    <a:pt x="526" y="602"/>
                  </a:lnTo>
                  <a:lnTo>
                    <a:pt x="527" y="602"/>
                  </a:lnTo>
                  <a:lnTo>
                    <a:pt x="527" y="602"/>
                  </a:lnTo>
                  <a:lnTo>
                    <a:pt x="528" y="602"/>
                  </a:lnTo>
                  <a:lnTo>
                    <a:pt x="528" y="601"/>
                  </a:lnTo>
                  <a:lnTo>
                    <a:pt x="531" y="601"/>
                  </a:lnTo>
                  <a:lnTo>
                    <a:pt x="532" y="600"/>
                  </a:lnTo>
                  <a:lnTo>
                    <a:pt x="534" y="600"/>
                  </a:lnTo>
                  <a:lnTo>
                    <a:pt x="534" y="599"/>
                  </a:lnTo>
                  <a:lnTo>
                    <a:pt x="535" y="599"/>
                  </a:lnTo>
                  <a:lnTo>
                    <a:pt x="536" y="599"/>
                  </a:lnTo>
                  <a:lnTo>
                    <a:pt x="536" y="599"/>
                  </a:lnTo>
                  <a:lnTo>
                    <a:pt x="537" y="599"/>
                  </a:lnTo>
                  <a:lnTo>
                    <a:pt x="539" y="598"/>
                  </a:lnTo>
                  <a:lnTo>
                    <a:pt x="540" y="598"/>
                  </a:lnTo>
                  <a:lnTo>
                    <a:pt x="540" y="598"/>
                  </a:lnTo>
                  <a:lnTo>
                    <a:pt x="541" y="597"/>
                  </a:lnTo>
                  <a:lnTo>
                    <a:pt x="542" y="597"/>
                  </a:lnTo>
                  <a:lnTo>
                    <a:pt x="544" y="596"/>
                  </a:lnTo>
                  <a:lnTo>
                    <a:pt x="544" y="596"/>
                  </a:lnTo>
                  <a:lnTo>
                    <a:pt x="546" y="596"/>
                  </a:lnTo>
                  <a:lnTo>
                    <a:pt x="547" y="595"/>
                  </a:lnTo>
                  <a:lnTo>
                    <a:pt x="548" y="595"/>
                  </a:lnTo>
                  <a:lnTo>
                    <a:pt x="550" y="595"/>
                  </a:lnTo>
                  <a:lnTo>
                    <a:pt x="550" y="594"/>
                  </a:lnTo>
                  <a:lnTo>
                    <a:pt x="551" y="594"/>
                  </a:lnTo>
                  <a:lnTo>
                    <a:pt x="552" y="594"/>
                  </a:lnTo>
                  <a:lnTo>
                    <a:pt x="553" y="594"/>
                  </a:lnTo>
                  <a:lnTo>
                    <a:pt x="554" y="593"/>
                  </a:lnTo>
                  <a:lnTo>
                    <a:pt x="556" y="592"/>
                  </a:lnTo>
                  <a:lnTo>
                    <a:pt x="557" y="592"/>
                  </a:lnTo>
                  <a:lnTo>
                    <a:pt x="557" y="592"/>
                  </a:lnTo>
                  <a:lnTo>
                    <a:pt x="558" y="592"/>
                  </a:lnTo>
                  <a:lnTo>
                    <a:pt x="560" y="591"/>
                  </a:lnTo>
                  <a:lnTo>
                    <a:pt x="561" y="591"/>
                  </a:lnTo>
                  <a:lnTo>
                    <a:pt x="562" y="590"/>
                  </a:lnTo>
                  <a:lnTo>
                    <a:pt x="563" y="590"/>
                  </a:lnTo>
                  <a:lnTo>
                    <a:pt x="563" y="590"/>
                  </a:lnTo>
                  <a:lnTo>
                    <a:pt x="564" y="590"/>
                  </a:lnTo>
                  <a:lnTo>
                    <a:pt x="564" y="590"/>
                  </a:lnTo>
                  <a:lnTo>
                    <a:pt x="564" y="590"/>
                  </a:lnTo>
                  <a:lnTo>
                    <a:pt x="566" y="589"/>
                  </a:lnTo>
                  <a:lnTo>
                    <a:pt x="566" y="589"/>
                  </a:lnTo>
                  <a:lnTo>
                    <a:pt x="566" y="589"/>
                  </a:lnTo>
                  <a:lnTo>
                    <a:pt x="567" y="589"/>
                  </a:lnTo>
                  <a:lnTo>
                    <a:pt x="568" y="589"/>
                  </a:lnTo>
                  <a:lnTo>
                    <a:pt x="568" y="589"/>
                  </a:lnTo>
                  <a:lnTo>
                    <a:pt x="572" y="587"/>
                  </a:lnTo>
                  <a:lnTo>
                    <a:pt x="573" y="587"/>
                  </a:lnTo>
                  <a:lnTo>
                    <a:pt x="573" y="587"/>
                  </a:lnTo>
                  <a:lnTo>
                    <a:pt x="574" y="587"/>
                  </a:lnTo>
                  <a:lnTo>
                    <a:pt x="575" y="586"/>
                  </a:lnTo>
                  <a:lnTo>
                    <a:pt x="576" y="586"/>
                  </a:lnTo>
                  <a:lnTo>
                    <a:pt x="576" y="586"/>
                  </a:lnTo>
                  <a:lnTo>
                    <a:pt x="577" y="586"/>
                  </a:lnTo>
                  <a:lnTo>
                    <a:pt x="578" y="586"/>
                  </a:lnTo>
                  <a:lnTo>
                    <a:pt x="578" y="585"/>
                  </a:lnTo>
                  <a:lnTo>
                    <a:pt x="579" y="585"/>
                  </a:lnTo>
                  <a:lnTo>
                    <a:pt x="579" y="585"/>
                  </a:lnTo>
                  <a:lnTo>
                    <a:pt x="579" y="585"/>
                  </a:lnTo>
                  <a:lnTo>
                    <a:pt x="581" y="585"/>
                  </a:lnTo>
                  <a:lnTo>
                    <a:pt x="581" y="584"/>
                  </a:lnTo>
                  <a:lnTo>
                    <a:pt x="582" y="584"/>
                  </a:lnTo>
                  <a:lnTo>
                    <a:pt x="582" y="584"/>
                  </a:lnTo>
                  <a:lnTo>
                    <a:pt x="583" y="584"/>
                  </a:lnTo>
                  <a:lnTo>
                    <a:pt x="584" y="584"/>
                  </a:lnTo>
                  <a:lnTo>
                    <a:pt x="584" y="583"/>
                  </a:lnTo>
                  <a:lnTo>
                    <a:pt x="585" y="583"/>
                  </a:lnTo>
                  <a:lnTo>
                    <a:pt x="586" y="583"/>
                  </a:lnTo>
                  <a:lnTo>
                    <a:pt x="588" y="582"/>
                  </a:lnTo>
                  <a:lnTo>
                    <a:pt x="589" y="582"/>
                  </a:lnTo>
                  <a:lnTo>
                    <a:pt x="590" y="582"/>
                  </a:lnTo>
                  <a:lnTo>
                    <a:pt x="590" y="582"/>
                  </a:lnTo>
                  <a:lnTo>
                    <a:pt x="591" y="581"/>
                  </a:lnTo>
                  <a:lnTo>
                    <a:pt x="592" y="581"/>
                  </a:lnTo>
                  <a:lnTo>
                    <a:pt x="594" y="580"/>
                  </a:lnTo>
                  <a:lnTo>
                    <a:pt x="595" y="580"/>
                  </a:lnTo>
                  <a:lnTo>
                    <a:pt x="596" y="580"/>
                  </a:lnTo>
                  <a:lnTo>
                    <a:pt x="596" y="580"/>
                  </a:lnTo>
                  <a:lnTo>
                    <a:pt x="598" y="579"/>
                  </a:lnTo>
                  <a:lnTo>
                    <a:pt x="599" y="579"/>
                  </a:lnTo>
                  <a:lnTo>
                    <a:pt x="600" y="579"/>
                  </a:lnTo>
                  <a:lnTo>
                    <a:pt x="601" y="578"/>
                  </a:lnTo>
                  <a:lnTo>
                    <a:pt x="602" y="578"/>
                  </a:lnTo>
                  <a:lnTo>
                    <a:pt x="603" y="577"/>
                  </a:lnTo>
                  <a:lnTo>
                    <a:pt x="604" y="577"/>
                  </a:lnTo>
                  <a:lnTo>
                    <a:pt x="604" y="577"/>
                  </a:lnTo>
                  <a:lnTo>
                    <a:pt x="605" y="577"/>
                  </a:lnTo>
                  <a:lnTo>
                    <a:pt x="606" y="577"/>
                  </a:lnTo>
                  <a:lnTo>
                    <a:pt x="609" y="576"/>
                  </a:lnTo>
                  <a:lnTo>
                    <a:pt x="610" y="575"/>
                  </a:lnTo>
                  <a:lnTo>
                    <a:pt x="610" y="575"/>
                  </a:lnTo>
                  <a:lnTo>
                    <a:pt x="611" y="575"/>
                  </a:lnTo>
                  <a:lnTo>
                    <a:pt x="612" y="574"/>
                  </a:lnTo>
                  <a:lnTo>
                    <a:pt x="613" y="574"/>
                  </a:lnTo>
                  <a:lnTo>
                    <a:pt x="614" y="574"/>
                  </a:lnTo>
                  <a:lnTo>
                    <a:pt x="615" y="574"/>
                  </a:lnTo>
                  <a:lnTo>
                    <a:pt x="615" y="574"/>
                  </a:lnTo>
                  <a:lnTo>
                    <a:pt x="617" y="573"/>
                  </a:lnTo>
                  <a:lnTo>
                    <a:pt x="617" y="573"/>
                  </a:lnTo>
                  <a:lnTo>
                    <a:pt x="618" y="573"/>
                  </a:lnTo>
                  <a:lnTo>
                    <a:pt x="619" y="572"/>
                  </a:lnTo>
                  <a:lnTo>
                    <a:pt x="620" y="572"/>
                  </a:lnTo>
                  <a:lnTo>
                    <a:pt x="620" y="572"/>
                  </a:lnTo>
                  <a:lnTo>
                    <a:pt x="621" y="572"/>
                  </a:lnTo>
                  <a:lnTo>
                    <a:pt x="622" y="571"/>
                  </a:lnTo>
                  <a:lnTo>
                    <a:pt x="623" y="571"/>
                  </a:lnTo>
                  <a:lnTo>
                    <a:pt x="623" y="571"/>
                  </a:lnTo>
                  <a:lnTo>
                    <a:pt x="625" y="570"/>
                  </a:lnTo>
                  <a:lnTo>
                    <a:pt x="627" y="570"/>
                  </a:lnTo>
                  <a:lnTo>
                    <a:pt x="627" y="570"/>
                  </a:lnTo>
                  <a:lnTo>
                    <a:pt x="629" y="569"/>
                  </a:lnTo>
                  <a:lnTo>
                    <a:pt x="629" y="569"/>
                  </a:lnTo>
                  <a:lnTo>
                    <a:pt x="630" y="569"/>
                  </a:lnTo>
                  <a:lnTo>
                    <a:pt x="630" y="569"/>
                  </a:lnTo>
                  <a:lnTo>
                    <a:pt x="631" y="568"/>
                  </a:lnTo>
                  <a:lnTo>
                    <a:pt x="631" y="568"/>
                  </a:lnTo>
                  <a:lnTo>
                    <a:pt x="632" y="568"/>
                  </a:lnTo>
                  <a:lnTo>
                    <a:pt x="632" y="568"/>
                  </a:lnTo>
                  <a:lnTo>
                    <a:pt x="633" y="568"/>
                  </a:lnTo>
                  <a:lnTo>
                    <a:pt x="634" y="568"/>
                  </a:lnTo>
                  <a:lnTo>
                    <a:pt x="634" y="567"/>
                  </a:lnTo>
                  <a:lnTo>
                    <a:pt x="635" y="567"/>
                  </a:lnTo>
                  <a:lnTo>
                    <a:pt x="635" y="567"/>
                  </a:lnTo>
                  <a:lnTo>
                    <a:pt x="635" y="567"/>
                  </a:lnTo>
                  <a:lnTo>
                    <a:pt x="636" y="567"/>
                  </a:lnTo>
                  <a:lnTo>
                    <a:pt x="637" y="567"/>
                  </a:lnTo>
                  <a:lnTo>
                    <a:pt x="638" y="566"/>
                  </a:lnTo>
                  <a:lnTo>
                    <a:pt x="638" y="566"/>
                  </a:lnTo>
                  <a:lnTo>
                    <a:pt x="639" y="566"/>
                  </a:lnTo>
                  <a:lnTo>
                    <a:pt x="640" y="566"/>
                  </a:lnTo>
                  <a:lnTo>
                    <a:pt x="640" y="565"/>
                  </a:lnTo>
                  <a:lnTo>
                    <a:pt x="641" y="565"/>
                  </a:lnTo>
                  <a:lnTo>
                    <a:pt x="642" y="565"/>
                  </a:lnTo>
                  <a:lnTo>
                    <a:pt x="644" y="564"/>
                  </a:lnTo>
                  <a:lnTo>
                    <a:pt x="644" y="564"/>
                  </a:lnTo>
                  <a:lnTo>
                    <a:pt x="645" y="564"/>
                  </a:lnTo>
                  <a:lnTo>
                    <a:pt x="645" y="564"/>
                  </a:lnTo>
                  <a:lnTo>
                    <a:pt x="645" y="564"/>
                  </a:lnTo>
                  <a:lnTo>
                    <a:pt x="646" y="564"/>
                  </a:lnTo>
                  <a:lnTo>
                    <a:pt x="647" y="563"/>
                  </a:lnTo>
                  <a:lnTo>
                    <a:pt x="647" y="563"/>
                  </a:lnTo>
                  <a:lnTo>
                    <a:pt x="648" y="563"/>
                  </a:lnTo>
                  <a:lnTo>
                    <a:pt x="649" y="563"/>
                  </a:lnTo>
                  <a:lnTo>
                    <a:pt x="650" y="562"/>
                  </a:lnTo>
                  <a:lnTo>
                    <a:pt x="650" y="562"/>
                  </a:lnTo>
                  <a:lnTo>
                    <a:pt x="650" y="562"/>
                  </a:lnTo>
                  <a:lnTo>
                    <a:pt x="651" y="562"/>
                  </a:lnTo>
                  <a:lnTo>
                    <a:pt x="652" y="561"/>
                  </a:lnTo>
                  <a:lnTo>
                    <a:pt x="654" y="561"/>
                  </a:lnTo>
                  <a:lnTo>
                    <a:pt x="654" y="561"/>
                  </a:lnTo>
                  <a:lnTo>
                    <a:pt x="655" y="561"/>
                  </a:lnTo>
                  <a:lnTo>
                    <a:pt x="655" y="560"/>
                  </a:lnTo>
                  <a:lnTo>
                    <a:pt x="656" y="560"/>
                  </a:lnTo>
                  <a:lnTo>
                    <a:pt x="656" y="560"/>
                  </a:lnTo>
                  <a:lnTo>
                    <a:pt x="657" y="560"/>
                  </a:lnTo>
                  <a:lnTo>
                    <a:pt x="657" y="560"/>
                  </a:lnTo>
                  <a:lnTo>
                    <a:pt x="658" y="560"/>
                  </a:lnTo>
                  <a:lnTo>
                    <a:pt x="659" y="559"/>
                  </a:lnTo>
                  <a:lnTo>
                    <a:pt x="659" y="559"/>
                  </a:lnTo>
                  <a:lnTo>
                    <a:pt x="659" y="559"/>
                  </a:lnTo>
                  <a:lnTo>
                    <a:pt x="660" y="559"/>
                  </a:lnTo>
                  <a:lnTo>
                    <a:pt x="661" y="558"/>
                  </a:lnTo>
                  <a:lnTo>
                    <a:pt x="662" y="558"/>
                  </a:lnTo>
                  <a:lnTo>
                    <a:pt x="663" y="558"/>
                  </a:lnTo>
                  <a:lnTo>
                    <a:pt x="663" y="558"/>
                  </a:lnTo>
                  <a:lnTo>
                    <a:pt x="663" y="558"/>
                  </a:lnTo>
                  <a:lnTo>
                    <a:pt x="664" y="557"/>
                  </a:lnTo>
                  <a:lnTo>
                    <a:pt x="666" y="557"/>
                  </a:lnTo>
                  <a:lnTo>
                    <a:pt x="667" y="556"/>
                  </a:lnTo>
                  <a:lnTo>
                    <a:pt x="668" y="556"/>
                  </a:lnTo>
                  <a:lnTo>
                    <a:pt x="668" y="556"/>
                  </a:lnTo>
                  <a:lnTo>
                    <a:pt x="669" y="556"/>
                  </a:lnTo>
                  <a:lnTo>
                    <a:pt x="671" y="555"/>
                  </a:lnTo>
                  <a:lnTo>
                    <a:pt x="672" y="555"/>
                  </a:lnTo>
                  <a:lnTo>
                    <a:pt x="672" y="555"/>
                  </a:lnTo>
                  <a:lnTo>
                    <a:pt x="672" y="555"/>
                  </a:lnTo>
                  <a:lnTo>
                    <a:pt x="674" y="554"/>
                  </a:lnTo>
                  <a:lnTo>
                    <a:pt x="674" y="554"/>
                  </a:lnTo>
                  <a:lnTo>
                    <a:pt x="675" y="554"/>
                  </a:lnTo>
                  <a:lnTo>
                    <a:pt x="677" y="553"/>
                  </a:lnTo>
                  <a:lnTo>
                    <a:pt x="677" y="553"/>
                  </a:lnTo>
                  <a:lnTo>
                    <a:pt x="679" y="552"/>
                  </a:lnTo>
                  <a:lnTo>
                    <a:pt x="680" y="552"/>
                  </a:lnTo>
                  <a:lnTo>
                    <a:pt x="680" y="552"/>
                  </a:lnTo>
                  <a:lnTo>
                    <a:pt x="680" y="552"/>
                  </a:lnTo>
                  <a:lnTo>
                    <a:pt x="681" y="552"/>
                  </a:lnTo>
                  <a:lnTo>
                    <a:pt x="681" y="552"/>
                  </a:lnTo>
                  <a:lnTo>
                    <a:pt x="682" y="551"/>
                  </a:lnTo>
                  <a:lnTo>
                    <a:pt x="682" y="551"/>
                  </a:lnTo>
                  <a:lnTo>
                    <a:pt x="683" y="551"/>
                  </a:lnTo>
                  <a:lnTo>
                    <a:pt x="683" y="551"/>
                  </a:lnTo>
                  <a:lnTo>
                    <a:pt x="683" y="551"/>
                  </a:lnTo>
                  <a:lnTo>
                    <a:pt x="684" y="550"/>
                  </a:lnTo>
                  <a:lnTo>
                    <a:pt x="685" y="550"/>
                  </a:lnTo>
                  <a:lnTo>
                    <a:pt x="685" y="550"/>
                  </a:lnTo>
                  <a:lnTo>
                    <a:pt x="686" y="550"/>
                  </a:lnTo>
                  <a:lnTo>
                    <a:pt x="686" y="550"/>
                  </a:lnTo>
                  <a:lnTo>
                    <a:pt x="686" y="550"/>
                  </a:lnTo>
                  <a:lnTo>
                    <a:pt x="686" y="550"/>
                  </a:lnTo>
                  <a:lnTo>
                    <a:pt x="688" y="549"/>
                  </a:lnTo>
                  <a:lnTo>
                    <a:pt x="690" y="548"/>
                  </a:lnTo>
                  <a:lnTo>
                    <a:pt x="690" y="548"/>
                  </a:lnTo>
                  <a:lnTo>
                    <a:pt x="693" y="547"/>
                  </a:lnTo>
                  <a:lnTo>
                    <a:pt x="694" y="547"/>
                  </a:lnTo>
                  <a:lnTo>
                    <a:pt x="695" y="547"/>
                  </a:lnTo>
                  <a:lnTo>
                    <a:pt x="695" y="546"/>
                  </a:lnTo>
                  <a:lnTo>
                    <a:pt x="696" y="546"/>
                  </a:lnTo>
                  <a:lnTo>
                    <a:pt x="696" y="546"/>
                  </a:lnTo>
                  <a:lnTo>
                    <a:pt x="696" y="546"/>
                  </a:lnTo>
                  <a:lnTo>
                    <a:pt x="698" y="546"/>
                  </a:lnTo>
                  <a:lnTo>
                    <a:pt x="698" y="545"/>
                  </a:lnTo>
                  <a:lnTo>
                    <a:pt x="699" y="545"/>
                  </a:lnTo>
                  <a:lnTo>
                    <a:pt x="699" y="545"/>
                  </a:lnTo>
                  <a:lnTo>
                    <a:pt x="699" y="545"/>
                  </a:lnTo>
                  <a:lnTo>
                    <a:pt x="699" y="545"/>
                  </a:lnTo>
                  <a:lnTo>
                    <a:pt x="699" y="545"/>
                  </a:lnTo>
                  <a:lnTo>
                    <a:pt x="700" y="545"/>
                  </a:lnTo>
                  <a:lnTo>
                    <a:pt x="701" y="544"/>
                  </a:lnTo>
                  <a:lnTo>
                    <a:pt x="701" y="544"/>
                  </a:lnTo>
                  <a:lnTo>
                    <a:pt x="701" y="544"/>
                  </a:lnTo>
                  <a:lnTo>
                    <a:pt x="701" y="544"/>
                  </a:lnTo>
                  <a:lnTo>
                    <a:pt x="701" y="544"/>
                  </a:lnTo>
                  <a:lnTo>
                    <a:pt x="701" y="544"/>
                  </a:lnTo>
                  <a:lnTo>
                    <a:pt x="702" y="544"/>
                  </a:lnTo>
                  <a:lnTo>
                    <a:pt x="702" y="544"/>
                  </a:lnTo>
                  <a:lnTo>
                    <a:pt x="703" y="544"/>
                  </a:lnTo>
                  <a:lnTo>
                    <a:pt x="703" y="544"/>
                  </a:lnTo>
                  <a:lnTo>
                    <a:pt x="704" y="543"/>
                  </a:lnTo>
                  <a:lnTo>
                    <a:pt x="704" y="543"/>
                  </a:lnTo>
                  <a:lnTo>
                    <a:pt x="705" y="543"/>
                  </a:lnTo>
                  <a:lnTo>
                    <a:pt x="705" y="543"/>
                  </a:lnTo>
                  <a:lnTo>
                    <a:pt x="706" y="543"/>
                  </a:lnTo>
                  <a:lnTo>
                    <a:pt x="706" y="543"/>
                  </a:lnTo>
                  <a:lnTo>
                    <a:pt x="706" y="543"/>
                  </a:lnTo>
                  <a:lnTo>
                    <a:pt x="706" y="542"/>
                  </a:lnTo>
                  <a:lnTo>
                    <a:pt x="707" y="542"/>
                  </a:lnTo>
                  <a:lnTo>
                    <a:pt x="707" y="542"/>
                  </a:lnTo>
                  <a:lnTo>
                    <a:pt x="707" y="542"/>
                  </a:lnTo>
                  <a:lnTo>
                    <a:pt x="707" y="542"/>
                  </a:lnTo>
                  <a:lnTo>
                    <a:pt x="707" y="542"/>
                  </a:lnTo>
                  <a:lnTo>
                    <a:pt x="707" y="542"/>
                  </a:lnTo>
                  <a:lnTo>
                    <a:pt x="707" y="542"/>
                  </a:lnTo>
                  <a:lnTo>
                    <a:pt x="708" y="542"/>
                  </a:lnTo>
                  <a:lnTo>
                    <a:pt x="708" y="542"/>
                  </a:lnTo>
                  <a:lnTo>
                    <a:pt x="709" y="541"/>
                  </a:lnTo>
                  <a:lnTo>
                    <a:pt x="709" y="541"/>
                  </a:lnTo>
                  <a:lnTo>
                    <a:pt x="709" y="541"/>
                  </a:lnTo>
                  <a:lnTo>
                    <a:pt x="710" y="541"/>
                  </a:lnTo>
                  <a:lnTo>
                    <a:pt x="710" y="541"/>
                  </a:lnTo>
                  <a:lnTo>
                    <a:pt x="710" y="541"/>
                  </a:lnTo>
                  <a:lnTo>
                    <a:pt x="711" y="541"/>
                  </a:lnTo>
                  <a:lnTo>
                    <a:pt x="712" y="540"/>
                  </a:lnTo>
                  <a:lnTo>
                    <a:pt x="712" y="540"/>
                  </a:lnTo>
                  <a:lnTo>
                    <a:pt x="713" y="540"/>
                  </a:lnTo>
                  <a:lnTo>
                    <a:pt x="713" y="540"/>
                  </a:lnTo>
                  <a:lnTo>
                    <a:pt x="714" y="540"/>
                  </a:lnTo>
                  <a:lnTo>
                    <a:pt x="714" y="540"/>
                  </a:lnTo>
                  <a:lnTo>
                    <a:pt x="716" y="539"/>
                  </a:lnTo>
                  <a:lnTo>
                    <a:pt x="716" y="539"/>
                  </a:lnTo>
                  <a:lnTo>
                    <a:pt x="716" y="539"/>
                  </a:lnTo>
                  <a:lnTo>
                    <a:pt x="717" y="539"/>
                  </a:lnTo>
                  <a:lnTo>
                    <a:pt x="717" y="538"/>
                  </a:lnTo>
                  <a:lnTo>
                    <a:pt x="718" y="538"/>
                  </a:lnTo>
                  <a:lnTo>
                    <a:pt x="719" y="538"/>
                  </a:lnTo>
                  <a:lnTo>
                    <a:pt x="719" y="538"/>
                  </a:lnTo>
                  <a:lnTo>
                    <a:pt x="719" y="538"/>
                  </a:lnTo>
                  <a:lnTo>
                    <a:pt x="720" y="538"/>
                  </a:lnTo>
                  <a:lnTo>
                    <a:pt x="721" y="537"/>
                  </a:lnTo>
                  <a:lnTo>
                    <a:pt x="721" y="537"/>
                  </a:lnTo>
                  <a:lnTo>
                    <a:pt x="721" y="537"/>
                  </a:lnTo>
                  <a:lnTo>
                    <a:pt x="722" y="537"/>
                  </a:lnTo>
                  <a:lnTo>
                    <a:pt x="722" y="537"/>
                  </a:lnTo>
                  <a:lnTo>
                    <a:pt x="727" y="535"/>
                  </a:lnTo>
                  <a:lnTo>
                    <a:pt x="727" y="535"/>
                  </a:lnTo>
                  <a:lnTo>
                    <a:pt x="728" y="535"/>
                  </a:lnTo>
                  <a:lnTo>
                    <a:pt x="728" y="534"/>
                  </a:lnTo>
                  <a:lnTo>
                    <a:pt x="729" y="534"/>
                  </a:lnTo>
                  <a:lnTo>
                    <a:pt x="729" y="534"/>
                  </a:lnTo>
                  <a:lnTo>
                    <a:pt x="729" y="534"/>
                  </a:lnTo>
                  <a:lnTo>
                    <a:pt x="730" y="534"/>
                  </a:lnTo>
                  <a:lnTo>
                    <a:pt x="732" y="533"/>
                  </a:lnTo>
                  <a:lnTo>
                    <a:pt x="732" y="533"/>
                  </a:lnTo>
                  <a:lnTo>
                    <a:pt x="732" y="533"/>
                  </a:lnTo>
                  <a:lnTo>
                    <a:pt x="732" y="533"/>
                  </a:lnTo>
                  <a:lnTo>
                    <a:pt x="733" y="533"/>
                  </a:lnTo>
                  <a:lnTo>
                    <a:pt x="733" y="533"/>
                  </a:lnTo>
                  <a:lnTo>
                    <a:pt x="734" y="532"/>
                  </a:lnTo>
                  <a:lnTo>
                    <a:pt x="734" y="532"/>
                  </a:lnTo>
                  <a:lnTo>
                    <a:pt x="734" y="532"/>
                  </a:lnTo>
                  <a:lnTo>
                    <a:pt x="734" y="532"/>
                  </a:lnTo>
                  <a:lnTo>
                    <a:pt x="735" y="532"/>
                  </a:lnTo>
                  <a:lnTo>
                    <a:pt x="735" y="532"/>
                  </a:lnTo>
                  <a:lnTo>
                    <a:pt x="735" y="532"/>
                  </a:lnTo>
                  <a:lnTo>
                    <a:pt x="736" y="532"/>
                  </a:lnTo>
                  <a:lnTo>
                    <a:pt x="736" y="531"/>
                  </a:lnTo>
                  <a:lnTo>
                    <a:pt x="737" y="531"/>
                  </a:lnTo>
                  <a:lnTo>
                    <a:pt x="738" y="531"/>
                  </a:lnTo>
                  <a:lnTo>
                    <a:pt x="738" y="531"/>
                  </a:lnTo>
                  <a:lnTo>
                    <a:pt x="738" y="531"/>
                  </a:lnTo>
                  <a:lnTo>
                    <a:pt x="738" y="531"/>
                  </a:lnTo>
                  <a:lnTo>
                    <a:pt x="738" y="531"/>
                  </a:lnTo>
                  <a:lnTo>
                    <a:pt x="738" y="531"/>
                  </a:lnTo>
                  <a:lnTo>
                    <a:pt x="738" y="531"/>
                  </a:lnTo>
                  <a:lnTo>
                    <a:pt x="738" y="531"/>
                  </a:lnTo>
                  <a:lnTo>
                    <a:pt x="739" y="531"/>
                  </a:lnTo>
                  <a:lnTo>
                    <a:pt x="739" y="530"/>
                  </a:lnTo>
                  <a:lnTo>
                    <a:pt x="739" y="530"/>
                  </a:lnTo>
                  <a:lnTo>
                    <a:pt x="739" y="530"/>
                  </a:lnTo>
                  <a:lnTo>
                    <a:pt x="740" y="530"/>
                  </a:lnTo>
                  <a:lnTo>
                    <a:pt x="740" y="530"/>
                  </a:lnTo>
                  <a:lnTo>
                    <a:pt x="740" y="530"/>
                  </a:lnTo>
                  <a:lnTo>
                    <a:pt x="740" y="530"/>
                  </a:lnTo>
                  <a:lnTo>
                    <a:pt x="740" y="530"/>
                  </a:lnTo>
                  <a:lnTo>
                    <a:pt x="741" y="530"/>
                  </a:lnTo>
                  <a:lnTo>
                    <a:pt x="742" y="529"/>
                  </a:lnTo>
                  <a:lnTo>
                    <a:pt x="743" y="529"/>
                  </a:lnTo>
                  <a:lnTo>
                    <a:pt x="743" y="529"/>
                  </a:lnTo>
                  <a:lnTo>
                    <a:pt x="743" y="529"/>
                  </a:lnTo>
                  <a:lnTo>
                    <a:pt x="743" y="529"/>
                  </a:lnTo>
                  <a:lnTo>
                    <a:pt x="744" y="529"/>
                  </a:lnTo>
                  <a:lnTo>
                    <a:pt x="745" y="528"/>
                  </a:lnTo>
                  <a:lnTo>
                    <a:pt x="745" y="528"/>
                  </a:lnTo>
                  <a:lnTo>
                    <a:pt x="746" y="528"/>
                  </a:lnTo>
                  <a:lnTo>
                    <a:pt x="746" y="528"/>
                  </a:lnTo>
                  <a:lnTo>
                    <a:pt x="746" y="528"/>
                  </a:lnTo>
                  <a:lnTo>
                    <a:pt x="746" y="528"/>
                  </a:lnTo>
                  <a:lnTo>
                    <a:pt x="746" y="528"/>
                  </a:lnTo>
                  <a:lnTo>
                    <a:pt x="747" y="528"/>
                  </a:lnTo>
                  <a:lnTo>
                    <a:pt x="747" y="528"/>
                  </a:lnTo>
                  <a:lnTo>
                    <a:pt x="747" y="528"/>
                  </a:lnTo>
                  <a:lnTo>
                    <a:pt x="747" y="527"/>
                  </a:lnTo>
                  <a:lnTo>
                    <a:pt x="748" y="527"/>
                  </a:lnTo>
                  <a:lnTo>
                    <a:pt x="749" y="527"/>
                  </a:lnTo>
                  <a:lnTo>
                    <a:pt x="749" y="527"/>
                  </a:lnTo>
                  <a:lnTo>
                    <a:pt x="749" y="527"/>
                  </a:lnTo>
                  <a:lnTo>
                    <a:pt x="749" y="527"/>
                  </a:lnTo>
                  <a:lnTo>
                    <a:pt x="750" y="526"/>
                  </a:lnTo>
                  <a:lnTo>
                    <a:pt x="750" y="526"/>
                  </a:lnTo>
                  <a:lnTo>
                    <a:pt x="750" y="526"/>
                  </a:lnTo>
                  <a:lnTo>
                    <a:pt x="751" y="526"/>
                  </a:lnTo>
                  <a:lnTo>
                    <a:pt x="752" y="526"/>
                  </a:lnTo>
                  <a:lnTo>
                    <a:pt x="752" y="526"/>
                  </a:lnTo>
                  <a:lnTo>
                    <a:pt x="752" y="526"/>
                  </a:lnTo>
                  <a:lnTo>
                    <a:pt x="752" y="526"/>
                  </a:lnTo>
                  <a:lnTo>
                    <a:pt x="753" y="525"/>
                  </a:lnTo>
                  <a:lnTo>
                    <a:pt x="753" y="525"/>
                  </a:lnTo>
                  <a:lnTo>
                    <a:pt x="753" y="525"/>
                  </a:lnTo>
                  <a:lnTo>
                    <a:pt x="754" y="525"/>
                  </a:lnTo>
                  <a:lnTo>
                    <a:pt x="754" y="525"/>
                  </a:lnTo>
                  <a:lnTo>
                    <a:pt x="755" y="525"/>
                  </a:lnTo>
                  <a:lnTo>
                    <a:pt x="755" y="525"/>
                  </a:lnTo>
                  <a:lnTo>
                    <a:pt x="757" y="524"/>
                  </a:lnTo>
                  <a:lnTo>
                    <a:pt x="757" y="524"/>
                  </a:lnTo>
                  <a:lnTo>
                    <a:pt x="757" y="524"/>
                  </a:lnTo>
                  <a:lnTo>
                    <a:pt x="758" y="523"/>
                  </a:lnTo>
                  <a:lnTo>
                    <a:pt x="758" y="523"/>
                  </a:lnTo>
                  <a:lnTo>
                    <a:pt x="759" y="523"/>
                  </a:lnTo>
                  <a:lnTo>
                    <a:pt x="760" y="523"/>
                  </a:lnTo>
                  <a:lnTo>
                    <a:pt x="760" y="523"/>
                  </a:lnTo>
                  <a:lnTo>
                    <a:pt x="761" y="523"/>
                  </a:lnTo>
                  <a:lnTo>
                    <a:pt x="761" y="523"/>
                  </a:lnTo>
                  <a:lnTo>
                    <a:pt x="761" y="522"/>
                  </a:lnTo>
                  <a:lnTo>
                    <a:pt x="762" y="522"/>
                  </a:lnTo>
                  <a:lnTo>
                    <a:pt x="762" y="522"/>
                  </a:lnTo>
                  <a:lnTo>
                    <a:pt x="762" y="522"/>
                  </a:lnTo>
                  <a:lnTo>
                    <a:pt x="764" y="521"/>
                  </a:lnTo>
                  <a:lnTo>
                    <a:pt x="764" y="521"/>
                  </a:lnTo>
                  <a:lnTo>
                    <a:pt x="767" y="520"/>
                  </a:lnTo>
                  <a:lnTo>
                    <a:pt x="767" y="520"/>
                  </a:lnTo>
                  <a:lnTo>
                    <a:pt x="767" y="520"/>
                  </a:lnTo>
                  <a:lnTo>
                    <a:pt x="767" y="520"/>
                  </a:lnTo>
                  <a:lnTo>
                    <a:pt x="767" y="520"/>
                  </a:lnTo>
                  <a:lnTo>
                    <a:pt x="768" y="520"/>
                  </a:lnTo>
                  <a:lnTo>
                    <a:pt x="769" y="520"/>
                  </a:lnTo>
                  <a:lnTo>
                    <a:pt x="769" y="520"/>
                  </a:lnTo>
                  <a:lnTo>
                    <a:pt x="769" y="519"/>
                  </a:lnTo>
                  <a:lnTo>
                    <a:pt x="770" y="519"/>
                  </a:lnTo>
                  <a:lnTo>
                    <a:pt x="771" y="519"/>
                  </a:lnTo>
                  <a:lnTo>
                    <a:pt x="771" y="519"/>
                  </a:lnTo>
                  <a:lnTo>
                    <a:pt x="771" y="519"/>
                  </a:lnTo>
                  <a:lnTo>
                    <a:pt x="771" y="519"/>
                  </a:lnTo>
                  <a:lnTo>
                    <a:pt x="772" y="518"/>
                  </a:lnTo>
                  <a:lnTo>
                    <a:pt x="772" y="518"/>
                  </a:lnTo>
                  <a:lnTo>
                    <a:pt x="773" y="518"/>
                  </a:lnTo>
                  <a:lnTo>
                    <a:pt x="773" y="518"/>
                  </a:lnTo>
                  <a:lnTo>
                    <a:pt x="774" y="518"/>
                  </a:lnTo>
                  <a:lnTo>
                    <a:pt x="774" y="518"/>
                  </a:lnTo>
                  <a:lnTo>
                    <a:pt x="774" y="518"/>
                  </a:lnTo>
                  <a:lnTo>
                    <a:pt x="774" y="518"/>
                  </a:lnTo>
                  <a:lnTo>
                    <a:pt x="775" y="517"/>
                  </a:lnTo>
                  <a:lnTo>
                    <a:pt x="775" y="517"/>
                  </a:lnTo>
                  <a:lnTo>
                    <a:pt x="775" y="517"/>
                  </a:lnTo>
                  <a:lnTo>
                    <a:pt x="779" y="516"/>
                  </a:lnTo>
                  <a:lnTo>
                    <a:pt x="779" y="516"/>
                  </a:lnTo>
                  <a:lnTo>
                    <a:pt x="781" y="515"/>
                  </a:lnTo>
                  <a:lnTo>
                    <a:pt x="782" y="515"/>
                  </a:lnTo>
                  <a:lnTo>
                    <a:pt x="782" y="515"/>
                  </a:lnTo>
                  <a:lnTo>
                    <a:pt x="782" y="515"/>
                  </a:lnTo>
                  <a:lnTo>
                    <a:pt x="783" y="514"/>
                  </a:lnTo>
                  <a:lnTo>
                    <a:pt x="783" y="514"/>
                  </a:lnTo>
                  <a:lnTo>
                    <a:pt x="784" y="514"/>
                  </a:lnTo>
                  <a:lnTo>
                    <a:pt x="785" y="514"/>
                  </a:lnTo>
                  <a:lnTo>
                    <a:pt x="786" y="513"/>
                  </a:lnTo>
                  <a:lnTo>
                    <a:pt x="786" y="513"/>
                  </a:lnTo>
                  <a:lnTo>
                    <a:pt x="786" y="513"/>
                  </a:lnTo>
                  <a:lnTo>
                    <a:pt x="786" y="513"/>
                  </a:lnTo>
                  <a:lnTo>
                    <a:pt x="786" y="513"/>
                  </a:lnTo>
                  <a:lnTo>
                    <a:pt x="787" y="513"/>
                  </a:lnTo>
                  <a:lnTo>
                    <a:pt x="787" y="513"/>
                  </a:lnTo>
                  <a:lnTo>
                    <a:pt x="787" y="513"/>
                  </a:lnTo>
                  <a:lnTo>
                    <a:pt x="788" y="513"/>
                  </a:lnTo>
                  <a:lnTo>
                    <a:pt x="789" y="512"/>
                  </a:lnTo>
                  <a:lnTo>
                    <a:pt x="789" y="512"/>
                  </a:lnTo>
                  <a:lnTo>
                    <a:pt x="790" y="512"/>
                  </a:lnTo>
                  <a:lnTo>
                    <a:pt x="791" y="511"/>
                  </a:lnTo>
                  <a:lnTo>
                    <a:pt x="793" y="511"/>
                  </a:lnTo>
                  <a:lnTo>
                    <a:pt x="794" y="510"/>
                  </a:lnTo>
                  <a:lnTo>
                    <a:pt x="795" y="510"/>
                  </a:lnTo>
                  <a:lnTo>
                    <a:pt x="795" y="510"/>
                  </a:lnTo>
                  <a:lnTo>
                    <a:pt x="795" y="510"/>
                  </a:lnTo>
                  <a:lnTo>
                    <a:pt x="795" y="510"/>
                  </a:lnTo>
                  <a:lnTo>
                    <a:pt x="795" y="510"/>
                  </a:lnTo>
                  <a:lnTo>
                    <a:pt x="796" y="510"/>
                  </a:lnTo>
                  <a:lnTo>
                    <a:pt x="796" y="510"/>
                  </a:lnTo>
                  <a:lnTo>
                    <a:pt x="796" y="510"/>
                  </a:lnTo>
                  <a:lnTo>
                    <a:pt x="796" y="510"/>
                  </a:lnTo>
                  <a:lnTo>
                    <a:pt x="797" y="509"/>
                  </a:lnTo>
                  <a:lnTo>
                    <a:pt x="797" y="509"/>
                  </a:lnTo>
                  <a:lnTo>
                    <a:pt x="798" y="509"/>
                  </a:lnTo>
                  <a:lnTo>
                    <a:pt x="798" y="509"/>
                  </a:lnTo>
                  <a:lnTo>
                    <a:pt x="799" y="509"/>
                  </a:lnTo>
                  <a:lnTo>
                    <a:pt x="799" y="509"/>
                  </a:lnTo>
                  <a:lnTo>
                    <a:pt x="800" y="508"/>
                  </a:lnTo>
                  <a:lnTo>
                    <a:pt x="800" y="508"/>
                  </a:lnTo>
                  <a:lnTo>
                    <a:pt x="802" y="507"/>
                  </a:lnTo>
                  <a:lnTo>
                    <a:pt x="802" y="507"/>
                  </a:lnTo>
                  <a:lnTo>
                    <a:pt x="802" y="507"/>
                  </a:lnTo>
                  <a:lnTo>
                    <a:pt x="804" y="507"/>
                  </a:lnTo>
                  <a:lnTo>
                    <a:pt x="805" y="506"/>
                  </a:lnTo>
                  <a:lnTo>
                    <a:pt x="806" y="506"/>
                  </a:lnTo>
                  <a:lnTo>
                    <a:pt x="806" y="506"/>
                  </a:lnTo>
                  <a:lnTo>
                    <a:pt x="808" y="505"/>
                  </a:lnTo>
                  <a:lnTo>
                    <a:pt x="808" y="505"/>
                  </a:lnTo>
                  <a:lnTo>
                    <a:pt x="809" y="505"/>
                  </a:lnTo>
                  <a:lnTo>
                    <a:pt x="809" y="505"/>
                  </a:lnTo>
                  <a:lnTo>
                    <a:pt x="810" y="504"/>
                  </a:lnTo>
                  <a:lnTo>
                    <a:pt x="811" y="504"/>
                  </a:lnTo>
                  <a:lnTo>
                    <a:pt x="812" y="503"/>
                  </a:lnTo>
                  <a:lnTo>
                    <a:pt x="812" y="503"/>
                  </a:lnTo>
                  <a:lnTo>
                    <a:pt x="814" y="503"/>
                  </a:lnTo>
                  <a:lnTo>
                    <a:pt x="815" y="502"/>
                  </a:lnTo>
                  <a:lnTo>
                    <a:pt x="815" y="502"/>
                  </a:lnTo>
                  <a:lnTo>
                    <a:pt x="816" y="502"/>
                  </a:lnTo>
                  <a:lnTo>
                    <a:pt x="818" y="501"/>
                  </a:lnTo>
                  <a:lnTo>
                    <a:pt x="818" y="501"/>
                  </a:lnTo>
                  <a:lnTo>
                    <a:pt x="818" y="501"/>
                  </a:lnTo>
                  <a:lnTo>
                    <a:pt x="819" y="501"/>
                  </a:lnTo>
                  <a:lnTo>
                    <a:pt x="820" y="500"/>
                  </a:lnTo>
                  <a:lnTo>
                    <a:pt x="821" y="500"/>
                  </a:lnTo>
                  <a:lnTo>
                    <a:pt x="822" y="500"/>
                  </a:lnTo>
                  <a:lnTo>
                    <a:pt x="822" y="499"/>
                  </a:lnTo>
                  <a:lnTo>
                    <a:pt x="823" y="499"/>
                  </a:lnTo>
                  <a:lnTo>
                    <a:pt x="824" y="499"/>
                  </a:lnTo>
                  <a:lnTo>
                    <a:pt x="825" y="498"/>
                  </a:lnTo>
                  <a:lnTo>
                    <a:pt x="826" y="498"/>
                  </a:lnTo>
                  <a:lnTo>
                    <a:pt x="827" y="497"/>
                  </a:lnTo>
                  <a:lnTo>
                    <a:pt x="827" y="497"/>
                  </a:lnTo>
                  <a:lnTo>
                    <a:pt x="828" y="497"/>
                  </a:lnTo>
                  <a:lnTo>
                    <a:pt x="829" y="497"/>
                  </a:lnTo>
                  <a:lnTo>
                    <a:pt x="829" y="497"/>
                  </a:lnTo>
                  <a:lnTo>
                    <a:pt x="830" y="496"/>
                  </a:lnTo>
                  <a:lnTo>
                    <a:pt x="830" y="496"/>
                  </a:lnTo>
                  <a:lnTo>
                    <a:pt x="831" y="496"/>
                  </a:lnTo>
                  <a:lnTo>
                    <a:pt x="832" y="496"/>
                  </a:lnTo>
                  <a:lnTo>
                    <a:pt x="833" y="495"/>
                  </a:lnTo>
                  <a:lnTo>
                    <a:pt x="833" y="495"/>
                  </a:lnTo>
                  <a:lnTo>
                    <a:pt x="834" y="495"/>
                  </a:lnTo>
                  <a:lnTo>
                    <a:pt x="835" y="494"/>
                  </a:lnTo>
                  <a:lnTo>
                    <a:pt x="835" y="494"/>
                  </a:lnTo>
                  <a:lnTo>
                    <a:pt x="835" y="494"/>
                  </a:lnTo>
                  <a:lnTo>
                    <a:pt x="836" y="494"/>
                  </a:lnTo>
                  <a:lnTo>
                    <a:pt x="836" y="494"/>
                  </a:lnTo>
                  <a:lnTo>
                    <a:pt x="837" y="494"/>
                  </a:lnTo>
                  <a:lnTo>
                    <a:pt x="837" y="494"/>
                  </a:lnTo>
                  <a:lnTo>
                    <a:pt x="837" y="493"/>
                  </a:lnTo>
                  <a:lnTo>
                    <a:pt x="837" y="493"/>
                  </a:lnTo>
                  <a:lnTo>
                    <a:pt x="838" y="493"/>
                  </a:lnTo>
                  <a:lnTo>
                    <a:pt x="838" y="493"/>
                  </a:lnTo>
                  <a:lnTo>
                    <a:pt x="840" y="492"/>
                  </a:lnTo>
                  <a:lnTo>
                    <a:pt x="841" y="492"/>
                  </a:lnTo>
                  <a:lnTo>
                    <a:pt x="841" y="492"/>
                  </a:lnTo>
                  <a:lnTo>
                    <a:pt x="842" y="491"/>
                  </a:lnTo>
                  <a:lnTo>
                    <a:pt x="842" y="491"/>
                  </a:lnTo>
                  <a:lnTo>
                    <a:pt x="844" y="490"/>
                  </a:lnTo>
                  <a:lnTo>
                    <a:pt x="845" y="490"/>
                  </a:lnTo>
                  <a:lnTo>
                    <a:pt x="845" y="490"/>
                  </a:lnTo>
                  <a:lnTo>
                    <a:pt x="846" y="489"/>
                  </a:lnTo>
                  <a:lnTo>
                    <a:pt x="846" y="489"/>
                  </a:lnTo>
                  <a:lnTo>
                    <a:pt x="847" y="489"/>
                  </a:lnTo>
                  <a:lnTo>
                    <a:pt x="847" y="489"/>
                  </a:lnTo>
                  <a:lnTo>
                    <a:pt x="847" y="489"/>
                  </a:lnTo>
                  <a:lnTo>
                    <a:pt x="848" y="489"/>
                  </a:lnTo>
                  <a:lnTo>
                    <a:pt x="848" y="489"/>
                  </a:lnTo>
                  <a:lnTo>
                    <a:pt x="849" y="488"/>
                  </a:lnTo>
                  <a:lnTo>
                    <a:pt x="849" y="488"/>
                  </a:lnTo>
                  <a:lnTo>
                    <a:pt x="849" y="488"/>
                  </a:lnTo>
                  <a:lnTo>
                    <a:pt x="849" y="488"/>
                  </a:lnTo>
                  <a:lnTo>
                    <a:pt x="849" y="488"/>
                  </a:lnTo>
                  <a:lnTo>
                    <a:pt x="850" y="488"/>
                  </a:lnTo>
                  <a:lnTo>
                    <a:pt x="851" y="487"/>
                  </a:lnTo>
                  <a:lnTo>
                    <a:pt x="851" y="487"/>
                  </a:lnTo>
                  <a:lnTo>
                    <a:pt x="852" y="487"/>
                  </a:lnTo>
                  <a:lnTo>
                    <a:pt x="853" y="487"/>
                  </a:lnTo>
                  <a:lnTo>
                    <a:pt x="854" y="486"/>
                  </a:lnTo>
                  <a:lnTo>
                    <a:pt x="854" y="486"/>
                  </a:lnTo>
                  <a:lnTo>
                    <a:pt x="855" y="486"/>
                  </a:lnTo>
                  <a:lnTo>
                    <a:pt x="855" y="486"/>
                  </a:lnTo>
                  <a:lnTo>
                    <a:pt x="855" y="486"/>
                  </a:lnTo>
                  <a:lnTo>
                    <a:pt x="856" y="485"/>
                  </a:lnTo>
                  <a:lnTo>
                    <a:pt x="856" y="485"/>
                  </a:lnTo>
                  <a:lnTo>
                    <a:pt x="857" y="484"/>
                  </a:lnTo>
                  <a:lnTo>
                    <a:pt x="858" y="484"/>
                  </a:lnTo>
                  <a:lnTo>
                    <a:pt x="859" y="484"/>
                  </a:lnTo>
                  <a:lnTo>
                    <a:pt x="859" y="483"/>
                  </a:lnTo>
                  <a:lnTo>
                    <a:pt x="860" y="483"/>
                  </a:lnTo>
                  <a:lnTo>
                    <a:pt x="861" y="483"/>
                  </a:lnTo>
                  <a:lnTo>
                    <a:pt x="862" y="482"/>
                  </a:lnTo>
                  <a:lnTo>
                    <a:pt x="864" y="481"/>
                  </a:lnTo>
                  <a:lnTo>
                    <a:pt x="865" y="481"/>
                  </a:lnTo>
                  <a:lnTo>
                    <a:pt x="866" y="480"/>
                  </a:lnTo>
                  <a:lnTo>
                    <a:pt x="866" y="480"/>
                  </a:lnTo>
                  <a:lnTo>
                    <a:pt x="868" y="479"/>
                  </a:lnTo>
                  <a:lnTo>
                    <a:pt x="868" y="479"/>
                  </a:lnTo>
                  <a:lnTo>
                    <a:pt x="869" y="479"/>
                  </a:lnTo>
                  <a:lnTo>
                    <a:pt x="870" y="479"/>
                  </a:lnTo>
                  <a:lnTo>
                    <a:pt x="871" y="478"/>
                  </a:lnTo>
                  <a:lnTo>
                    <a:pt x="872" y="477"/>
                  </a:lnTo>
                  <a:lnTo>
                    <a:pt x="873" y="477"/>
                  </a:lnTo>
                  <a:lnTo>
                    <a:pt x="873" y="477"/>
                  </a:lnTo>
                  <a:lnTo>
                    <a:pt x="874" y="476"/>
                  </a:lnTo>
                  <a:lnTo>
                    <a:pt x="875" y="476"/>
                  </a:lnTo>
                  <a:lnTo>
                    <a:pt x="876" y="476"/>
                  </a:lnTo>
                  <a:lnTo>
                    <a:pt x="877" y="475"/>
                  </a:lnTo>
                  <a:lnTo>
                    <a:pt x="879" y="474"/>
                  </a:lnTo>
                  <a:lnTo>
                    <a:pt x="879" y="474"/>
                  </a:lnTo>
                  <a:lnTo>
                    <a:pt x="882" y="472"/>
                  </a:lnTo>
                  <a:lnTo>
                    <a:pt x="882" y="472"/>
                  </a:lnTo>
                  <a:lnTo>
                    <a:pt x="883" y="472"/>
                  </a:lnTo>
                  <a:lnTo>
                    <a:pt x="883" y="472"/>
                  </a:lnTo>
                  <a:lnTo>
                    <a:pt x="884" y="472"/>
                  </a:lnTo>
                  <a:lnTo>
                    <a:pt x="885" y="471"/>
                  </a:lnTo>
                  <a:lnTo>
                    <a:pt x="885" y="471"/>
                  </a:lnTo>
                  <a:lnTo>
                    <a:pt x="888" y="470"/>
                  </a:lnTo>
                  <a:lnTo>
                    <a:pt x="889" y="469"/>
                  </a:lnTo>
                  <a:lnTo>
                    <a:pt x="890" y="469"/>
                  </a:lnTo>
                  <a:lnTo>
                    <a:pt x="890" y="469"/>
                  </a:lnTo>
                  <a:lnTo>
                    <a:pt x="891" y="468"/>
                  </a:lnTo>
                  <a:lnTo>
                    <a:pt x="891" y="468"/>
                  </a:lnTo>
                  <a:lnTo>
                    <a:pt x="894" y="467"/>
                  </a:lnTo>
                  <a:lnTo>
                    <a:pt x="894" y="467"/>
                  </a:lnTo>
                  <a:lnTo>
                    <a:pt x="895" y="466"/>
                  </a:lnTo>
                  <a:lnTo>
                    <a:pt x="897" y="465"/>
                  </a:lnTo>
                  <a:lnTo>
                    <a:pt x="898" y="465"/>
                  </a:lnTo>
                  <a:lnTo>
                    <a:pt x="899" y="465"/>
                  </a:lnTo>
                  <a:lnTo>
                    <a:pt x="900" y="464"/>
                  </a:lnTo>
                  <a:lnTo>
                    <a:pt x="901" y="464"/>
                  </a:lnTo>
                  <a:lnTo>
                    <a:pt x="902" y="463"/>
                  </a:lnTo>
                  <a:lnTo>
                    <a:pt x="903" y="462"/>
                  </a:lnTo>
                  <a:lnTo>
                    <a:pt x="904" y="462"/>
                  </a:lnTo>
                  <a:lnTo>
                    <a:pt x="905" y="462"/>
                  </a:lnTo>
                  <a:lnTo>
                    <a:pt x="905" y="461"/>
                  </a:lnTo>
                  <a:lnTo>
                    <a:pt x="906" y="461"/>
                  </a:lnTo>
                  <a:lnTo>
                    <a:pt x="907" y="460"/>
                  </a:lnTo>
                  <a:lnTo>
                    <a:pt x="908" y="460"/>
                  </a:lnTo>
                  <a:lnTo>
                    <a:pt x="910" y="459"/>
                  </a:lnTo>
                  <a:lnTo>
                    <a:pt x="910" y="459"/>
                  </a:lnTo>
                  <a:lnTo>
                    <a:pt x="911" y="459"/>
                  </a:lnTo>
                  <a:lnTo>
                    <a:pt x="911" y="458"/>
                  </a:lnTo>
                  <a:lnTo>
                    <a:pt x="912" y="458"/>
                  </a:lnTo>
                  <a:lnTo>
                    <a:pt x="913" y="458"/>
                  </a:lnTo>
                  <a:lnTo>
                    <a:pt x="913" y="458"/>
                  </a:lnTo>
                  <a:lnTo>
                    <a:pt x="914" y="457"/>
                  </a:lnTo>
                  <a:lnTo>
                    <a:pt x="914" y="457"/>
                  </a:lnTo>
                  <a:lnTo>
                    <a:pt x="915" y="457"/>
                  </a:lnTo>
                  <a:lnTo>
                    <a:pt x="917" y="456"/>
                  </a:lnTo>
                  <a:lnTo>
                    <a:pt x="918" y="455"/>
                  </a:lnTo>
                  <a:lnTo>
                    <a:pt x="919" y="455"/>
                  </a:lnTo>
                  <a:lnTo>
                    <a:pt x="919" y="455"/>
                  </a:lnTo>
                  <a:lnTo>
                    <a:pt x="920" y="454"/>
                  </a:lnTo>
                  <a:lnTo>
                    <a:pt x="921" y="454"/>
                  </a:lnTo>
                  <a:lnTo>
                    <a:pt x="922" y="453"/>
                  </a:lnTo>
                  <a:lnTo>
                    <a:pt x="923" y="453"/>
                  </a:lnTo>
                  <a:lnTo>
                    <a:pt x="924" y="452"/>
                  </a:lnTo>
                  <a:lnTo>
                    <a:pt x="924" y="452"/>
                  </a:lnTo>
                  <a:lnTo>
                    <a:pt x="925" y="452"/>
                  </a:lnTo>
                  <a:lnTo>
                    <a:pt x="926" y="451"/>
                  </a:lnTo>
                  <a:lnTo>
                    <a:pt x="927" y="451"/>
                  </a:lnTo>
                  <a:lnTo>
                    <a:pt x="927" y="451"/>
                  </a:lnTo>
                  <a:lnTo>
                    <a:pt x="928" y="450"/>
                  </a:lnTo>
                  <a:lnTo>
                    <a:pt x="930" y="450"/>
                  </a:lnTo>
                  <a:lnTo>
                    <a:pt x="931" y="449"/>
                  </a:lnTo>
                  <a:lnTo>
                    <a:pt x="931" y="449"/>
                  </a:lnTo>
                  <a:lnTo>
                    <a:pt x="932" y="448"/>
                  </a:lnTo>
                  <a:lnTo>
                    <a:pt x="932" y="448"/>
                  </a:lnTo>
                  <a:lnTo>
                    <a:pt x="933" y="448"/>
                  </a:lnTo>
                  <a:lnTo>
                    <a:pt x="935" y="447"/>
                  </a:lnTo>
                  <a:lnTo>
                    <a:pt x="936" y="447"/>
                  </a:lnTo>
                  <a:lnTo>
                    <a:pt x="937" y="446"/>
                  </a:lnTo>
                  <a:lnTo>
                    <a:pt x="937" y="446"/>
                  </a:lnTo>
                  <a:lnTo>
                    <a:pt x="938" y="446"/>
                  </a:lnTo>
                  <a:lnTo>
                    <a:pt x="938" y="446"/>
                  </a:lnTo>
                  <a:lnTo>
                    <a:pt x="939" y="445"/>
                  </a:lnTo>
                  <a:lnTo>
                    <a:pt x="939" y="445"/>
                  </a:lnTo>
                  <a:lnTo>
                    <a:pt x="940" y="445"/>
                  </a:lnTo>
                  <a:lnTo>
                    <a:pt x="941" y="444"/>
                  </a:lnTo>
                  <a:lnTo>
                    <a:pt x="943" y="443"/>
                  </a:lnTo>
                  <a:lnTo>
                    <a:pt x="944" y="443"/>
                  </a:lnTo>
                  <a:lnTo>
                    <a:pt x="945" y="442"/>
                  </a:lnTo>
                  <a:lnTo>
                    <a:pt x="945" y="442"/>
                  </a:lnTo>
                  <a:lnTo>
                    <a:pt x="946" y="442"/>
                  </a:lnTo>
                  <a:lnTo>
                    <a:pt x="947" y="441"/>
                  </a:lnTo>
                  <a:lnTo>
                    <a:pt x="948" y="441"/>
                  </a:lnTo>
                  <a:lnTo>
                    <a:pt x="948" y="441"/>
                  </a:lnTo>
                  <a:lnTo>
                    <a:pt x="949" y="440"/>
                  </a:lnTo>
                  <a:lnTo>
                    <a:pt x="952" y="439"/>
                  </a:lnTo>
                  <a:lnTo>
                    <a:pt x="952" y="439"/>
                  </a:lnTo>
                  <a:lnTo>
                    <a:pt x="952" y="439"/>
                  </a:lnTo>
                  <a:lnTo>
                    <a:pt x="954" y="438"/>
                  </a:lnTo>
                  <a:lnTo>
                    <a:pt x="954" y="438"/>
                  </a:lnTo>
                  <a:lnTo>
                    <a:pt x="956" y="437"/>
                  </a:lnTo>
                  <a:lnTo>
                    <a:pt x="957" y="437"/>
                  </a:lnTo>
                  <a:lnTo>
                    <a:pt x="957" y="437"/>
                  </a:lnTo>
                  <a:lnTo>
                    <a:pt x="957" y="436"/>
                  </a:lnTo>
                  <a:lnTo>
                    <a:pt x="958" y="436"/>
                  </a:lnTo>
                  <a:lnTo>
                    <a:pt x="959" y="436"/>
                  </a:lnTo>
                  <a:lnTo>
                    <a:pt x="961" y="434"/>
                  </a:lnTo>
                  <a:lnTo>
                    <a:pt x="962" y="434"/>
                  </a:lnTo>
                  <a:lnTo>
                    <a:pt x="963" y="434"/>
                  </a:lnTo>
                  <a:lnTo>
                    <a:pt x="965" y="433"/>
                  </a:lnTo>
                  <a:lnTo>
                    <a:pt x="965" y="433"/>
                  </a:lnTo>
                  <a:lnTo>
                    <a:pt x="966" y="432"/>
                  </a:lnTo>
                  <a:lnTo>
                    <a:pt x="966" y="432"/>
                  </a:lnTo>
                  <a:lnTo>
                    <a:pt x="966" y="432"/>
                  </a:lnTo>
                  <a:lnTo>
                    <a:pt x="967" y="432"/>
                  </a:lnTo>
                  <a:lnTo>
                    <a:pt x="969" y="431"/>
                  </a:lnTo>
                  <a:lnTo>
                    <a:pt x="969" y="431"/>
                  </a:lnTo>
                  <a:lnTo>
                    <a:pt x="971" y="430"/>
                  </a:lnTo>
                  <a:lnTo>
                    <a:pt x="973" y="429"/>
                  </a:lnTo>
                  <a:lnTo>
                    <a:pt x="974" y="428"/>
                  </a:lnTo>
                  <a:lnTo>
                    <a:pt x="975" y="428"/>
                  </a:lnTo>
                  <a:lnTo>
                    <a:pt x="976" y="427"/>
                  </a:lnTo>
                  <a:lnTo>
                    <a:pt x="977" y="427"/>
                  </a:lnTo>
                  <a:lnTo>
                    <a:pt x="978" y="426"/>
                  </a:lnTo>
                  <a:lnTo>
                    <a:pt x="979" y="426"/>
                  </a:lnTo>
                  <a:lnTo>
                    <a:pt x="980" y="425"/>
                  </a:lnTo>
                  <a:lnTo>
                    <a:pt x="980" y="425"/>
                  </a:lnTo>
                  <a:lnTo>
                    <a:pt x="983" y="424"/>
                  </a:lnTo>
                  <a:lnTo>
                    <a:pt x="985" y="423"/>
                  </a:lnTo>
                  <a:lnTo>
                    <a:pt x="986" y="423"/>
                  </a:lnTo>
                  <a:lnTo>
                    <a:pt x="986" y="423"/>
                  </a:lnTo>
                  <a:lnTo>
                    <a:pt x="987" y="422"/>
                  </a:lnTo>
                  <a:lnTo>
                    <a:pt x="987" y="422"/>
                  </a:lnTo>
                  <a:lnTo>
                    <a:pt x="987" y="422"/>
                  </a:lnTo>
                  <a:lnTo>
                    <a:pt x="988" y="422"/>
                  </a:lnTo>
                  <a:lnTo>
                    <a:pt x="988" y="422"/>
                  </a:lnTo>
                  <a:lnTo>
                    <a:pt x="989" y="421"/>
                  </a:lnTo>
                  <a:lnTo>
                    <a:pt x="990" y="421"/>
                  </a:lnTo>
                  <a:lnTo>
                    <a:pt x="990" y="420"/>
                  </a:lnTo>
                  <a:lnTo>
                    <a:pt x="991" y="420"/>
                  </a:lnTo>
                  <a:lnTo>
                    <a:pt x="992" y="420"/>
                  </a:lnTo>
                  <a:lnTo>
                    <a:pt x="993" y="419"/>
                  </a:lnTo>
                  <a:lnTo>
                    <a:pt x="993" y="419"/>
                  </a:lnTo>
                  <a:lnTo>
                    <a:pt x="993" y="419"/>
                  </a:lnTo>
                  <a:lnTo>
                    <a:pt x="994" y="419"/>
                  </a:lnTo>
                  <a:lnTo>
                    <a:pt x="994" y="419"/>
                  </a:lnTo>
                  <a:lnTo>
                    <a:pt x="995" y="418"/>
                  </a:lnTo>
                  <a:lnTo>
                    <a:pt x="996" y="418"/>
                  </a:lnTo>
                  <a:lnTo>
                    <a:pt x="997" y="417"/>
                  </a:lnTo>
                  <a:lnTo>
                    <a:pt x="998" y="417"/>
                  </a:lnTo>
                  <a:lnTo>
                    <a:pt x="998" y="417"/>
                  </a:lnTo>
                  <a:lnTo>
                    <a:pt x="999" y="416"/>
                  </a:lnTo>
                  <a:lnTo>
                    <a:pt x="1000" y="416"/>
                  </a:lnTo>
                  <a:lnTo>
                    <a:pt x="1002" y="415"/>
                  </a:lnTo>
                  <a:lnTo>
                    <a:pt x="1003" y="415"/>
                  </a:lnTo>
                  <a:lnTo>
                    <a:pt x="1003" y="414"/>
                  </a:lnTo>
                  <a:lnTo>
                    <a:pt x="1004" y="414"/>
                  </a:lnTo>
                  <a:lnTo>
                    <a:pt x="1005" y="413"/>
                  </a:lnTo>
                  <a:lnTo>
                    <a:pt x="1005" y="413"/>
                  </a:lnTo>
                  <a:lnTo>
                    <a:pt x="1006" y="413"/>
                  </a:lnTo>
                  <a:lnTo>
                    <a:pt x="1007" y="412"/>
                  </a:lnTo>
                  <a:lnTo>
                    <a:pt x="1008" y="412"/>
                  </a:lnTo>
                  <a:lnTo>
                    <a:pt x="1008" y="412"/>
                  </a:lnTo>
                  <a:lnTo>
                    <a:pt x="1009" y="411"/>
                  </a:lnTo>
                  <a:lnTo>
                    <a:pt x="1010" y="411"/>
                  </a:lnTo>
                  <a:lnTo>
                    <a:pt x="1010" y="411"/>
                  </a:lnTo>
                  <a:lnTo>
                    <a:pt x="1011" y="410"/>
                  </a:lnTo>
                  <a:lnTo>
                    <a:pt x="1014" y="409"/>
                  </a:lnTo>
                  <a:lnTo>
                    <a:pt x="1016" y="408"/>
                  </a:lnTo>
                  <a:lnTo>
                    <a:pt x="1016" y="408"/>
                  </a:lnTo>
                  <a:lnTo>
                    <a:pt x="1018" y="407"/>
                  </a:lnTo>
                  <a:lnTo>
                    <a:pt x="1018" y="407"/>
                  </a:lnTo>
                  <a:lnTo>
                    <a:pt x="1019" y="406"/>
                  </a:lnTo>
                  <a:lnTo>
                    <a:pt x="1019" y="406"/>
                  </a:lnTo>
                  <a:lnTo>
                    <a:pt x="1020" y="406"/>
                  </a:lnTo>
                  <a:lnTo>
                    <a:pt x="1021" y="405"/>
                  </a:lnTo>
                  <a:lnTo>
                    <a:pt x="1022" y="405"/>
                  </a:lnTo>
                  <a:lnTo>
                    <a:pt x="1023" y="404"/>
                  </a:lnTo>
                  <a:lnTo>
                    <a:pt x="1024" y="404"/>
                  </a:lnTo>
                  <a:lnTo>
                    <a:pt x="1024" y="404"/>
                  </a:lnTo>
                  <a:lnTo>
                    <a:pt x="1025" y="403"/>
                  </a:lnTo>
                  <a:lnTo>
                    <a:pt x="1025" y="403"/>
                  </a:lnTo>
                  <a:lnTo>
                    <a:pt x="1026" y="403"/>
                  </a:lnTo>
                  <a:lnTo>
                    <a:pt x="1027" y="403"/>
                  </a:lnTo>
                  <a:lnTo>
                    <a:pt x="1027" y="402"/>
                  </a:lnTo>
                  <a:lnTo>
                    <a:pt x="1028" y="402"/>
                  </a:lnTo>
                  <a:lnTo>
                    <a:pt x="1029" y="402"/>
                  </a:lnTo>
                  <a:lnTo>
                    <a:pt x="1030" y="401"/>
                  </a:lnTo>
                  <a:lnTo>
                    <a:pt x="1031" y="400"/>
                  </a:lnTo>
                  <a:lnTo>
                    <a:pt x="1031" y="400"/>
                  </a:lnTo>
                  <a:lnTo>
                    <a:pt x="1032" y="400"/>
                  </a:lnTo>
                  <a:lnTo>
                    <a:pt x="1033" y="399"/>
                  </a:lnTo>
                  <a:lnTo>
                    <a:pt x="1034" y="399"/>
                  </a:lnTo>
                  <a:lnTo>
                    <a:pt x="1034" y="399"/>
                  </a:lnTo>
                  <a:lnTo>
                    <a:pt x="1035" y="398"/>
                  </a:lnTo>
                  <a:lnTo>
                    <a:pt x="1036" y="398"/>
                  </a:lnTo>
                  <a:lnTo>
                    <a:pt x="1038" y="397"/>
                  </a:lnTo>
                  <a:lnTo>
                    <a:pt x="1038" y="397"/>
                  </a:lnTo>
                  <a:lnTo>
                    <a:pt x="1039" y="396"/>
                  </a:lnTo>
                  <a:lnTo>
                    <a:pt x="1042" y="395"/>
                  </a:lnTo>
                  <a:lnTo>
                    <a:pt x="1043" y="394"/>
                  </a:lnTo>
                  <a:lnTo>
                    <a:pt x="1043" y="394"/>
                  </a:lnTo>
                  <a:lnTo>
                    <a:pt x="1043" y="394"/>
                  </a:lnTo>
                  <a:lnTo>
                    <a:pt x="1044" y="394"/>
                  </a:lnTo>
                  <a:lnTo>
                    <a:pt x="1044" y="394"/>
                  </a:lnTo>
                  <a:lnTo>
                    <a:pt x="1045" y="393"/>
                  </a:lnTo>
                  <a:lnTo>
                    <a:pt x="1046" y="393"/>
                  </a:lnTo>
                  <a:lnTo>
                    <a:pt x="1047" y="393"/>
                  </a:lnTo>
                  <a:lnTo>
                    <a:pt x="1048" y="392"/>
                  </a:lnTo>
                  <a:lnTo>
                    <a:pt x="1051" y="390"/>
                  </a:lnTo>
                  <a:lnTo>
                    <a:pt x="1052" y="390"/>
                  </a:lnTo>
                  <a:lnTo>
                    <a:pt x="1052" y="389"/>
                  </a:lnTo>
                  <a:lnTo>
                    <a:pt x="1053" y="389"/>
                  </a:lnTo>
                  <a:lnTo>
                    <a:pt x="1054" y="389"/>
                  </a:lnTo>
                  <a:lnTo>
                    <a:pt x="1054" y="388"/>
                  </a:lnTo>
                  <a:lnTo>
                    <a:pt x="1055" y="388"/>
                  </a:lnTo>
                  <a:lnTo>
                    <a:pt x="1056" y="388"/>
                  </a:lnTo>
                  <a:lnTo>
                    <a:pt x="1057" y="387"/>
                  </a:lnTo>
                  <a:lnTo>
                    <a:pt x="1057" y="387"/>
                  </a:lnTo>
                  <a:lnTo>
                    <a:pt x="1058" y="386"/>
                  </a:lnTo>
                  <a:lnTo>
                    <a:pt x="1059" y="386"/>
                  </a:lnTo>
                  <a:lnTo>
                    <a:pt x="1060" y="386"/>
                  </a:lnTo>
                  <a:lnTo>
                    <a:pt x="1060" y="385"/>
                  </a:lnTo>
                  <a:lnTo>
                    <a:pt x="1061" y="385"/>
                  </a:lnTo>
                  <a:lnTo>
                    <a:pt x="1061" y="385"/>
                  </a:lnTo>
                  <a:lnTo>
                    <a:pt x="1061" y="385"/>
                  </a:lnTo>
                  <a:lnTo>
                    <a:pt x="1062" y="384"/>
                  </a:lnTo>
                  <a:lnTo>
                    <a:pt x="1062" y="384"/>
                  </a:lnTo>
                  <a:lnTo>
                    <a:pt x="1063" y="384"/>
                  </a:lnTo>
                  <a:lnTo>
                    <a:pt x="1064" y="383"/>
                  </a:lnTo>
                  <a:lnTo>
                    <a:pt x="1067" y="382"/>
                  </a:lnTo>
                  <a:lnTo>
                    <a:pt x="1070" y="380"/>
                  </a:lnTo>
                  <a:lnTo>
                    <a:pt x="1074" y="378"/>
                  </a:lnTo>
                  <a:lnTo>
                    <a:pt x="1075" y="377"/>
                  </a:lnTo>
                  <a:lnTo>
                    <a:pt x="1075" y="377"/>
                  </a:lnTo>
                  <a:lnTo>
                    <a:pt x="1076" y="377"/>
                  </a:lnTo>
                  <a:lnTo>
                    <a:pt x="1078" y="376"/>
                  </a:lnTo>
                  <a:lnTo>
                    <a:pt x="1079" y="376"/>
                  </a:lnTo>
                  <a:lnTo>
                    <a:pt x="1079" y="375"/>
                  </a:lnTo>
                  <a:lnTo>
                    <a:pt x="1082" y="374"/>
                  </a:lnTo>
                  <a:lnTo>
                    <a:pt x="1083" y="373"/>
                  </a:lnTo>
                  <a:lnTo>
                    <a:pt x="1083" y="373"/>
                  </a:lnTo>
                  <a:lnTo>
                    <a:pt x="1083" y="373"/>
                  </a:lnTo>
                  <a:lnTo>
                    <a:pt x="1084" y="373"/>
                  </a:lnTo>
                  <a:lnTo>
                    <a:pt x="1084" y="373"/>
                  </a:lnTo>
                  <a:lnTo>
                    <a:pt x="1084" y="373"/>
                  </a:lnTo>
                  <a:lnTo>
                    <a:pt x="1084" y="372"/>
                  </a:lnTo>
                  <a:lnTo>
                    <a:pt x="1084" y="372"/>
                  </a:lnTo>
                  <a:lnTo>
                    <a:pt x="1085" y="372"/>
                  </a:lnTo>
                  <a:lnTo>
                    <a:pt x="1085" y="372"/>
                  </a:lnTo>
                  <a:lnTo>
                    <a:pt x="1085" y="372"/>
                  </a:lnTo>
                  <a:lnTo>
                    <a:pt x="1085" y="372"/>
                  </a:lnTo>
                  <a:lnTo>
                    <a:pt x="1086" y="372"/>
                  </a:lnTo>
                  <a:lnTo>
                    <a:pt x="1086" y="372"/>
                  </a:lnTo>
                  <a:lnTo>
                    <a:pt x="1086" y="372"/>
                  </a:lnTo>
                  <a:lnTo>
                    <a:pt x="1086" y="372"/>
                  </a:lnTo>
                  <a:lnTo>
                    <a:pt x="1086" y="372"/>
                  </a:lnTo>
                  <a:lnTo>
                    <a:pt x="1086" y="371"/>
                  </a:lnTo>
                  <a:lnTo>
                    <a:pt x="1086" y="371"/>
                  </a:lnTo>
                  <a:lnTo>
                    <a:pt x="1086" y="371"/>
                  </a:lnTo>
                  <a:lnTo>
                    <a:pt x="1086" y="371"/>
                  </a:lnTo>
                  <a:lnTo>
                    <a:pt x="1087" y="371"/>
                  </a:lnTo>
                  <a:lnTo>
                    <a:pt x="1087" y="371"/>
                  </a:lnTo>
                  <a:lnTo>
                    <a:pt x="1087" y="371"/>
                  </a:lnTo>
                  <a:lnTo>
                    <a:pt x="1088" y="371"/>
                  </a:lnTo>
                  <a:lnTo>
                    <a:pt x="1088" y="371"/>
                  </a:lnTo>
                  <a:lnTo>
                    <a:pt x="1088" y="371"/>
                  </a:lnTo>
                  <a:lnTo>
                    <a:pt x="1088" y="371"/>
                  </a:lnTo>
                  <a:lnTo>
                    <a:pt x="1088" y="370"/>
                  </a:lnTo>
                  <a:lnTo>
                    <a:pt x="1089" y="370"/>
                  </a:lnTo>
                  <a:lnTo>
                    <a:pt x="1089" y="370"/>
                  </a:lnTo>
                  <a:lnTo>
                    <a:pt x="1089" y="370"/>
                  </a:lnTo>
                  <a:lnTo>
                    <a:pt x="1089" y="370"/>
                  </a:lnTo>
                  <a:lnTo>
                    <a:pt x="1090" y="369"/>
                  </a:lnTo>
                  <a:lnTo>
                    <a:pt x="1090" y="369"/>
                  </a:lnTo>
                  <a:lnTo>
                    <a:pt x="1090" y="369"/>
                  </a:lnTo>
                  <a:lnTo>
                    <a:pt x="1091" y="369"/>
                  </a:lnTo>
                  <a:lnTo>
                    <a:pt x="1091" y="369"/>
                  </a:lnTo>
                  <a:lnTo>
                    <a:pt x="1092" y="369"/>
                  </a:lnTo>
                  <a:lnTo>
                    <a:pt x="1092" y="369"/>
                  </a:lnTo>
                  <a:lnTo>
                    <a:pt x="1092" y="368"/>
                  </a:lnTo>
                  <a:lnTo>
                    <a:pt x="1092" y="368"/>
                  </a:lnTo>
                  <a:lnTo>
                    <a:pt x="1094" y="367"/>
                  </a:lnTo>
                  <a:lnTo>
                    <a:pt x="1094" y="367"/>
                  </a:lnTo>
                  <a:lnTo>
                    <a:pt x="1094" y="367"/>
                  </a:lnTo>
                  <a:lnTo>
                    <a:pt x="1094" y="367"/>
                  </a:lnTo>
                  <a:lnTo>
                    <a:pt x="1095" y="367"/>
                  </a:lnTo>
                  <a:lnTo>
                    <a:pt x="1095" y="367"/>
                  </a:lnTo>
                  <a:lnTo>
                    <a:pt x="1095" y="367"/>
                  </a:lnTo>
                  <a:lnTo>
                    <a:pt x="1096" y="366"/>
                  </a:lnTo>
                  <a:lnTo>
                    <a:pt x="1097" y="365"/>
                  </a:lnTo>
                  <a:lnTo>
                    <a:pt x="1097" y="365"/>
                  </a:lnTo>
                  <a:lnTo>
                    <a:pt x="1099" y="365"/>
                  </a:lnTo>
                  <a:lnTo>
                    <a:pt x="1099" y="365"/>
                  </a:lnTo>
                  <a:lnTo>
                    <a:pt x="1099" y="364"/>
                  </a:lnTo>
                  <a:lnTo>
                    <a:pt x="1099" y="364"/>
                  </a:lnTo>
                  <a:lnTo>
                    <a:pt x="1099" y="364"/>
                  </a:lnTo>
                  <a:lnTo>
                    <a:pt x="1099" y="364"/>
                  </a:lnTo>
                  <a:lnTo>
                    <a:pt x="1100" y="364"/>
                  </a:lnTo>
                  <a:lnTo>
                    <a:pt x="1101" y="364"/>
                  </a:lnTo>
                  <a:lnTo>
                    <a:pt x="1102" y="363"/>
                  </a:lnTo>
                  <a:lnTo>
                    <a:pt x="1102" y="363"/>
                  </a:lnTo>
                  <a:lnTo>
                    <a:pt x="1103" y="362"/>
                  </a:lnTo>
                  <a:lnTo>
                    <a:pt x="1104" y="362"/>
                  </a:lnTo>
                  <a:lnTo>
                    <a:pt x="1105" y="361"/>
                  </a:lnTo>
                  <a:lnTo>
                    <a:pt x="1105" y="361"/>
                  </a:lnTo>
                  <a:lnTo>
                    <a:pt x="1105" y="361"/>
                  </a:lnTo>
                  <a:lnTo>
                    <a:pt x="1105" y="361"/>
                  </a:lnTo>
                  <a:lnTo>
                    <a:pt x="1106" y="361"/>
                  </a:lnTo>
                  <a:lnTo>
                    <a:pt x="1106" y="361"/>
                  </a:lnTo>
                  <a:lnTo>
                    <a:pt x="1106" y="360"/>
                  </a:lnTo>
                  <a:lnTo>
                    <a:pt x="1107" y="360"/>
                  </a:lnTo>
                  <a:lnTo>
                    <a:pt x="1107" y="360"/>
                  </a:lnTo>
                  <a:lnTo>
                    <a:pt x="1107" y="360"/>
                  </a:lnTo>
                  <a:lnTo>
                    <a:pt x="1108" y="360"/>
                  </a:lnTo>
                  <a:lnTo>
                    <a:pt x="1108" y="360"/>
                  </a:lnTo>
                  <a:lnTo>
                    <a:pt x="1108" y="360"/>
                  </a:lnTo>
                  <a:lnTo>
                    <a:pt x="1108" y="359"/>
                  </a:lnTo>
                  <a:lnTo>
                    <a:pt x="1109" y="359"/>
                  </a:lnTo>
                  <a:lnTo>
                    <a:pt x="1109" y="359"/>
                  </a:lnTo>
                  <a:lnTo>
                    <a:pt x="1110" y="359"/>
                  </a:lnTo>
                  <a:lnTo>
                    <a:pt x="1110" y="358"/>
                  </a:lnTo>
                  <a:lnTo>
                    <a:pt x="1111" y="358"/>
                  </a:lnTo>
                  <a:lnTo>
                    <a:pt x="1111" y="358"/>
                  </a:lnTo>
                  <a:lnTo>
                    <a:pt x="1111" y="358"/>
                  </a:lnTo>
                  <a:lnTo>
                    <a:pt x="1111" y="358"/>
                  </a:lnTo>
                  <a:lnTo>
                    <a:pt x="1112" y="358"/>
                  </a:lnTo>
                  <a:lnTo>
                    <a:pt x="1112" y="357"/>
                  </a:lnTo>
                  <a:lnTo>
                    <a:pt x="1112" y="357"/>
                  </a:lnTo>
                  <a:lnTo>
                    <a:pt x="1113" y="357"/>
                  </a:lnTo>
                  <a:lnTo>
                    <a:pt x="1113" y="357"/>
                  </a:lnTo>
                  <a:lnTo>
                    <a:pt x="1113" y="357"/>
                  </a:lnTo>
                  <a:lnTo>
                    <a:pt x="1114" y="356"/>
                  </a:lnTo>
                  <a:lnTo>
                    <a:pt x="1114" y="356"/>
                  </a:lnTo>
                  <a:lnTo>
                    <a:pt x="1115" y="356"/>
                  </a:lnTo>
                  <a:lnTo>
                    <a:pt x="1115" y="356"/>
                  </a:lnTo>
                  <a:lnTo>
                    <a:pt x="1115" y="355"/>
                  </a:lnTo>
                  <a:lnTo>
                    <a:pt x="1115" y="355"/>
                  </a:lnTo>
                  <a:lnTo>
                    <a:pt x="1115" y="355"/>
                  </a:lnTo>
                  <a:lnTo>
                    <a:pt x="1116" y="355"/>
                  </a:lnTo>
                  <a:lnTo>
                    <a:pt x="1116" y="355"/>
                  </a:lnTo>
                  <a:lnTo>
                    <a:pt x="1116" y="355"/>
                  </a:lnTo>
                  <a:lnTo>
                    <a:pt x="1116" y="355"/>
                  </a:lnTo>
                  <a:lnTo>
                    <a:pt x="1117" y="355"/>
                  </a:lnTo>
                  <a:lnTo>
                    <a:pt x="1117" y="355"/>
                  </a:lnTo>
                  <a:lnTo>
                    <a:pt x="1117" y="355"/>
                  </a:lnTo>
                  <a:lnTo>
                    <a:pt x="1117" y="355"/>
                  </a:lnTo>
                  <a:lnTo>
                    <a:pt x="1117" y="355"/>
                  </a:lnTo>
                  <a:lnTo>
                    <a:pt x="1118" y="354"/>
                  </a:lnTo>
                  <a:lnTo>
                    <a:pt x="1118" y="354"/>
                  </a:lnTo>
                  <a:lnTo>
                    <a:pt x="1118" y="354"/>
                  </a:lnTo>
                  <a:lnTo>
                    <a:pt x="1118" y="354"/>
                  </a:lnTo>
                  <a:lnTo>
                    <a:pt x="1119" y="354"/>
                  </a:lnTo>
                  <a:lnTo>
                    <a:pt x="1119" y="353"/>
                  </a:lnTo>
                  <a:lnTo>
                    <a:pt x="1119" y="353"/>
                  </a:lnTo>
                  <a:lnTo>
                    <a:pt x="1119" y="353"/>
                  </a:lnTo>
                  <a:lnTo>
                    <a:pt x="1120" y="353"/>
                  </a:lnTo>
                  <a:lnTo>
                    <a:pt x="1120" y="353"/>
                  </a:lnTo>
                  <a:lnTo>
                    <a:pt x="1120" y="353"/>
                  </a:lnTo>
                  <a:lnTo>
                    <a:pt x="1121" y="352"/>
                  </a:lnTo>
                  <a:lnTo>
                    <a:pt x="1121" y="352"/>
                  </a:lnTo>
                  <a:lnTo>
                    <a:pt x="1121" y="352"/>
                  </a:lnTo>
                  <a:lnTo>
                    <a:pt x="1121" y="352"/>
                  </a:lnTo>
                  <a:lnTo>
                    <a:pt x="1121" y="352"/>
                  </a:lnTo>
                  <a:lnTo>
                    <a:pt x="1123" y="352"/>
                  </a:lnTo>
                  <a:lnTo>
                    <a:pt x="1123" y="351"/>
                  </a:lnTo>
                  <a:lnTo>
                    <a:pt x="1123" y="351"/>
                  </a:lnTo>
                  <a:lnTo>
                    <a:pt x="1124" y="351"/>
                  </a:lnTo>
                  <a:lnTo>
                    <a:pt x="1124" y="351"/>
                  </a:lnTo>
                  <a:lnTo>
                    <a:pt x="1125" y="350"/>
                  </a:lnTo>
                  <a:lnTo>
                    <a:pt x="1125" y="350"/>
                  </a:lnTo>
                  <a:lnTo>
                    <a:pt x="1125" y="350"/>
                  </a:lnTo>
                  <a:lnTo>
                    <a:pt x="1126" y="350"/>
                  </a:lnTo>
                  <a:lnTo>
                    <a:pt x="1126" y="350"/>
                  </a:lnTo>
                  <a:lnTo>
                    <a:pt x="1127" y="349"/>
                  </a:lnTo>
                  <a:lnTo>
                    <a:pt x="1127" y="349"/>
                  </a:lnTo>
                  <a:lnTo>
                    <a:pt x="1128" y="349"/>
                  </a:lnTo>
                  <a:lnTo>
                    <a:pt x="1128" y="348"/>
                  </a:lnTo>
                  <a:lnTo>
                    <a:pt x="1128" y="348"/>
                  </a:lnTo>
                  <a:lnTo>
                    <a:pt x="1129" y="348"/>
                  </a:lnTo>
                  <a:lnTo>
                    <a:pt x="1131" y="347"/>
                  </a:lnTo>
                  <a:lnTo>
                    <a:pt x="1132" y="347"/>
                  </a:lnTo>
                  <a:lnTo>
                    <a:pt x="1132" y="346"/>
                  </a:lnTo>
                  <a:lnTo>
                    <a:pt x="1133" y="346"/>
                  </a:lnTo>
                  <a:lnTo>
                    <a:pt x="1133" y="346"/>
                  </a:lnTo>
                  <a:lnTo>
                    <a:pt x="1133" y="346"/>
                  </a:lnTo>
                  <a:lnTo>
                    <a:pt x="1133" y="346"/>
                  </a:lnTo>
                  <a:lnTo>
                    <a:pt x="1133" y="346"/>
                  </a:lnTo>
                  <a:lnTo>
                    <a:pt x="1133" y="346"/>
                  </a:lnTo>
                  <a:lnTo>
                    <a:pt x="1133" y="346"/>
                  </a:lnTo>
                  <a:lnTo>
                    <a:pt x="1133" y="346"/>
                  </a:lnTo>
                  <a:lnTo>
                    <a:pt x="1133" y="346"/>
                  </a:lnTo>
                  <a:lnTo>
                    <a:pt x="1134" y="345"/>
                  </a:lnTo>
                  <a:lnTo>
                    <a:pt x="1134" y="345"/>
                  </a:lnTo>
                  <a:lnTo>
                    <a:pt x="1135" y="345"/>
                  </a:lnTo>
                  <a:lnTo>
                    <a:pt x="1135" y="345"/>
                  </a:lnTo>
                  <a:lnTo>
                    <a:pt x="1135" y="345"/>
                  </a:lnTo>
                  <a:lnTo>
                    <a:pt x="1136" y="344"/>
                  </a:lnTo>
                  <a:lnTo>
                    <a:pt x="1137" y="344"/>
                  </a:lnTo>
                  <a:lnTo>
                    <a:pt x="1137" y="343"/>
                  </a:lnTo>
                  <a:lnTo>
                    <a:pt x="1138" y="343"/>
                  </a:lnTo>
                  <a:lnTo>
                    <a:pt x="1138" y="343"/>
                  </a:lnTo>
                  <a:lnTo>
                    <a:pt x="1138" y="343"/>
                  </a:lnTo>
                  <a:lnTo>
                    <a:pt x="1138" y="343"/>
                  </a:lnTo>
                  <a:lnTo>
                    <a:pt x="1139" y="343"/>
                  </a:lnTo>
                  <a:lnTo>
                    <a:pt x="1139" y="343"/>
                  </a:lnTo>
                  <a:lnTo>
                    <a:pt x="1139" y="342"/>
                  </a:lnTo>
                  <a:lnTo>
                    <a:pt x="1140" y="342"/>
                  </a:lnTo>
                  <a:lnTo>
                    <a:pt x="1141" y="342"/>
                  </a:lnTo>
                  <a:lnTo>
                    <a:pt x="1141" y="342"/>
                  </a:lnTo>
                  <a:lnTo>
                    <a:pt x="1141" y="341"/>
                  </a:lnTo>
                  <a:lnTo>
                    <a:pt x="1141" y="341"/>
                  </a:lnTo>
                  <a:lnTo>
                    <a:pt x="1142" y="341"/>
                  </a:lnTo>
                  <a:lnTo>
                    <a:pt x="1143" y="340"/>
                  </a:lnTo>
                  <a:lnTo>
                    <a:pt x="1144" y="340"/>
                  </a:lnTo>
                  <a:lnTo>
                    <a:pt x="1144" y="340"/>
                  </a:lnTo>
                  <a:lnTo>
                    <a:pt x="1145" y="339"/>
                  </a:lnTo>
                  <a:lnTo>
                    <a:pt x="1146" y="339"/>
                  </a:lnTo>
                  <a:lnTo>
                    <a:pt x="1146" y="338"/>
                  </a:lnTo>
                  <a:lnTo>
                    <a:pt x="1147" y="338"/>
                  </a:lnTo>
                  <a:lnTo>
                    <a:pt x="1147" y="338"/>
                  </a:lnTo>
                  <a:lnTo>
                    <a:pt x="1147" y="338"/>
                  </a:lnTo>
                  <a:lnTo>
                    <a:pt x="1148" y="338"/>
                  </a:lnTo>
                  <a:lnTo>
                    <a:pt x="1148" y="337"/>
                  </a:lnTo>
                  <a:lnTo>
                    <a:pt x="1150" y="336"/>
                  </a:lnTo>
                  <a:lnTo>
                    <a:pt x="1150" y="336"/>
                  </a:lnTo>
                  <a:lnTo>
                    <a:pt x="1151" y="336"/>
                  </a:lnTo>
                  <a:lnTo>
                    <a:pt x="1152" y="335"/>
                  </a:lnTo>
                  <a:lnTo>
                    <a:pt x="1152" y="335"/>
                  </a:lnTo>
                  <a:lnTo>
                    <a:pt x="1152" y="335"/>
                  </a:lnTo>
                  <a:lnTo>
                    <a:pt x="1153" y="335"/>
                  </a:lnTo>
                  <a:lnTo>
                    <a:pt x="1153" y="335"/>
                  </a:lnTo>
                  <a:lnTo>
                    <a:pt x="1153" y="334"/>
                  </a:lnTo>
                  <a:lnTo>
                    <a:pt x="1154" y="334"/>
                  </a:lnTo>
                  <a:lnTo>
                    <a:pt x="1155" y="333"/>
                  </a:lnTo>
                  <a:lnTo>
                    <a:pt x="1156" y="333"/>
                  </a:lnTo>
                  <a:lnTo>
                    <a:pt x="1156" y="333"/>
                  </a:lnTo>
                  <a:lnTo>
                    <a:pt x="1156" y="333"/>
                  </a:lnTo>
                  <a:lnTo>
                    <a:pt x="1156" y="333"/>
                  </a:lnTo>
                  <a:lnTo>
                    <a:pt x="1157" y="332"/>
                  </a:lnTo>
                  <a:lnTo>
                    <a:pt x="1157" y="332"/>
                  </a:lnTo>
                  <a:lnTo>
                    <a:pt x="1157" y="332"/>
                  </a:lnTo>
                  <a:lnTo>
                    <a:pt x="1158" y="332"/>
                  </a:lnTo>
                  <a:lnTo>
                    <a:pt x="1159" y="331"/>
                  </a:lnTo>
                  <a:lnTo>
                    <a:pt x="1159" y="331"/>
                  </a:lnTo>
                  <a:lnTo>
                    <a:pt x="1160" y="331"/>
                  </a:lnTo>
                  <a:lnTo>
                    <a:pt x="1160" y="330"/>
                  </a:lnTo>
                  <a:lnTo>
                    <a:pt x="1161" y="330"/>
                  </a:lnTo>
                  <a:lnTo>
                    <a:pt x="1161" y="330"/>
                  </a:lnTo>
                  <a:lnTo>
                    <a:pt x="1162" y="329"/>
                  </a:lnTo>
                  <a:lnTo>
                    <a:pt x="1162" y="329"/>
                  </a:lnTo>
                  <a:lnTo>
                    <a:pt x="1162" y="329"/>
                  </a:lnTo>
                  <a:lnTo>
                    <a:pt x="1163" y="329"/>
                  </a:lnTo>
                  <a:lnTo>
                    <a:pt x="1163" y="329"/>
                  </a:lnTo>
                  <a:lnTo>
                    <a:pt x="1163" y="328"/>
                  </a:lnTo>
                  <a:lnTo>
                    <a:pt x="1164" y="328"/>
                  </a:lnTo>
                  <a:lnTo>
                    <a:pt x="1164" y="328"/>
                  </a:lnTo>
                  <a:lnTo>
                    <a:pt x="1164" y="328"/>
                  </a:lnTo>
                  <a:lnTo>
                    <a:pt x="1164" y="328"/>
                  </a:lnTo>
                  <a:lnTo>
                    <a:pt x="1165" y="328"/>
                  </a:lnTo>
                  <a:lnTo>
                    <a:pt x="1165" y="328"/>
                  </a:lnTo>
                  <a:lnTo>
                    <a:pt x="1165" y="327"/>
                  </a:lnTo>
                  <a:lnTo>
                    <a:pt x="1166" y="327"/>
                  </a:lnTo>
                  <a:lnTo>
                    <a:pt x="1167" y="326"/>
                  </a:lnTo>
                  <a:lnTo>
                    <a:pt x="1169" y="325"/>
                  </a:lnTo>
                  <a:lnTo>
                    <a:pt x="1169" y="325"/>
                  </a:lnTo>
                  <a:lnTo>
                    <a:pt x="1169" y="325"/>
                  </a:lnTo>
                  <a:lnTo>
                    <a:pt x="1170" y="325"/>
                  </a:lnTo>
                  <a:lnTo>
                    <a:pt x="1171" y="324"/>
                  </a:lnTo>
                  <a:lnTo>
                    <a:pt x="1171" y="324"/>
                  </a:lnTo>
                  <a:lnTo>
                    <a:pt x="1172" y="323"/>
                  </a:lnTo>
                  <a:lnTo>
                    <a:pt x="1172" y="323"/>
                  </a:lnTo>
                  <a:lnTo>
                    <a:pt x="1176" y="321"/>
                  </a:lnTo>
                  <a:lnTo>
                    <a:pt x="1177" y="321"/>
                  </a:lnTo>
                  <a:lnTo>
                    <a:pt x="1177" y="320"/>
                  </a:lnTo>
                  <a:lnTo>
                    <a:pt x="1178" y="320"/>
                  </a:lnTo>
                  <a:lnTo>
                    <a:pt x="1178" y="320"/>
                  </a:lnTo>
                  <a:lnTo>
                    <a:pt x="1179" y="319"/>
                  </a:lnTo>
                  <a:lnTo>
                    <a:pt x="1180" y="319"/>
                  </a:lnTo>
                  <a:lnTo>
                    <a:pt x="1180" y="318"/>
                  </a:lnTo>
                  <a:lnTo>
                    <a:pt x="1181" y="318"/>
                  </a:lnTo>
                  <a:lnTo>
                    <a:pt x="1182" y="318"/>
                  </a:lnTo>
                  <a:lnTo>
                    <a:pt x="1182" y="317"/>
                  </a:lnTo>
                  <a:lnTo>
                    <a:pt x="1182" y="317"/>
                  </a:lnTo>
                  <a:lnTo>
                    <a:pt x="1182" y="317"/>
                  </a:lnTo>
                  <a:lnTo>
                    <a:pt x="1182" y="317"/>
                  </a:lnTo>
                  <a:lnTo>
                    <a:pt x="1183" y="317"/>
                  </a:lnTo>
                  <a:lnTo>
                    <a:pt x="1184" y="316"/>
                  </a:lnTo>
                  <a:lnTo>
                    <a:pt x="1184" y="316"/>
                  </a:lnTo>
                  <a:lnTo>
                    <a:pt x="1185" y="316"/>
                  </a:lnTo>
                  <a:lnTo>
                    <a:pt x="1185" y="316"/>
                  </a:lnTo>
                  <a:lnTo>
                    <a:pt x="1188" y="314"/>
                  </a:lnTo>
                  <a:lnTo>
                    <a:pt x="1188" y="314"/>
                  </a:lnTo>
                  <a:lnTo>
                    <a:pt x="1188" y="314"/>
                  </a:lnTo>
                  <a:lnTo>
                    <a:pt x="1189" y="313"/>
                  </a:lnTo>
                  <a:lnTo>
                    <a:pt x="1189" y="313"/>
                  </a:lnTo>
                  <a:lnTo>
                    <a:pt x="1190" y="313"/>
                  </a:lnTo>
                  <a:lnTo>
                    <a:pt x="1190" y="313"/>
                  </a:lnTo>
                  <a:lnTo>
                    <a:pt x="1192" y="311"/>
                  </a:lnTo>
                  <a:lnTo>
                    <a:pt x="1192" y="311"/>
                  </a:lnTo>
                  <a:lnTo>
                    <a:pt x="1193" y="311"/>
                  </a:lnTo>
                  <a:lnTo>
                    <a:pt x="1194" y="310"/>
                  </a:lnTo>
                  <a:lnTo>
                    <a:pt x="1196" y="309"/>
                  </a:lnTo>
                  <a:lnTo>
                    <a:pt x="1196" y="309"/>
                  </a:lnTo>
                  <a:lnTo>
                    <a:pt x="1196" y="309"/>
                  </a:lnTo>
                  <a:lnTo>
                    <a:pt x="1199" y="307"/>
                  </a:lnTo>
                  <a:lnTo>
                    <a:pt x="1199" y="307"/>
                  </a:lnTo>
                  <a:lnTo>
                    <a:pt x="1200" y="307"/>
                  </a:lnTo>
                  <a:lnTo>
                    <a:pt x="1200" y="306"/>
                  </a:lnTo>
                  <a:lnTo>
                    <a:pt x="1200" y="306"/>
                  </a:lnTo>
                  <a:lnTo>
                    <a:pt x="1201" y="306"/>
                  </a:lnTo>
                  <a:lnTo>
                    <a:pt x="1201" y="306"/>
                  </a:lnTo>
                  <a:lnTo>
                    <a:pt x="1202" y="305"/>
                  </a:lnTo>
                  <a:lnTo>
                    <a:pt x="1202" y="305"/>
                  </a:lnTo>
                  <a:lnTo>
                    <a:pt x="1204" y="304"/>
                  </a:lnTo>
                  <a:lnTo>
                    <a:pt x="1204" y="304"/>
                  </a:lnTo>
                  <a:lnTo>
                    <a:pt x="1205" y="304"/>
                  </a:lnTo>
                  <a:lnTo>
                    <a:pt x="1206" y="303"/>
                  </a:lnTo>
                  <a:lnTo>
                    <a:pt x="1206" y="303"/>
                  </a:lnTo>
                  <a:lnTo>
                    <a:pt x="1206" y="303"/>
                  </a:lnTo>
                  <a:lnTo>
                    <a:pt x="1207" y="302"/>
                  </a:lnTo>
                  <a:lnTo>
                    <a:pt x="1208" y="302"/>
                  </a:lnTo>
                  <a:lnTo>
                    <a:pt x="1208" y="301"/>
                  </a:lnTo>
                  <a:lnTo>
                    <a:pt x="1210" y="301"/>
                  </a:lnTo>
                  <a:lnTo>
                    <a:pt x="1210" y="300"/>
                  </a:lnTo>
                  <a:lnTo>
                    <a:pt x="1211" y="300"/>
                  </a:lnTo>
                  <a:lnTo>
                    <a:pt x="1212" y="299"/>
                  </a:lnTo>
                  <a:lnTo>
                    <a:pt x="1213" y="299"/>
                  </a:lnTo>
                  <a:lnTo>
                    <a:pt x="1214" y="298"/>
                  </a:lnTo>
                  <a:lnTo>
                    <a:pt x="1215" y="297"/>
                  </a:lnTo>
                  <a:lnTo>
                    <a:pt x="1215" y="297"/>
                  </a:lnTo>
                  <a:lnTo>
                    <a:pt x="1216" y="296"/>
                  </a:lnTo>
                  <a:lnTo>
                    <a:pt x="1217" y="296"/>
                  </a:lnTo>
                  <a:lnTo>
                    <a:pt x="1217" y="296"/>
                  </a:lnTo>
                  <a:lnTo>
                    <a:pt x="1219" y="294"/>
                  </a:lnTo>
                  <a:lnTo>
                    <a:pt x="1220" y="294"/>
                  </a:lnTo>
                  <a:lnTo>
                    <a:pt x="1221" y="293"/>
                  </a:lnTo>
                  <a:lnTo>
                    <a:pt x="1222" y="293"/>
                  </a:lnTo>
                  <a:lnTo>
                    <a:pt x="1223" y="292"/>
                  </a:lnTo>
                  <a:lnTo>
                    <a:pt x="1223" y="291"/>
                  </a:lnTo>
                  <a:lnTo>
                    <a:pt x="1224" y="291"/>
                  </a:lnTo>
                  <a:lnTo>
                    <a:pt x="1224" y="291"/>
                  </a:lnTo>
                  <a:lnTo>
                    <a:pt x="1226" y="290"/>
                  </a:lnTo>
                  <a:lnTo>
                    <a:pt x="1226" y="290"/>
                  </a:lnTo>
                  <a:lnTo>
                    <a:pt x="1227" y="289"/>
                  </a:lnTo>
                  <a:lnTo>
                    <a:pt x="1228" y="288"/>
                  </a:lnTo>
                  <a:lnTo>
                    <a:pt x="1229" y="288"/>
                  </a:lnTo>
                  <a:lnTo>
                    <a:pt x="1230" y="287"/>
                  </a:lnTo>
                  <a:lnTo>
                    <a:pt x="1230" y="287"/>
                  </a:lnTo>
                  <a:lnTo>
                    <a:pt x="1231" y="286"/>
                  </a:lnTo>
                  <a:lnTo>
                    <a:pt x="1232" y="285"/>
                  </a:lnTo>
                  <a:lnTo>
                    <a:pt x="1233" y="285"/>
                  </a:lnTo>
                  <a:lnTo>
                    <a:pt x="1234" y="284"/>
                  </a:lnTo>
                  <a:lnTo>
                    <a:pt x="1234" y="284"/>
                  </a:lnTo>
                  <a:lnTo>
                    <a:pt x="1234" y="284"/>
                  </a:lnTo>
                  <a:lnTo>
                    <a:pt x="1235" y="283"/>
                  </a:lnTo>
                  <a:lnTo>
                    <a:pt x="1236" y="283"/>
                  </a:lnTo>
                  <a:lnTo>
                    <a:pt x="1236" y="283"/>
                  </a:lnTo>
                  <a:lnTo>
                    <a:pt x="1236" y="283"/>
                  </a:lnTo>
                  <a:lnTo>
                    <a:pt x="1237" y="282"/>
                  </a:lnTo>
                  <a:lnTo>
                    <a:pt x="1238" y="282"/>
                  </a:lnTo>
                  <a:lnTo>
                    <a:pt x="1238" y="282"/>
                  </a:lnTo>
                  <a:lnTo>
                    <a:pt x="1239" y="281"/>
                  </a:lnTo>
                  <a:lnTo>
                    <a:pt x="1240" y="280"/>
                  </a:lnTo>
                  <a:lnTo>
                    <a:pt x="1241" y="279"/>
                  </a:lnTo>
                  <a:lnTo>
                    <a:pt x="1242" y="279"/>
                  </a:lnTo>
                  <a:lnTo>
                    <a:pt x="1244" y="277"/>
                  </a:lnTo>
                  <a:lnTo>
                    <a:pt x="1244" y="277"/>
                  </a:lnTo>
                  <a:lnTo>
                    <a:pt x="1245" y="277"/>
                  </a:lnTo>
                  <a:lnTo>
                    <a:pt x="1245" y="276"/>
                  </a:lnTo>
                  <a:lnTo>
                    <a:pt x="1245" y="276"/>
                  </a:lnTo>
                  <a:lnTo>
                    <a:pt x="1245" y="276"/>
                  </a:lnTo>
                  <a:lnTo>
                    <a:pt x="1245" y="276"/>
                  </a:lnTo>
                  <a:lnTo>
                    <a:pt x="1247" y="275"/>
                  </a:lnTo>
                  <a:lnTo>
                    <a:pt x="1247" y="275"/>
                  </a:lnTo>
                  <a:lnTo>
                    <a:pt x="1247" y="275"/>
                  </a:lnTo>
                  <a:lnTo>
                    <a:pt x="1248" y="275"/>
                  </a:lnTo>
                  <a:lnTo>
                    <a:pt x="1250" y="274"/>
                  </a:lnTo>
                  <a:lnTo>
                    <a:pt x="1250" y="273"/>
                  </a:lnTo>
                  <a:lnTo>
                    <a:pt x="1250" y="273"/>
                  </a:lnTo>
                  <a:lnTo>
                    <a:pt x="1251" y="273"/>
                  </a:lnTo>
                  <a:lnTo>
                    <a:pt x="1251" y="273"/>
                  </a:lnTo>
                  <a:lnTo>
                    <a:pt x="1251" y="272"/>
                  </a:lnTo>
                  <a:lnTo>
                    <a:pt x="1252" y="272"/>
                  </a:lnTo>
                  <a:lnTo>
                    <a:pt x="1253" y="271"/>
                  </a:lnTo>
                  <a:lnTo>
                    <a:pt x="1253" y="271"/>
                  </a:lnTo>
                  <a:lnTo>
                    <a:pt x="1253" y="271"/>
                  </a:lnTo>
                  <a:lnTo>
                    <a:pt x="1254" y="270"/>
                  </a:lnTo>
                  <a:lnTo>
                    <a:pt x="1255" y="270"/>
                  </a:lnTo>
                  <a:lnTo>
                    <a:pt x="1255" y="270"/>
                  </a:lnTo>
                  <a:lnTo>
                    <a:pt x="1255" y="270"/>
                  </a:lnTo>
                  <a:lnTo>
                    <a:pt x="1255" y="270"/>
                  </a:lnTo>
                  <a:lnTo>
                    <a:pt x="1256" y="269"/>
                  </a:lnTo>
                  <a:lnTo>
                    <a:pt x="1256" y="269"/>
                  </a:lnTo>
                  <a:lnTo>
                    <a:pt x="1257" y="269"/>
                  </a:lnTo>
                  <a:lnTo>
                    <a:pt x="1257" y="269"/>
                  </a:lnTo>
                  <a:lnTo>
                    <a:pt x="1258" y="268"/>
                  </a:lnTo>
                  <a:lnTo>
                    <a:pt x="1258" y="268"/>
                  </a:lnTo>
                  <a:lnTo>
                    <a:pt x="1259" y="267"/>
                  </a:lnTo>
                  <a:lnTo>
                    <a:pt x="1259" y="267"/>
                  </a:lnTo>
                  <a:lnTo>
                    <a:pt x="1260" y="267"/>
                  </a:lnTo>
                  <a:lnTo>
                    <a:pt x="1260" y="266"/>
                  </a:lnTo>
                  <a:lnTo>
                    <a:pt x="1261" y="266"/>
                  </a:lnTo>
                  <a:lnTo>
                    <a:pt x="1261" y="265"/>
                  </a:lnTo>
                  <a:lnTo>
                    <a:pt x="1262" y="265"/>
                  </a:lnTo>
                  <a:lnTo>
                    <a:pt x="1263" y="264"/>
                  </a:lnTo>
                  <a:lnTo>
                    <a:pt x="1264" y="264"/>
                  </a:lnTo>
                  <a:lnTo>
                    <a:pt x="1264" y="264"/>
                  </a:lnTo>
                  <a:lnTo>
                    <a:pt x="1264" y="263"/>
                  </a:lnTo>
                  <a:lnTo>
                    <a:pt x="1265" y="263"/>
                  </a:lnTo>
                  <a:lnTo>
                    <a:pt x="1268" y="261"/>
                  </a:lnTo>
                  <a:lnTo>
                    <a:pt x="1270" y="259"/>
                  </a:lnTo>
                  <a:lnTo>
                    <a:pt x="1273" y="258"/>
                  </a:lnTo>
                  <a:lnTo>
                    <a:pt x="1273" y="257"/>
                  </a:lnTo>
                  <a:lnTo>
                    <a:pt x="1274" y="257"/>
                  </a:lnTo>
                  <a:lnTo>
                    <a:pt x="1274" y="257"/>
                  </a:lnTo>
                  <a:lnTo>
                    <a:pt x="1274" y="257"/>
                  </a:lnTo>
                  <a:lnTo>
                    <a:pt x="1274" y="257"/>
                  </a:lnTo>
                  <a:lnTo>
                    <a:pt x="1275" y="256"/>
                  </a:lnTo>
                  <a:lnTo>
                    <a:pt x="1275" y="256"/>
                  </a:lnTo>
                  <a:lnTo>
                    <a:pt x="1276" y="256"/>
                  </a:lnTo>
                  <a:lnTo>
                    <a:pt x="1277" y="255"/>
                  </a:lnTo>
                  <a:lnTo>
                    <a:pt x="1277" y="255"/>
                  </a:lnTo>
                  <a:lnTo>
                    <a:pt x="1277" y="254"/>
                  </a:lnTo>
                  <a:lnTo>
                    <a:pt x="1278" y="254"/>
                  </a:lnTo>
                  <a:lnTo>
                    <a:pt x="1278" y="254"/>
                  </a:lnTo>
                  <a:lnTo>
                    <a:pt x="1279" y="253"/>
                  </a:lnTo>
                  <a:lnTo>
                    <a:pt x="1279" y="253"/>
                  </a:lnTo>
                  <a:lnTo>
                    <a:pt x="1280" y="252"/>
                  </a:lnTo>
                  <a:lnTo>
                    <a:pt x="1281" y="252"/>
                  </a:lnTo>
                  <a:lnTo>
                    <a:pt x="1282" y="251"/>
                  </a:lnTo>
                  <a:lnTo>
                    <a:pt x="1283" y="250"/>
                  </a:lnTo>
                  <a:lnTo>
                    <a:pt x="1283" y="250"/>
                  </a:lnTo>
                  <a:lnTo>
                    <a:pt x="1284" y="250"/>
                  </a:lnTo>
                  <a:lnTo>
                    <a:pt x="1285" y="249"/>
                  </a:lnTo>
                  <a:lnTo>
                    <a:pt x="1285" y="249"/>
                  </a:lnTo>
                  <a:lnTo>
                    <a:pt x="1286" y="248"/>
                  </a:lnTo>
                  <a:lnTo>
                    <a:pt x="1288" y="247"/>
                  </a:lnTo>
                  <a:lnTo>
                    <a:pt x="1289" y="246"/>
                  </a:lnTo>
                  <a:lnTo>
                    <a:pt x="1290" y="245"/>
                  </a:lnTo>
                  <a:lnTo>
                    <a:pt x="1291" y="244"/>
                  </a:lnTo>
                  <a:lnTo>
                    <a:pt x="1292" y="244"/>
                  </a:lnTo>
                  <a:lnTo>
                    <a:pt x="1293" y="243"/>
                  </a:lnTo>
                  <a:lnTo>
                    <a:pt x="1294" y="242"/>
                  </a:lnTo>
                  <a:lnTo>
                    <a:pt x="1295" y="241"/>
                  </a:lnTo>
                  <a:lnTo>
                    <a:pt x="1295" y="241"/>
                  </a:lnTo>
                  <a:lnTo>
                    <a:pt x="1296" y="240"/>
                  </a:lnTo>
                  <a:lnTo>
                    <a:pt x="1297" y="240"/>
                  </a:lnTo>
                  <a:lnTo>
                    <a:pt x="1298" y="239"/>
                  </a:lnTo>
                  <a:lnTo>
                    <a:pt x="1300" y="238"/>
                  </a:lnTo>
                  <a:lnTo>
                    <a:pt x="1301" y="237"/>
                  </a:lnTo>
                  <a:lnTo>
                    <a:pt x="1303" y="236"/>
                  </a:lnTo>
                  <a:lnTo>
                    <a:pt x="1304" y="235"/>
                  </a:lnTo>
                  <a:lnTo>
                    <a:pt x="1306" y="233"/>
                  </a:lnTo>
                  <a:lnTo>
                    <a:pt x="1307" y="233"/>
                  </a:lnTo>
                  <a:lnTo>
                    <a:pt x="1307" y="232"/>
                  </a:lnTo>
                  <a:lnTo>
                    <a:pt x="1308" y="231"/>
                  </a:lnTo>
                  <a:lnTo>
                    <a:pt x="1309" y="231"/>
                  </a:lnTo>
                  <a:lnTo>
                    <a:pt x="1309" y="231"/>
                  </a:lnTo>
                  <a:lnTo>
                    <a:pt x="1310" y="230"/>
                  </a:lnTo>
                  <a:lnTo>
                    <a:pt x="1310" y="230"/>
                  </a:lnTo>
                  <a:lnTo>
                    <a:pt x="1312" y="229"/>
                  </a:lnTo>
                  <a:lnTo>
                    <a:pt x="1312" y="229"/>
                  </a:lnTo>
                  <a:lnTo>
                    <a:pt x="1312" y="228"/>
                  </a:lnTo>
                  <a:lnTo>
                    <a:pt x="1312" y="228"/>
                  </a:lnTo>
                  <a:lnTo>
                    <a:pt x="1313" y="228"/>
                  </a:lnTo>
                  <a:lnTo>
                    <a:pt x="1313" y="228"/>
                  </a:lnTo>
                  <a:lnTo>
                    <a:pt x="1313" y="228"/>
                  </a:lnTo>
                  <a:lnTo>
                    <a:pt x="1314" y="227"/>
                  </a:lnTo>
                  <a:lnTo>
                    <a:pt x="1314" y="227"/>
                  </a:lnTo>
                  <a:lnTo>
                    <a:pt x="1315" y="226"/>
                  </a:lnTo>
                  <a:lnTo>
                    <a:pt x="1315" y="226"/>
                  </a:lnTo>
                  <a:lnTo>
                    <a:pt x="1315" y="226"/>
                  </a:lnTo>
                  <a:lnTo>
                    <a:pt x="1316" y="226"/>
                  </a:lnTo>
                  <a:lnTo>
                    <a:pt x="1316" y="225"/>
                  </a:lnTo>
                  <a:lnTo>
                    <a:pt x="1316" y="225"/>
                  </a:lnTo>
                  <a:lnTo>
                    <a:pt x="1317" y="225"/>
                  </a:lnTo>
                  <a:lnTo>
                    <a:pt x="1317" y="225"/>
                  </a:lnTo>
                  <a:lnTo>
                    <a:pt x="1318" y="224"/>
                  </a:lnTo>
                  <a:lnTo>
                    <a:pt x="1318" y="224"/>
                  </a:lnTo>
                  <a:lnTo>
                    <a:pt x="1318" y="224"/>
                  </a:lnTo>
                  <a:lnTo>
                    <a:pt x="1319" y="224"/>
                  </a:lnTo>
                  <a:lnTo>
                    <a:pt x="1319" y="224"/>
                  </a:lnTo>
                  <a:lnTo>
                    <a:pt x="1320" y="223"/>
                  </a:lnTo>
                  <a:lnTo>
                    <a:pt x="1321" y="222"/>
                  </a:lnTo>
                  <a:lnTo>
                    <a:pt x="1321" y="222"/>
                  </a:lnTo>
                  <a:lnTo>
                    <a:pt x="1321" y="222"/>
                  </a:lnTo>
                  <a:lnTo>
                    <a:pt x="1321" y="222"/>
                  </a:lnTo>
                  <a:lnTo>
                    <a:pt x="1321" y="222"/>
                  </a:lnTo>
                  <a:lnTo>
                    <a:pt x="1322" y="221"/>
                  </a:lnTo>
                  <a:lnTo>
                    <a:pt x="1322" y="221"/>
                  </a:lnTo>
                  <a:lnTo>
                    <a:pt x="1323" y="220"/>
                  </a:lnTo>
                  <a:lnTo>
                    <a:pt x="1324" y="219"/>
                  </a:lnTo>
                  <a:lnTo>
                    <a:pt x="1324" y="219"/>
                  </a:lnTo>
                  <a:lnTo>
                    <a:pt x="1324" y="219"/>
                  </a:lnTo>
                  <a:lnTo>
                    <a:pt x="1324" y="219"/>
                  </a:lnTo>
                  <a:lnTo>
                    <a:pt x="1324" y="219"/>
                  </a:lnTo>
                  <a:lnTo>
                    <a:pt x="1325" y="219"/>
                  </a:lnTo>
                  <a:lnTo>
                    <a:pt x="1325" y="219"/>
                  </a:lnTo>
                  <a:lnTo>
                    <a:pt x="1325" y="218"/>
                  </a:lnTo>
                  <a:lnTo>
                    <a:pt x="1325" y="218"/>
                  </a:lnTo>
                  <a:lnTo>
                    <a:pt x="1326" y="218"/>
                  </a:lnTo>
                  <a:lnTo>
                    <a:pt x="1326" y="217"/>
                  </a:lnTo>
                  <a:lnTo>
                    <a:pt x="1326" y="217"/>
                  </a:lnTo>
                  <a:lnTo>
                    <a:pt x="1327" y="217"/>
                  </a:lnTo>
                  <a:lnTo>
                    <a:pt x="1327" y="217"/>
                  </a:lnTo>
                  <a:lnTo>
                    <a:pt x="1328" y="216"/>
                  </a:lnTo>
                  <a:lnTo>
                    <a:pt x="1328" y="216"/>
                  </a:lnTo>
                  <a:lnTo>
                    <a:pt x="1328" y="216"/>
                  </a:lnTo>
                  <a:lnTo>
                    <a:pt x="1329" y="216"/>
                  </a:lnTo>
                  <a:lnTo>
                    <a:pt x="1329" y="216"/>
                  </a:lnTo>
                  <a:lnTo>
                    <a:pt x="1330" y="215"/>
                  </a:lnTo>
                  <a:lnTo>
                    <a:pt x="1330" y="215"/>
                  </a:lnTo>
                  <a:lnTo>
                    <a:pt x="1330" y="214"/>
                  </a:lnTo>
                  <a:lnTo>
                    <a:pt x="1331" y="214"/>
                  </a:lnTo>
                  <a:lnTo>
                    <a:pt x="1331" y="214"/>
                  </a:lnTo>
                  <a:lnTo>
                    <a:pt x="1332" y="213"/>
                  </a:lnTo>
                  <a:lnTo>
                    <a:pt x="1332" y="213"/>
                  </a:lnTo>
                  <a:lnTo>
                    <a:pt x="1332" y="213"/>
                  </a:lnTo>
                  <a:lnTo>
                    <a:pt x="1332" y="213"/>
                  </a:lnTo>
                  <a:lnTo>
                    <a:pt x="1332" y="213"/>
                  </a:lnTo>
                  <a:lnTo>
                    <a:pt x="1332" y="213"/>
                  </a:lnTo>
                  <a:lnTo>
                    <a:pt x="1333" y="212"/>
                  </a:lnTo>
                  <a:lnTo>
                    <a:pt x="1333" y="212"/>
                  </a:lnTo>
                  <a:lnTo>
                    <a:pt x="1333" y="212"/>
                  </a:lnTo>
                  <a:lnTo>
                    <a:pt x="1334" y="211"/>
                  </a:lnTo>
                  <a:lnTo>
                    <a:pt x="1335" y="211"/>
                  </a:lnTo>
                  <a:lnTo>
                    <a:pt x="1337" y="209"/>
                  </a:lnTo>
                  <a:lnTo>
                    <a:pt x="1339" y="207"/>
                  </a:lnTo>
                  <a:lnTo>
                    <a:pt x="1346" y="202"/>
                  </a:lnTo>
                  <a:lnTo>
                    <a:pt x="1347" y="200"/>
                  </a:lnTo>
                  <a:lnTo>
                    <a:pt x="1350" y="198"/>
                  </a:lnTo>
                  <a:lnTo>
                    <a:pt x="1352" y="196"/>
                  </a:lnTo>
                  <a:lnTo>
                    <a:pt x="1353" y="196"/>
                  </a:lnTo>
                  <a:lnTo>
                    <a:pt x="1353" y="196"/>
                  </a:lnTo>
                  <a:lnTo>
                    <a:pt x="1353" y="195"/>
                  </a:lnTo>
                  <a:lnTo>
                    <a:pt x="1353" y="195"/>
                  </a:lnTo>
                  <a:lnTo>
                    <a:pt x="1353" y="195"/>
                  </a:lnTo>
                  <a:lnTo>
                    <a:pt x="1354" y="195"/>
                  </a:lnTo>
                  <a:lnTo>
                    <a:pt x="1354" y="195"/>
                  </a:lnTo>
                  <a:lnTo>
                    <a:pt x="1355" y="194"/>
                  </a:lnTo>
                  <a:lnTo>
                    <a:pt x="1355" y="194"/>
                  </a:lnTo>
                  <a:lnTo>
                    <a:pt x="1355" y="194"/>
                  </a:lnTo>
                  <a:lnTo>
                    <a:pt x="1355" y="193"/>
                  </a:lnTo>
                  <a:lnTo>
                    <a:pt x="1355" y="193"/>
                  </a:lnTo>
                  <a:lnTo>
                    <a:pt x="1356" y="193"/>
                  </a:lnTo>
                  <a:lnTo>
                    <a:pt x="1356" y="193"/>
                  </a:lnTo>
                  <a:lnTo>
                    <a:pt x="1357" y="192"/>
                  </a:lnTo>
                  <a:lnTo>
                    <a:pt x="1357" y="192"/>
                  </a:lnTo>
                  <a:lnTo>
                    <a:pt x="1357" y="192"/>
                  </a:lnTo>
                  <a:lnTo>
                    <a:pt x="1357" y="192"/>
                  </a:lnTo>
                  <a:lnTo>
                    <a:pt x="1358" y="191"/>
                  </a:lnTo>
                  <a:lnTo>
                    <a:pt x="1359" y="190"/>
                  </a:lnTo>
                  <a:lnTo>
                    <a:pt x="1359" y="190"/>
                  </a:lnTo>
                  <a:lnTo>
                    <a:pt x="1359" y="190"/>
                  </a:lnTo>
                  <a:lnTo>
                    <a:pt x="1361" y="188"/>
                  </a:lnTo>
                  <a:lnTo>
                    <a:pt x="1363" y="186"/>
                  </a:lnTo>
                  <a:lnTo>
                    <a:pt x="1364" y="185"/>
                  </a:lnTo>
                  <a:lnTo>
                    <a:pt x="1365" y="184"/>
                  </a:lnTo>
                  <a:lnTo>
                    <a:pt x="1366" y="184"/>
                  </a:lnTo>
                  <a:lnTo>
                    <a:pt x="1366" y="183"/>
                  </a:lnTo>
                  <a:lnTo>
                    <a:pt x="1367" y="183"/>
                  </a:lnTo>
                  <a:lnTo>
                    <a:pt x="1369" y="181"/>
                  </a:lnTo>
                  <a:lnTo>
                    <a:pt x="1369" y="181"/>
                  </a:lnTo>
                  <a:lnTo>
                    <a:pt x="1370" y="180"/>
                  </a:lnTo>
                  <a:lnTo>
                    <a:pt x="1370" y="180"/>
                  </a:lnTo>
                  <a:lnTo>
                    <a:pt x="1371" y="179"/>
                  </a:lnTo>
                  <a:lnTo>
                    <a:pt x="1371" y="179"/>
                  </a:lnTo>
                  <a:lnTo>
                    <a:pt x="1372" y="178"/>
                  </a:lnTo>
                  <a:lnTo>
                    <a:pt x="1373" y="178"/>
                  </a:lnTo>
                  <a:lnTo>
                    <a:pt x="1373" y="177"/>
                  </a:lnTo>
                  <a:lnTo>
                    <a:pt x="1375" y="176"/>
                  </a:lnTo>
                  <a:lnTo>
                    <a:pt x="1375" y="176"/>
                  </a:lnTo>
                  <a:lnTo>
                    <a:pt x="1375" y="175"/>
                  </a:lnTo>
                  <a:lnTo>
                    <a:pt x="1375" y="175"/>
                  </a:lnTo>
                  <a:lnTo>
                    <a:pt x="1375" y="175"/>
                  </a:lnTo>
                  <a:lnTo>
                    <a:pt x="1375" y="175"/>
                  </a:lnTo>
                  <a:lnTo>
                    <a:pt x="1376" y="175"/>
                  </a:lnTo>
                  <a:lnTo>
                    <a:pt x="1376" y="174"/>
                  </a:lnTo>
                  <a:lnTo>
                    <a:pt x="1376" y="174"/>
                  </a:lnTo>
                  <a:lnTo>
                    <a:pt x="1377" y="173"/>
                  </a:lnTo>
                  <a:lnTo>
                    <a:pt x="1377" y="173"/>
                  </a:lnTo>
                  <a:lnTo>
                    <a:pt x="1378" y="172"/>
                  </a:lnTo>
                  <a:lnTo>
                    <a:pt x="1379" y="171"/>
                  </a:lnTo>
                  <a:lnTo>
                    <a:pt x="1380" y="170"/>
                  </a:lnTo>
                  <a:lnTo>
                    <a:pt x="1382" y="169"/>
                  </a:lnTo>
                  <a:lnTo>
                    <a:pt x="1382" y="168"/>
                  </a:lnTo>
                  <a:lnTo>
                    <a:pt x="1383" y="168"/>
                  </a:lnTo>
                  <a:lnTo>
                    <a:pt x="1384" y="166"/>
                  </a:lnTo>
                  <a:lnTo>
                    <a:pt x="1385" y="165"/>
                  </a:lnTo>
                  <a:lnTo>
                    <a:pt x="1385" y="165"/>
                  </a:lnTo>
                  <a:lnTo>
                    <a:pt x="1386" y="164"/>
                  </a:lnTo>
                  <a:lnTo>
                    <a:pt x="1386" y="164"/>
                  </a:lnTo>
                  <a:lnTo>
                    <a:pt x="1386" y="164"/>
                  </a:lnTo>
                  <a:lnTo>
                    <a:pt x="1387" y="163"/>
                  </a:lnTo>
                  <a:lnTo>
                    <a:pt x="1388" y="162"/>
                  </a:lnTo>
                  <a:lnTo>
                    <a:pt x="1388" y="162"/>
                  </a:lnTo>
                  <a:lnTo>
                    <a:pt x="1388" y="161"/>
                  </a:lnTo>
                  <a:lnTo>
                    <a:pt x="1389" y="160"/>
                  </a:lnTo>
                  <a:lnTo>
                    <a:pt x="1390" y="160"/>
                  </a:lnTo>
                  <a:lnTo>
                    <a:pt x="1390" y="159"/>
                  </a:lnTo>
                  <a:lnTo>
                    <a:pt x="1391" y="159"/>
                  </a:lnTo>
                  <a:lnTo>
                    <a:pt x="1392" y="158"/>
                  </a:lnTo>
                  <a:lnTo>
                    <a:pt x="1393" y="156"/>
                  </a:lnTo>
                  <a:lnTo>
                    <a:pt x="1394" y="156"/>
                  </a:lnTo>
                  <a:lnTo>
                    <a:pt x="1394" y="155"/>
                  </a:lnTo>
                  <a:lnTo>
                    <a:pt x="1395" y="154"/>
                  </a:lnTo>
                  <a:lnTo>
                    <a:pt x="1396" y="154"/>
                  </a:lnTo>
                  <a:lnTo>
                    <a:pt x="1396" y="153"/>
                  </a:lnTo>
                  <a:lnTo>
                    <a:pt x="1397" y="152"/>
                  </a:lnTo>
                  <a:lnTo>
                    <a:pt x="1397" y="152"/>
                  </a:lnTo>
                  <a:lnTo>
                    <a:pt x="1398" y="152"/>
                  </a:lnTo>
                  <a:lnTo>
                    <a:pt x="1398" y="152"/>
                  </a:lnTo>
                  <a:lnTo>
                    <a:pt x="1398" y="151"/>
                  </a:lnTo>
                  <a:lnTo>
                    <a:pt x="1402" y="147"/>
                  </a:lnTo>
                  <a:lnTo>
                    <a:pt x="1402" y="147"/>
                  </a:lnTo>
                  <a:lnTo>
                    <a:pt x="1402" y="147"/>
                  </a:lnTo>
                  <a:lnTo>
                    <a:pt x="1402" y="147"/>
                  </a:lnTo>
                  <a:lnTo>
                    <a:pt x="1402" y="146"/>
                  </a:lnTo>
                  <a:lnTo>
                    <a:pt x="1403" y="145"/>
                  </a:lnTo>
                  <a:lnTo>
                    <a:pt x="1404" y="144"/>
                  </a:lnTo>
                  <a:lnTo>
                    <a:pt x="1405" y="142"/>
                  </a:lnTo>
                  <a:lnTo>
                    <a:pt x="1406" y="142"/>
                  </a:lnTo>
                  <a:lnTo>
                    <a:pt x="1406" y="142"/>
                  </a:lnTo>
                  <a:lnTo>
                    <a:pt x="1407" y="141"/>
                  </a:lnTo>
                  <a:lnTo>
                    <a:pt x="1407" y="140"/>
                  </a:lnTo>
                  <a:lnTo>
                    <a:pt x="1407" y="140"/>
                  </a:lnTo>
                  <a:lnTo>
                    <a:pt x="1408" y="139"/>
                  </a:lnTo>
                  <a:lnTo>
                    <a:pt x="1409" y="138"/>
                  </a:lnTo>
                  <a:lnTo>
                    <a:pt x="1410" y="137"/>
                  </a:lnTo>
                  <a:lnTo>
                    <a:pt x="1410" y="136"/>
                  </a:lnTo>
                  <a:lnTo>
                    <a:pt x="1410" y="136"/>
                  </a:lnTo>
                  <a:lnTo>
                    <a:pt x="1411" y="136"/>
                  </a:lnTo>
                  <a:lnTo>
                    <a:pt x="1412" y="134"/>
                  </a:lnTo>
                  <a:lnTo>
                    <a:pt x="1413" y="133"/>
                  </a:lnTo>
                  <a:lnTo>
                    <a:pt x="1413" y="133"/>
                  </a:lnTo>
                  <a:lnTo>
                    <a:pt x="1414" y="131"/>
                  </a:lnTo>
                  <a:lnTo>
                    <a:pt x="1415" y="131"/>
                  </a:lnTo>
                  <a:lnTo>
                    <a:pt x="1415" y="130"/>
                  </a:lnTo>
                  <a:lnTo>
                    <a:pt x="1416" y="129"/>
                  </a:lnTo>
                  <a:lnTo>
                    <a:pt x="1417" y="127"/>
                  </a:lnTo>
                  <a:lnTo>
                    <a:pt x="1418" y="126"/>
                  </a:lnTo>
                  <a:lnTo>
                    <a:pt x="1418" y="126"/>
                  </a:lnTo>
                  <a:lnTo>
                    <a:pt x="1420" y="124"/>
                  </a:lnTo>
                  <a:lnTo>
                    <a:pt x="1420" y="123"/>
                  </a:lnTo>
                  <a:lnTo>
                    <a:pt x="1421" y="123"/>
                  </a:lnTo>
                  <a:lnTo>
                    <a:pt x="1421" y="122"/>
                  </a:lnTo>
                  <a:lnTo>
                    <a:pt x="1422" y="120"/>
                  </a:lnTo>
                  <a:lnTo>
                    <a:pt x="1423" y="120"/>
                  </a:lnTo>
                  <a:lnTo>
                    <a:pt x="1423" y="119"/>
                  </a:lnTo>
                  <a:lnTo>
                    <a:pt x="1424" y="119"/>
                  </a:lnTo>
                  <a:lnTo>
                    <a:pt x="1424" y="118"/>
                  </a:lnTo>
                  <a:lnTo>
                    <a:pt x="1425" y="117"/>
                  </a:lnTo>
                  <a:lnTo>
                    <a:pt x="1425" y="117"/>
                  </a:lnTo>
                  <a:lnTo>
                    <a:pt x="1426" y="116"/>
                  </a:lnTo>
                  <a:lnTo>
                    <a:pt x="1426" y="115"/>
                  </a:lnTo>
                  <a:lnTo>
                    <a:pt x="1427" y="114"/>
                  </a:lnTo>
                  <a:lnTo>
                    <a:pt x="1427" y="114"/>
                  </a:lnTo>
                  <a:lnTo>
                    <a:pt x="1427" y="113"/>
                  </a:lnTo>
                  <a:lnTo>
                    <a:pt x="1428" y="113"/>
                  </a:lnTo>
                  <a:lnTo>
                    <a:pt x="1430" y="109"/>
                  </a:lnTo>
                  <a:lnTo>
                    <a:pt x="1430" y="109"/>
                  </a:lnTo>
                  <a:lnTo>
                    <a:pt x="1430" y="109"/>
                  </a:lnTo>
                  <a:lnTo>
                    <a:pt x="1431" y="108"/>
                  </a:lnTo>
                  <a:lnTo>
                    <a:pt x="1431" y="107"/>
                  </a:lnTo>
                  <a:lnTo>
                    <a:pt x="1432" y="106"/>
                  </a:lnTo>
                  <a:lnTo>
                    <a:pt x="1432" y="105"/>
                  </a:lnTo>
                  <a:lnTo>
                    <a:pt x="1433" y="105"/>
                  </a:lnTo>
                  <a:lnTo>
                    <a:pt x="1433" y="105"/>
                  </a:lnTo>
                  <a:lnTo>
                    <a:pt x="1433" y="104"/>
                  </a:lnTo>
                  <a:lnTo>
                    <a:pt x="1433" y="104"/>
                  </a:lnTo>
                  <a:lnTo>
                    <a:pt x="1434" y="102"/>
                  </a:lnTo>
                  <a:lnTo>
                    <a:pt x="1435" y="102"/>
                  </a:lnTo>
                  <a:lnTo>
                    <a:pt x="1435" y="101"/>
                  </a:lnTo>
                  <a:lnTo>
                    <a:pt x="1436" y="100"/>
                  </a:lnTo>
                  <a:lnTo>
                    <a:pt x="1436" y="100"/>
                  </a:lnTo>
                  <a:lnTo>
                    <a:pt x="1438" y="95"/>
                  </a:lnTo>
                  <a:lnTo>
                    <a:pt x="1439" y="94"/>
                  </a:lnTo>
                  <a:lnTo>
                    <a:pt x="1441" y="90"/>
                  </a:lnTo>
                  <a:lnTo>
                    <a:pt x="1443" y="85"/>
                  </a:lnTo>
                  <a:lnTo>
                    <a:pt x="1445" y="82"/>
                  </a:lnTo>
                  <a:lnTo>
                    <a:pt x="1446" y="80"/>
                  </a:lnTo>
                  <a:lnTo>
                    <a:pt x="1447" y="78"/>
                  </a:lnTo>
                  <a:lnTo>
                    <a:pt x="1448" y="77"/>
                  </a:lnTo>
                  <a:lnTo>
                    <a:pt x="1450" y="73"/>
                  </a:lnTo>
                  <a:lnTo>
                    <a:pt x="1450" y="72"/>
                  </a:lnTo>
                  <a:lnTo>
                    <a:pt x="1452" y="69"/>
                  </a:lnTo>
                  <a:lnTo>
                    <a:pt x="1452" y="68"/>
                  </a:lnTo>
                  <a:lnTo>
                    <a:pt x="1453" y="68"/>
                  </a:lnTo>
                  <a:lnTo>
                    <a:pt x="1453" y="66"/>
                  </a:lnTo>
                  <a:lnTo>
                    <a:pt x="1453" y="66"/>
                  </a:lnTo>
                  <a:lnTo>
                    <a:pt x="1453" y="66"/>
                  </a:lnTo>
                  <a:lnTo>
                    <a:pt x="1454" y="65"/>
                  </a:lnTo>
                  <a:lnTo>
                    <a:pt x="1454" y="64"/>
                  </a:lnTo>
                  <a:lnTo>
                    <a:pt x="1455" y="62"/>
                  </a:lnTo>
                  <a:lnTo>
                    <a:pt x="1455" y="61"/>
                  </a:lnTo>
                  <a:lnTo>
                    <a:pt x="1456" y="59"/>
                  </a:lnTo>
                  <a:lnTo>
                    <a:pt x="1457" y="57"/>
                  </a:lnTo>
                  <a:lnTo>
                    <a:pt x="1458" y="55"/>
                  </a:lnTo>
                  <a:lnTo>
                    <a:pt x="1458" y="55"/>
                  </a:lnTo>
                  <a:lnTo>
                    <a:pt x="1459" y="52"/>
                  </a:lnTo>
                  <a:lnTo>
                    <a:pt x="1459" y="52"/>
                  </a:lnTo>
                  <a:lnTo>
                    <a:pt x="1459" y="51"/>
                  </a:lnTo>
                  <a:lnTo>
                    <a:pt x="1460" y="50"/>
                  </a:lnTo>
                  <a:lnTo>
                    <a:pt x="1460" y="48"/>
                  </a:lnTo>
                  <a:lnTo>
                    <a:pt x="1461" y="48"/>
                  </a:lnTo>
                  <a:lnTo>
                    <a:pt x="1461" y="46"/>
                  </a:lnTo>
                  <a:lnTo>
                    <a:pt x="1462" y="43"/>
                  </a:lnTo>
                  <a:lnTo>
                    <a:pt x="1463" y="41"/>
                  </a:lnTo>
                  <a:lnTo>
                    <a:pt x="1463" y="37"/>
                  </a:lnTo>
                  <a:lnTo>
                    <a:pt x="1464" y="35"/>
                  </a:lnTo>
                  <a:lnTo>
                    <a:pt x="1464" y="32"/>
                  </a:lnTo>
                  <a:lnTo>
                    <a:pt x="1466" y="16"/>
                  </a:lnTo>
                  <a:lnTo>
                    <a:pt x="1467" y="14"/>
                  </a:lnTo>
                  <a:lnTo>
                    <a:pt x="1467" y="8"/>
                  </a:lnTo>
                  <a:lnTo>
                    <a:pt x="1468" y="0"/>
                  </a:lnTo>
                </a:path>
              </a:pathLst>
            </a:custGeom>
            <a:noFill/>
            <a:ln w="12">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0" name="Freeform 16"/>
            <p:cNvSpPr>
              <a:spLocks/>
            </p:cNvSpPr>
            <p:nvPr/>
          </p:nvSpPr>
          <p:spPr bwMode="auto">
            <a:xfrm>
              <a:off x="2708" y="648"/>
              <a:ext cx="4554" cy="2103"/>
            </a:xfrm>
            <a:custGeom>
              <a:avLst/>
              <a:gdLst/>
              <a:ahLst/>
              <a:cxnLst>
                <a:cxn ang="0">
                  <a:pos x="22" y="722"/>
                </a:cxn>
                <a:cxn ang="0">
                  <a:pos x="44" y="719"/>
                </a:cxn>
                <a:cxn ang="0">
                  <a:pos x="73" y="715"/>
                </a:cxn>
                <a:cxn ang="0">
                  <a:pos x="93" y="712"/>
                </a:cxn>
                <a:cxn ang="0">
                  <a:pos x="119" y="708"/>
                </a:cxn>
                <a:cxn ang="0">
                  <a:pos x="139" y="704"/>
                </a:cxn>
                <a:cxn ang="0">
                  <a:pos x="152" y="702"/>
                </a:cxn>
                <a:cxn ang="0">
                  <a:pos x="159" y="700"/>
                </a:cxn>
                <a:cxn ang="0">
                  <a:pos x="167" y="699"/>
                </a:cxn>
                <a:cxn ang="0">
                  <a:pos x="177" y="696"/>
                </a:cxn>
                <a:cxn ang="0">
                  <a:pos x="206" y="689"/>
                </a:cxn>
                <a:cxn ang="0">
                  <a:pos x="237" y="681"/>
                </a:cxn>
                <a:cxn ang="0">
                  <a:pos x="271" y="673"/>
                </a:cxn>
                <a:cxn ang="0">
                  <a:pos x="303" y="665"/>
                </a:cxn>
                <a:cxn ang="0">
                  <a:pos x="337" y="656"/>
                </a:cxn>
                <a:cxn ang="0">
                  <a:pos x="367" y="648"/>
                </a:cxn>
                <a:cxn ang="0">
                  <a:pos x="397" y="640"/>
                </a:cxn>
                <a:cxn ang="0">
                  <a:pos x="431" y="630"/>
                </a:cxn>
                <a:cxn ang="0">
                  <a:pos x="462" y="621"/>
                </a:cxn>
                <a:cxn ang="0">
                  <a:pos x="485" y="615"/>
                </a:cxn>
                <a:cxn ang="0">
                  <a:pos x="501" y="610"/>
                </a:cxn>
                <a:cxn ang="0">
                  <a:pos x="515" y="606"/>
                </a:cxn>
                <a:cxn ang="0">
                  <a:pos x="533" y="601"/>
                </a:cxn>
                <a:cxn ang="0">
                  <a:pos x="548" y="597"/>
                </a:cxn>
                <a:cxn ang="0">
                  <a:pos x="566" y="591"/>
                </a:cxn>
                <a:cxn ang="0">
                  <a:pos x="583" y="586"/>
                </a:cxn>
                <a:cxn ang="0">
                  <a:pos x="604" y="580"/>
                </a:cxn>
                <a:cxn ang="0">
                  <a:pos x="621" y="575"/>
                </a:cxn>
                <a:cxn ang="0">
                  <a:pos x="645" y="567"/>
                </a:cxn>
                <a:cxn ang="0">
                  <a:pos x="671" y="559"/>
                </a:cxn>
                <a:cxn ang="0">
                  <a:pos x="699" y="549"/>
                </a:cxn>
                <a:cxn ang="0">
                  <a:pos x="730" y="537"/>
                </a:cxn>
                <a:cxn ang="0">
                  <a:pos x="766" y="523"/>
                </a:cxn>
                <a:cxn ang="0">
                  <a:pos x="780" y="518"/>
                </a:cxn>
                <a:cxn ang="0">
                  <a:pos x="790" y="513"/>
                </a:cxn>
                <a:cxn ang="0">
                  <a:pos x="814" y="503"/>
                </a:cxn>
                <a:cxn ang="0">
                  <a:pos x="831" y="495"/>
                </a:cxn>
                <a:cxn ang="0">
                  <a:pos x="850" y="485"/>
                </a:cxn>
                <a:cxn ang="0">
                  <a:pos x="883" y="469"/>
                </a:cxn>
                <a:cxn ang="0">
                  <a:pos x="918" y="451"/>
                </a:cxn>
                <a:cxn ang="0">
                  <a:pos x="948" y="436"/>
                </a:cxn>
                <a:cxn ang="0">
                  <a:pos x="989" y="415"/>
                </a:cxn>
                <a:cxn ang="0">
                  <a:pos x="1021" y="399"/>
                </a:cxn>
                <a:cxn ang="0">
                  <a:pos x="1048" y="385"/>
                </a:cxn>
                <a:cxn ang="0">
                  <a:pos x="1059" y="380"/>
                </a:cxn>
                <a:cxn ang="0">
                  <a:pos x="1075" y="372"/>
                </a:cxn>
                <a:cxn ang="0">
                  <a:pos x="1109" y="353"/>
                </a:cxn>
                <a:cxn ang="0">
                  <a:pos x="1141" y="336"/>
                </a:cxn>
                <a:cxn ang="0">
                  <a:pos x="1170" y="319"/>
                </a:cxn>
                <a:cxn ang="0">
                  <a:pos x="1184" y="311"/>
                </a:cxn>
                <a:cxn ang="0">
                  <a:pos x="1203" y="300"/>
                </a:cxn>
                <a:cxn ang="0">
                  <a:pos x="1216" y="292"/>
                </a:cxn>
                <a:cxn ang="0">
                  <a:pos x="1233" y="282"/>
                </a:cxn>
                <a:cxn ang="0">
                  <a:pos x="1251" y="271"/>
                </a:cxn>
                <a:cxn ang="0">
                  <a:pos x="1278" y="252"/>
                </a:cxn>
                <a:cxn ang="0">
                  <a:pos x="1317" y="221"/>
                </a:cxn>
                <a:cxn ang="0">
                  <a:pos x="1331" y="209"/>
                </a:cxn>
                <a:cxn ang="0">
                  <a:pos x="1340" y="202"/>
                </a:cxn>
                <a:cxn ang="0">
                  <a:pos x="1369" y="176"/>
                </a:cxn>
                <a:cxn ang="0">
                  <a:pos x="1386" y="160"/>
                </a:cxn>
                <a:cxn ang="0">
                  <a:pos x="1416" y="128"/>
                </a:cxn>
                <a:cxn ang="0">
                  <a:pos x="1436" y="102"/>
                </a:cxn>
                <a:cxn ang="0">
                  <a:pos x="1465" y="25"/>
                </a:cxn>
              </a:cxnLst>
              <a:rect l="0" t="0" r="r" b="b"/>
              <a:pathLst>
                <a:path w="1468" h="724">
                  <a:moveTo>
                    <a:pt x="0" y="724"/>
                  </a:moveTo>
                  <a:lnTo>
                    <a:pt x="0" y="724"/>
                  </a:lnTo>
                  <a:lnTo>
                    <a:pt x="0" y="724"/>
                  </a:lnTo>
                  <a:lnTo>
                    <a:pt x="1" y="724"/>
                  </a:lnTo>
                  <a:lnTo>
                    <a:pt x="2" y="724"/>
                  </a:lnTo>
                  <a:lnTo>
                    <a:pt x="3" y="724"/>
                  </a:lnTo>
                  <a:lnTo>
                    <a:pt x="3" y="724"/>
                  </a:lnTo>
                  <a:lnTo>
                    <a:pt x="3" y="724"/>
                  </a:lnTo>
                  <a:lnTo>
                    <a:pt x="5" y="724"/>
                  </a:lnTo>
                  <a:lnTo>
                    <a:pt x="6" y="723"/>
                  </a:lnTo>
                  <a:lnTo>
                    <a:pt x="7" y="723"/>
                  </a:lnTo>
                  <a:lnTo>
                    <a:pt x="7" y="723"/>
                  </a:lnTo>
                  <a:lnTo>
                    <a:pt x="8" y="723"/>
                  </a:lnTo>
                  <a:lnTo>
                    <a:pt x="9" y="723"/>
                  </a:lnTo>
                  <a:lnTo>
                    <a:pt x="10" y="723"/>
                  </a:lnTo>
                  <a:lnTo>
                    <a:pt x="10" y="723"/>
                  </a:lnTo>
                  <a:lnTo>
                    <a:pt x="13" y="723"/>
                  </a:lnTo>
                  <a:lnTo>
                    <a:pt x="13" y="723"/>
                  </a:lnTo>
                  <a:lnTo>
                    <a:pt x="14" y="723"/>
                  </a:lnTo>
                  <a:lnTo>
                    <a:pt x="15" y="723"/>
                  </a:lnTo>
                  <a:lnTo>
                    <a:pt x="16" y="723"/>
                  </a:lnTo>
                  <a:lnTo>
                    <a:pt x="16" y="723"/>
                  </a:lnTo>
                  <a:lnTo>
                    <a:pt x="16" y="723"/>
                  </a:lnTo>
                  <a:lnTo>
                    <a:pt x="16" y="723"/>
                  </a:lnTo>
                  <a:lnTo>
                    <a:pt x="16" y="723"/>
                  </a:lnTo>
                  <a:lnTo>
                    <a:pt x="18" y="722"/>
                  </a:lnTo>
                  <a:lnTo>
                    <a:pt x="18" y="722"/>
                  </a:lnTo>
                  <a:lnTo>
                    <a:pt x="18" y="722"/>
                  </a:lnTo>
                  <a:lnTo>
                    <a:pt x="18" y="722"/>
                  </a:lnTo>
                  <a:lnTo>
                    <a:pt x="19" y="722"/>
                  </a:lnTo>
                  <a:lnTo>
                    <a:pt x="19" y="722"/>
                  </a:lnTo>
                  <a:lnTo>
                    <a:pt x="19" y="722"/>
                  </a:lnTo>
                  <a:lnTo>
                    <a:pt x="19" y="722"/>
                  </a:lnTo>
                  <a:lnTo>
                    <a:pt x="19" y="722"/>
                  </a:lnTo>
                  <a:lnTo>
                    <a:pt x="20" y="722"/>
                  </a:lnTo>
                  <a:lnTo>
                    <a:pt x="21" y="722"/>
                  </a:lnTo>
                  <a:lnTo>
                    <a:pt x="22" y="722"/>
                  </a:lnTo>
                  <a:lnTo>
                    <a:pt x="22" y="722"/>
                  </a:lnTo>
                  <a:lnTo>
                    <a:pt x="23" y="722"/>
                  </a:lnTo>
                  <a:lnTo>
                    <a:pt x="23" y="722"/>
                  </a:lnTo>
                  <a:lnTo>
                    <a:pt x="23" y="722"/>
                  </a:lnTo>
                  <a:lnTo>
                    <a:pt x="23" y="722"/>
                  </a:lnTo>
                  <a:lnTo>
                    <a:pt x="23" y="722"/>
                  </a:lnTo>
                  <a:lnTo>
                    <a:pt x="24" y="722"/>
                  </a:lnTo>
                  <a:lnTo>
                    <a:pt x="24" y="722"/>
                  </a:lnTo>
                  <a:lnTo>
                    <a:pt x="24" y="722"/>
                  </a:lnTo>
                  <a:lnTo>
                    <a:pt x="24" y="722"/>
                  </a:lnTo>
                  <a:lnTo>
                    <a:pt x="24" y="722"/>
                  </a:lnTo>
                  <a:lnTo>
                    <a:pt x="25" y="721"/>
                  </a:lnTo>
                  <a:lnTo>
                    <a:pt x="26" y="721"/>
                  </a:lnTo>
                  <a:lnTo>
                    <a:pt x="26" y="721"/>
                  </a:lnTo>
                  <a:lnTo>
                    <a:pt x="26" y="721"/>
                  </a:lnTo>
                  <a:lnTo>
                    <a:pt x="27" y="721"/>
                  </a:lnTo>
                  <a:lnTo>
                    <a:pt x="27" y="721"/>
                  </a:lnTo>
                  <a:lnTo>
                    <a:pt x="28" y="721"/>
                  </a:lnTo>
                  <a:lnTo>
                    <a:pt x="29" y="721"/>
                  </a:lnTo>
                  <a:lnTo>
                    <a:pt x="29" y="721"/>
                  </a:lnTo>
                  <a:lnTo>
                    <a:pt x="29" y="721"/>
                  </a:lnTo>
                  <a:lnTo>
                    <a:pt x="31" y="721"/>
                  </a:lnTo>
                  <a:lnTo>
                    <a:pt x="32" y="721"/>
                  </a:lnTo>
                  <a:lnTo>
                    <a:pt x="33" y="721"/>
                  </a:lnTo>
                  <a:lnTo>
                    <a:pt x="34" y="720"/>
                  </a:lnTo>
                  <a:lnTo>
                    <a:pt x="34" y="720"/>
                  </a:lnTo>
                  <a:lnTo>
                    <a:pt x="34" y="720"/>
                  </a:lnTo>
                  <a:lnTo>
                    <a:pt x="36" y="720"/>
                  </a:lnTo>
                  <a:lnTo>
                    <a:pt x="37" y="720"/>
                  </a:lnTo>
                  <a:lnTo>
                    <a:pt x="38" y="720"/>
                  </a:lnTo>
                  <a:lnTo>
                    <a:pt x="39" y="720"/>
                  </a:lnTo>
                  <a:lnTo>
                    <a:pt x="39" y="720"/>
                  </a:lnTo>
                  <a:lnTo>
                    <a:pt x="40" y="720"/>
                  </a:lnTo>
                  <a:lnTo>
                    <a:pt x="41" y="719"/>
                  </a:lnTo>
                  <a:lnTo>
                    <a:pt x="42" y="719"/>
                  </a:lnTo>
                  <a:lnTo>
                    <a:pt x="44" y="719"/>
                  </a:lnTo>
                  <a:lnTo>
                    <a:pt x="44" y="719"/>
                  </a:lnTo>
                  <a:lnTo>
                    <a:pt x="45" y="719"/>
                  </a:lnTo>
                  <a:lnTo>
                    <a:pt x="45" y="719"/>
                  </a:lnTo>
                  <a:lnTo>
                    <a:pt x="46" y="719"/>
                  </a:lnTo>
                  <a:lnTo>
                    <a:pt x="48" y="718"/>
                  </a:lnTo>
                  <a:lnTo>
                    <a:pt x="49" y="718"/>
                  </a:lnTo>
                  <a:lnTo>
                    <a:pt x="50" y="718"/>
                  </a:lnTo>
                  <a:lnTo>
                    <a:pt x="50" y="718"/>
                  </a:lnTo>
                  <a:lnTo>
                    <a:pt x="51" y="718"/>
                  </a:lnTo>
                  <a:lnTo>
                    <a:pt x="52" y="718"/>
                  </a:lnTo>
                  <a:lnTo>
                    <a:pt x="53" y="718"/>
                  </a:lnTo>
                  <a:lnTo>
                    <a:pt x="53" y="718"/>
                  </a:lnTo>
                  <a:lnTo>
                    <a:pt x="54" y="718"/>
                  </a:lnTo>
                  <a:lnTo>
                    <a:pt x="55" y="718"/>
                  </a:lnTo>
                  <a:lnTo>
                    <a:pt x="55" y="717"/>
                  </a:lnTo>
                  <a:lnTo>
                    <a:pt x="56" y="717"/>
                  </a:lnTo>
                  <a:lnTo>
                    <a:pt x="57" y="717"/>
                  </a:lnTo>
                  <a:lnTo>
                    <a:pt x="58" y="717"/>
                  </a:lnTo>
                  <a:lnTo>
                    <a:pt x="59" y="717"/>
                  </a:lnTo>
                  <a:lnTo>
                    <a:pt x="59" y="717"/>
                  </a:lnTo>
                  <a:lnTo>
                    <a:pt x="61" y="717"/>
                  </a:lnTo>
                  <a:lnTo>
                    <a:pt x="61" y="717"/>
                  </a:lnTo>
                  <a:lnTo>
                    <a:pt x="62" y="717"/>
                  </a:lnTo>
                  <a:lnTo>
                    <a:pt x="62" y="716"/>
                  </a:lnTo>
                  <a:lnTo>
                    <a:pt x="64" y="716"/>
                  </a:lnTo>
                  <a:lnTo>
                    <a:pt x="65" y="716"/>
                  </a:lnTo>
                  <a:lnTo>
                    <a:pt x="65" y="716"/>
                  </a:lnTo>
                  <a:lnTo>
                    <a:pt x="67" y="716"/>
                  </a:lnTo>
                  <a:lnTo>
                    <a:pt x="68" y="716"/>
                  </a:lnTo>
                  <a:lnTo>
                    <a:pt x="68" y="716"/>
                  </a:lnTo>
                  <a:lnTo>
                    <a:pt x="69" y="715"/>
                  </a:lnTo>
                  <a:lnTo>
                    <a:pt x="70" y="715"/>
                  </a:lnTo>
                  <a:lnTo>
                    <a:pt x="71" y="715"/>
                  </a:lnTo>
                  <a:lnTo>
                    <a:pt x="71" y="715"/>
                  </a:lnTo>
                  <a:lnTo>
                    <a:pt x="71" y="715"/>
                  </a:lnTo>
                  <a:lnTo>
                    <a:pt x="72" y="715"/>
                  </a:lnTo>
                  <a:lnTo>
                    <a:pt x="73" y="715"/>
                  </a:lnTo>
                  <a:lnTo>
                    <a:pt x="73" y="715"/>
                  </a:lnTo>
                  <a:lnTo>
                    <a:pt x="73" y="715"/>
                  </a:lnTo>
                  <a:lnTo>
                    <a:pt x="74" y="715"/>
                  </a:lnTo>
                  <a:lnTo>
                    <a:pt x="75" y="715"/>
                  </a:lnTo>
                  <a:lnTo>
                    <a:pt x="75" y="715"/>
                  </a:lnTo>
                  <a:lnTo>
                    <a:pt x="75" y="715"/>
                  </a:lnTo>
                  <a:lnTo>
                    <a:pt x="75" y="715"/>
                  </a:lnTo>
                  <a:lnTo>
                    <a:pt x="76" y="714"/>
                  </a:lnTo>
                  <a:lnTo>
                    <a:pt x="76" y="714"/>
                  </a:lnTo>
                  <a:lnTo>
                    <a:pt x="77" y="714"/>
                  </a:lnTo>
                  <a:lnTo>
                    <a:pt x="77" y="714"/>
                  </a:lnTo>
                  <a:lnTo>
                    <a:pt x="77" y="714"/>
                  </a:lnTo>
                  <a:lnTo>
                    <a:pt x="78" y="714"/>
                  </a:lnTo>
                  <a:lnTo>
                    <a:pt x="79" y="714"/>
                  </a:lnTo>
                  <a:lnTo>
                    <a:pt x="79" y="714"/>
                  </a:lnTo>
                  <a:lnTo>
                    <a:pt x="80" y="714"/>
                  </a:lnTo>
                  <a:lnTo>
                    <a:pt x="84" y="713"/>
                  </a:lnTo>
                  <a:lnTo>
                    <a:pt x="84" y="713"/>
                  </a:lnTo>
                  <a:lnTo>
                    <a:pt x="85" y="713"/>
                  </a:lnTo>
                  <a:lnTo>
                    <a:pt x="85" y="713"/>
                  </a:lnTo>
                  <a:lnTo>
                    <a:pt x="87" y="713"/>
                  </a:lnTo>
                  <a:lnTo>
                    <a:pt x="87" y="713"/>
                  </a:lnTo>
                  <a:lnTo>
                    <a:pt x="87" y="713"/>
                  </a:lnTo>
                  <a:lnTo>
                    <a:pt x="88" y="713"/>
                  </a:lnTo>
                  <a:lnTo>
                    <a:pt x="88" y="713"/>
                  </a:lnTo>
                  <a:lnTo>
                    <a:pt x="88" y="713"/>
                  </a:lnTo>
                  <a:lnTo>
                    <a:pt x="88" y="713"/>
                  </a:lnTo>
                  <a:lnTo>
                    <a:pt x="89" y="712"/>
                  </a:lnTo>
                  <a:lnTo>
                    <a:pt x="89" y="712"/>
                  </a:lnTo>
                  <a:lnTo>
                    <a:pt x="90" y="712"/>
                  </a:lnTo>
                  <a:lnTo>
                    <a:pt x="90" y="712"/>
                  </a:lnTo>
                  <a:lnTo>
                    <a:pt x="90" y="712"/>
                  </a:lnTo>
                  <a:lnTo>
                    <a:pt x="91" y="712"/>
                  </a:lnTo>
                  <a:lnTo>
                    <a:pt x="91" y="712"/>
                  </a:lnTo>
                  <a:lnTo>
                    <a:pt x="91" y="712"/>
                  </a:lnTo>
                  <a:lnTo>
                    <a:pt x="92" y="712"/>
                  </a:lnTo>
                  <a:lnTo>
                    <a:pt x="92" y="712"/>
                  </a:lnTo>
                  <a:lnTo>
                    <a:pt x="93" y="712"/>
                  </a:lnTo>
                  <a:lnTo>
                    <a:pt x="94" y="712"/>
                  </a:lnTo>
                  <a:lnTo>
                    <a:pt x="94" y="712"/>
                  </a:lnTo>
                  <a:lnTo>
                    <a:pt x="94" y="712"/>
                  </a:lnTo>
                  <a:lnTo>
                    <a:pt x="95" y="711"/>
                  </a:lnTo>
                  <a:lnTo>
                    <a:pt x="95" y="711"/>
                  </a:lnTo>
                  <a:lnTo>
                    <a:pt x="96" y="711"/>
                  </a:lnTo>
                  <a:lnTo>
                    <a:pt x="97" y="711"/>
                  </a:lnTo>
                  <a:lnTo>
                    <a:pt x="97" y="711"/>
                  </a:lnTo>
                  <a:lnTo>
                    <a:pt x="97" y="711"/>
                  </a:lnTo>
                  <a:lnTo>
                    <a:pt x="98" y="711"/>
                  </a:lnTo>
                  <a:lnTo>
                    <a:pt x="99" y="711"/>
                  </a:lnTo>
                  <a:lnTo>
                    <a:pt x="100" y="711"/>
                  </a:lnTo>
                  <a:lnTo>
                    <a:pt x="101" y="711"/>
                  </a:lnTo>
                  <a:lnTo>
                    <a:pt x="101" y="710"/>
                  </a:lnTo>
                  <a:lnTo>
                    <a:pt x="103" y="710"/>
                  </a:lnTo>
                  <a:lnTo>
                    <a:pt x="104" y="710"/>
                  </a:lnTo>
                  <a:lnTo>
                    <a:pt x="104" y="710"/>
                  </a:lnTo>
                  <a:lnTo>
                    <a:pt x="106" y="710"/>
                  </a:lnTo>
                  <a:lnTo>
                    <a:pt x="107" y="710"/>
                  </a:lnTo>
                  <a:lnTo>
                    <a:pt x="108" y="709"/>
                  </a:lnTo>
                  <a:lnTo>
                    <a:pt x="109" y="709"/>
                  </a:lnTo>
                  <a:lnTo>
                    <a:pt x="110" y="709"/>
                  </a:lnTo>
                  <a:lnTo>
                    <a:pt x="111" y="709"/>
                  </a:lnTo>
                  <a:lnTo>
                    <a:pt x="112" y="709"/>
                  </a:lnTo>
                  <a:lnTo>
                    <a:pt x="113" y="709"/>
                  </a:lnTo>
                  <a:lnTo>
                    <a:pt x="113" y="708"/>
                  </a:lnTo>
                  <a:lnTo>
                    <a:pt x="114" y="708"/>
                  </a:lnTo>
                  <a:lnTo>
                    <a:pt x="114" y="708"/>
                  </a:lnTo>
                  <a:lnTo>
                    <a:pt x="115" y="708"/>
                  </a:lnTo>
                  <a:lnTo>
                    <a:pt x="116" y="708"/>
                  </a:lnTo>
                  <a:lnTo>
                    <a:pt x="116" y="708"/>
                  </a:lnTo>
                  <a:lnTo>
                    <a:pt x="117" y="708"/>
                  </a:lnTo>
                  <a:lnTo>
                    <a:pt x="117" y="708"/>
                  </a:lnTo>
                  <a:lnTo>
                    <a:pt x="118" y="708"/>
                  </a:lnTo>
                  <a:lnTo>
                    <a:pt x="118" y="708"/>
                  </a:lnTo>
                  <a:lnTo>
                    <a:pt x="118" y="708"/>
                  </a:lnTo>
                  <a:lnTo>
                    <a:pt x="119" y="708"/>
                  </a:lnTo>
                  <a:lnTo>
                    <a:pt x="120" y="707"/>
                  </a:lnTo>
                  <a:lnTo>
                    <a:pt x="121" y="707"/>
                  </a:lnTo>
                  <a:lnTo>
                    <a:pt x="123" y="707"/>
                  </a:lnTo>
                  <a:lnTo>
                    <a:pt x="125" y="707"/>
                  </a:lnTo>
                  <a:lnTo>
                    <a:pt x="126" y="706"/>
                  </a:lnTo>
                  <a:lnTo>
                    <a:pt x="127" y="706"/>
                  </a:lnTo>
                  <a:lnTo>
                    <a:pt x="129" y="706"/>
                  </a:lnTo>
                  <a:lnTo>
                    <a:pt x="129" y="706"/>
                  </a:lnTo>
                  <a:lnTo>
                    <a:pt x="130" y="706"/>
                  </a:lnTo>
                  <a:lnTo>
                    <a:pt x="131" y="706"/>
                  </a:lnTo>
                  <a:lnTo>
                    <a:pt x="131" y="705"/>
                  </a:lnTo>
                  <a:lnTo>
                    <a:pt x="131" y="705"/>
                  </a:lnTo>
                  <a:lnTo>
                    <a:pt x="132" y="705"/>
                  </a:lnTo>
                  <a:lnTo>
                    <a:pt x="133" y="705"/>
                  </a:lnTo>
                  <a:lnTo>
                    <a:pt x="133" y="705"/>
                  </a:lnTo>
                  <a:lnTo>
                    <a:pt x="133" y="705"/>
                  </a:lnTo>
                  <a:lnTo>
                    <a:pt x="135" y="705"/>
                  </a:lnTo>
                  <a:lnTo>
                    <a:pt x="136" y="705"/>
                  </a:lnTo>
                  <a:lnTo>
                    <a:pt x="136" y="705"/>
                  </a:lnTo>
                  <a:lnTo>
                    <a:pt x="136" y="705"/>
                  </a:lnTo>
                  <a:lnTo>
                    <a:pt x="137" y="705"/>
                  </a:lnTo>
                  <a:lnTo>
                    <a:pt x="137" y="704"/>
                  </a:lnTo>
                  <a:lnTo>
                    <a:pt x="137" y="704"/>
                  </a:lnTo>
                  <a:lnTo>
                    <a:pt x="137" y="704"/>
                  </a:lnTo>
                  <a:lnTo>
                    <a:pt x="137" y="704"/>
                  </a:lnTo>
                  <a:lnTo>
                    <a:pt x="137" y="704"/>
                  </a:lnTo>
                  <a:lnTo>
                    <a:pt x="137" y="704"/>
                  </a:lnTo>
                  <a:lnTo>
                    <a:pt x="137" y="704"/>
                  </a:lnTo>
                  <a:lnTo>
                    <a:pt x="138" y="704"/>
                  </a:lnTo>
                  <a:lnTo>
                    <a:pt x="138" y="704"/>
                  </a:lnTo>
                  <a:lnTo>
                    <a:pt x="138" y="704"/>
                  </a:lnTo>
                  <a:lnTo>
                    <a:pt x="138" y="704"/>
                  </a:lnTo>
                  <a:lnTo>
                    <a:pt x="138" y="704"/>
                  </a:lnTo>
                  <a:lnTo>
                    <a:pt x="138" y="704"/>
                  </a:lnTo>
                  <a:lnTo>
                    <a:pt x="138" y="704"/>
                  </a:lnTo>
                  <a:lnTo>
                    <a:pt x="139" y="704"/>
                  </a:lnTo>
                  <a:lnTo>
                    <a:pt x="139" y="704"/>
                  </a:lnTo>
                  <a:lnTo>
                    <a:pt x="139" y="704"/>
                  </a:lnTo>
                  <a:lnTo>
                    <a:pt x="139" y="704"/>
                  </a:lnTo>
                  <a:lnTo>
                    <a:pt x="139" y="704"/>
                  </a:lnTo>
                  <a:lnTo>
                    <a:pt x="139" y="704"/>
                  </a:lnTo>
                  <a:lnTo>
                    <a:pt x="139" y="704"/>
                  </a:lnTo>
                  <a:lnTo>
                    <a:pt x="140" y="704"/>
                  </a:lnTo>
                  <a:lnTo>
                    <a:pt x="140" y="704"/>
                  </a:lnTo>
                  <a:lnTo>
                    <a:pt x="141" y="704"/>
                  </a:lnTo>
                  <a:lnTo>
                    <a:pt x="141" y="704"/>
                  </a:lnTo>
                  <a:lnTo>
                    <a:pt x="141" y="704"/>
                  </a:lnTo>
                  <a:lnTo>
                    <a:pt x="141" y="704"/>
                  </a:lnTo>
                  <a:lnTo>
                    <a:pt x="142" y="703"/>
                  </a:lnTo>
                  <a:lnTo>
                    <a:pt x="142" y="703"/>
                  </a:lnTo>
                  <a:lnTo>
                    <a:pt x="143" y="703"/>
                  </a:lnTo>
                  <a:lnTo>
                    <a:pt x="144" y="703"/>
                  </a:lnTo>
                  <a:lnTo>
                    <a:pt x="144" y="703"/>
                  </a:lnTo>
                  <a:lnTo>
                    <a:pt x="145" y="703"/>
                  </a:lnTo>
                  <a:lnTo>
                    <a:pt x="145" y="703"/>
                  </a:lnTo>
                  <a:lnTo>
                    <a:pt x="145" y="703"/>
                  </a:lnTo>
                  <a:lnTo>
                    <a:pt x="145" y="703"/>
                  </a:lnTo>
                  <a:lnTo>
                    <a:pt x="145" y="703"/>
                  </a:lnTo>
                  <a:lnTo>
                    <a:pt x="145" y="703"/>
                  </a:lnTo>
                  <a:lnTo>
                    <a:pt x="146" y="703"/>
                  </a:lnTo>
                  <a:lnTo>
                    <a:pt x="146" y="703"/>
                  </a:lnTo>
                  <a:lnTo>
                    <a:pt x="146" y="703"/>
                  </a:lnTo>
                  <a:lnTo>
                    <a:pt x="147" y="702"/>
                  </a:lnTo>
                  <a:lnTo>
                    <a:pt x="147" y="702"/>
                  </a:lnTo>
                  <a:lnTo>
                    <a:pt x="148" y="702"/>
                  </a:lnTo>
                  <a:lnTo>
                    <a:pt x="148" y="702"/>
                  </a:lnTo>
                  <a:lnTo>
                    <a:pt x="148" y="702"/>
                  </a:lnTo>
                  <a:lnTo>
                    <a:pt x="148" y="702"/>
                  </a:lnTo>
                  <a:lnTo>
                    <a:pt x="149" y="702"/>
                  </a:lnTo>
                  <a:lnTo>
                    <a:pt x="150" y="702"/>
                  </a:lnTo>
                  <a:lnTo>
                    <a:pt x="151" y="702"/>
                  </a:lnTo>
                  <a:lnTo>
                    <a:pt x="151" y="702"/>
                  </a:lnTo>
                  <a:lnTo>
                    <a:pt x="152" y="702"/>
                  </a:lnTo>
                  <a:lnTo>
                    <a:pt x="152" y="702"/>
                  </a:lnTo>
                  <a:lnTo>
                    <a:pt x="152" y="702"/>
                  </a:lnTo>
                  <a:lnTo>
                    <a:pt x="153" y="701"/>
                  </a:lnTo>
                  <a:lnTo>
                    <a:pt x="153" y="701"/>
                  </a:lnTo>
                  <a:lnTo>
                    <a:pt x="153" y="701"/>
                  </a:lnTo>
                  <a:lnTo>
                    <a:pt x="153" y="701"/>
                  </a:lnTo>
                  <a:lnTo>
                    <a:pt x="153" y="701"/>
                  </a:lnTo>
                  <a:lnTo>
                    <a:pt x="153" y="701"/>
                  </a:lnTo>
                  <a:lnTo>
                    <a:pt x="153" y="701"/>
                  </a:lnTo>
                  <a:lnTo>
                    <a:pt x="153" y="701"/>
                  </a:lnTo>
                  <a:lnTo>
                    <a:pt x="153" y="701"/>
                  </a:lnTo>
                  <a:lnTo>
                    <a:pt x="154" y="701"/>
                  </a:lnTo>
                  <a:lnTo>
                    <a:pt x="154" y="701"/>
                  </a:lnTo>
                  <a:lnTo>
                    <a:pt x="155" y="701"/>
                  </a:lnTo>
                  <a:lnTo>
                    <a:pt x="155" y="701"/>
                  </a:lnTo>
                  <a:lnTo>
                    <a:pt x="155" y="701"/>
                  </a:lnTo>
                  <a:lnTo>
                    <a:pt x="155" y="701"/>
                  </a:lnTo>
                  <a:lnTo>
                    <a:pt x="155" y="701"/>
                  </a:lnTo>
                  <a:lnTo>
                    <a:pt x="155" y="701"/>
                  </a:lnTo>
                  <a:lnTo>
                    <a:pt x="155" y="701"/>
                  </a:lnTo>
                  <a:lnTo>
                    <a:pt x="155" y="701"/>
                  </a:lnTo>
                  <a:lnTo>
                    <a:pt x="156" y="701"/>
                  </a:lnTo>
                  <a:lnTo>
                    <a:pt x="156" y="701"/>
                  </a:lnTo>
                  <a:lnTo>
                    <a:pt x="156" y="701"/>
                  </a:lnTo>
                  <a:lnTo>
                    <a:pt x="156" y="701"/>
                  </a:lnTo>
                  <a:lnTo>
                    <a:pt x="156" y="701"/>
                  </a:lnTo>
                  <a:lnTo>
                    <a:pt x="157" y="701"/>
                  </a:lnTo>
                  <a:lnTo>
                    <a:pt x="157" y="701"/>
                  </a:lnTo>
                  <a:lnTo>
                    <a:pt x="157" y="701"/>
                  </a:lnTo>
                  <a:lnTo>
                    <a:pt x="157" y="701"/>
                  </a:lnTo>
                  <a:lnTo>
                    <a:pt x="157" y="701"/>
                  </a:lnTo>
                  <a:lnTo>
                    <a:pt x="157" y="701"/>
                  </a:lnTo>
                  <a:lnTo>
                    <a:pt x="158" y="700"/>
                  </a:lnTo>
                  <a:lnTo>
                    <a:pt x="159" y="700"/>
                  </a:lnTo>
                  <a:lnTo>
                    <a:pt x="159" y="700"/>
                  </a:lnTo>
                  <a:lnTo>
                    <a:pt x="159" y="700"/>
                  </a:lnTo>
                  <a:lnTo>
                    <a:pt x="159" y="700"/>
                  </a:lnTo>
                  <a:lnTo>
                    <a:pt x="159" y="700"/>
                  </a:lnTo>
                  <a:lnTo>
                    <a:pt x="161" y="700"/>
                  </a:lnTo>
                  <a:lnTo>
                    <a:pt x="161" y="700"/>
                  </a:lnTo>
                  <a:lnTo>
                    <a:pt x="161" y="700"/>
                  </a:lnTo>
                  <a:lnTo>
                    <a:pt x="161" y="700"/>
                  </a:lnTo>
                  <a:lnTo>
                    <a:pt x="161" y="700"/>
                  </a:lnTo>
                  <a:lnTo>
                    <a:pt x="162" y="700"/>
                  </a:lnTo>
                  <a:lnTo>
                    <a:pt x="162" y="700"/>
                  </a:lnTo>
                  <a:lnTo>
                    <a:pt x="162" y="700"/>
                  </a:lnTo>
                  <a:lnTo>
                    <a:pt x="163" y="700"/>
                  </a:lnTo>
                  <a:lnTo>
                    <a:pt x="163" y="700"/>
                  </a:lnTo>
                  <a:lnTo>
                    <a:pt x="163" y="700"/>
                  </a:lnTo>
                  <a:lnTo>
                    <a:pt x="163" y="699"/>
                  </a:lnTo>
                  <a:lnTo>
                    <a:pt x="163" y="699"/>
                  </a:lnTo>
                  <a:lnTo>
                    <a:pt x="163" y="699"/>
                  </a:lnTo>
                  <a:lnTo>
                    <a:pt x="163" y="699"/>
                  </a:lnTo>
                  <a:lnTo>
                    <a:pt x="163" y="699"/>
                  </a:lnTo>
                  <a:lnTo>
                    <a:pt x="164" y="699"/>
                  </a:lnTo>
                  <a:lnTo>
                    <a:pt x="164" y="699"/>
                  </a:lnTo>
                  <a:lnTo>
                    <a:pt x="164" y="699"/>
                  </a:lnTo>
                  <a:lnTo>
                    <a:pt x="165" y="699"/>
                  </a:lnTo>
                  <a:lnTo>
                    <a:pt x="165" y="699"/>
                  </a:lnTo>
                  <a:lnTo>
                    <a:pt x="165" y="699"/>
                  </a:lnTo>
                  <a:lnTo>
                    <a:pt x="165" y="699"/>
                  </a:lnTo>
                  <a:lnTo>
                    <a:pt x="165" y="699"/>
                  </a:lnTo>
                  <a:lnTo>
                    <a:pt x="165" y="699"/>
                  </a:lnTo>
                  <a:lnTo>
                    <a:pt x="165" y="699"/>
                  </a:lnTo>
                  <a:lnTo>
                    <a:pt x="165" y="699"/>
                  </a:lnTo>
                  <a:lnTo>
                    <a:pt x="165" y="699"/>
                  </a:lnTo>
                  <a:lnTo>
                    <a:pt x="165" y="699"/>
                  </a:lnTo>
                  <a:lnTo>
                    <a:pt x="165" y="699"/>
                  </a:lnTo>
                  <a:lnTo>
                    <a:pt x="165" y="699"/>
                  </a:lnTo>
                  <a:lnTo>
                    <a:pt x="166" y="699"/>
                  </a:lnTo>
                  <a:lnTo>
                    <a:pt x="166" y="699"/>
                  </a:lnTo>
                  <a:lnTo>
                    <a:pt x="166" y="699"/>
                  </a:lnTo>
                  <a:lnTo>
                    <a:pt x="166" y="699"/>
                  </a:lnTo>
                  <a:lnTo>
                    <a:pt x="166" y="699"/>
                  </a:lnTo>
                  <a:lnTo>
                    <a:pt x="167" y="699"/>
                  </a:lnTo>
                  <a:lnTo>
                    <a:pt x="167" y="699"/>
                  </a:lnTo>
                  <a:lnTo>
                    <a:pt x="167" y="699"/>
                  </a:lnTo>
                  <a:lnTo>
                    <a:pt x="167" y="699"/>
                  </a:lnTo>
                  <a:lnTo>
                    <a:pt x="167" y="699"/>
                  </a:lnTo>
                  <a:lnTo>
                    <a:pt x="167" y="699"/>
                  </a:lnTo>
                  <a:lnTo>
                    <a:pt x="167" y="699"/>
                  </a:lnTo>
                  <a:lnTo>
                    <a:pt x="167" y="699"/>
                  </a:lnTo>
                  <a:lnTo>
                    <a:pt x="167" y="699"/>
                  </a:lnTo>
                  <a:lnTo>
                    <a:pt x="168" y="699"/>
                  </a:lnTo>
                  <a:lnTo>
                    <a:pt x="168" y="699"/>
                  </a:lnTo>
                  <a:lnTo>
                    <a:pt x="169" y="698"/>
                  </a:lnTo>
                  <a:lnTo>
                    <a:pt x="169" y="698"/>
                  </a:lnTo>
                  <a:lnTo>
                    <a:pt x="169" y="698"/>
                  </a:lnTo>
                  <a:lnTo>
                    <a:pt x="170" y="698"/>
                  </a:lnTo>
                  <a:lnTo>
                    <a:pt x="170" y="698"/>
                  </a:lnTo>
                  <a:lnTo>
                    <a:pt x="170" y="698"/>
                  </a:lnTo>
                  <a:lnTo>
                    <a:pt x="172" y="698"/>
                  </a:lnTo>
                  <a:lnTo>
                    <a:pt x="173" y="698"/>
                  </a:lnTo>
                  <a:lnTo>
                    <a:pt x="173" y="697"/>
                  </a:lnTo>
                  <a:lnTo>
                    <a:pt x="173" y="697"/>
                  </a:lnTo>
                  <a:lnTo>
                    <a:pt x="174" y="697"/>
                  </a:lnTo>
                  <a:lnTo>
                    <a:pt x="174" y="697"/>
                  </a:lnTo>
                  <a:lnTo>
                    <a:pt x="175" y="697"/>
                  </a:lnTo>
                  <a:lnTo>
                    <a:pt x="175" y="697"/>
                  </a:lnTo>
                  <a:lnTo>
                    <a:pt x="175" y="697"/>
                  </a:lnTo>
                  <a:lnTo>
                    <a:pt x="175" y="697"/>
                  </a:lnTo>
                  <a:lnTo>
                    <a:pt x="175" y="697"/>
                  </a:lnTo>
                  <a:lnTo>
                    <a:pt x="175" y="697"/>
                  </a:lnTo>
                  <a:lnTo>
                    <a:pt x="175" y="697"/>
                  </a:lnTo>
                  <a:lnTo>
                    <a:pt x="175" y="697"/>
                  </a:lnTo>
                  <a:lnTo>
                    <a:pt x="176" y="697"/>
                  </a:lnTo>
                  <a:lnTo>
                    <a:pt x="176" y="697"/>
                  </a:lnTo>
                  <a:lnTo>
                    <a:pt x="176" y="697"/>
                  </a:lnTo>
                  <a:lnTo>
                    <a:pt x="176" y="697"/>
                  </a:lnTo>
                  <a:lnTo>
                    <a:pt x="177" y="696"/>
                  </a:lnTo>
                  <a:lnTo>
                    <a:pt x="177" y="696"/>
                  </a:lnTo>
                  <a:lnTo>
                    <a:pt x="177" y="696"/>
                  </a:lnTo>
                  <a:lnTo>
                    <a:pt x="178" y="696"/>
                  </a:lnTo>
                  <a:lnTo>
                    <a:pt x="178" y="696"/>
                  </a:lnTo>
                  <a:lnTo>
                    <a:pt x="178" y="696"/>
                  </a:lnTo>
                  <a:lnTo>
                    <a:pt x="178" y="696"/>
                  </a:lnTo>
                  <a:lnTo>
                    <a:pt x="178" y="696"/>
                  </a:lnTo>
                  <a:lnTo>
                    <a:pt x="178" y="696"/>
                  </a:lnTo>
                  <a:lnTo>
                    <a:pt x="179" y="696"/>
                  </a:lnTo>
                  <a:lnTo>
                    <a:pt x="179" y="696"/>
                  </a:lnTo>
                  <a:lnTo>
                    <a:pt x="179" y="696"/>
                  </a:lnTo>
                  <a:lnTo>
                    <a:pt x="179" y="696"/>
                  </a:lnTo>
                  <a:lnTo>
                    <a:pt x="179" y="696"/>
                  </a:lnTo>
                  <a:lnTo>
                    <a:pt x="179" y="696"/>
                  </a:lnTo>
                  <a:lnTo>
                    <a:pt x="181" y="696"/>
                  </a:lnTo>
                  <a:lnTo>
                    <a:pt x="184" y="695"/>
                  </a:lnTo>
                  <a:lnTo>
                    <a:pt x="184" y="695"/>
                  </a:lnTo>
                  <a:lnTo>
                    <a:pt x="185" y="695"/>
                  </a:lnTo>
                  <a:lnTo>
                    <a:pt x="185" y="694"/>
                  </a:lnTo>
                  <a:lnTo>
                    <a:pt x="187" y="694"/>
                  </a:lnTo>
                  <a:lnTo>
                    <a:pt x="187" y="694"/>
                  </a:lnTo>
                  <a:lnTo>
                    <a:pt x="189" y="694"/>
                  </a:lnTo>
                  <a:lnTo>
                    <a:pt x="189" y="693"/>
                  </a:lnTo>
                  <a:lnTo>
                    <a:pt x="191" y="693"/>
                  </a:lnTo>
                  <a:lnTo>
                    <a:pt x="192" y="693"/>
                  </a:lnTo>
                  <a:lnTo>
                    <a:pt x="193" y="693"/>
                  </a:lnTo>
                  <a:lnTo>
                    <a:pt x="194" y="692"/>
                  </a:lnTo>
                  <a:lnTo>
                    <a:pt x="195" y="692"/>
                  </a:lnTo>
                  <a:lnTo>
                    <a:pt x="196" y="692"/>
                  </a:lnTo>
                  <a:lnTo>
                    <a:pt x="197" y="692"/>
                  </a:lnTo>
                  <a:lnTo>
                    <a:pt x="197" y="691"/>
                  </a:lnTo>
                  <a:lnTo>
                    <a:pt x="198" y="691"/>
                  </a:lnTo>
                  <a:lnTo>
                    <a:pt x="200" y="691"/>
                  </a:lnTo>
                  <a:lnTo>
                    <a:pt x="201" y="691"/>
                  </a:lnTo>
                  <a:lnTo>
                    <a:pt x="202" y="690"/>
                  </a:lnTo>
                  <a:lnTo>
                    <a:pt x="203" y="690"/>
                  </a:lnTo>
                  <a:lnTo>
                    <a:pt x="203" y="690"/>
                  </a:lnTo>
                  <a:lnTo>
                    <a:pt x="204" y="690"/>
                  </a:lnTo>
                  <a:lnTo>
                    <a:pt x="206" y="689"/>
                  </a:lnTo>
                  <a:lnTo>
                    <a:pt x="207" y="689"/>
                  </a:lnTo>
                  <a:lnTo>
                    <a:pt x="208" y="689"/>
                  </a:lnTo>
                  <a:lnTo>
                    <a:pt x="209" y="689"/>
                  </a:lnTo>
                  <a:lnTo>
                    <a:pt x="210" y="688"/>
                  </a:lnTo>
                  <a:lnTo>
                    <a:pt x="210" y="688"/>
                  </a:lnTo>
                  <a:lnTo>
                    <a:pt x="211" y="688"/>
                  </a:lnTo>
                  <a:lnTo>
                    <a:pt x="211" y="688"/>
                  </a:lnTo>
                  <a:lnTo>
                    <a:pt x="212" y="688"/>
                  </a:lnTo>
                  <a:lnTo>
                    <a:pt x="213" y="687"/>
                  </a:lnTo>
                  <a:lnTo>
                    <a:pt x="213" y="687"/>
                  </a:lnTo>
                  <a:lnTo>
                    <a:pt x="214" y="687"/>
                  </a:lnTo>
                  <a:lnTo>
                    <a:pt x="215" y="687"/>
                  </a:lnTo>
                  <a:lnTo>
                    <a:pt x="216" y="687"/>
                  </a:lnTo>
                  <a:lnTo>
                    <a:pt x="216" y="687"/>
                  </a:lnTo>
                  <a:lnTo>
                    <a:pt x="217" y="686"/>
                  </a:lnTo>
                  <a:lnTo>
                    <a:pt x="218" y="686"/>
                  </a:lnTo>
                  <a:lnTo>
                    <a:pt x="220" y="686"/>
                  </a:lnTo>
                  <a:lnTo>
                    <a:pt x="221" y="685"/>
                  </a:lnTo>
                  <a:lnTo>
                    <a:pt x="221" y="685"/>
                  </a:lnTo>
                  <a:lnTo>
                    <a:pt x="222" y="685"/>
                  </a:lnTo>
                  <a:lnTo>
                    <a:pt x="223" y="685"/>
                  </a:lnTo>
                  <a:lnTo>
                    <a:pt x="224" y="685"/>
                  </a:lnTo>
                  <a:lnTo>
                    <a:pt x="225" y="684"/>
                  </a:lnTo>
                  <a:lnTo>
                    <a:pt x="227" y="684"/>
                  </a:lnTo>
                  <a:lnTo>
                    <a:pt x="228" y="684"/>
                  </a:lnTo>
                  <a:lnTo>
                    <a:pt x="229" y="683"/>
                  </a:lnTo>
                  <a:lnTo>
                    <a:pt x="229" y="683"/>
                  </a:lnTo>
                  <a:lnTo>
                    <a:pt x="231" y="683"/>
                  </a:lnTo>
                  <a:lnTo>
                    <a:pt x="232" y="683"/>
                  </a:lnTo>
                  <a:lnTo>
                    <a:pt x="232" y="683"/>
                  </a:lnTo>
                  <a:lnTo>
                    <a:pt x="233" y="682"/>
                  </a:lnTo>
                  <a:lnTo>
                    <a:pt x="234" y="682"/>
                  </a:lnTo>
                  <a:lnTo>
                    <a:pt x="234" y="682"/>
                  </a:lnTo>
                  <a:lnTo>
                    <a:pt x="236" y="682"/>
                  </a:lnTo>
                  <a:lnTo>
                    <a:pt x="236" y="682"/>
                  </a:lnTo>
                  <a:lnTo>
                    <a:pt x="237" y="681"/>
                  </a:lnTo>
                  <a:lnTo>
                    <a:pt x="237" y="681"/>
                  </a:lnTo>
                  <a:lnTo>
                    <a:pt x="240" y="681"/>
                  </a:lnTo>
                  <a:lnTo>
                    <a:pt x="241" y="680"/>
                  </a:lnTo>
                  <a:lnTo>
                    <a:pt x="241" y="680"/>
                  </a:lnTo>
                  <a:lnTo>
                    <a:pt x="243" y="680"/>
                  </a:lnTo>
                  <a:lnTo>
                    <a:pt x="243" y="680"/>
                  </a:lnTo>
                  <a:lnTo>
                    <a:pt x="244" y="680"/>
                  </a:lnTo>
                  <a:lnTo>
                    <a:pt x="245" y="679"/>
                  </a:lnTo>
                  <a:lnTo>
                    <a:pt x="247" y="679"/>
                  </a:lnTo>
                  <a:lnTo>
                    <a:pt x="247" y="679"/>
                  </a:lnTo>
                  <a:lnTo>
                    <a:pt x="248" y="679"/>
                  </a:lnTo>
                  <a:lnTo>
                    <a:pt x="249" y="678"/>
                  </a:lnTo>
                  <a:lnTo>
                    <a:pt x="250" y="678"/>
                  </a:lnTo>
                  <a:lnTo>
                    <a:pt x="250" y="678"/>
                  </a:lnTo>
                  <a:lnTo>
                    <a:pt x="250" y="678"/>
                  </a:lnTo>
                  <a:lnTo>
                    <a:pt x="251" y="678"/>
                  </a:lnTo>
                  <a:lnTo>
                    <a:pt x="252" y="678"/>
                  </a:lnTo>
                  <a:lnTo>
                    <a:pt x="253" y="677"/>
                  </a:lnTo>
                  <a:lnTo>
                    <a:pt x="255" y="677"/>
                  </a:lnTo>
                  <a:lnTo>
                    <a:pt x="256" y="677"/>
                  </a:lnTo>
                  <a:lnTo>
                    <a:pt x="257" y="676"/>
                  </a:lnTo>
                  <a:lnTo>
                    <a:pt x="258" y="676"/>
                  </a:lnTo>
                  <a:lnTo>
                    <a:pt x="258" y="676"/>
                  </a:lnTo>
                  <a:lnTo>
                    <a:pt x="259" y="676"/>
                  </a:lnTo>
                  <a:lnTo>
                    <a:pt x="260" y="675"/>
                  </a:lnTo>
                  <a:lnTo>
                    <a:pt x="261" y="675"/>
                  </a:lnTo>
                  <a:lnTo>
                    <a:pt x="262" y="675"/>
                  </a:lnTo>
                  <a:lnTo>
                    <a:pt x="262" y="675"/>
                  </a:lnTo>
                  <a:lnTo>
                    <a:pt x="262" y="675"/>
                  </a:lnTo>
                  <a:lnTo>
                    <a:pt x="263" y="675"/>
                  </a:lnTo>
                  <a:lnTo>
                    <a:pt x="264" y="674"/>
                  </a:lnTo>
                  <a:lnTo>
                    <a:pt x="266" y="674"/>
                  </a:lnTo>
                  <a:lnTo>
                    <a:pt x="268" y="673"/>
                  </a:lnTo>
                  <a:lnTo>
                    <a:pt x="269" y="673"/>
                  </a:lnTo>
                  <a:lnTo>
                    <a:pt x="270" y="673"/>
                  </a:lnTo>
                  <a:lnTo>
                    <a:pt x="270" y="673"/>
                  </a:lnTo>
                  <a:lnTo>
                    <a:pt x="271" y="673"/>
                  </a:lnTo>
                  <a:lnTo>
                    <a:pt x="271" y="673"/>
                  </a:lnTo>
                  <a:lnTo>
                    <a:pt x="272" y="672"/>
                  </a:lnTo>
                  <a:lnTo>
                    <a:pt x="273" y="672"/>
                  </a:lnTo>
                  <a:lnTo>
                    <a:pt x="274" y="672"/>
                  </a:lnTo>
                  <a:lnTo>
                    <a:pt x="275" y="672"/>
                  </a:lnTo>
                  <a:lnTo>
                    <a:pt x="275" y="672"/>
                  </a:lnTo>
                  <a:lnTo>
                    <a:pt x="276" y="672"/>
                  </a:lnTo>
                  <a:lnTo>
                    <a:pt x="277" y="671"/>
                  </a:lnTo>
                  <a:lnTo>
                    <a:pt x="278" y="671"/>
                  </a:lnTo>
                  <a:lnTo>
                    <a:pt x="279" y="671"/>
                  </a:lnTo>
                  <a:lnTo>
                    <a:pt x="279" y="671"/>
                  </a:lnTo>
                  <a:lnTo>
                    <a:pt x="280" y="671"/>
                  </a:lnTo>
                  <a:lnTo>
                    <a:pt x="280" y="670"/>
                  </a:lnTo>
                  <a:lnTo>
                    <a:pt x="281" y="670"/>
                  </a:lnTo>
                  <a:lnTo>
                    <a:pt x="283" y="670"/>
                  </a:lnTo>
                  <a:lnTo>
                    <a:pt x="284" y="669"/>
                  </a:lnTo>
                  <a:lnTo>
                    <a:pt x="285" y="669"/>
                  </a:lnTo>
                  <a:lnTo>
                    <a:pt x="285" y="669"/>
                  </a:lnTo>
                  <a:lnTo>
                    <a:pt x="287" y="669"/>
                  </a:lnTo>
                  <a:lnTo>
                    <a:pt x="287" y="669"/>
                  </a:lnTo>
                  <a:lnTo>
                    <a:pt x="288" y="668"/>
                  </a:lnTo>
                  <a:lnTo>
                    <a:pt x="289" y="668"/>
                  </a:lnTo>
                  <a:lnTo>
                    <a:pt x="289" y="668"/>
                  </a:lnTo>
                  <a:lnTo>
                    <a:pt x="291" y="668"/>
                  </a:lnTo>
                  <a:lnTo>
                    <a:pt x="292" y="667"/>
                  </a:lnTo>
                  <a:lnTo>
                    <a:pt x="293" y="667"/>
                  </a:lnTo>
                  <a:lnTo>
                    <a:pt x="293" y="667"/>
                  </a:lnTo>
                  <a:lnTo>
                    <a:pt x="294" y="667"/>
                  </a:lnTo>
                  <a:lnTo>
                    <a:pt x="295" y="667"/>
                  </a:lnTo>
                  <a:lnTo>
                    <a:pt x="295" y="667"/>
                  </a:lnTo>
                  <a:lnTo>
                    <a:pt x="297" y="666"/>
                  </a:lnTo>
                  <a:lnTo>
                    <a:pt x="298" y="666"/>
                  </a:lnTo>
                  <a:lnTo>
                    <a:pt x="299" y="666"/>
                  </a:lnTo>
                  <a:lnTo>
                    <a:pt x="300" y="666"/>
                  </a:lnTo>
                  <a:lnTo>
                    <a:pt x="301" y="665"/>
                  </a:lnTo>
                  <a:lnTo>
                    <a:pt x="301" y="665"/>
                  </a:lnTo>
                  <a:lnTo>
                    <a:pt x="302" y="665"/>
                  </a:lnTo>
                  <a:lnTo>
                    <a:pt x="303" y="665"/>
                  </a:lnTo>
                  <a:lnTo>
                    <a:pt x="304" y="664"/>
                  </a:lnTo>
                  <a:lnTo>
                    <a:pt x="306" y="664"/>
                  </a:lnTo>
                  <a:lnTo>
                    <a:pt x="307" y="664"/>
                  </a:lnTo>
                  <a:lnTo>
                    <a:pt x="308" y="663"/>
                  </a:lnTo>
                  <a:lnTo>
                    <a:pt x="308" y="663"/>
                  </a:lnTo>
                  <a:lnTo>
                    <a:pt x="310" y="663"/>
                  </a:lnTo>
                  <a:lnTo>
                    <a:pt x="311" y="663"/>
                  </a:lnTo>
                  <a:lnTo>
                    <a:pt x="312" y="662"/>
                  </a:lnTo>
                  <a:lnTo>
                    <a:pt x="313" y="662"/>
                  </a:lnTo>
                  <a:lnTo>
                    <a:pt x="314" y="662"/>
                  </a:lnTo>
                  <a:lnTo>
                    <a:pt x="315" y="662"/>
                  </a:lnTo>
                  <a:lnTo>
                    <a:pt x="316" y="661"/>
                  </a:lnTo>
                  <a:lnTo>
                    <a:pt x="316" y="661"/>
                  </a:lnTo>
                  <a:lnTo>
                    <a:pt x="317" y="661"/>
                  </a:lnTo>
                  <a:lnTo>
                    <a:pt x="317" y="661"/>
                  </a:lnTo>
                  <a:lnTo>
                    <a:pt x="319" y="661"/>
                  </a:lnTo>
                  <a:lnTo>
                    <a:pt x="320" y="660"/>
                  </a:lnTo>
                  <a:lnTo>
                    <a:pt x="321" y="660"/>
                  </a:lnTo>
                  <a:lnTo>
                    <a:pt x="321" y="660"/>
                  </a:lnTo>
                  <a:lnTo>
                    <a:pt x="322" y="660"/>
                  </a:lnTo>
                  <a:lnTo>
                    <a:pt x="323" y="660"/>
                  </a:lnTo>
                  <a:lnTo>
                    <a:pt x="325" y="659"/>
                  </a:lnTo>
                  <a:lnTo>
                    <a:pt x="325" y="659"/>
                  </a:lnTo>
                  <a:lnTo>
                    <a:pt x="328" y="658"/>
                  </a:lnTo>
                  <a:lnTo>
                    <a:pt x="329" y="658"/>
                  </a:lnTo>
                  <a:lnTo>
                    <a:pt x="329" y="658"/>
                  </a:lnTo>
                  <a:lnTo>
                    <a:pt x="330" y="658"/>
                  </a:lnTo>
                  <a:lnTo>
                    <a:pt x="331" y="658"/>
                  </a:lnTo>
                  <a:lnTo>
                    <a:pt x="331" y="658"/>
                  </a:lnTo>
                  <a:lnTo>
                    <a:pt x="332" y="657"/>
                  </a:lnTo>
                  <a:lnTo>
                    <a:pt x="333" y="657"/>
                  </a:lnTo>
                  <a:lnTo>
                    <a:pt x="334" y="657"/>
                  </a:lnTo>
                  <a:lnTo>
                    <a:pt x="335" y="657"/>
                  </a:lnTo>
                  <a:lnTo>
                    <a:pt x="335" y="657"/>
                  </a:lnTo>
                  <a:lnTo>
                    <a:pt x="335" y="656"/>
                  </a:lnTo>
                  <a:lnTo>
                    <a:pt x="336" y="656"/>
                  </a:lnTo>
                  <a:lnTo>
                    <a:pt x="337" y="656"/>
                  </a:lnTo>
                  <a:lnTo>
                    <a:pt x="338" y="656"/>
                  </a:lnTo>
                  <a:lnTo>
                    <a:pt x="338" y="656"/>
                  </a:lnTo>
                  <a:lnTo>
                    <a:pt x="339" y="655"/>
                  </a:lnTo>
                  <a:lnTo>
                    <a:pt x="340" y="655"/>
                  </a:lnTo>
                  <a:lnTo>
                    <a:pt x="341" y="655"/>
                  </a:lnTo>
                  <a:lnTo>
                    <a:pt x="342" y="655"/>
                  </a:lnTo>
                  <a:lnTo>
                    <a:pt x="343" y="655"/>
                  </a:lnTo>
                  <a:lnTo>
                    <a:pt x="345" y="654"/>
                  </a:lnTo>
                  <a:lnTo>
                    <a:pt x="345" y="654"/>
                  </a:lnTo>
                  <a:lnTo>
                    <a:pt x="346" y="654"/>
                  </a:lnTo>
                  <a:lnTo>
                    <a:pt x="346" y="654"/>
                  </a:lnTo>
                  <a:lnTo>
                    <a:pt x="346" y="654"/>
                  </a:lnTo>
                  <a:lnTo>
                    <a:pt x="346" y="654"/>
                  </a:lnTo>
                  <a:lnTo>
                    <a:pt x="347" y="653"/>
                  </a:lnTo>
                  <a:lnTo>
                    <a:pt x="348" y="653"/>
                  </a:lnTo>
                  <a:lnTo>
                    <a:pt x="349" y="653"/>
                  </a:lnTo>
                  <a:lnTo>
                    <a:pt x="350" y="653"/>
                  </a:lnTo>
                  <a:lnTo>
                    <a:pt x="350" y="653"/>
                  </a:lnTo>
                  <a:lnTo>
                    <a:pt x="350" y="653"/>
                  </a:lnTo>
                  <a:lnTo>
                    <a:pt x="351" y="652"/>
                  </a:lnTo>
                  <a:lnTo>
                    <a:pt x="352" y="652"/>
                  </a:lnTo>
                  <a:lnTo>
                    <a:pt x="353" y="652"/>
                  </a:lnTo>
                  <a:lnTo>
                    <a:pt x="354" y="652"/>
                  </a:lnTo>
                  <a:lnTo>
                    <a:pt x="355" y="651"/>
                  </a:lnTo>
                  <a:lnTo>
                    <a:pt x="356" y="651"/>
                  </a:lnTo>
                  <a:lnTo>
                    <a:pt x="357" y="651"/>
                  </a:lnTo>
                  <a:lnTo>
                    <a:pt x="358" y="651"/>
                  </a:lnTo>
                  <a:lnTo>
                    <a:pt x="359" y="650"/>
                  </a:lnTo>
                  <a:lnTo>
                    <a:pt x="359" y="650"/>
                  </a:lnTo>
                  <a:lnTo>
                    <a:pt x="360" y="650"/>
                  </a:lnTo>
                  <a:lnTo>
                    <a:pt x="361" y="650"/>
                  </a:lnTo>
                  <a:lnTo>
                    <a:pt x="362" y="649"/>
                  </a:lnTo>
                  <a:lnTo>
                    <a:pt x="362" y="649"/>
                  </a:lnTo>
                  <a:lnTo>
                    <a:pt x="363" y="649"/>
                  </a:lnTo>
                  <a:lnTo>
                    <a:pt x="364" y="649"/>
                  </a:lnTo>
                  <a:lnTo>
                    <a:pt x="365" y="649"/>
                  </a:lnTo>
                  <a:lnTo>
                    <a:pt x="367" y="648"/>
                  </a:lnTo>
                  <a:lnTo>
                    <a:pt x="368" y="648"/>
                  </a:lnTo>
                  <a:lnTo>
                    <a:pt x="369" y="648"/>
                  </a:lnTo>
                  <a:lnTo>
                    <a:pt x="369" y="647"/>
                  </a:lnTo>
                  <a:lnTo>
                    <a:pt x="370" y="647"/>
                  </a:lnTo>
                  <a:lnTo>
                    <a:pt x="371" y="647"/>
                  </a:lnTo>
                  <a:lnTo>
                    <a:pt x="371" y="647"/>
                  </a:lnTo>
                  <a:lnTo>
                    <a:pt x="372" y="647"/>
                  </a:lnTo>
                  <a:lnTo>
                    <a:pt x="375" y="646"/>
                  </a:lnTo>
                  <a:lnTo>
                    <a:pt x="376" y="646"/>
                  </a:lnTo>
                  <a:lnTo>
                    <a:pt x="376" y="646"/>
                  </a:lnTo>
                  <a:lnTo>
                    <a:pt x="377" y="645"/>
                  </a:lnTo>
                  <a:lnTo>
                    <a:pt x="377" y="645"/>
                  </a:lnTo>
                  <a:lnTo>
                    <a:pt x="379" y="645"/>
                  </a:lnTo>
                  <a:lnTo>
                    <a:pt x="379" y="645"/>
                  </a:lnTo>
                  <a:lnTo>
                    <a:pt x="379" y="645"/>
                  </a:lnTo>
                  <a:lnTo>
                    <a:pt x="380" y="644"/>
                  </a:lnTo>
                  <a:lnTo>
                    <a:pt x="381" y="644"/>
                  </a:lnTo>
                  <a:lnTo>
                    <a:pt x="382" y="644"/>
                  </a:lnTo>
                  <a:lnTo>
                    <a:pt x="383" y="643"/>
                  </a:lnTo>
                  <a:lnTo>
                    <a:pt x="385" y="643"/>
                  </a:lnTo>
                  <a:lnTo>
                    <a:pt x="385" y="643"/>
                  </a:lnTo>
                  <a:lnTo>
                    <a:pt x="386" y="643"/>
                  </a:lnTo>
                  <a:lnTo>
                    <a:pt x="386" y="643"/>
                  </a:lnTo>
                  <a:lnTo>
                    <a:pt x="388" y="642"/>
                  </a:lnTo>
                  <a:lnTo>
                    <a:pt x="388" y="642"/>
                  </a:lnTo>
                  <a:lnTo>
                    <a:pt x="390" y="642"/>
                  </a:lnTo>
                  <a:lnTo>
                    <a:pt x="390" y="642"/>
                  </a:lnTo>
                  <a:lnTo>
                    <a:pt x="390" y="641"/>
                  </a:lnTo>
                  <a:lnTo>
                    <a:pt x="391" y="641"/>
                  </a:lnTo>
                  <a:lnTo>
                    <a:pt x="393" y="641"/>
                  </a:lnTo>
                  <a:lnTo>
                    <a:pt x="393" y="641"/>
                  </a:lnTo>
                  <a:lnTo>
                    <a:pt x="394" y="640"/>
                  </a:lnTo>
                  <a:lnTo>
                    <a:pt x="395" y="640"/>
                  </a:lnTo>
                  <a:lnTo>
                    <a:pt x="395" y="640"/>
                  </a:lnTo>
                  <a:lnTo>
                    <a:pt x="395" y="640"/>
                  </a:lnTo>
                  <a:lnTo>
                    <a:pt x="396" y="640"/>
                  </a:lnTo>
                  <a:lnTo>
                    <a:pt x="397" y="640"/>
                  </a:lnTo>
                  <a:lnTo>
                    <a:pt x="400" y="639"/>
                  </a:lnTo>
                  <a:lnTo>
                    <a:pt x="401" y="639"/>
                  </a:lnTo>
                  <a:lnTo>
                    <a:pt x="401" y="638"/>
                  </a:lnTo>
                  <a:lnTo>
                    <a:pt x="403" y="638"/>
                  </a:lnTo>
                  <a:lnTo>
                    <a:pt x="404" y="638"/>
                  </a:lnTo>
                  <a:lnTo>
                    <a:pt x="404" y="638"/>
                  </a:lnTo>
                  <a:lnTo>
                    <a:pt x="405" y="637"/>
                  </a:lnTo>
                  <a:lnTo>
                    <a:pt x="406" y="637"/>
                  </a:lnTo>
                  <a:lnTo>
                    <a:pt x="407" y="637"/>
                  </a:lnTo>
                  <a:lnTo>
                    <a:pt x="407" y="637"/>
                  </a:lnTo>
                  <a:lnTo>
                    <a:pt x="407" y="637"/>
                  </a:lnTo>
                  <a:lnTo>
                    <a:pt x="408" y="637"/>
                  </a:lnTo>
                  <a:lnTo>
                    <a:pt x="408" y="636"/>
                  </a:lnTo>
                  <a:lnTo>
                    <a:pt x="409" y="636"/>
                  </a:lnTo>
                  <a:lnTo>
                    <a:pt x="409" y="636"/>
                  </a:lnTo>
                  <a:lnTo>
                    <a:pt x="410" y="636"/>
                  </a:lnTo>
                  <a:lnTo>
                    <a:pt x="411" y="636"/>
                  </a:lnTo>
                  <a:lnTo>
                    <a:pt x="411" y="636"/>
                  </a:lnTo>
                  <a:lnTo>
                    <a:pt x="413" y="635"/>
                  </a:lnTo>
                  <a:lnTo>
                    <a:pt x="413" y="635"/>
                  </a:lnTo>
                  <a:lnTo>
                    <a:pt x="414" y="635"/>
                  </a:lnTo>
                  <a:lnTo>
                    <a:pt x="414" y="635"/>
                  </a:lnTo>
                  <a:lnTo>
                    <a:pt x="416" y="634"/>
                  </a:lnTo>
                  <a:lnTo>
                    <a:pt x="418" y="634"/>
                  </a:lnTo>
                  <a:lnTo>
                    <a:pt x="419" y="633"/>
                  </a:lnTo>
                  <a:lnTo>
                    <a:pt x="420" y="633"/>
                  </a:lnTo>
                  <a:lnTo>
                    <a:pt x="420" y="633"/>
                  </a:lnTo>
                  <a:lnTo>
                    <a:pt x="421" y="633"/>
                  </a:lnTo>
                  <a:lnTo>
                    <a:pt x="423" y="632"/>
                  </a:lnTo>
                  <a:lnTo>
                    <a:pt x="425" y="632"/>
                  </a:lnTo>
                  <a:lnTo>
                    <a:pt x="426" y="632"/>
                  </a:lnTo>
                  <a:lnTo>
                    <a:pt x="427" y="631"/>
                  </a:lnTo>
                  <a:lnTo>
                    <a:pt x="428" y="631"/>
                  </a:lnTo>
                  <a:lnTo>
                    <a:pt x="428" y="631"/>
                  </a:lnTo>
                  <a:lnTo>
                    <a:pt x="429" y="630"/>
                  </a:lnTo>
                  <a:lnTo>
                    <a:pt x="430" y="630"/>
                  </a:lnTo>
                  <a:lnTo>
                    <a:pt x="431" y="630"/>
                  </a:lnTo>
                  <a:lnTo>
                    <a:pt x="432" y="630"/>
                  </a:lnTo>
                  <a:lnTo>
                    <a:pt x="434" y="629"/>
                  </a:lnTo>
                  <a:lnTo>
                    <a:pt x="434" y="629"/>
                  </a:lnTo>
                  <a:lnTo>
                    <a:pt x="435" y="629"/>
                  </a:lnTo>
                  <a:lnTo>
                    <a:pt x="436" y="629"/>
                  </a:lnTo>
                  <a:lnTo>
                    <a:pt x="436" y="629"/>
                  </a:lnTo>
                  <a:lnTo>
                    <a:pt x="440" y="628"/>
                  </a:lnTo>
                  <a:lnTo>
                    <a:pt x="440" y="627"/>
                  </a:lnTo>
                  <a:lnTo>
                    <a:pt x="441" y="627"/>
                  </a:lnTo>
                  <a:lnTo>
                    <a:pt x="442" y="627"/>
                  </a:lnTo>
                  <a:lnTo>
                    <a:pt x="443" y="627"/>
                  </a:lnTo>
                  <a:lnTo>
                    <a:pt x="445" y="626"/>
                  </a:lnTo>
                  <a:lnTo>
                    <a:pt x="446" y="626"/>
                  </a:lnTo>
                  <a:lnTo>
                    <a:pt x="446" y="626"/>
                  </a:lnTo>
                  <a:lnTo>
                    <a:pt x="447" y="626"/>
                  </a:lnTo>
                  <a:lnTo>
                    <a:pt x="447" y="625"/>
                  </a:lnTo>
                  <a:lnTo>
                    <a:pt x="448" y="625"/>
                  </a:lnTo>
                  <a:lnTo>
                    <a:pt x="450" y="625"/>
                  </a:lnTo>
                  <a:lnTo>
                    <a:pt x="450" y="625"/>
                  </a:lnTo>
                  <a:lnTo>
                    <a:pt x="451" y="624"/>
                  </a:lnTo>
                  <a:lnTo>
                    <a:pt x="451" y="624"/>
                  </a:lnTo>
                  <a:lnTo>
                    <a:pt x="453" y="624"/>
                  </a:lnTo>
                  <a:lnTo>
                    <a:pt x="454" y="624"/>
                  </a:lnTo>
                  <a:lnTo>
                    <a:pt x="455" y="623"/>
                  </a:lnTo>
                  <a:lnTo>
                    <a:pt x="455" y="623"/>
                  </a:lnTo>
                  <a:lnTo>
                    <a:pt x="455" y="623"/>
                  </a:lnTo>
                  <a:lnTo>
                    <a:pt x="456" y="623"/>
                  </a:lnTo>
                  <a:lnTo>
                    <a:pt x="456" y="623"/>
                  </a:lnTo>
                  <a:lnTo>
                    <a:pt x="456" y="623"/>
                  </a:lnTo>
                  <a:lnTo>
                    <a:pt x="457" y="623"/>
                  </a:lnTo>
                  <a:lnTo>
                    <a:pt x="457" y="623"/>
                  </a:lnTo>
                  <a:lnTo>
                    <a:pt x="458" y="623"/>
                  </a:lnTo>
                  <a:lnTo>
                    <a:pt x="459" y="622"/>
                  </a:lnTo>
                  <a:lnTo>
                    <a:pt x="460" y="622"/>
                  </a:lnTo>
                  <a:lnTo>
                    <a:pt x="461" y="622"/>
                  </a:lnTo>
                  <a:lnTo>
                    <a:pt x="462" y="621"/>
                  </a:lnTo>
                  <a:lnTo>
                    <a:pt x="462" y="621"/>
                  </a:lnTo>
                  <a:lnTo>
                    <a:pt x="465" y="620"/>
                  </a:lnTo>
                  <a:lnTo>
                    <a:pt x="466" y="620"/>
                  </a:lnTo>
                  <a:lnTo>
                    <a:pt x="470" y="619"/>
                  </a:lnTo>
                  <a:lnTo>
                    <a:pt x="471" y="619"/>
                  </a:lnTo>
                  <a:lnTo>
                    <a:pt x="471" y="619"/>
                  </a:lnTo>
                  <a:lnTo>
                    <a:pt x="472" y="619"/>
                  </a:lnTo>
                  <a:lnTo>
                    <a:pt x="472" y="618"/>
                  </a:lnTo>
                  <a:lnTo>
                    <a:pt x="473" y="618"/>
                  </a:lnTo>
                  <a:lnTo>
                    <a:pt x="473" y="618"/>
                  </a:lnTo>
                  <a:lnTo>
                    <a:pt x="474" y="618"/>
                  </a:lnTo>
                  <a:lnTo>
                    <a:pt x="475" y="618"/>
                  </a:lnTo>
                  <a:lnTo>
                    <a:pt x="476" y="617"/>
                  </a:lnTo>
                  <a:lnTo>
                    <a:pt x="477" y="617"/>
                  </a:lnTo>
                  <a:lnTo>
                    <a:pt x="477" y="617"/>
                  </a:lnTo>
                  <a:lnTo>
                    <a:pt x="477" y="617"/>
                  </a:lnTo>
                  <a:lnTo>
                    <a:pt x="477" y="617"/>
                  </a:lnTo>
                  <a:lnTo>
                    <a:pt x="478" y="617"/>
                  </a:lnTo>
                  <a:lnTo>
                    <a:pt x="478" y="617"/>
                  </a:lnTo>
                  <a:lnTo>
                    <a:pt x="479" y="616"/>
                  </a:lnTo>
                  <a:lnTo>
                    <a:pt x="480" y="616"/>
                  </a:lnTo>
                  <a:lnTo>
                    <a:pt x="480" y="616"/>
                  </a:lnTo>
                  <a:lnTo>
                    <a:pt x="481" y="616"/>
                  </a:lnTo>
                  <a:lnTo>
                    <a:pt x="481" y="616"/>
                  </a:lnTo>
                  <a:lnTo>
                    <a:pt x="481" y="616"/>
                  </a:lnTo>
                  <a:lnTo>
                    <a:pt x="482" y="616"/>
                  </a:lnTo>
                  <a:lnTo>
                    <a:pt x="482" y="616"/>
                  </a:lnTo>
                  <a:lnTo>
                    <a:pt x="482" y="616"/>
                  </a:lnTo>
                  <a:lnTo>
                    <a:pt x="482" y="616"/>
                  </a:lnTo>
                  <a:lnTo>
                    <a:pt x="482" y="616"/>
                  </a:lnTo>
                  <a:lnTo>
                    <a:pt x="483" y="615"/>
                  </a:lnTo>
                  <a:lnTo>
                    <a:pt x="483" y="615"/>
                  </a:lnTo>
                  <a:lnTo>
                    <a:pt x="483" y="615"/>
                  </a:lnTo>
                  <a:lnTo>
                    <a:pt x="484" y="615"/>
                  </a:lnTo>
                  <a:lnTo>
                    <a:pt x="484" y="615"/>
                  </a:lnTo>
                  <a:lnTo>
                    <a:pt x="484" y="615"/>
                  </a:lnTo>
                  <a:lnTo>
                    <a:pt x="484" y="615"/>
                  </a:lnTo>
                  <a:lnTo>
                    <a:pt x="485" y="615"/>
                  </a:lnTo>
                  <a:lnTo>
                    <a:pt x="486" y="615"/>
                  </a:lnTo>
                  <a:lnTo>
                    <a:pt x="486" y="615"/>
                  </a:lnTo>
                  <a:lnTo>
                    <a:pt x="486" y="614"/>
                  </a:lnTo>
                  <a:lnTo>
                    <a:pt x="486" y="614"/>
                  </a:lnTo>
                  <a:lnTo>
                    <a:pt x="488" y="614"/>
                  </a:lnTo>
                  <a:lnTo>
                    <a:pt x="489" y="614"/>
                  </a:lnTo>
                  <a:lnTo>
                    <a:pt x="489" y="614"/>
                  </a:lnTo>
                  <a:lnTo>
                    <a:pt x="489" y="614"/>
                  </a:lnTo>
                  <a:lnTo>
                    <a:pt x="489" y="613"/>
                  </a:lnTo>
                  <a:lnTo>
                    <a:pt x="490" y="613"/>
                  </a:lnTo>
                  <a:lnTo>
                    <a:pt x="491" y="613"/>
                  </a:lnTo>
                  <a:lnTo>
                    <a:pt x="492" y="613"/>
                  </a:lnTo>
                  <a:lnTo>
                    <a:pt x="492" y="613"/>
                  </a:lnTo>
                  <a:lnTo>
                    <a:pt x="492" y="613"/>
                  </a:lnTo>
                  <a:lnTo>
                    <a:pt x="492" y="613"/>
                  </a:lnTo>
                  <a:lnTo>
                    <a:pt x="493" y="613"/>
                  </a:lnTo>
                  <a:lnTo>
                    <a:pt x="495" y="612"/>
                  </a:lnTo>
                  <a:lnTo>
                    <a:pt x="495" y="612"/>
                  </a:lnTo>
                  <a:lnTo>
                    <a:pt x="495" y="612"/>
                  </a:lnTo>
                  <a:lnTo>
                    <a:pt x="495" y="612"/>
                  </a:lnTo>
                  <a:lnTo>
                    <a:pt x="496" y="612"/>
                  </a:lnTo>
                  <a:lnTo>
                    <a:pt x="496" y="612"/>
                  </a:lnTo>
                  <a:lnTo>
                    <a:pt x="496" y="611"/>
                  </a:lnTo>
                  <a:lnTo>
                    <a:pt x="496" y="611"/>
                  </a:lnTo>
                  <a:lnTo>
                    <a:pt x="497" y="611"/>
                  </a:lnTo>
                  <a:lnTo>
                    <a:pt x="497" y="611"/>
                  </a:lnTo>
                  <a:lnTo>
                    <a:pt x="497" y="611"/>
                  </a:lnTo>
                  <a:lnTo>
                    <a:pt x="497" y="611"/>
                  </a:lnTo>
                  <a:lnTo>
                    <a:pt x="497" y="611"/>
                  </a:lnTo>
                  <a:lnTo>
                    <a:pt x="497" y="611"/>
                  </a:lnTo>
                  <a:lnTo>
                    <a:pt x="497" y="611"/>
                  </a:lnTo>
                  <a:lnTo>
                    <a:pt x="498" y="611"/>
                  </a:lnTo>
                  <a:lnTo>
                    <a:pt x="498" y="611"/>
                  </a:lnTo>
                  <a:lnTo>
                    <a:pt x="499" y="611"/>
                  </a:lnTo>
                  <a:lnTo>
                    <a:pt x="500" y="610"/>
                  </a:lnTo>
                  <a:lnTo>
                    <a:pt x="501" y="610"/>
                  </a:lnTo>
                  <a:lnTo>
                    <a:pt x="501" y="610"/>
                  </a:lnTo>
                  <a:lnTo>
                    <a:pt x="502" y="610"/>
                  </a:lnTo>
                  <a:lnTo>
                    <a:pt x="502" y="610"/>
                  </a:lnTo>
                  <a:lnTo>
                    <a:pt x="503" y="610"/>
                  </a:lnTo>
                  <a:lnTo>
                    <a:pt x="504" y="609"/>
                  </a:lnTo>
                  <a:lnTo>
                    <a:pt x="504" y="609"/>
                  </a:lnTo>
                  <a:lnTo>
                    <a:pt x="504" y="609"/>
                  </a:lnTo>
                  <a:lnTo>
                    <a:pt x="504" y="609"/>
                  </a:lnTo>
                  <a:lnTo>
                    <a:pt x="504" y="609"/>
                  </a:lnTo>
                  <a:lnTo>
                    <a:pt x="504" y="609"/>
                  </a:lnTo>
                  <a:lnTo>
                    <a:pt x="504" y="609"/>
                  </a:lnTo>
                  <a:lnTo>
                    <a:pt x="504" y="609"/>
                  </a:lnTo>
                  <a:lnTo>
                    <a:pt x="505" y="609"/>
                  </a:lnTo>
                  <a:lnTo>
                    <a:pt x="505" y="609"/>
                  </a:lnTo>
                  <a:lnTo>
                    <a:pt x="506" y="609"/>
                  </a:lnTo>
                  <a:lnTo>
                    <a:pt x="506" y="609"/>
                  </a:lnTo>
                  <a:lnTo>
                    <a:pt x="506" y="609"/>
                  </a:lnTo>
                  <a:lnTo>
                    <a:pt x="506" y="609"/>
                  </a:lnTo>
                  <a:lnTo>
                    <a:pt x="506" y="609"/>
                  </a:lnTo>
                  <a:lnTo>
                    <a:pt x="507" y="608"/>
                  </a:lnTo>
                  <a:lnTo>
                    <a:pt x="508" y="608"/>
                  </a:lnTo>
                  <a:lnTo>
                    <a:pt x="508" y="608"/>
                  </a:lnTo>
                  <a:lnTo>
                    <a:pt x="508" y="608"/>
                  </a:lnTo>
                  <a:lnTo>
                    <a:pt x="509" y="608"/>
                  </a:lnTo>
                  <a:lnTo>
                    <a:pt x="509" y="608"/>
                  </a:lnTo>
                  <a:lnTo>
                    <a:pt x="509" y="608"/>
                  </a:lnTo>
                  <a:lnTo>
                    <a:pt x="509" y="608"/>
                  </a:lnTo>
                  <a:lnTo>
                    <a:pt x="509" y="608"/>
                  </a:lnTo>
                  <a:lnTo>
                    <a:pt x="509" y="608"/>
                  </a:lnTo>
                  <a:lnTo>
                    <a:pt x="510" y="608"/>
                  </a:lnTo>
                  <a:lnTo>
                    <a:pt x="510" y="608"/>
                  </a:lnTo>
                  <a:lnTo>
                    <a:pt x="511" y="607"/>
                  </a:lnTo>
                  <a:lnTo>
                    <a:pt x="512" y="607"/>
                  </a:lnTo>
                  <a:lnTo>
                    <a:pt x="512" y="607"/>
                  </a:lnTo>
                  <a:lnTo>
                    <a:pt x="513" y="607"/>
                  </a:lnTo>
                  <a:lnTo>
                    <a:pt x="514" y="606"/>
                  </a:lnTo>
                  <a:lnTo>
                    <a:pt x="514" y="606"/>
                  </a:lnTo>
                  <a:lnTo>
                    <a:pt x="515" y="606"/>
                  </a:lnTo>
                  <a:lnTo>
                    <a:pt x="515" y="606"/>
                  </a:lnTo>
                  <a:lnTo>
                    <a:pt x="516" y="606"/>
                  </a:lnTo>
                  <a:lnTo>
                    <a:pt x="516" y="606"/>
                  </a:lnTo>
                  <a:lnTo>
                    <a:pt x="518" y="605"/>
                  </a:lnTo>
                  <a:lnTo>
                    <a:pt x="519" y="605"/>
                  </a:lnTo>
                  <a:lnTo>
                    <a:pt x="519" y="605"/>
                  </a:lnTo>
                  <a:lnTo>
                    <a:pt x="519" y="605"/>
                  </a:lnTo>
                  <a:lnTo>
                    <a:pt x="519" y="605"/>
                  </a:lnTo>
                  <a:lnTo>
                    <a:pt x="519" y="605"/>
                  </a:lnTo>
                  <a:lnTo>
                    <a:pt x="519" y="605"/>
                  </a:lnTo>
                  <a:lnTo>
                    <a:pt x="521" y="604"/>
                  </a:lnTo>
                  <a:lnTo>
                    <a:pt x="521" y="604"/>
                  </a:lnTo>
                  <a:lnTo>
                    <a:pt x="521" y="604"/>
                  </a:lnTo>
                  <a:lnTo>
                    <a:pt x="522" y="604"/>
                  </a:lnTo>
                  <a:lnTo>
                    <a:pt x="522" y="604"/>
                  </a:lnTo>
                  <a:lnTo>
                    <a:pt x="522" y="604"/>
                  </a:lnTo>
                  <a:lnTo>
                    <a:pt x="523" y="604"/>
                  </a:lnTo>
                  <a:lnTo>
                    <a:pt x="524" y="604"/>
                  </a:lnTo>
                  <a:lnTo>
                    <a:pt x="524" y="604"/>
                  </a:lnTo>
                  <a:lnTo>
                    <a:pt x="524" y="603"/>
                  </a:lnTo>
                  <a:lnTo>
                    <a:pt x="524" y="603"/>
                  </a:lnTo>
                  <a:lnTo>
                    <a:pt x="525" y="603"/>
                  </a:lnTo>
                  <a:lnTo>
                    <a:pt x="526" y="603"/>
                  </a:lnTo>
                  <a:lnTo>
                    <a:pt x="526" y="603"/>
                  </a:lnTo>
                  <a:lnTo>
                    <a:pt x="527" y="603"/>
                  </a:lnTo>
                  <a:lnTo>
                    <a:pt x="528" y="602"/>
                  </a:lnTo>
                  <a:lnTo>
                    <a:pt x="529" y="602"/>
                  </a:lnTo>
                  <a:lnTo>
                    <a:pt x="529" y="602"/>
                  </a:lnTo>
                  <a:lnTo>
                    <a:pt x="529" y="602"/>
                  </a:lnTo>
                  <a:lnTo>
                    <a:pt x="529" y="602"/>
                  </a:lnTo>
                  <a:lnTo>
                    <a:pt x="530" y="602"/>
                  </a:lnTo>
                  <a:lnTo>
                    <a:pt x="530" y="602"/>
                  </a:lnTo>
                  <a:lnTo>
                    <a:pt x="530" y="602"/>
                  </a:lnTo>
                  <a:lnTo>
                    <a:pt x="531" y="601"/>
                  </a:lnTo>
                  <a:lnTo>
                    <a:pt x="532" y="601"/>
                  </a:lnTo>
                  <a:lnTo>
                    <a:pt x="532" y="601"/>
                  </a:lnTo>
                  <a:lnTo>
                    <a:pt x="533" y="601"/>
                  </a:lnTo>
                  <a:lnTo>
                    <a:pt x="533" y="601"/>
                  </a:lnTo>
                  <a:lnTo>
                    <a:pt x="533" y="601"/>
                  </a:lnTo>
                  <a:lnTo>
                    <a:pt x="533" y="601"/>
                  </a:lnTo>
                  <a:lnTo>
                    <a:pt x="534" y="601"/>
                  </a:lnTo>
                  <a:lnTo>
                    <a:pt x="535" y="600"/>
                  </a:lnTo>
                  <a:lnTo>
                    <a:pt x="536" y="600"/>
                  </a:lnTo>
                  <a:lnTo>
                    <a:pt x="536" y="600"/>
                  </a:lnTo>
                  <a:lnTo>
                    <a:pt x="536" y="600"/>
                  </a:lnTo>
                  <a:lnTo>
                    <a:pt x="537" y="600"/>
                  </a:lnTo>
                  <a:lnTo>
                    <a:pt x="537" y="600"/>
                  </a:lnTo>
                  <a:lnTo>
                    <a:pt x="537" y="600"/>
                  </a:lnTo>
                  <a:lnTo>
                    <a:pt x="538" y="599"/>
                  </a:lnTo>
                  <a:lnTo>
                    <a:pt x="538" y="599"/>
                  </a:lnTo>
                  <a:lnTo>
                    <a:pt x="539" y="599"/>
                  </a:lnTo>
                  <a:lnTo>
                    <a:pt x="539" y="599"/>
                  </a:lnTo>
                  <a:lnTo>
                    <a:pt x="539" y="599"/>
                  </a:lnTo>
                  <a:lnTo>
                    <a:pt x="539" y="599"/>
                  </a:lnTo>
                  <a:lnTo>
                    <a:pt x="539" y="599"/>
                  </a:lnTo>
                  <a:lnTo>
                    <a:pt x="541" y="599"/>
                  </a:lnTo>
                  <a:lnTo>
                    <a:pt x="541" y="599"/>
                  </a:lnTo>
                  <a:lnTo>
                    <a:pt x="541" y="599"/>
                  </a:lnTo>
                  <a:lnTo>
                    <a:pt x="541" y="599"/>
                  </a:lnTo>
                  <a:lnTo>
                    <a:pt x="542" y="598"/>
                  </a:lnTo>
                  <a:lnTo>
                    <a:pt x="543" y="598"/>
                  </a:lnTo>
                  <a:lnTo>
                    <a:pt x="544" y="598"/>
                  </a:lnTo>
                  <a:lnTo>
                    <a:pt x="544" y="598"/>
                  </a:lnTo>
                  <a:lnTo>
                    <a:pt x="545" y="598"/>
                  </a:lnTo>
                  <a:lnTo>
                    <a:pt x="545" y="597"/>
                  </a:lnTo>
                  <a:lnTo>
                    <a:pt x="545" y="597"/>
                  </a:lnTo>
                  <a:lnTo>
                    <a:pt x="545" y="597"/>
                  </a:lnTo>
                  <a:lnTo>
                    <a:pt x="545" y="597"/>
                  </a:lnTo>
                  <a:lnTo>
                    <a:pt x="545" y="597"/>
                  </a:lnTo>
                  <a:lnTo>
                    <a:pt x="545" y="597"/>
                  </a:lnTo>
                  <a:lnTo>
                    <a:pt x="546" y="597"/>
                  </a:lnTo>
                  <a:lnTo>
                    <a:pt x="547" y="597"/>
                  </a:lnTo>
                  <a:lnTo>
                    <a:pt x="547" y="597"/>
                  </a:lnTo>
                  <a:lnTo>
                    <a:pt x="548" y="597"/>
                  </a:lnTo>
                  <a:lnTo>
                    <a:pt x="549" y="596"/>
                  </a:lnTo>
                  <a:lnTo>
                    <a:pt x="549" y="596"/>
                  </a:lnTo>
                  <a:lnTo>
                    <a:pt x="549" y="596"/>
                  </a:lnTo>
                  <a:lnTo>
                    <a:pt x="549" y="596"/>
                  </a:lnTo>
                  <a:lnTo>
                    <a:pt x="549" y="596"/>
                  </a:lnTo>
                  <a:lnTo>
                    <a:pt x="551" y="596"/>
                  </a:lnTo>
                  <a:lnTo>
                    <a:pt x="551" y="596"/>
                  </a:lnTo>
                  <a:lnTo>
                    <a:pt x="551" y="596"/>
                  </a:lnTo>
                  <a:lnTo>
                    <a:pt x="551" y="596"/>
                  </a:lnTo>
                  <a:lnTo>
                    <a:pt x="551" y="596"/>
                  </a:lnTo>
                  <a:lnTo>
                    <a:pt x="553" y="595"/>
                  </a:lnTo>
                  <a:lnTo>
                    <a:pt x="554" y="595"/>
                  </a:lnTo>
                  <a:lnTo>
                    <a:pt x="556" y="594"/>
                  </a:lnTo>
                  <a:lnTo>
                    <a:pt x="557" y="594"/>
                  </a:lnTo>
                  <a:lnTo>
                    <a:pt x="557" y="594"/>
                  </a:lnTo>
                  <a:lnTo>
                    <a:pt x="558" y="594"/>
                  </a:lnTo>
                  <a:lnTo>
                    <a:pt x="558" y="594"/>
                  </a:lnTo>
                  <a:lnTo>
                    <a:pt x="559" y="594"/>
                  </a:lnTo>
                  <a:lnTo>
                    <a:pt x="560" y="593"/>
                  </a:lnTo>
                  <a:lnTo>
                    <a:pt x="560" y="593"/>
                  </a:lnTo>
                  <a:lnTo>
                    <a:pt x="560" y="593"/>
                  </a:lnTo>
                  <a:lnTo>
                    <a:pt x="561" y="593"/>
                  </a:lnTo>
                  <a:lnTo>
                    <a:pt x="562" y="593"/>
                  </a:lnTo>
                  <a:lnTo>
                    <a:pt x="562" y="593"/>
                  </a:lnTo>
                  <a:lnTo>
                    <a:pt x="562" y="592"/>
                  </a:lnTo>
                  <a:lnTo>
                    <a:pt x="563" y="592"/>
                  </a:lnTo>
                  <a:lnTo>
                    <a:pt x="563" y="592"/>
                  </a:lnTo>
                  <a:lnTo>
                    <a:pt x="563" y="592"/>
                  </a:lnTo>
                  <a:lnTo>
                    <a:pt x="564" y="592"/>
                  </a:lnTo>
                  <a:lnTo>
                    <a:pt x="564" y="592"/>
                  </a:lnTo>
                  <a:lnTo>
                    <a:pt x="564" y="592"/>
                  </a:lnTo>
                  <a:lnTo>
                    <a:pt x="564" y="592"/>
                  </a:lnTo>
                  <a:lnTo>
                    <a:pt x="564" y="592"/>
                  </a:lnTo>
                  <a:lnTo>
                    <a:pt x="564" y="592"/>
                  </a:lnTo>
                  <a:lnTo>
                    <a:pt x="566" y="591"/>
                  </a:lnTo>
                  <a:lnTo>
                    <a:pt x="566" y="591"/>
                  </a:lnTo>
                  <a:lnTo>
                    <a:pt x="566" y="591"/>
                  </a:lnTo>
                  <a:lnTo>
                    <a:pt x="567" y="591"/>
                  </a:lnTo>
                  <a:lnTo>
                    <a:pt x="567" y="591"/>
                  </a:lnTo>
                  <a:lnTo>
                    <a:pt x="567" y="591"/>
                  </a:lnTo>
                  <a:lnTo>
                    <a:pt x="567" y="591"/>
                  </a:lnTo>
                  <a:lnTo>
                    <a:pt x="568" y="591"/>
                  </a:lnTo>
                  <a:lnTo>
                    <a:pt x="568" y="591"/>
                  </a:lnTo>
                  <a:lnTo>
                    <a:pt x="568" y="591"/>
                  </a:lnTo>
                  <a:lnTo>
                    <a:pt x="568" y="591"/>
                  </a:lnTo>
                  <a:lnTo>
                    <a:pt x="570" y="590"/>
                  </a:lnTo>
                  <a:lnTo>
                    <a:pt x="570" y="590"/>
                  </a:lnTo>
                  <a:lnTo>
                    <a:pt x="571" y="590"/>
                  </a:lnTo>
                  <a:lnTo>
                    <a:pt x="571" y="590"/>
                  </a:lnTo>
                  <a:lnTo>
                    <a:pt x="571" y="590"/>
                  </a:lnTo>
                  <a:lnTo>
                    <a:pt x="571" y="590"/>
                  </a:lnTo>
                  <a:lnTo>
                    <a:pt x="572" y="590"/>
                  </a:lnTo>
                  <a:lnTo>
                    <a:pt x="573" y="590"/>
                  </a:lnTo>
                  <a:lnTo>
                    <a:pt x="573" y="589"/>
                  </a:lnTo>
                  <a:lnTo>
                    <a:pt x="574" y="589"/>
                  </a:lnTo>
                  <a:lnTo>
                    <a:pt x="574" y="589"/>
                  </a:lnTo>
                  <a:lnTo>
                    <a:pt x="575" y="589"/>
                  </a:lnTo>
                  <a:lnTo>
                    <a:pt x="575" y="589"/>
                  </a:lnTo>
                  <a:lnTo>
                    <a:pt x="576" y="588"/>
                  </a:lnTo>
                  <a:lnTo>
                    <a:pt x="577" y="588"/>
                  </a:lnTo>
                  <a:lnTo>
                    <a:pt x="577" y="588"/>
                  </a:lnTo>
                  <a:lnTo>
                    <a:pt x="578" y="588"/>
                  </a:lnTo>
                  <a:lnTo>
                    <a:pt x="578" y="588"/>
                  </a:lnTo>
                  <a:lnTo>
                    <a:pt x="578" y="588"/>
                  </a:lnTo>
                  <a:lnTo>
                    <a:pt x="579" y="588"/>
                  </a:lnTo>
                  <a:lnTo>
                    <a:pt x="579" y="587"/>
                  </a:lnTo>
                  <a:lnTo>
                    <a:pt x="580" y="587"/>
                  </a:lnTo>
                  <a:lnTo>
                    <a:pt x="580" y="587"/>
                  </a:lnTo>
                  <a:lnTo>
                    <a:pt x="580" y="587"/>
                  </a:lnTo>
                  <a:lnTo>
                    <a:pt x="580" y="587"/>
                  </a:lnTo>
                  <a:lnTo>
                    <a:pt x="580" y="587"/>
                  </a:lnTo>
                  <a:lnTo>
                    <a:pt x="581" y="587"/>
                  </a:lnTo>
                  <a:lnTo>
                    <a:pt x="582" y="586"/>
                  </a:lnTo>
                  <a:lnTo>
                    <a:pt x="583" y="586"/>
                  </a:lnTo>
                  <a:lnTo>
                    <a:pt x="583" y="586"/>
                  </a:lnTo>
                  <a:lnTo>
                    <a:pt x="584" y="586"/>
                  </a:lnTo>
                  <a:lnTo>
                    <a:pt x="584" y="586"/>
                  </a:lnTo>
                  <a:lnTo>
                    <a:pt x="585" y="586"/>
                  </a:lnTo>
                  <a:lnTo>
                    <a:pt x="585" y="586"/>
                  </a:lnTo>
                  <a:lnTo>
                    <a:pt x="586" y="585"/>
                  </a:lnTo>
                  <a:lnTo>
                    <a:pt x="586" y="585"/>
                  </a:lnTo>
                  <a:lnTo>
                    <a:pt x="586" y="585"/>
                  </a:lnTo>
                  <a:lnTo>
                    <a:pt x="588" y="585"/>
                  </a:lnTo>
                  <a:lnTo>
                    <a:pt x="589" y="585"/>
                  </a:lnTo>
                  <a:lnTo>
                    <a:pt x="589" y="585"/>
                  </a:lnTo>
                  <a:lnTo>
                    <a:pt x="592" y="584"/>
                  </a:lnTo>
                  <a:lnTo>
                    <a:pt x="592" y="584"/>
                  </a:lnTo>
                  <a:lnTo>
                    <a:pt x="593" y="583"/>
                  </a:lnTo>
                  <a:lnTo>
                    <a:pt x="593" y="583"/>
                  </a:lnTo>
                  <a:lnTo>
                    <a:pt x="595" y="583"/>
                  </a:lnTo>
                  <a:lnTo>
                    <a:pt x="595" y="583"/>
                  </a:lnTo>
                  <a:lnTo>
                    <a:pt x="595" y="583"/>
                  </a:lnTo>
                  <a:lnTo>
                    <a:pt x="595" y="583"/>
                  </a:lnTo>
                  <a:lnTo>
                    <a:pt x="596" y="582"/>
                  </a:lnTo>
                  <a:lnTo>
                    <a:pt x="597" y="582"/>
                  </a:lnTo>
                  <a:lnTo>
                    <a:pt x="597" y="582"/>
                  </a:lnTo>
                  <a:lnTo>
                    <a:pt x="598" y="582"/>
                  </a:lnTo>
                  <a:lnTo>
                    <a:pt x="599" y="582"/>
                  </a:lnTo>
                  <a:lnTo>
                    <a:pt x="599" y="581"/>
                  </a:lnTo>
                  <a:lnTo>
                    <a:pt x="599" y="581"/>
                  </a:lnTo>
                  <a:lnTo>
                    <a:pt x="600" y="581"/>
                  </a:lnTo>
                  <a:lnTo>
                    <a:pt x="601" y="581"/>
                  </a:lnTo>
                  <a:lnTo>
                    <a:pt x="601" y="581"/>
                  </a:lnTo>
                  <a:lnTo>
                    <a:pt x="602" y="581"/>
                  </a:lnTo>
                  <a:lnTo>
                    <a:pt x="602" y="581"/>
                  </a:lnTo>
                  <a:lnTo>
                    <a:pt x="602" y="581"/>
                  </a:lnTo>
                  <a:lnTo>
                    <a:pt x="602" y="580"/>
                  </a:lnTo>
                  <a:lnTo>
                    <a:pt x="603" y="580"/>
                  </a:lnTo>
                  <a:lnTo>
                    <a:pt x="604" y="580"/>
                  </a:lnTo>
                  <a:lnTo>
                    <a:pt x="604" y="580"/>
                  </a:lnTo>
                  <a:lnTo>
                    <a:pt x="604" y="580"/>
                  </a:lnTo>
                  <a:lnTo>
                    <a:pt x="604" y="580"/>
                  </a:lnTo>
                  <a:lnTo>
                    <a:pt x="605" y="580"/>
                  </a:lnTo>
                  <a:lnTo>
                    <a:pt x="605" y="580"/>
                  </a:lnTo>
                  <a:lnTo>
                    <a:pt x="606" y="579"/>
                  </a:lnTo>
                  <a:lnTo>
                    <a:pt x="606" y="579"/>
                  </a:lnTo>
                  <a:lnTo>
                    <a:pt x="606" y="579"/>
                  </a:lnTo>
                  <a:lnTo>
                    <a:pt x="606" y="579"/>
                  </a:lnTo>
                  <a:lnTo>
                    <a:pt x="607" y="579"/>
                  </a:lnTo>
                  <a:lnTo>
                    <a:pt x="607" y="579"/>
                  </a:lnTo>
                  <a:lnTo>
                    <a:pt x="607" y="579"/>
                  </a:lnTo>
                  <a:lnTo>
                    <a:pt x="607" y="579"/>
                  </a:lnTo>
                  <a:lnTo>
                    <a:pt x="607" y="579"/>
                  </a:lnTo>
                  <a:lnTo>
                    <a:pt x="607" y="579"/>
                  </a:lnTo>
                  <a:lnTo>
                    <a:pt x="607" y="579"/>
                  </a:lnTo>
                  <a:lnTo>
                    <a:pt x="609" y="579"/>
                  </a:lnTo>
                  <a:lnTo>
                    <a:pt x="609" y="579"/>
                  </a:lnTo>
                  <a:lnTo>
                    <a:pt x="609" y="578"/>
                  </a:lnTo>
                  <a:lnTo>
                    <a:pt x="609" y="578"/>
                  </a:lnTo>
                  <a:lnTo>
                    <a:pt x="609" y="578"/>
                  </a:lnTo>
                  <a:lnTo>
                    <a:pt x="609" y="578"/>
                  </a:lnTo>
                  <a:lnTo>
                    <a:pt x="610" y="578"/>
                  </a:lnTo>
                  <a:lnTo>
                    <a:pt x="610" y="578"/>
                  </a:lnTo>
                  <a:lnTo>
                    <a:pt x="611" y="578"/>
                  </a:lnTo>
                  <a:lnTo>
                    <a:pt x="611" y="578"/>
                  </a:lnTo>
                  <a:lnTo>
                    <a:pt x="612" y="578"/>
                  </a:lnTo>
                  <a:lnTo>
                    <a:pt x="612" y="578"/>
                  </a:lnTo>
                  <a:lnTo>
                    <a:pt x="613" y="577"/>
                  </a:lnTo>
                  <a:lnTo>
                    <a:pt x="614" y="577"/>
                  </a:lnTo>
                  <a:lnTo>
                    <a:pt x="614" y="577"/>
                  </a:lnTo>
                  <a:lnTo>
                    <a:pt x="614" y="577"/>
                  </a:lnTo>
                  <a:lnTo>
                    <a:pt x="616" y="576"/>
                  </a:lnTo>
                  <a:lnTo>
                    <a:pt x="617" y="576"/>
                  </a:lnTo>
                  <a:lnTo>
                    <a:pt x="617" y="576"/>
                  </a:lnTo>
                  <a:lnTo>
                    <a:pt x="617" y="576"/>
                  </a:lnTo>
                  <a:lnTo>
                    <a:pt x="618" y="576"/>
                  </a:lnTo>
                  <a:lnTo>
                    <a:pt x="619" y="575"/>
                  </a:lnTo>
                  <a:lnTo>
                    <a:pt x="621" y="575"/>
                  </a:lnTo>
                  <a:lnTo>
                    <a:pt x="622" y="574"/>
                  </a:lnTo>
                  <a:lnTo>
                    <a:pt x="623" y="574"/>
                  </a:lnTo>
                  <a:lnTo>
                    <a:pt x="623" y="574"/>
                  </a:lnTo>
                  <a:lnTo>
                    <a:pt x="624" y="574"/>
                  </a:lnTo>
                  <a:lnTo>
                    <a:pt x="624" y="574"/>
                  </a:lnTo>
                  <a:lnTo>
                    <a:pt x="624" y="574"/>
                  </a:lnTo>
                  <a:lnTo>
                    <a:pt x="626" y="573"/>
                  </a:lnTo>
                  <a:lnTo>
                    <a:pt x="626" y="573"/>
                  </a:lnTo>
                  <a:lnTo>
                    <a:pt x="626" y="573"/>
                  </a:lnTo>
                  <a:lnTo>
                    <a:pt x="627" y="573"/>
                  </a:lnTo>
                  <a:lnTo>
                    <a:pt x="628" y="573"/>
                  </a:lnTo>
                  <a:lnTo>
                    <a:pt x="628" y="573"/>
                  </a:lnTo>
                  <a:lnTo>
                    <a:pt x="628" y="572"/>
                  </a:lnTo>
                  <a:lnTo>
                    <a:pt x="629" y="572"/>
                  </a:lnTo>
                  <a:lnTo>
                    <a:pt x="629" y="572"/>
                  </a:lnTo>
                  <a:lnTo>
                    <a:pt x="631" y="572"/>
                  </a:lnTo>
                  <a:lnTo>
                    <a:pt x="631" y="571"/>
                  </a:lnTo>
                  <a:lnTo>
                    <a:pt x="631" y="571"/>
                  </a:lnTo>
                  <a:lnTo>
                    <a:pt x="632" y="571"/>
                  </a:lnTo>
                  <a:lnTo>
                    <a:pt x="632" y="571"/>
                  </a:lnTo>
                  <a:lnTo>
                    <a:pt x="632" y="571"/>
                  </a:lnTo>
                  <a:lnTo>
                    <a:pt x="632" y="571"/>
                  </a:lnTo>
                  <a:lnTo>
                    <a:pt x="634" y="571"/>
                  </a:lnTo>
                  <a:lnTo>
                    <a:pt x="634" y="571"/>
                  </a:lnTo>
                  <a:lnTo>
                    <a:pt x="635" y="570"/>
                  </a:lnTo>
                  <a:lnTo>
                    <a:pt x="637" y="570"/>
                  </a:lnTo>
                  <a:lnTo>
                    <a:pt x="638" y="569"/>
                  </a:lnTo>
                  <a:lnTo>
                    <a:pt x="639" y="569"/>
                  </a:lnTo>
                  <a:lnTo>
                    <a:pt x="640" y="569"/>
                  </a:lnTo>
                  <a:lnTo>
                    <a:pt x="642" y="568"/>
                  </a:lnTo>
                  <a:lnTo>
                    <a:pt x="642" y="568"/>
                  </a:lnTo>
                  <a:lnTo>
                    <a:pt x="642" y="568"/>
                  </a:lnTo>
                  <a:lnTo>
                    <a:pt x="644" y="568"/>
                  </a:lnTo>
                  <a:lnTo>
                    <a:pt x="644" y="568"/>
                  </a:lnTo>
                  <a:lnTo>
                    <a:pt x="644" y="568"/>
                  </a:lnTo>
                  <a:lnTo>
                    <a:pt x="645" y="567"/>
                  </a:lnTo>
                  <a:lnTo>
                    <a:pt x="645" y="567"/>
                  </a:lnTo>
                  <a:lnTo>
                    <a:pt x="645" y="567"/>
                  </a:lnTo>
                  <a:lnTo>
                    <a:pt x="645" y="567"/>
                  </a:lnTo>
                  <a:lnTo>
                    <a:pt x="646" y="567"/>
                  </a:lnTo>
                  <a:lnTo>
                    <a:pt x="648" y="566"/>
                  </a:lnTo>
                  <a:lnTo>
                    <a:pt x="649" y="566"/>
                  </a:lnTo>
                  <a:lnTo>
                    <a:pt x="650" y="566"/>
                  </a:lnTo>
                  <a:lnTo>
                    <a:pt x="650" y="566"/>
                  </a:lnTo>
                  <a:lnTo>
                    <a:pt x="651" y="565"/>
                  </a:lnTo>
                  <a:lnTo>
                    <a:pt x="651" y="565"/>
                  </a:lnTo>
                  <a:lnTo>
                    <a:pt x="652" y="565"/>
                  </a:lnTo>
                  <a:lnTo>
                    <a:pt x="653" y="565"/>
                  </a:lnTo>
                  <a:lnTo>
                    <a:pt x="654" y="564"/>
                  </a:lnTo>
                  <a:lnTo>
                    <a:pt x="654" y="564"/>
                  </a:lnTo>
                  <a:lnTo>
                    <a:pt x="654" y="564"/>
                  </a:lnTo>
                  <a:lnTo>
                    <a:pt x="655" y="564"/>
                  </a:lnTo>
                  <a:lnTo>
                    <a:pt x="657" y="564"/>
                  </a:lnTo>
                  <a:lnTo>
                    <a:pt x="657" y="563"/>
                  </a:lnTo>
                  <a:lnTo>
                    <a:pt x="660" y="562"/>
                  </a:lnTo>
                  <a:lnTo>
                    <a:pt x="660" y="562"/>
                  </a:lnTo>
                  <a:lnTo>
                    <a:pt x="661" y="562"/>
                  </a:lnTo>
                  <a:lnTo>
                    <a:pt x="661" y="562"/>
                  </a:lnTo>
                  <a:lnTo>
                    <a:pt x="662" y="562"/>
                  </a:lnTo>
                  <a:lnTo>
                    <a:pt x="662" y="562"/>
                  </a:lnTo>
                  <a:lnTo>
                    <a:pt x="663" y="562"/>
                  </a:lnTo>
                  <a:lnTo>
                    <a:pt x="664" y="561"/>
                  </a:lnTo>
                  <a:lnTo>
                    <a:pt x="665" y="561"/>
                  </a:lnTo>
                  <a:lnTo>
                    <a:pt x="665" y="561"/>
                  </a:lnTo>
                  <a:lnTo>
                    <a:pt x="666" y="560"/>
                  </a:lnTo>
                  <a:lnTo>
                    <a:pt x="667" y="560"/>
                  </a:lnTo>
                  <a:lnTo>
                    <a:pt x="667" y="560"/>
                  </a:lnTo>
                  <a:lnTo>
                    <a:pt x="667" y="560"/>
                  </a:lnTo>
                  <a:lnTo>
                    <a:pt x="667" y="560"/>
                  </a:lnTo>
                  <a:lnTo>
                    <a:pt x="668" y="560"/>
                  </a:lnTo>
                  <a:lnTo>
                    <a:pt x="668" y="560"/>
                  </a:lnTo>
                  <a:lnTo>
                    <a:pt x="669" y="560"/>
                  </a:lnTo>
                  <a:lnTo>
                    <a:pt x="669" y="560"/>
                  </a:lnTo>
                  <a:lnTo>
                    <a:pt x="671" y="559"/>
                  </a:lnTo>
                  <a:lnTo>
                    <a:pt x="672" y="559"/>
                  </a:lnTo>
                  <a:lnTo>
                    <a:pt x="672" y="559"/>
                  </a:lnTo>
                  <a:lnTo>
                    <a:pt x="672" y="559"/>
                  </a:lnTo>
                  <a:lnTo>
                    <a:pt x="672" y="559"/>
                  </a:lnTo>
                  <a:lnTo>
                    <a:pt x="673" y="558"/>
                  </a:lnTo>
                  <a:lnTo>
                    <a:pt x="673" y="558"/>
                  </a:lnTo>
                  <a:lnTo>
                    <a:pt x="674" y="558"/>
                  </a:lnTo>
                  <a:lnTo>
                    <a:pt x="674" y="558"/>
                  </a:lnTo>
                  <a:lnTo>
                    <a:pt x="674" y="558"/>
                  </a:lnTo>
                  <a:lnTo>
                    <a:pt x="674" y="558"/>
                  </a:lnTo>
                  <a:lnTo>
                    <a:pt x="674" y="558"/>
                  </a:lnTo>
                  <a:lnTo>
                    <a:pt x="676" y="557"/>
                  </a:lnTo>
                  <a:lnTo>
                    <a:pt x="677" y="557"/>
                  </a:lnTo>
                  <a:lnTo>
                    <a:pt x="679" y="556"/>
                  </a:lnTo>
                  <a:lnTo>
                    <a:pt x="679" y="556"/>
                  </a:lnTo>
                  <a:lnTo>
                    <a:pt x="680" y="556"/>
                  </a:lnTo>
                  <a:lnTo>
                    <a:pt x="680" y="556"/>
                  </a:lnTo>
                  <a:lnTo>
                    <a:pt x="682" y="555"/>
                  </a:lnTo>
                  <a:lnTo>
                    <a:pt x="683" y="555"/>
                  </a:lnTo>
                  <a:lnTo>
                    <a:pt x="685" y="554"/>
                  </a:lnTo>
                  <a:lnTo>
                    <a:pt x="685" y="554"/>
                  </a:lnTo>
                  <a:lnTo>
                    <a:pt x="686" y="554"/>
                  </a:lnTo>
                  <a:lnTo>
                    <a:pt x="687" y="554"/>
                  </a:lnTo>
                  <a:lnTo>
                    <a:pt x="688" y="553"/>
                  </a:lnTo>
                  <a:lnTo>
                    <a:pt x="689" y="553"/>
                  </a:lnTo>
                  <a:lnTo>
                    <a:pt x="691" y="552"/>
                  </a:lnTo>
                  <a:lnTo>
                    <a:pt x="691" y="552"/>
                  </a:lnTo>
                  <a:lnTo>
                    <a:pt x="693" y="551"/>
                  </a:lnTo>
                  <a:lnTo>
                    <a:pt x="694" y="551"/>
                  </a:lnTo>
                  <a:lnTo>
                    <a:pt x="695" y="551"/>
                  </a:lnTo>
                  <a:lnTo>
                    <a:pt x="696" y="550"/>
                  </a:lnTo>
                  <a:lnTo>
                    <a:pt x="696" y="550"/>
                  </a:lnTo>
                  <a:lnTo>
                    <a:pt x="697" y="550"/>
                  </a:lnTo>
                  <a:lnTo>
                    <a:pt x="697" y="550"/>
                  </a:lnTo>
                  <a:lnTo>
                    <a:pt x="698" y="550"/>
                  </a:lnTo>
                  <a:lnTo>
                    <a:pt x="698" y="549"/>
                  </a:lnTo>
                  <a:lnTo>
                    <a:pt x="699" y="549"/>
                  </a:lnTo>
                  <a:lnTo>
                    <a:pt x="700" y="549"/>
                  </a:lnTo>
                  <a:lnTo>
                    <a:pt x="700" y="549"/>
                  </a:lnTo>
                  <a:lnTo>
                    <a:pt x="701" y="548"/>
                  </a:lnTo>
                  <a:lnTo>
                    <a:pt x="702" y="548"/>
                  </a:lnTo>
                  <a:lnTo>
                    <a:pt x="702" y="548"/>
                  </a:lnTo>
                  <a:lnTo>
                    <a:pt x="704" y="547"/>
                  </a:lnTo>
                  <a:lnTo>
                    <a:pt x="705" y="547"/>
                  </a:lnTo>
                  <a:lnTo>
                    <a:pt x="705" y="547"/>
                  </a:lnTo>
                  <a:lnTo>
                    <a:pt x="706" y="547"/>
                  </a:lnTo>
                  <a:lnTo>
                    <a:pt x="707" y="546"/>
                  </a:lnTo>
                  <a:lnTo>
                    <a:pt x="707" y="546"/>
                  </a:lnTo>
                  <a:lnTo>
                    <a:pt x="708" y="546"/>
                  </a:lnTo>
                  <a:lnTo>
                    <a:pt x="709" y="545"/>
                  </a:lnTo>
                  <a:lnTo>
                    <a:pt x="710" y="545"/>
                  </a:lnTo>
                  <a:lnTo>
                    <a:pt x="711" y="545"/>
                  </a:lnTo>
                  <a:lnTo>
                    <a:pt x="712" y="545"/>
                  </a:lnTo>
                  <a:lnTo>
                    <a:pt x="712" y="544"/>
                  </a:lnTo>
                  <a:lnTo>
                    <a:pt x="713" y="544"/>
                  </a:lnTo>
                  <a:lnTo>
                    <a:pt x="714" y="544"/>
                  </a:lnTo>
                  <a:lnTo>
                    <a:pt x="715" y="543"/>
                  </a:lnTo>
                  <a:lnTo>
                    <a:pt x="715" y="543"/>
                  </a:lnTo>
                  <a:lnTo>
                    <a:pt x="716" y="543"/>
                  </a:lnTo>
                  <a:lnTo>
                    <a:pt x="718" y="542"/>
                  </a:lnTo>
                  <a:lnTo>
                    <a:pt x="718" y="542"/>
                  </a:lnTo>
                  <a:lnTo>
                    <a:pt x="719" y="541"/>
                  </a:lnTo>
                  <a:lnTo>
                    <a:pt x="720" y="541"/>
                  </a:lnTo>
                  <a:lnTo>
                    <a:pt x="721" y="541"/>
                  </a:lnTo>
                  <a:lnTo>
                    <a:pt x="722" y="540"/>
                  </a:lnTo>
                  <a:lnTo>
                    <a:pt x="722" y="540"/>
                  </a:lnTo>
                  <a:lnTo>
                    <a:pt x="724" y="540"/>
                  </a:lnTo>
                  <a:lnTo>
                    <a:pt x="724" y="540"/>
                  </a:lnTo>
                  <a:lnTo>
                    <a:pt x="725" y="539"/>
                  </a:lnTo>
                  <a:lnTo>
                    <a:pt x="726" y="539"/>
                  </a:lnTo>
                  <a:lnTo>
                    <a:pt x="727" y="538"/>
                  </a:lnTo>
                  <a:lnTo>
                    <a:pt x="728" y="538"/>
                  </a:lnTo>
                  <a:lnTo>
                    <a:pt x="728" y="538"/>
                  </a:lnTo>
                  <a:lnTo>
                    <a:pt x="730" y="537"/>
                  </a:lnTo>
                  <a:lnTo>
                    <a:pt x="732" y="537"/>
                  </a:lnTo>
                  <a:lnTo>
                    <a:pt x="732" y="536"/>
                  </a:lnTo>
                  <a:lnTo>
                    <a:pt x="733" y="536"/>
                  </a:lnTo>
                  <a:lnTo>
                    <a:pt x="734" y="536"/>
                  </a:lnTo>
                  <a:lnTo>
                    <a:pt x="735" y="535"/>
                  </a:lnTo>
                  <a:lnTo>
                    <a:pt x="735" y="535"/>
                  </a:lnTo>
                  <a:lnTo>
                    <a:pt x="736" y="535"/>
                  </a:lnTo>
                  <a:lnTo>
                    <a:pt x="736" y="535"/>
                  </a:lnTo>
                  <a:lnTo>
                    <a:pt x="740" y="533"/>
                  </a:lnTo>
                  <a:lnTo>
                    <a:pt x="740" y="533"/>
                  </a:lnTo>
                  <a:lnTo>
                    <a:pt x="742" y="533"/>
                  </a:lnTo>
                  <a:lnTo>
                    <a:pt x="743" y="532"/>
                  </a:lnTo>
                  <a:lnTo>
                    <a:pt x="744" y="532"/>
                  </a:lnTo>
                  <a:lnTo>
                    <a:pt x="745" y="531"/>
                  </a:lnTo>
                  <a:lnTo>
                    <a:pt x="746" y="531"/>
                  </a:lnTo>
                  <a:lnTo>
                    <a:pt x="747" y="530"/>
                  </a:lnTo>
                  <a:lnTo>
                    <a:pt x="748" y="530"/>
                  </a:lnTo>
                  <a:lnTo>
                    <a:pt x="749" y="530"/>
                  </a:lnTo>
                  <a:lnTo>
                    <a:pt x="751" y="529"/>
                  </a:lnTo>
                  <a:lnTo>
                    <a:pt x="751" y="529"/>
                  </a:lnTo>
                  <a:lnTo>
                    <a:pt x="752" y="529"/>
                  </a:lnTo>
                  <a:lnTo>
                    <a:pt x="752" y="528"/>
                  </a:lnTo>
                  <a:lnTo>
                    <a:pt x="753" y="528"/>
                  </a:lnTo>
                  <a:lnTo>
                    <a:pt x="755" y="528"/>
                  </a:lnTo>
                  <a:lnTo>
                    <a:pt x="757" y="527"/>
                  </a:lnTo>
                  <a:lnTo>
                    <a:pt x="758" y="526"/>
                  </a:lnTo>
                  <a:lnTo>
                    <a:pt x="759" y="526"/>
                  </a:lnTo>
                  <a:lnTo>
                    <a:pt x="760" y="526"/>
                  </a:lnTo>
                  <a:lnTo>
                    <a:pt x="761" y="525"/>
                  </a:lnTo>
                  <a:lnTo>
                    <a:pt x="761" y="525"/>
                  </a:lnTo>
                  <a:lnTo>
                    <a:pt x="762" y="525"/>
                  </a:lnTo>
                  <a:lnTo>
                    <a:pt x="762" y="525"/>
                  </a:lnTo>
                  <a:lnTo>
                    <a:pt x="763" y="524"/>
                  </a:lnTo>
                  <a:lnTo>
                    <a:pt x="764" y="524"/>
                  </a:lnTo>
                  <a:lnTo>
                    <a:pt x="764" y="524"/>
                  </a:lnTo>
                  <a:lnTo>
                    <a:pt x="765" y="523"/>
                  </a:lnTo>
                  <a:lnTo>
                    <a:pt x="766" y="523"/>
                  </a:lnTo>
                  <a:lnTo>
                    <a:pt x="766" y="523"/>
                  </a:lnTo>
                  <a:lnTo>
                    <a:pt x="767" y="523"/>
                  </a:lnTo>
                  <a:lnTo>
                    <a:pt x="768" y="522"/>
                  </a:lnTo>
                  <a:lnTo>
                    <a:pt x="769" y="522"/>
                  </a:lnTo>
                  <a:lnTo>
                    <a:pt x="769" y="522"/>
                  </a:lnTo>
                  <a:lnTo>
                    <a:pt x="769" y="522"/>
                  </a:lnTo>
                  <a:lnTo>
                    <a:pt x="770" y="521"/>
                  </a:lnTo>
                  <a:lnTo>
                    <a:pt x="770" y="521"/>
                  </a:lnTo>
                  <a:lnTo>
                    <a:pt x="771" y="521"/>
                  </a:lnTo>
                  <a:lnTo>
                    <a:pt x="772" y="521"/>
                  </a:lnTo>
                  <a:lnTo>
                    <a:pt x="773" y="520"/>
                  </a:lnTo>
                  <a:lnTo>
                    <a:pt x="773" y="520"/>
                  </a:lnTo>
                  <a:lnTo>
                    <a:pt x="773" y="520"/>
                  </a:lnTo>
                  <a:lnTo>
                    <a:pt x="774" y="520"/>
                  </a:lnTo>
                  <a:lnTo>
                    <a:pt x="774" y="520"/>
                  </a:lnTo>
                  <a:lnTo>
                    <a:pt x="774" y="520"/>
                  </a:lnTo>
                  <a:lnTo>
                    <a:pt x="774" y="520"/>
                  </a:lnTo>
                  <a:lnTo>
                    <a:pt x="775" y="520"/>
                  </a:lnTo>
                  <a:lnTo>
                    <a:pt x="775" y="519"/>
                  </a:lnTo>
                  <a:lnTo>
                    <a:pt x="775" y="519"/>
                  </a:lnTo>
                  <a:lnTo>
                    <a:pt x="776" y="519"/>
                  </a:lnTo>
                  <a:lnTo>
                    <a:pt x="777" y="519"/>
                  </a:lnTo>
                  <a:lnTo>
                    <a:pt x="777" y="519"/>
                  </a:lnTo>
                  <a:lnTo>
                    <a:pt x="777" y="519"/>
                  </a:lnTo>
                  <a:lnTo>
                    <a:pt x="778" y="518"/>
                  </a:lnTo>
                  <a:lnTo>
                    <a:pt x="778" y="518"/>
                  </a:lnTo>
                  <a:lnTo>
                    <a:pt x="778" y="518"/>
                  </a:lnTo>
                  <a:lnTo>
                    <a:pt x="778" y="518"/>
                  </a:lnTo>
                  <a:lnTo>
                    <a:pt x="778" y="518"/>
                  </a:lnTo>
                  <a:lnTo>
                    <a:pt x="779" y="518"/>
                  </a:lnTo>
                  <a:lnTo>
                    <a:pt x="779" y="518"/>
                  </a:lnTo>
                  <a:lnTo>
                    <a:pt x="779" y="518"/>
                  </a:lnTo>
                  <a:lnTo>
                    <a:pt x="779" y="518"/>
                  </a:lnTo>
                  <a:lnTo>
                    <a:pt x="779" y="518"/>
                  </a:lnTo>
                  <a:lnTo>
                    <a:pt x="779" y="518"/>
                  </a:lnTo>
                  <a:lnTo>
                    <a:pt x="779" y="518"/>
                  </a:lnTo>
                  <a:lnTo>
                    <a:pt x="780" y="518"/>
                  </a:lnTo>
                  <a:lnTo>
                    <a:pt x="780" y="517"/>
                  </a:lnTo>
                  <a:lnTo>
                    <a:pt x="780" y="517"/>
                  </a:lnTo>
                  <a:lnTo>
                    <a:pt x="781" y="517"/>
                  </a:lnTo>
                  <a:lnTo>
                    <a:pt x="781" y="517"/>
                  </a:lnTo>
                  <a:lnTo>
                    <a:pt x="782" y="517"/>
                  </a:lnTo>
                  <a:lnTo>
                    <a:pt x="782" y="517"/>
                  </a:lnTo>
                  <a:lnTo>
                    <a:pt x="782" y="517"/>
                  </a:lnTo>
                  <a:lnTo>
                    <a:pt x="782" y="517"/>
                  </a:lnTo>
                  <a:lnTo>
                    <a:pt x="783" y="516"/>
                  </a:lnTo>
                  <a:lnTo>
                    <a:pt x="783" y="516"/>
                  </a:lnTo>
                  <a:lnTo>
                    <a:pt x="783" y="516"/>
                  </a:lnTo>
                  <a:lnTo>
                    <a:pt x="783" y="516"/>
                  </a:lnTo>
                  <a:lnTo>
                    <a:pt x="783" y="516"/>
                  </a:lnTo>
                  <a:lnTo>
                    <a:pt x="784" y="516"/>
                  </a:lnTo>
                  <a:lnTo>
                    <a:pt x="784" y="516"/>
                  </a:lnTo>
                  <a:lnTo>
                    <a:pt x="784" y="516"/>
                  </a:lnTo>
                  <a:lnTo>
                    <a:pt x="784" y="516"/>
                  </a:lnTo>
                  <a:lnTo>
                    <a:pt x="784" y="516"/>
                  </a:lnTo>
                  <a:lnTo>
                    <a:pt x="784" y="516"/>
                  </a:lnTo>
                  <a:lnTo>
                    <a:pt x="784" y="516"/>
                  </a:lnTo>
                  <a:lnTo>
                    <a:pt x="785" y="516"/>
                  </a:lnTo>
                  <a:lnTo>
                    <a:pt x="785" y="516"/>
                  </a:lnTo>
                  <a:lnTo>
                    <a:pt x="785" y="516"/>
                  </a:lnTo>
                  <a:lnTo>
                    <a:pt x="785" y="516"/>
                  </a:lnTo>
                  <a:lnTo>
                    <a:pt x="785" y="515"/>
                  </a:lnTo>
                  <a:lnTo>
                    <a:pt x="786" y="515"/>
                  </a:lnTo>
                  <a:lnTo>
                    <a:pt x="786" y="515"/>
                  </a:lnTo>
                  <a:lnTo>
                    <a:pt x="786" y="515"/>
                  </a:lnTo>
                  <a:lnTo>
                    <a:pt x="786" y="515"/>
                  </a:lnTo>
                  <a:lnTo>
                    <a:pt x="786" y="515"/>
                  </a:lnTo>
                  <a:lnTo>
                    <a:pt x="786" y="515"/>
                  </a:lnTo>
                  <a:lnTo>
                    <a:pt x="787" y="515"/>
                  </a:lnTo>
                  <a:lnTo>
                    <a:pt x="788" y="514"/>
                  </a:lnTo>
                  <a:lnTo>
                    <a:pt x="788" y="514"/>
                  </a:lnTo>
                  <a:lnTo>
                    <a:pt x="788" y="514"/>
                  </a:lnTo>
                  <a:lnTo>
                    <a:pt x="789" y="514"/>
                  </a:lnTo>
                  <a:lnTo>
                    <a:pt x="790" y="513"/>
                  </a:lnTo>
                  <a:lnTo>
                    <a:pt x="791" y="513"/>
                  </a:lnTo>
                  <a:lnTo>
                    <a:pt x="792" y="513"/>
                  </a:lnTo>
                  <a:lnTo>
                    <a:pt x="794" y="512"/>
                  </a:lnTo>
                  <a:lnTo>
                    <a:pt x="795" y="511"/>
                  </a:lnTo>
                  <a:lnTo>
                    <a:pt x="795" y="511"/>
                  </a:lnTo>
                  <a:lnTo>
                    <a:pt x="796" y="511"/>
                  </a:lnTo>
                  <a:lnTo>
                    <a:pt x="797" y="511"/>
                  </a:lnTo>
                  <a:lnTo>
                    <a:pt x="797" y="510"/>
                  </a:lnTo>
                  <a:lnTo>
                    <a:pt x="798" y="510"/>
                  </a:lnTo>
                  <a:lnTo>
                    <a:pt x="800" y="509"/>
                  </a:lnTo>
                  <a:lnTo>
                    <a:pt x="801" y="509"/>
                  </a:lnTo>
                  <a:lnTo>
                    <a:pt x="803" y="508"/>
                  </a:lnTo>
                  <a:lnTo>
                    <a:pt x="803" y="508"/>
                  </a:lnTo>
                  <a:lnTo>
                    <a:pt x="803" y="508"/>
                  </a:lnTo>
                  <a:lnTo>
                    <a:pt x="803" y="508"/>
                  </a:lnTo>
                  <a:lnTo>
                    <a:pt x="804" y="507"/>
                  </a:lnTo>
                  <a:lnTo>
                    <a:pt x="805" y="507"/>
                  </a:lnTo>
                  <a:lnTo>
                    <a:pt x="806" y="507"/>
                  </a:lnTo>
                  <a:lnTo>
                    <a:pt x="806" y="507"/>
                  </a:lnTo>
                  <a:lnTo>
                    <a:pt x="807" y="506"/>
                  </a:lnTo>
                  <a:lnTo>
                    <a:pt x="807" y="506"/>
                  </a:lnTo>
                  <a:lnTo>
                    <a:pt x="807" y="506"/>
                  </a:lnTo>
                  <a:lnTo>
                    <a:pt x="807" y="506"/>
                  </a:lnTo>
                  <a:lnTo>
                    <a:pt x="808" y="506"/>
                  </a:lnTo>
                  <a:lnTo>
                    <a:pt x="809" y="505"/>
                  </a:lnTo>
                  <a:lnTo>
                    <a:pt x="810" y="505"/>
                  </a:lnTo>
                  <a:lnTo>
                    <a:pt x="811" y="504"/>
                  </a:lnTo>
                  <a:lnTo>
                    <a:pt x="812" y="504"/>
                  </a:lnTo>
                  <a:lnTo>
                    <a:pt x="812" y="504"/>
                  </a:lnTo>
                  <a:lnTo>
                    <a:pt x="812" y="504"/>
                  </a:lnTo>
                  <a:lnTo>
                    <a:pt x="813" y="504"/>
                  </a:lnTo>
                  <a:lnTo>
                    <a:pt x="813" y="503"/>
                  </a:lnTo>
                  <a:lnTo>
                    <a:pt x="813" y="503"/>
                  </a:lnTo>
                  <a:lnTo>
                    <a:pt x="813" y="503"/>
                  </a:lnTo>
                  <a:lnTo>
                    <a:pt x="813" y="503"/>
                  </a:lnTo>
                  <a:lnTo>
                    <a:pt x="813" y="503"/>
                  </a:lnTo>
                  <a:lnTo>
                    <a:pt x="814" y="503"/>
                  </a:lnTo>
                  <a:lnTo>
                    <a:pt x="814" y="503"/>
                  </a:lnTo>
                  <a:lnTo>
                    <a:pt x="815" y="502"/>
                  </a:lnTo>
                  <a:lnTo>
                    <a:pt x="815" y="502"/>
                  </a:lnTo>
                  <a:lnTo>
                    <a:pt x="816" y="502"/>
                  </a:lnTo>
                  <a:lnTo>
                    <a:pt x="816" y="502"/>
                  </a:lnTo>
                  <a:lnTo>
                    <a:pt x="816" y="502"/>
                  </a:lnTo>
                  <a:lnTo>
                    <a:pt x="817" y="501"/>
                  </a:lnTo>
                  <a:lnTo>
                    <a:pt x="819" y="501"/>
                  </a:lnTo>
                  <a:lnTo>
                    <a:pt x="819" y="501"/>
                  </a:lnTo>
                  <a:lnTo>
                    <a:pt x="819" y="501"/>
                  </a:lnTo>
                  <a:lnTo>
                    <a:pt x="820" y="500"/>
                  </a:lnTo>
                  <a:lnTo>
                    <a:pt x="820" y="500"/>
                  </a:lnTo>
                  <a:lnTo>
                    <a:pt x="821" y="500"/>
                  </a:lnTo>
                  <a:lnTo>
                    <a:pt x="821" y="500"/>
                  </a:lnTo>
                  <a:lnTo>
                    <a:pt x="821" y="500"/>
                  </a:lnTo>
                  <a:lnTo>
                    <a:pt x="822" y="499"/>
                  </a:lnTo>
                  <a:lnTo>
                    <a:pt x="823" y="499"/>
                  </a:lnTo>
                  <a:lnTo>
                    <a:pt x="824" y="498"/>
                  </a:lnTo>
                  <a:lnTo>
                    <a:pt x="825" y="498"/>
                  </a:lnTo>
                  <a:lnTo>
                    <a:pt x="826" y="498"/>
                  </a:lnTo>
                  <a:lnTo>
                    <a:pt x="826" y="498"/>
                  </a:lnTo>
                  <a:lnTo>
                    <a:pt x="826" y="497"/>
                  </a:lnTo>
                  <a:lnTo>
                    <a:pt x="826" y="497"/>
                  </a:lnTo>
                  <a:lnTo>
                    <a:pt x="826" y="497"/>
                  </a:lnTo>
                  <a:lnTo>
                    <a:pt x="826" y="497"/>
                  </a:lnTo>
                  <a:lnTo>
                    <a:pt x="826" y="497"/>
                  </a:lnTo>
                  <a:lnTo>
                    <a:pt x="827" y="497"/>
                  </a:lnTo>
                  <a:lnTo>
                    <a:pt x="827" y="497"/>
                  </a:lnTo>
                  <a:lnTo>
                    <a:pt x="828" y="497"/>
                  </a:lnTo>
                  <a:lnTo>
                    <a:pt x="828" y="497"/>
                  </a:lnTo>
                  <a:lnTo>
                    <a:pt x="828" y="496"/>
                  </a:lnTo>
                  <a:lnTo>
                    <a:pt x="829" y="496"/>
                  </a:lnTo>
                  <a:lnTo>
                    <a:pt x="829" y="496"/>
                  </a:lnTo>
                  <a:lnTo>
                    <a:pt x="829" y="496"/>
                  </a:lnTo>
                  <a:lnTo>
                    <a:pt x="830" y="496"/>
                  </a:lnTo>
                  <a:lnTo>
                    <a:pt x="830" y="495"/>
                  </a:lnTo>
                  <a:lnTo>
                    <a:pt x="831" y="495"/>
                  </a:lnTo>
                  <a:lnTo>
                    <a:pt x="831" y="495"/>
                  </a:lnTo>
                  <a:lnTo>
                    <a:pt x="831" y="495"/>
                  </a:lnTo>
                  <a:lnTo>
                    <a:pt x="831" y="495"/>
                  </a:lnTo>
                  <a:lnTo>
                    <a:pt x="831" y="495"/>
                  </a:lnTo>
                  <a:lnTo>
                    <a:pt x="831" y="495"/>
                  </a:lnTo>
                  <a:lnTo>
                    <a:pt x="832" y="495"/>
                  </a:lnTo>
                  <a:lnTo>
                    <a:pt x="832" y="495"/>
                  </a:lnTo>
                  <a:lnTo>
                    <a:pt x="832" y="495"/>
                  </a:lnTo>
                  <a:lnTo>
                    <a:pt x="833" y="494"/>
                  </a:lnTo>
                  <a:lnTo>
                    <a:pt x="833" y="494"/>
                  </a:lnTo>
                  <a:lnTo>
                    <a:pt x="833" y="494"/>
                  </a:lnTo>
                  <a:lnTo>
                    <a:pt x="834" y="494"/>
                  </a:lnTo>
                  <a:lnTo>
                    <a:pt x="834" y="494"/>
                  </a:lnTo>
                  <a:lnTo>
                    <a:pt x="834" y="494"/>
                  </a:lnTo>
                  <a:lnTo>
                    <a:pt x="834" y="494"/>
                  </a:lnTo>
                  <a:lnTo>
                    <a:pt x="834" y="494"/>
                  </a:lnTo>
                  <a:lnTo>
                    <a:pt x="835" y="493"/>
                  </a:lnTo>
                  <a:lnTo>
                    <a:pt x="835" y="493"/>
                  </a:lnTo>
                  <a:lnTo>
                    <a:pt x="836" y="493"/>
                  </a:lnTo>
                  <a:lnTo>
                    <a:pt x="837" y="492"/>
                  </a:lnTo>
                  <a:lnTo>
                    <a:pt x="837" y="492"/>
                  </a:lnTo>
                  <a:lnTo>
                    <a:pt x="839" y="491"/>
                  </a:lnTo>
                  <a:lnTo>
                    <a:pt x="840" y="491"/>
                  </a:lnTo>
                  <a:lnTo>
                    <a:pt x="841" y="490"/>
                  </a:lnTo>
                  <a:lnTo>
                    <a:pt x="842" y="489"/>
                  </a:lnTo>
                  <a:lnTo>
                    <a:pt x="843" y="489"/>
                  </a:lnTo>
                  <a:lnTo>
                    <a:pt x="843" y="489"/>
                  </a:lnTo>
                  <a:lnTo>
                    <a:pt x="845" y="488"/>
                  </a:lnTo>
                  <a:lnTo>
                    <a:pt x="846" y="487"/>
                  </a:lnTo>
                  <a:lnTo>
                    <a:pt x="847" y="487"/>
                  </a:lnTo>
                  <a:lnTo>
                    <a:pt x="848" y="487"/>
                  </a:lnTo>
                  <a:lnTo>
                    <a:pt x="848" y="486"/>
                  </a:lnTo>
                  <a:lnTo>
                    <a:pt x="849" y="486"/>
                  </a:lnTo>
                  <a:lnTo>
                    <a:pt x="849" y="486"/>
                  </a:lnTo>
                  <a:lnTo>
                    <a:pt x="850" y="486"/>
                  </a:lnTo>
                  <a:lnTo>
                    <a:pt x="850" y="486"/>
                  </a:lnTo>
                  <a:lnTo>
                    <a:pt x="850" y="485"/>
                  </a:lnTo>
                  <a:lnTo>
                    <a:pt x="851" y="485"/>
                  </a:lnTo>
                  <a:lnTo>
                    <a:pt x="852" y="485"/>
                  </a:lnTo>
                  <a:lnTo>
                    <a:pt x="853" y="484"/>
                  </a:lnTo>
                  <a:lnTo>
                    <a:pt x="853" y="484"/>
                  </a:lnTo>
                  <a:lnTo>
                    <a:pt x="854" y="484"/>
                  </a:lnTo>
                  <a:lnTo>
                    <a:pt x="856" y="483"/>
                  </a:lnTo>
                  <a:lnTo>
                    <a:pt x="857" y="482"/>
                  </a:lnTo>
                  <a:lnTo>
                    <a:pt x="857" y="482"/>
                  </a:lnTo>
                  <a:lnTo>
                    <a:pt x="858" y="482"/>
                  </a:lnTo>
                  <a:lnTo>
                    <a:pt x="858" y="481"/>
                  </a:lnTo>
                  <a:lnTo>
                    <a:pt x="859" y="481"/>
                  </a:lnTo>
                  <a:lnTo>
                    <a:pt x="860" y="481"/>
                  </a:lnTo>
                  <a:lnTo>
                    <a:pt x="860" y="480"/>
                  </a:lnTo>
                  <a:lnTo>
                    <a:pt x="862" y="480"/>
                  </a:lnTo>
                  <a:lnTo>
                    <a:pt x="863" y="479"/>
                  </a:lnTo>
                  <a:lnTo>
                    <a:pt x="864" y="479"/>
                  </a:lnTo>
                  <a:lnTo>
                    <a:pt x="865" y="478"/>
                  </a:lnTo>
                  <a:lnTo>
                    <a:pt x="866" y="478"/>
                  </a:lnTo>
                  <a:lnTo>
                    <a:pt x="867" y="477"/>
                  </a:lnTo>
                  <a:lnTo>
                    <a:pt x="869" y="476"/>
                  </a:lnTo>
                  <a:lnTo>
                    <a:pt x="870" y="476"/>
                  </a:lnTo>
                  <a:lnTo>
                    <a:pt x="871" y="475"/>
                  </a:lnTo>
                  <a:lnTo>
                    <a:pt x="871" y="475"/>
                  </a:lnTo>
                  <a:lnTo>
                    <a:pt x="872" y="475"/>
                  </a:lnTo>
                  <a:lnTo>
                    <a:pt x="873" y="474"/>
                  </a:lnTo>
                  <a:lnTo>
                    <a:pt x="875" y="473"/>
                  </a:lnTo>
                  <a:lnTo>
                    <a:pt x="875" y="473"/>
                  </a:lnTo>
                  <a:lnTo>
                    <a:pt x="875" y="473"/>
                  </a:lnTo>
                  <a:lnTo>
                    <a:pt x="877" y="472"/>
                  </a:lnTo>
                  <a:lnTo>
                    <a:pt x="877" y="472"/>
                  </a:lnTo>
                  <a:lnTo>
                    <a:pt x="877" y="472"/>
                  </a:lnTo>
                  <a:lnTo>
                    <a:pt x="878" y="471"/>
                  </a:lnTo>
                  <a:lnTo>
                    <a:pt x="879" y="471"/>
                  </a:lnTo>
                  <a:lnTo>
                    <a:pt x="879" y="471"/>
                  </a:lnTo>
                  <a:lnTo>
                    <a:pt x="881" y="470"/>
                  </a:lnTo>
                  <a:lnTo>
                    <a:pt x="882" y="470"/>
                  </a:lnTo>
                  <a:lnTo>
                    <a:pt x="883" y="469"/>
                  </a:lnTo>
                  <a:lnTo>
                    <a:pt x="885" y="468"/>
                  </a:lnTo>
                  <a:lnTo>
                    <a:pt x="886" y="468"/>
                  </a:lnTo>
                  <a:lnTo>
                    <a:pt x="887" y="467"/>
                  </a:lnTo>
                  <a:lnTo>
                    <a:pt x="889" y="466"/>
                  </a:lnTo>
                  <a:lnTo>
                    <a:pt x="890" y="465"/>
                  </a:lnTo>
                  <a:lnTo>
                    <a:pt x="890" y="465"/>
                  </a:lnTo>
                  <a:lnTo>
                    <a:pt x="891" y="465"/>
                  </a:lnTo>
                  <a:lnTo>
                    <a:pt x="892" y="465"/>
                  </a:lnTo>
                  <a:lnTo>
                    <a:pt x="893" y="464"/>
                  </a:lnTo>
                  <a:lnTo>
                    <a:pt x="894" y="463"/>
                  </a:lnTo>
                  <a:lnTo>
                    <a:pt x="895" y="463"/>
                  </a:lnTo>
                  <a:lnTo>
                    <a:pt x="895" y="463"/>
                  </a:lnTo>
                  <a:lnTo>
                    <a:pt x="896" y="463"/>
                  </a:lnTo>
                  <a:lnTo>
                    <a:pt x="897" y="462"/>
                  </a:lnTo>
                  <a:lnTo>
                    <a:pt x="898" y="461"/>
                  </a:lnTo>
                  <a:lnTo>
                    <a:pt x="899" y="461"/>
                  </a:lnTo>
                  <a:lnTo>
                    <a:pt x="900" y="461"/>
                  </a:lnTo>
                  <a:lnTo>
                    <a:pt x="901" y="460"/>
                  </a:lnTo>
                  <a:lnTo>
                    <a:pt x="901" y="460"/>
                  </a:lnTo>
                  <a:lnTo>
                    <a:pt x="904" y="458"/>
                  </a:lnTo>
                  <a:lnTo>
                    <a:pt x="908" y="457"/>
                  </a:lnTo>
                  <a:lnTo>
                    <a:pt x="909" y="456"/>
                  </a:lnTo>
                  <a:lnTo>
                    <a:pt x="909" y="456"/>
                  </a:lnTo>
                  <a:lnTo>
                    <a:pt x="909" y="456"/>
                  </a:lnTo>
                  <a:lnTo>
                    <a:pt x="911" y="455"/>
                  </a:lnTo>
                  <a:lnTo>
                    <a:pt x="912" y="455"/>
                  </a:lnTo>
                  <a:lnTo>
                    <a:pt x="912" y="454"/>
                  </a:lnTo>
                  <a:lnTo>
                    <a:pt x="912" y="454"/>
                  </a:lnTo>
                  <a:lnTo>
                    <a:pt x="912" y="454"/>
                  </a:lnTo>
                  <a:lnTo>
                    <a:pt x="913" y="454"/>
                  </a:lnTo>
                  <a:lnTo>
                    <a:pt x="914" y="453"/>
                  </a:lnTo>
                  <a:lnTo>
                    <a:pt x="915" y="453"/>
                  </a:lnTo>
                  <a:lnTo>
                    <a:pt x="915" y="453"/>
                  </a:lnTo>
                  <a:lnTo>
                    <a:pt x="915" y="453"/>
                  </a:lnTo>
                  <a:lnTo>
                    <a:pt x="915" y="453"/>
                  </a:lnTo>
                  <a:lnTo>
                    <a:pt x="916" y="452"/>
                  </a:lnTo>
                  <a:lnTo>
                    <a:pt x="918" y="451"/>
                  </a:lnTo>
                  <a:lnTo>
                    <a:pt x="919" y="451"/>
                  </a:lnTo>
                  <a:lnTo>
                    <a:pt x="920" y="450"/>
                  </a:lnTo>
                  <a:lnTo>
                    <a:pt x="920" y="450"/>
                  </a:lnTo>
                  <a:lnTo>
                    <a:pt x="921" y="450"/>
                  </a:lnTo>
                  <a:lnTo>
                    <a:pt x="921" y="450"/>
                  </a:lnTo>
                  <a:lnTo>
                    <a:pt x="922" y="449"/>
                  </a:lnTo>
                  <a:lnTo>
                    <a:pt x="922" y="449"/>
                  </a:lnTo>
                  <a:lnTo>
                    <a:pt x="923" y="449"/>
                  </a:lnTo>
                  <a:lnTo>
                    <a:pt x="924" y="448"/>
                  </a:lnTo>
                  <a:lnTo>
                    <a:pt x="925" y="448"/>
                  </a:lnTo>
                  <a:lnTo>
                    <a:pt x="925" y="447"/>
                  </a:lnTo>
                  <a:lnTo>
                    <a:pt x="926" y="447"/>
                  </a:lnTo>
                  <a:lnTo>
                    <a:pt x="927" y="447"/>
                  </a:lnTo>
                  <a:lnTo>
                    <a:pt x="928" y="446"/>
                  </a:lnTo>
                  <a:lnTo>
                    <a:pt x="929" y="446"/>
                  </a:lnTo>
                  <a:lnTo>
                    <a:pt x="929" y="446"/>
                  </a:lnTo>
                  <a:lnTo>
                    <a:pt x="929" y="446"/>
                  </a:lnTo>
                  <a:lnTo>
                    <a:pt x="931" y="445"/>
                  </a:lnTo>
                  <a:lnTo>
                    <a:pt x="932" y="444"/>
                  </a:lnTo>
                  <a:lnTo>
                    <a:pt x="933" y="444"/>
                  </a:lnTo>
                  <a:lnTo>
                    <a:pt x="933" y="444"/>
                  </a:lnTo>
                  <a:lnTo>
                    <a:pt x="934" y="443"/>
                  </a:lnTo>
                  <a:lnTo>
                    <a:pt x="935" y="443"/>
                  </a:lnTo>
                  <a:lnTo>
                    <a:pt x="936" y="442"/>
                  </a:lnTo>
                  <a:lnTo>
                    <a:pt x="940" y="440"/>
                  </a:lnTo>
                  <a:lnTo>
                    <a:pt x="940" y="440"/>
                  </a:lnTo>
                  <a:lnTo>
                    <a:pt x="941" y="440"/>
                  </a:lnTo>
                  <a:lnTo>
                    <a:pt x="942" y="439"/>
                  </a:lnTo>
                  <a:lnTo>
                    <a:pt x="943" y="439"/>
                  </a:lnTo>
                  <a:lnTo>
                    <a:pt x="943" y="438"/>
                  </a:lnTo>
                  <a:lnTo>
                    <a:pt x="944" y="438"/>
                  </a:lnTo>
                  <a:lnTo>
                    <a:pt x="944" y="438"/>
                  </a:lnTo>
                  <a:lnTo>
                    <a:pt x="945" y="438"/>
                  </a:lnTo>
                  <a:lnTo>
                    <a:pt x="945" y="438"/>
                  </a:lnTo>
                  <a:lnTo>
                    <a:pt x="946" y="437"/>
                  </a:lnTo>
                  <a:lnTo>
                    <a:pt x="948" y="436"/>
                  </a:lnTo>
                  <a:lnTo>
                    <a:pt x="948" y="436"/>
                  </a:lnTo>
                  <a:lnTo>
                    <a:pt x="949" y="435"/>
                  </a:lnTo>
                  <a:lnTo>
                    <a:pt x="950" y="435"/>
                  </a:lnTo>
                  <a:lnTo>
                    <a:pt x="953" y="434"/>
                  </a:lnTo>
                  <a:lnTo>
                    <a:pt x="953" y="434"/>
                  </a:lnTo>
                  <a:lnTo>
                    <a:pt x="957" y="432"/>
                  </a:lnTo>
                  <a:lnTo>
                    <a:pt x="957" y="431"/>
                  </a:lnTo>
                  <a:lnTo>
                    <a:pt x="958" y="431"/>
                  </a:lnTo>
                  <a:lnTo>
                    <a:pt x="960" y="430"/>
                  </a:lnTo>
                  <a:lnTo>
                    <a:pt x="961" y="429"/>
                  </a:lnTo>
                  <a:lnTo>
                    <a:pt x="962" y="429"/>
                  </a:lnTo>
                  <a:lnTo>
                    <a:pt x="963" y="429"/>
                  </a:lnTo>
                  <a:lnTo>
                    <a:pt x="964" y="428"/>
                  </a:lnTo>
                  <a:lnTo>
                    <a:pt x="965" y="428"/>
                  </a:lnTo>
                  <a:lnTo>
                    <a:pt x="965" y="427"/>
                  </a:lnTo>
                  <a:lnTo>
                    <a:pt x="966" y="427"/>
                  </a:lnTo>
                  <a:lnTo>
                    <a:pt x="967" y="426"/>
                  </a:lnTo>
                  <a:lnTo>
                    <a:pt x="969" y="426"/>
                  </a:lnTo>
                  <a:lnTo>
                    <a:pt x="970" y="425"/>
                  </a:lnTo>
                  <a:lnTo>
                    <a:pt x="971" y="424"/>
                  </a:lnTo>
                  <a:lnTo>
                    <a:pt x="972" y="424"/>
                  </a:lnTo>
                  <a:lnTo>
                    <a:pt x="973" y="423"/>
                  </a:lnTo>
                  <a:lnTo>
                    <a:pt x="974" y="423"/>
                  </a:lnTo>
                  <a:lnTo>
                    <a:pt x="974" y="423"/>
                  </a:lnTo>
                  <a:lnTo>
                    <a:pt x="975" y="422"/>
                  </a:lnTo>
                  <a:lnTo>
                    <a:pt x="976" y="422"/>
                  </a:lnTo>
                  <a:lnTo>
                    <a:pt x="980" y="420"/>
                  </a:lnTo>
                  <a:lnTo>
                    <a:pt x="980" y="420"/>
                  </a:lnTo>
                  <a:lnTo>
                    <a:pt x="981" y="420"/>
                  </a:lnTo>
                  <a:lnTo>
                    <a:pt x="981" y="419"/>
                  </a:lnTo>
                  <a:lnTo>
                    <a:pt x="983" y="418"/>
                  </a:lnTo>
                  <a:lnTo>
                    <a:pt x="984" y="418"/>
                  </a:lnTo>
                  <a:lnTo>
                    <a:pt x="984" y="418"/>
                  </a:lnTo>
                  <a:lnTo>
                    <a:pt x="986" y="417"/>
                  </a:lnTo>
                  <a:lnTo>
                    <a:pt x="986" y="417"/>
                  </a:lnTo>
                  <a:lnTo>
                    <a:pt x="987" y="416"/>
                  </a:lnTo>
                  <a:lnTo>
                    <a:pt x="988" y="416"/>
                  </a:lnTo>
                  <a:lnTo>
                    <a:pt x="989" y="415"/>
                  </a:lnTo>
                  <a:lnTo>
                    <a:pt x="990" y="415"/>
                  </a:lnTo>
                  <a:lnTo>
                    <a:pt x="991" y="415"/>
                  </a:lnTo>
                  <a:lnTo>
                    <a:pt x="992" y="414"/>
                  </a:lnTo>
                  <a:lnTo>
                    <a:pt x="993" y="413"/>
                  </a:lnTo>
                  <a:lnTo>
                    <a:pt x="994" y="413"/>
                  </a:lnTo>
                  <a:lnTo>
                    <a:pt x="995" y="412"/>
                  </a:lnTo>
                  <a:lnTo>
                    <a:pt x="996" y="412"/>
                  </a:lnTo>
                  <a:lnTo>
                    <a:pt x="997" y="412"/>
                  </a:lnTo>
                  <a:lnTo>
                    <a:pt x="997" y="411"/>
                  </a:lnTo>
                  <a:lnTo>
                    <a:pt x="998" y="411"/>
                  </a:lnTo>
                  <a:lnTo>
                    <a:pt x="1002" y="409"/>
                  </a:lnTo>
                  <a:lnTo>
                    <a:pt x="1002" y="409"/>
                  </a:lnTo>
                  <a:lnTo>
                    <a:pt x="1003" y="408"/>
                  </a:lnTo>
                  <a:lnTo>
                    <a:pt x="1004" y="408"/>
                  </a:lnTo>
                  <a:lnTo>
                    <a:pt x="1006" y="407"/>
                  </a:lnTo>
                  <a:lnTo>
                    <a:pt x="1006" y="407"/>
                  </a:lnTo>
                  <a:lnTo>
                    <a:pt x="1007" y="406"/>
                  </a:lnTo>
                  <a:lnTo>
                    <a:pt x="1008" y="406"/>
                  </a:lnTo>
                  <a:lnTo>
                    <a:pt x="1008" y="406"/>
                  </a:lnTo>
                  <a:lnTo>
                    <a:pt x="1009" y="405"/>
                  </a:lnTo>
                  <a:lnTo>
                    <a:pt x="1010" y="405"/>
                  </a:lnTo>
                  <a:lnTo>
                    <a:pt x="1010" y="405"/>
                  </a:lnTo>
                  <a:lnTo>
                    <a:pt x="1010" y="405"/>
                  </a:lnTo>
                  <a:lnTo>
                    <a:pt x="1011" y="404"/>
                  </a:lnTo>
                  <a:lnTo>
                    <a:pt x="1011" y="404"/>
                  </a:lnTo>
                  <a:lnTo>
                    <a:pt x="1012" y="404"/>
                  </a:lnTo>
                  <a:lnTo>
                    <a:pt x="1013" y="403"/>
                  </a:lnTo>
                  <a:lnTo>
                    <a:pt x="1014" y="403"/>
                  </a:lnTo>
                  <a:lnTo>
                    <a:pt x="1015" y="402"/>
                  </a:lnTo>
                  <a:lnTo>
                    <a:pt x="1016" y="402"/>
                  </a:lnTo>
                  <a:lnTo>
                    <a:pt x="1017" y="401"/>
                  </a:lnTo>
                  <a:lnTo>
                    <a:pt x="1017" y="401"/>
                  </a:lnTo>
                  <a:lnTo>
                    <a:pt x="1018" y="401"/>
                  </a:lnTo>
                  <a:lnTo>
                    <a:pt x="1019" y="400"/>
                  </a:lnTo>
                  <a:lnTo>
                    <a:pt x="1020" y="400"/>
                  </a:lnTo>
                  <a:lnTo>
                    <a:pt x="1020" y="400"/>
                  </a:lnTo>
                  <a:lnTo>
                    <a:pt x="1021" y="399"/>
                  </a:lnTo>
                  <a:lnTo>
                    <a:pt x="1021" y="399"/>
                  </a:lnTo>
                  <a:lnTo>
                    <a:pt x="1022" y="399"/>
                  </a:lnTo>
                  <a:lnTo>
                    <a:pt x="1022" y="399"/>
                  </a:lnTo>
                  <a:lnTo>
                    <a:pt x="1023" y="398"/>
                  </a:lnTo>
                  <a:lnTo>
                    <a:pt x="1024" y="398"/>
                  </a:lnTo>
                  <a:lnTo>
                    <a:pt x="1026" y="396"/>
                  </a:lnTo>
                  <a:lnTo>
                    <a:pt x="1027" y="396"/>
                  </a:lnTo>
                  <a:lnTo>
                    <a:pt x="1028" y="396"/>
                  </a:lnTo>
                  <a:lnTo>
                    <a:pt x="1029" y="395"/>
                  </a:lnTo>
                  <a:lnTo>
                    <a:pt x="1029" y="395"/>
                  </a:lnTo>
                  <a:lnTo>
                    <a:pt x="1030" y="395"/>
                  </a:lnTo>
                  <a:lnTo>
                    <a:pt x="1031" y="394"/>
                  </a:lnTo>
                  <a:lnTo>
                    <a:pt x="1031" y="394"/>
                  </a:lnTo>
                  <a:lnTo>
                    <a:pt x="1032" y="394"/>
                  </a:lnTo>
                  <a:lnTo>
                    <a:pt x="1032" y="394"/>
                  </a:lnTo>
                  <a:lnTo>
                    <a:pt x="1033" y="393"/>
                  </a:lnTo>
                  <a:lnTo>
                    <a:pt x="1033" y="393"/>
                  </a:lnTo>
                  <a:lnTo>
                    <a:pt x="1034" y="393"/>
                  </a:lnTo>
                  <a:lnTo>
                    <a:pt x="1035" y="392"/>
                  </a:lnTo>
                  <a:lnTo>
                    <a:pt x="1036" y="392"/>
                  </a:lnTo>
                  <a:lnTo>
                    <a:pt x="1036" y="392"/>
                  </a:lnTo>
                  <a:lnTo>
                    <a:pt x="1037" y="391"/>
                  </a:lnTo>
                  <a:lnTo>
                    <a:pt x="1038" y="391"/>
                  </a:lnTo>
                  <a:lnTo>
                    <a:pt x="1039" y="390"/>
                  </a:lnTo>
                  <a:lnTo>
                    <a:pt x="1039" y="390"/>
                  </a:lnTo>
                  <a:lnTo>
                    <a:pt x="1040" y="390"/>
                  </a:lnTo>
                  <a:lnTo>
                    <a:pt x="1041" y="389"/>
                  </a:lnTo>
                  <a:lnTo>
                    <a:pt x="1041" y="389"/>
                  </a:lnTo>
                  <a:lnTo>
                    <a:pt x="1043" y="388"/>
                  </a:lnTo>
                  <a:lnTo>
                    <a:pt x="1044" y="388"/>
                  </a:lnTo>
                  <a:lnTo>
                    <a:pt x="1045" y="387"/>
                  </a:lnTo>
                  <a:lnTo>
                    <a:pt x="1046" y="387"/>
                  </a:lnTo>
                  <a:lnTo>
                    <a:pt x="1048" y="386"/>
                  </a:lnTo>
                  <a:lnTo>
                    <a:pt x="1048" y="386"/>
                  </a:lnTo>
                  <a:lnTo>
                    <a:pt x="1048" y="386"/>
                  </a:lnTo>
                  <a:lnTo>
                    <a:pt x="1048" y="385"/>
                  </a:lnTo>
                  <a:lnTo>
                    <a:pt x="1048" y="385"/>
                  </a:lnTo>
                  <a:lnTo>
                    <a:pt x="1049" y="385"/>
                  </a:lnTo>
                  <a:lnTo>
                    <a:pt x="1049" y="385"/>
                  </a:lnTo>
                  <a:lnTo>
                    <a:pt x="1049" y="385"/>
                  </a:lnTo>
                  <a:lnTo>
                    <a:pt x="1049" y="385"/>
                  </a:lnTo>
                  <a:lnTo>
                    <a:pt x="1050" y="385"/>
                  </a:lnTo>
                  <a:lnTo>
                    <a:pt x="1050" y="385"/>
                  </a:lnTo>
                  <a:lnTo>
                    <a:pt x="1050" y="385"/>
                  </a:lnTo>
                  <a:lnTo>
                    <a:pt x="1050" y="385"/>
                  </a:lnTo>
                  <a:lnTo>
                    <a:pt x="1050" y="384"/>
                  </a:lnTo>
                  <a:lnTo>
                    <a:pt x="1050" y="384"/>
                  </a:lnTo>
                  <a:lnTo>
                    <a:pt x="1051" y="384"/>
                  </a:lnTo>
                  <a:lnTo>
                    <a:pt x="1051" y="384"/>
                  </a:lnTo>
                  <a:lnTo>
                    <a:pt x="1051" y="384"/>
                  </a:lnTo>
                  <a:lnTo>
                    <a:pt x="1051" y="384"/>
                  </a:lnTo>
                  <a:lnTo>
                    <a:pt x="1051" y="384"/>
                  </a:lnTo>
                  <a:lnTo>
                    <a:pt x="1052" y="384"/>
                  </a:lnTo>
                  <a:lnTo>
                    <a:pt x="1052" y="384"/>
                  </a:lnTo>
                  <a:lnTo>
                    <a:pt x="1052" y="383"/>
                  </a:lnTo>
                  <a:lnTo>
                    <a:pt x="1053" y="383"/>
                  </a:lnTo>
                  <a:lnTo>
                    <a:pt x="1053" y="383"/>
                  </a:lnTo>
                  <a:lnTo>
                    <a:pt x="1054" y="383"/>
                  </a:lnTo>
                  <a:lnTo>
                    <a:pt x="1054" y="382"/>
                  </a:lnTo>
                  <a:lnTo>
                    <a:pt x="1054" y="382"/>
                  </a:lnTo>
                  <a:lnTo>
                    <a:pt x="1055" y="382"/>
                  </a:lnTo>
                  <a:lnTo>
                    <a:pt x="1055" y="382"/>
                  </a:lnTo>
                  <a:lnTo>
                    <a:pt x="1055" y="382"/>
                  </a:lnTo>
                  <a:lnTo>
                    <a:pt x="1055" y="382"/>
                  </a:lnTo>
                  <a:lnTo>
                    <a:pt x="1056" y="382"/>
                  </a:lnTo>
                  <a:lnTo>
                    <a:pt x="1056" y="382"/>
                  </a:lnTo>
                  <a:lnTo>
                    <a:pt x="1057" y="381"/>
                  </a:lnTo>
                  <a:lnTo>
                    <a:pt x="1057" y="381"/>
                  </a:lnTo>
                  <a:lnTo>
                    <a:pt x="1057" y="381"/>
                  </a:lnTo>
                  <a:lnTo>
                    <a:pt x="1058" y="381"/>
                  </a:lnTo>
                  <a:lnTo>
                    <a:pt x="1058" y="381"/>
                  </a:lnTo>
                  <a:lnTo>
                    <a:pt x="1058" y="381"/>
                  </a:lnTo>
                  <a:lnTo>
                    <a:pt x="1058" y="380"/>
                  </a:lnTo>
                  <a:lnTo>
                    <a:pt x="1059" y="380"/>
                  </a:lnTo>
                  <a:lnTo>
                    <a:pt x="1059" y="380"/>
                  </a:lnTo>
                  <a:lnTo>
                    <a:pt x="1060" y="380"/>
                  </a:lnTo>
                  <a:lnTo>
                    <a:pt x="1060" y="380"/>
                  </a:lnTo>
                  <a:lnTo>
                    <a:pt x="1060" y="379"/>
                  </a:lnTo>
                  <a:lnTo>
                    <a:pt x="1060" y="379"/>
                  </a:lnTo>
                  <a:lnTo>
                    <a:pt x="1060" y="379"/>
                  </a:lnTo>
                  <a:lnTo>
                    <a:pt x="1060" y="379"/>
                  </a:lnTo>
                  <a:lnTo>
                    <a:pt x="1061" y="379"/>
                  </a:lnTo>
                  <a:lnTo>
                    <a:pt x="1061" y="379"/>
                  </a:lnTo>
                  <a:lnTo>
                    <a:pt x="1062" y="379"/>
                  </a:lnTo>
                  <a:lnTo>
                    <a:pt x="1062" y="379"/>
                  </a:lnTo>
                  <a:lnTo>
                    <a:pt x="1063" y="378"/>
                  </a:lnTo>
                  <a:lnTo>
                    <a:pt x="1063" y="378"/>
                  </a:lnTo>
                  <a:lnTo>
                    <a:pt x="1064" y="377"/>
                  </a:lnTo>
                  <a:lnTo>
                    <a:pt x="1064" y="377"/>
                  </a:lnTo>
                  <a:lnTo>
                    <a:pt x="1065" y="377"/>
                  </a:lnTo>
                  <a:lnTo>
                    <a:pt x="1065" y="377"/>
                  </a:lnTo>
                  <a:lnTo>
                    <a:pt x="1066" y="377"/>
                  </a:lnTo>
                  <a:lnTo>
                    <a:pt x="1066" y="377"/>
                  </a:lnTo>
                  <a:lnTo>
                    <a:pt x="1067" y="376"/>
                  </a:lnTo>
                  <a:lnTo>
                    <a:pt x="1067" y="376"/>
                  </a:lnTo>
                  <a:lnTo>
                    <a:pt x="1067" y="376"/>
                  </a:lnTo>
                  <a:lnTo>
                    <a:pt x="1067" y="376"/>
                  </a:lnTo>
                  <a:lnTo>
                    <a:pt x="1069" y="375"/>
                  </a:lnTo>
                  <a:lnTo>
                    <a:pt x="1069" y="375"/>
                  </a:lnTo>
                  <a:lnTo>
                    <a:pt x="1069" y="375"/>
                  </a:lnTo>
                  <a:lnTo>
                    <a:pt x="1070" y="375"/>
                  </a:lnTo>
                  <a:lnTo>
                    <a:pt x="1070" y="374"/>
                  </a:lnTo>
                  <a:lnTo>
                    <a:pt x="1071" y="374"/>
                  </a:lnTo>
                  <a:lnTo>
                    <a:pt x="1071" y="374"/>
                  </a:lnTo>
                  <a:lnTo>
                    <a:pt x="1072" y="374"/>
                  </a:lnTo>
                  <a:lnTo>
                    <a:pt x="1072" y="373"/>
                  </a:lnTo>
                  <a:lnTo>
                    <a:pt x="1072" y="373"/>
                  </a:lnTo>
                  <a:lnTo>
                    <a:pt x="1073" y="373"/>
                  </a:lnTo>
                  <a:lnTo>
                    <a:pt x="1073" y="373"/>
                  </a:lnTo>
                  <a:lnTo>
                    <a:pt x="1074" y="372"/>
                  </a:lnTo>
                  <a:lnTo>
                    <a:pt x="1075" y="372"/>
                  </a:lnTo>
                  <a:lnTo>
                    <a:pt x="1076" y="371"/>
                  </a:lnTo>
                  <a:lnTo>
                    <a:pt x="1076" y="371"/>
                  </a:lnTo>
                  <a:lnTo>
                    <a:pt x="1077" y="371"/>
                  </a:lnTo>
                  <a:lnTo>
                    <a:pt x="1077" y="371"/>
                  </a:lnTo>
                  <a:lnTo>
                    <a:pt x="1078" y="370"/>
                  </a:lnTo>
                  <a:lnTo>
                    <a:pt x="1079" y="370"/>
                  </a:lnTo>
                  <a:lnTo>
                    <a:pt x="1080" y="369"/>
                  </a:lnTo>
                  <a:lnTo>
                    <a:pt x="1080" y="369"/>
                  </a:lnTo>
                  <a:lnTo>
                    <a:pt x="1081" y="368"/>
                  </a:lnTo>
                  <a:lnTo>
                    <a:pt x="1082" y="368"/>
                  </a:lnTo>
                  <a:lnTo>
                    <a:pt x="1083" y="367"/>
                  </a:lnTo>
                  <a:lnTo>
                    <a:pt x="1085" y="367"/>
                  </a:lnTo>
                  <a:lnTo>
                    <a:pt x="1087" y="365"/>
                  </a:lnTo>
                  <a:lnTo>
                    <a:pt x="1088" y="365"/>
                  </a:lnTo>
                  <a:lnTo>
                    <a:pt x="1088" y="365"/>
                  </a:lnTo>
                  <a:lnTo>
                    <a:pt x="1089" y="364"/>
                  </a:lnTo>
                  <a:lnTo>
                    <a:pt x="1090" y="364"/>
                  </a:lnTo>
                  <a:lnTo>
                    <a:pt x="1090" y="364"/>
                  </a:lnTo>
                  <a:lnTo>
                    <a:pt x="1091" y="363"/>
                  </a:lnTo>
                  <a:lnTo>
                    <a:pt x="1092" y="363"/>
                  </a:lnTo>
                  <a:lnTo>
                    <a:pt x="1092" y="362"/>
                  </a:lnTo>
                  <a:lnTo>
                    <a:pt x="1093" y="362"/>
                  </a:lnTo>
                  <a:lnTo>
                    <a:pt x="1095" y="361"/>
                  </a:lnTo>
                  <a:lnTo>
                    <a:pt x="1097" y="360"/>
                  </a:lnTo>
                  <a:lnTo>
                    <a:pt x="1098" y="360"/>
                  </a:lnTo>
                  <a:lnTo>
                    <a:pt x="1099" y="359"/>
                  </a:lnTo>
                  <a:lnTo>
                    <a:pt x="1100" y="359"/>
                  </a:lnTo>
                  <a:lnTo>
                    <a:pt x="1100" y="358"/>
                  </a:lnTo>
                  <a:lnTo>
                    <a:pt x="1101" y="358"/>
                  </a:lnTo>
                  <a:lnTo>
                    <a:pt x="1102" y="357"/>
                  </a:lnTo>
                  <a:lnTo>
                    <a:pt x="1103" y="357"/>
                  </a:lnTo>
                  <a:lnTo>
                    <a:pt x="1107" y="355"/>
                  </a:lnTo>
                  <a:lnTo>
                    <a:pt x="1107" y="354"/>
                  </a:lnTo>
                  <a:lnTo>
                    <a:pt x="1108" y="354"/>
                  </a:lnTo>
                  <a:lnTo>
                    <a:pt x="1108" y="354"/>
                  </a:lnTo>
                  <a:lnTo>
                    <a:pt x="1109" y="354"/>
                  </a:lnTo>
                  <a:lnTo>
                    <a:pt x="1109" y="353"/>
                  </a:lnTo>
                  <a:lnTo>
                    <a:pt x="1110" y="353"/>
                  </a:lnTo>
                  <a:lnTo>
                    <a:pt x="1110" y="353"/>
                  </a:lnTo>
                  <a:lnTo>
                    <a:pt x="1111" y="352"/>
                  </a:lnTo>
                  <a:lnTo>
                    <a:pt x="1111" y="352"/>
                  </a:lnTo>
                  <a:lnTo>
                    <a:pt x="1113" y="351"/>
                  </a:lnTo>
                  <a:lnTo>
                    <a:pt x="1113" y="351"/>
                  </a:lnTo>
                  <a:lnTo>
                    <a:pt x="1114" y="351"/>
                  </a:lnTo>
                  <a:lnTo>
                    <a:pt x="1115" y="350"/>
                  </a:lnTo>
                  <a:lnTo>
                    <a:pt x="1116" y="349"/>
                  </a:lnTo>
                  <a:lnTo>
                    <a:pt x="1117" y="349"/>
                  </a:lnTo>
                  <a:lnTo>
                    <a:pt x="1117" y="349"/>
                  </a:lnTo>
                  <a:lnTo>
                    <a:pt x="1118" y="348"/>
                  </a:lnTo>
                  <a:lnTo>
                    <a:pt x="1119" y="348"/>
                  </a:lnTo>
                  <a:lnTo>
                    <a:pt x="1119" y="348"/>
                  </a:lnTo>
                  <a:lnTo>
                    <a:pt x="1120" y="347"/>
                  </a:lnTo>
                  <a:lnTo>
                    <a:pt x="1122" y="346"/>
                  </a:lnTo>
                  <a:lnTo>
                    <a:pt x="1124" y="345"/>
                  </a:lnTo>
                  <a:lnTo>
                    <a:pt x="1124" y="345"/>
                  </a:lnTo>
                  <a:lnTo>
                    <a:pt x="1127" y="343"/>
                  </a:lnTo>
                  <a:lnTo>
                    <a:pt x="1128" y="343"/>
                  </a:lnTo>
                  <a:lnTo>
                    <a:pt x="1128" y="343"/>
                  </a:lnTo>
                  <a:lnTo>
                    <a:pt x="1128" y="342"/>
                  </a:lnTo>
                  <a:lnTo>
                    <a:pt x="1129" y="342"/>
                  </a:lnTo>
                  <a:lnTo>
                    <a:pt x="1131" y="341"/>
                  </a:lnTo>
                  <a:lnTo>
                    <a:pt x="1132" y="341"/>
                  </a:lnTo>
                  <a:lnTo>
                    <a:pt x="1132" y="340"/>
                  </a:lnTo>
                  <a:lnTo>
                    <a:pt x="1133" y="340"/>
                  </a:lnTo>
                  <a:lnTo>
                    <a:pt x="1134" y="340"/>
                  </a:lnTo>
                  <a:lnTo>
                    <a:pt x="1134" y="339"/>
                  </a:lnTo>
                  <a:lnTo>
                    <a:pt x="1134" y="339"/>
                  </a:lnTo>
                  <a:lnTo>
                    <a:pt x="1135" y="339"/>
                  </a:lnTo>
                  <a:lnTo>
                    <a:pt x="1135" y="339"/>
                  </a:lnTo>
                  <a:lnTo>
                    <a:pt x="1136" y="338"/>
                  </a:lnTo>
                  <a:lnTo>
                    <a:pt x="1140" y="336"/>
                  </a:lnTo>
                  <a:lnTo>
                    <a:pt x="1140" y="336"/>
                  </a:lnTo>
                  <a:lnTo>
                    <a:pt x="1140" y="336"/>
                  </a:lnTo>
                  <a:lnTo>
                    <a:pt x="1141" y="336"/>
                  </a:lnTo>
                  <a:lnTo>
                    <a:pt x="1142" y="335"/>
                  </a:lnTo>
                  <a:lnTo>
                    <a:pt x="1142" y="335"/>
                  </a:lnTo>
                  <a:lnTo>
                    <a:pt x="1143" y="334"/>
                  </a:lnTo>
                  <a:lnTo>
                    <a:pt x="1143" y="334"/>
                  </a:lnTo>
                  <a:lnTo>
                    <a:pt x="1146" y="332"/>
                  </a:lnTo>
                  <a:lnTo>
                    <a:pt x="1147" y="332"/>
                  </a:lnTo>
                  <a:lnTo>
                    <a:pt x="1147" y="332"/>
                  </a:lnTo>
                  <a:lnTo>
                    <a:pt x="1149" y="331"/>
                  </a:lnTo>
                  <a:lnTo>
                    <a:pt x="1150" y="330"/>
                  </a:lnTo>
                  <a:lnTo>
                    <a:pt x="1151" y="330"/>
                  </a:lnTo>
                  <a:lnTo>
                    <a:pt x="1153" y="329"/>
                  </a:lnTo>
                  <a:lnTo>
                    <a:pt x="1153" y="328"/>
                  </a:lnTo>
                  <a:lnTo>
                    <a:pt x="1157" y="327"/>
                  </a:lnTo>
                  <a:lnTo>
                    <a:pt x="1158" y="326"/>
                  </a:lnTo>
                  <a:lnTo>
                    <a:pt x="1158" y="326"/>
                  </a:lnTo>
                  <a:lnTo>
                    <a:pt x="1159" y="325"/>
                  </a:lnTo>
                  <a:lnTo>
                    <a:pt x="1159" y="325"/>
                  </a:lnTo>
                  <a:lnTo>
                    <a:pt x="1160" y="325"/>
                  </a:lnTo>
                  <a:lnTo>
                    <a:pt x="1161" y="324"/>
                  </a:lnTo>
                  <a:lnTo>
                    <a:pt x="1163" y="323"/>
                  </a:lnTo>
                  <a:lnTo>
                    <a:pt x="1163" y="323"/>
                  </a:lnTo>
                  <a:lnTo>
                    <a:pt x="1163" y="323"/>
                  </a:lnTo>
                  <a:lnTo>
                    <a:pt x="1163" y="323"/>
                  </a:lnTo>
                  <a:lnTo>
                    <a:pt x="1164" y="323"/>
                  </a:lnTo>
                  <a:lnTo>
                    <a:pt x="1166" y="322"/>
                  </a:lnTo>
                  <a:lnTo>
                    <a:pt x="1166" y="322"/>
                  </a:lnTo>
                  <a:lnTo>
                    <a:pt x="1166" y="321"/>
                  </a:lnTo>
                  <a:lnTo>
                    <a:pt x="1166" y="321"/>
                  </a:lnTo>
                  <a:lnTo>
                    <a:pt x="1167" y="321"/>
                  </a:lnTo>
                  <a:lnTo>
                    <a:pt x="1167" y="320"/>
                  </a:lnTo>
                  <a:lnTo>
                    <a:pt x="1168" y="320"/>
                  </a:lnTo>
                  <a:lnTo>
                    <a:pt x="1168" y="320"/>
                  </a:lnTo>
                  <a:lnTo>
                    <a:pt x="1168" y="320"/>
                  </a:lnTo>
                  <a:lnTo>
                    <a:pt x="1169" y="320"/>
                  </a:lnTo>
                  <a:lnTo>
                    <a:pt x="1169" y="320"/>
                  </a:lnTo>
                  <a:lnTo>
                    <a:pt x="1170" y="319"/>
                  </a:lnTo>
                  <a:lnTo>
                    <a:pt x="1170" y="319"/>
                  </a:lnTo>
                  <a:lnTo>
                    <a:pt x="1170" y="319"/>
                  </a:lnTo>
                  <a:lnTo>
                    <a:pt x="1170" y="319"/>
                  </a:lnTo>
                  <a:lnTo>
                    <a:pt x="1172" y="318"/>
                  </a:lnTo>
                  <a:lnTo>
                    <a:pt x="1172" y="318"/>
                  </a:lnTo>
                  <a:lnTo>
                    <a:pt x="1173" y="317"/>
                  </a:lnTo>
                  <a:lnTo>
                    <a:pt x="1173" y="317"/>
                  </a:lnTo>
                  <a:lnTo>
                    <a:pt x="1173" y="317"/>
                  </a:lnTo>
                  <a:lnTo>
                    <a:pt x="1174" y="317"/>
                  </a:lnTo>
                  <a:lnTo>
                    <a:pt x="1174" y="317"/>
                  </a:lnTo>
                  <a:lnTo>
                    <a:pt x="1174" y="317"/>
                  </a:lnTo>
                  <a:lnTo>
                    <a:pt x="1174" y="317"/>
                  </a:lnTo>
                  <a:lnTo>
                    <a:pt x="1175" y="316"/>
                  </a:lnTo>
                  <a:lnTo>
                    <a:pt x="1175" y="316"/>
                  </a:lnTo>
                  <a:lnTo>
                    <a:pt x="1176" y="315"/>
                  </a:lnTo>
                  <a:lnTo>
                    <a:pt x="1176" y="315"/>
                  </a:lnTo>
                  <a:lnTo>
                    <a:pt x="1176" y="315"/>
                  </a:lnTo>
                  <a:lnTo>
                    <a:pt x="1177" y="315"/>
                  </a:lnTo>
                  <a:lnTo>
                    <a:pt x="1177" y="315"/>
                  </a:lnTo>
                  <a:lnTo>
                    <a:pt x="1177" y="315"/>
                  </a:lnTo>
                  <a:lnTo>
                    <a:pt x="1177" y="315"/>
                  </a:lnTo>
                  <a:lnTo>
                    <a:pt x="1178" y="314"/>
                  </a:lnTo>
                  <a:lnTo>
                    <a:pt x="1179" y="314"/>
                  </a:lnTo>
                  <a:lnTo>
                    <a:pt x="1179" y="314"/>
                  </a:lnTo>
                  <a:lnTo>
                    <a:pt x="1180" y="313"/>
                  </a:lnTo>
                  <a:lnTo>
                    <a:pt x="1180" y="313"/>
                  </a:lnTo>
                  <a:lnTo>
                    <a:pt x="1180" y="313"/>
                  </a:lnTo>
                  <a:lnTo>
                    <a:pt x="1180" y="313"/>
                  </a:lnTo>
                  <a:lnTo>
                    <a:pt x="1180" y="313"/>
                  </a:lnTo>
                  <a:lnTo>
                    <a:pt x="1180" y="313"/>
                  </a:lnTo>
                  <a:lnTo>
                    <a:pt x="1180" y="313"/>
                  </a:lnTo>
                  <a:lnTo>
                    <a:pt x="1181" y="313"/>
                  </a:lnTo>
                  <a:lnTo>
                    <a:pt x="1181" y="313"/>
                  </a:lnTo>
                  <a:lnTo>
                    <a:pt x="1181" y="313"/>
                  </a:lnTo>
                  <a:lnTo>
                    <a:pt x="1182" y="312"/>
                  </a:lnTo>
                  <a:lnTo>
                    <a:pt x="1182" y="312"/>
                  </a:lnTo>
                  <a:lnTo>
                    <a:pt x="1183" y="311"/>
                  </a:lnTo>
                  <a:lnTo>
                    <a:pt x="1184" y="311"/>
                  </a:lnTo>
                  <a:lnTo>
                    <a:pt x="1184" y="311"/>
                  </a:lnTo>
                  <a:lnTo>
                    <a:pt x="1185" y="310"/>
                  </a:lnTo>
                  <a:lnTo>
                    <a:pt x="1185" y="310"/>
                  </a:lnTo>
                  <a:lnTo>
                    <a:pt x="1186" y="310"/>
                  </a:lnTo>
                  <a:lnTo>
                    <a:pt x="1186" y="310"/>
                  </a:lnTo>
                  <a:lnTo>
                    <a:pt x="1187" y="309"/>
                  </a:lnTo>
                  <a:lnTo>
                    <a:pt x="1187" y="309"/>
                  </a:lnTo>
                  <a:lnTo>
                    <a:pt x="1187" y="309"/>
                  </a:lnTo>
                  <a:lnTo>
                    <a:pt x="1187" y="309"/>
                  </a:lnTo>
                  <a:lnTo>
                    <a:pt x="1187" y="309"/>
                  </a:lnTo>
                  <a:lnTo>
                    <a:pt x="1191" y="307"/>
                  </a:lnTo>
                  <a:lnTo>
                    <a:pt x="1192" y="306"/>
                  </a:lnTo>
                  <a:lnTo>
                    <a:pt x="1193" y="306"/>
                  </a:lnTo>
                  <a:lnTo>
                    <a:pt x="1194" y="305"/>
                  </a:lnTo>
                  <a:lnTo>
                    <a:pt x="1194" y="305"/>
                  </a:lnTo>
                  <a:lnTo>
                    <a:pt x="1194" y="305"/>
                  </a:lnTo>
                  <a:lnTo>
                    <a:pt x="1195" y="305"/>
                  </a:lnTo>
                  <a:lnTo>
                    <a:pt x="1195" y="305"/>
                  </a:lnTo>
                  <a:lnTo>
                    <a:pt x="1195" y="304"/>
                  </a:lnTo>
                  <a:lnTo>
                    <a:pt x="1195" y="304"/>
                  </a:lnTo>
                  <a:lnTo>
                    <a:pt x="1196" y="304"/>
                  </a:lnTo>
                  <a:lnTo>
                    <a:pt x="1196" y="304"/>
                  </a:lnTo>
                  <a:lnTo>
                    <a:pt x="1196" y="304"/>
                  </a:lnTo>
                  <a:lnTo>
                    <a:pt x="1197" y="304"/>
                  </a:lnTo>
                  <a:lnTo>
                    <a:pt x="1197" y="304"/>
                  </a:lnTo>
                  <a:lnTo>
                    <a:pt x="1197" y="304"/>
                  </a:lnTo>
                  <a:lnTo>
                    <a:pt x="1198" y="303"/>
                  </a:lnTo>
                  <a:lnTo>
                    <a:pt x="1198" y="303"/>
                  </a:lnTo>
                  <a:lnTo>
                    <a:pt x="1198" y="303"/>
                  </a:lnTo>
                  <a:lnTo>
                    <a:pt x="1198" y="303"/>
                  </a:lnTo>
                  <a:lnTo>
                    <a:pt x="1199" y="302"/>
                  </a:lnTo>
                  <a:lnTo>
                    <a:pt x="1199" y="302"/>
                  </a:lnTo>
                  <a:lnTo>
                    <a:pt x="1200" y="302"/>
                  </a:lnTo>
                  <a:lnTo>
                    <a:pt x="1201" y="301"/>
                  </a:lnTo>
                  <a:lnTo>
                    <a:pt x="1202" y="301"/>
                  </a:lnTo>
                  <a:lnTo>
                    <a:pt x="1202" y="301"/>
                  </a:lnTo>
                  <a:lnTo>
                    <a:pt x="1203" y="300"/>
                  </a:lnTo>
                  <a:lnTo>
                    <a:pt x="1203" y="300"/>
                  </a:lnTo>
                  <a:lnTo>
                    <a:pt x="1203" y="300"/>
                  </a:lnTo>
                  <a:lnTo>
                    <a:pt x="1204" y="299"/>
                  </a:lnTo>
                  <a:lnTo>
                    <a:pt x="1204" y="299"/>
                  </a:lnTo>
                  <a:lnTo>
                    <a:pt x="1204" y="299"/>
                  </a:lnTo>
                  <a:lnTo>
                    <a:pt x="1205" y="299"/>
                  </a:lnTo>
                  <a:lnTo>
                    <a:pt x="1205" y="299"/>
                  </a:lnTo>
                  <a:lnTo>
                    <a:pt x="1206" y="298"/>
                  </a:lnTo>
                  <a:lnTo>
                    <a:pt x="1206" y="298"/>
                  </a:lnTo>
                  <a:lnTo>
                    <a:pt x="1207" y="298"/>
                  </a:lnTo>
                  <a:lnTo>
                    <a:pt x="1207" y="298"/>
                  </a:lnTo>
                  <a:lnTo>
                    <a:pt x="1207" y="298"/>
                  </a:lnTo>
                  <a:lnTo>
                    <a:pt x="1208" y="297"/>
                  </a:lnTo>
                  <a:lnTo>
                    <a:pt x="1208" y="297"/>
                  </a:lnTo>
                  <a:lnTo>
                    <a:pt x="1208" y="297"/>
                  </a:lnTo>
                  <a:lnTo>
                    <a:pt x="1209" y="297"/>
                  </a:lnTo>
                  <a:lnTo>
                    <a:pt x="1209" y="297"/>
                  </a:lnTo>
                  <a:lnTo>
                    <a:pt x="1209" y="297"/>
                  </a:lnTo>
                  <a:lnTo>
                    <a:pt x="1209" y="296"/>
                  </a:lnTo>
                  <a:lnTo>
                    <a:pt x="1209" y="296"/>
                  </a:lnTo>
                  <a:lnTo>
                    <a:pt x="1209" y="296"/>
                  </a:lnTo>
                  <a:lnTo>
                    <a:pt x="1209" y="296"/>
                  </a:lnTo>
                  <a:lnTo>
                    <a:pt x="1210" y="296"/>
                  </a:lnTo>
                  <a:lnTo>
                    <a:pt x="1211" y="295"/>
                  </a:lnTo>
                  <a:lnTo>
                    <a:pt x="1211" y="295"/>
                  </a:lnTo>
                  <a:lnTo>
                    <a:pt x="1211" y="295"/>
                  </a:lnTo>
                  <a:lnTo>
                    <a:pt x="1211" y="295"/>
                  </a:lnTo>
                  <a:lnTo>
                    <a:pt x="1213" y="294"/>
                  </a:lnTo>
                  <a:lnTo>
                    <a:pt x="1213" y="294"/>
                  </a:lnTo>
                  <a:lnTo>
                    <a:pt x="1214" y="294"/>
                  </a:lnTo>
                  <a:lnTo>
                    <a:pt x="1214" y="294"/>
                  </a:lnTo>
                  <a:lnTo>
                    <a:pt x="1214" y="294"/>
                  </a:lnTo>
                  <a:lnTo>
                    <a:pt x="1214" y="294"/>
                  </a:lnTo>
                  <a:lnTo>
                    <a:pt x="1215" y="293"/>
                  </a:lnTo>
                  <a:lnTo>
                    <a:pt x="1215" y="293"/>
                  </a:lnTo>
                  <a:lnTo>
                    <a:pt x="1216" y="293"/>
                  </a:lnTo>
                  <a:lnTo>
                    <a:pt x="1216" y="292"/>
                  </a:lnTo>
                  <a:lnTo>
                    <a:pt x="1218" y="292"/>
                  </a:lnTo>
                  <a:lnTo>
                    <a:pt x="1218" y="291"/>
                  </a:lnTo>
                  <a:lnTo>
                    <a:pt x="1218" y="291"/>
                  </a:lnTo>
                  <a:lnTo>
                    <a:pt x="1219" y="291"/>
                  </a:lnTo>
                  <a:lnTo>
                    <a:pt x="1219" y="291"/>
                  </a:lnTo>
                  <a:lnTo>
                    <a:pt x="1220" y="290"/>
                  </a:lnTo>
                  <a:lnTo>
                    <a:pt x="1220" y="290"/>
                  </a:lnTo>
                  <a:lnTo>
                    <a:pt x="1221" y="290"/>
                  </a:lnTo>
                  <a:lnTo>
                    <a:pt x="1222" y="289"/>
                  </a:lnTo>
                  <a:lnTo>
                    <a:pt x="1223" y="288"/>
                  </a:lnTo>
                  <a:lnTo>
                    <a:pt x="1224" y="288"/>
                  </a:lnTo>
                  <a:lnTo>
                    <a:pt x="1224" y="288"/>
                  </a:lnTo>
                  <a:lnTo>
                    <a:pt x="1224" y="288"/>
                  </a:lnTo>
                  <a:lnTo>
                    <a:pt x="1225" y="287"/>
                  </a:lnTo>
                  <a:lnTo>
                    <a:pt x="1225" y="287"/>
                  </a:lnTo>
                  <a:lnTo>
                    <a:pt x="1225" y="287"/>
                  </a:lnTo>
                  <a:lnTo>
                    <a:pt x="1225" y="287"/>
                  </a:lnTo>
                  <a:lnTo>
                    <a:pt x="1226" y="287"/>
                  </a:lnTo>
                  <a:lnTo>
                    <a:pt x="1228" y="286"/>
                  </a:lnTo>
                  <a:lnTo>
                    <a:pt x="1228" y="286"/>
                  </a:lnTo>
                  <a:lnTo>
                    <a:pt x="1228" y="286"/>
                  </a:lnTo>
                  <a:lnTo>
                    <a:pt x="1228" y="286"/>
                  </a:lnTo>
                  <a:lnTo>
                    <a:pt x="1228" y="285"/>
                  </a:lnTo>
                  <a:lnTo>
                    <a:pt x="1228" y="285"/>
                  </a:lnTo>
                  <a:lnTo>
                    <a:pt x="1228" y="285"/>
                  </a:lnTo>
                  <a:lnTo>
                    <a:pt x="1228" y="285"/>
                  </a:lnTo>
                  <a:lnTo>
                    <a:pt x="1229" y="285"/>
                  </a:lnTo>
                  <a:lnTo>
                    <a:pt x="1229" y="285"/>
                  </a:lnTo>
                  <a:lnTo>
                    <a:pt x="1230" y="284"/>
                  </a:lnTo>
                  <a:lnTo>
                    <a:pt x="1230" y="284"/>
                  </a:lnTo>
                  <a:lnTo>
                    <a:pt x="1230" y="284"/>
                  </a:lnTo>
                  <a:lnTo>
                    <a:pt x="1230" y="284"/>
                  </a:lnTo>
                  <a:lnTo>
                    <a:pt x="1231" y="284"/>
                  </a:lnTo>
                  <a:lnTo>
                    <a:pt x="1232" y="283"/>
                  </a:lnTo>
                  <a:lnTo>
                    <a:pt x="1232" y="283"/>
                  </a:lnTo>
                  <a:lnTo>
                    <a:pt x="1233" y="282"/>
                  </a:lnTo>
                  <a:lnTo>
                    <a:pt x="1233" y="282"/>
                  </a:lnTo>
                  <a:lnTo>
                    <a:pt x="1233" y="282"/>
                  </a:lnTo>
                  <a:lnTo>
                    <a:pt x="1234" y="282"/>
                  </a:lnTo>
                  <a:lnTo>
                    <a:pt x="1235" y="281"/>
                  </a:lnTo>
                  <a:lnTo>
                    <a:pt x="1236" y="280"/>
                  </a:lnTo>
                  <a:lnTo>
                    <a:pt x="1237" y="280"/>
                  </a:lnTo>
                  <a:lnTo>
                    <a:pt x="1238" y="279"/>
                  </a:lnTo>
                  <a:lnTo>
                    <a:pt x="1239" y="279"/>
                  </a:lnTo>
                  <a:lnTo>
                    <a:pt x="1241" y="277"/>
                  </a:lnTo>
                  <a:lnTo>
                    <a:pt x="1242" y="277"/>
                  </a:lnTo>
                  <a:lnTo>
                    <a:pt x="1242" y="277"/>
                  </a:lnTo>
                  <a:lnTo>
                    <a:pt x="1242" y="277"/>
                  </a:lnTo>
                  <a:lnTo>
                    <a:pt x="1243" y="276"/>
                  </a:lnTo>
                  <a:lnTo>
                    <a:pt x="1243" y="276"/>
                  </a:lnTo>
                  <a:lnTo>
                    <a:pt x="1243" y="276"/>
                  </a:lnTo>
                  <a:lnTo>
                    <a:pt x="1243" y="276"/>
                  </a:lnTo>
                  <a:lnTo>
                    <a:pt x="1244" y="276"/>
                  </a:lnTo>
                  <a:lnTo>
                    <a:pt x="1244" y="275"/>
                  </a:lnTo>
                  <a:lnTo>
                    <a:pt x="1245" y="275"/>
                  </a:lnTo>
                  <a:lnTo>
                    <a:pt x="1245" y="275"/>
                  </a:lnTo>
                  <a:lnTo>
                    <a:pt x="1245" y="275"/>
                  </a:lnTo>
                  <a:lnTo>
                    <a:pt x="1246" y="274"/>
                  </a:lnTo>
                  <a:lnTo>
                    <a:pt x="1246" y="274"/>
                  </a:lnTo>
                  <a:lnTo>
                    <a:pt x="1246" y="274"/>
                  </a:lnTo>
                  <a:lnTo>
                    <a:pt x="1246" y="274"/>
                  </a:lnTo>
                  <a:lnTo>
                    <a:pt x="1247" y="274"/>
                  </a:lnTo>
                  <a:lnTo>
                    <a:pt x="1247" y="274"/>
                  </a:lnTo>
                  <a:lnTo>
                    <a:pt x="1248" y="273"/>
                  </a:lnTo>
                  <a:lnTo>
                    <a:pt x="1248" y="273"/>
                  </a:lnTo>
                  <a:lnTo>
                    <a:pt x="1249" y="273"/>
                  </a:lnTo>
                  <a:lnTo>
                    <a:pt x="1249" y="273"/>
                  </a:lnTo>
                  <a:lnTo>
                    <a:pt x="1249" y="272"/>
                  </a:lnTo>
                  <a:lnTo>
                    <a:pt x="1250" y="272"/>
                  </a:lnTo>
                  <a:lnTo>
                    <a:pt x="1250" y="272"/>
                  </a:lnTo>
                  <a:lnTo>
                    <a:pt x="1250" y="272"/>
                  </a:lnTo>
                  <a:lnTo>
                    <a:pt x="1250" y="272"/>
                  </a:lnTo>
                  <a:lnTo>
                    <a:pt x="1251" y="271"/>
                  </a:lnTo>
                  <a:lnTo>
                    <a:pt x="1251" y="271"/>
                  </a:lnTo>
                  <a:lnTo>
                    <a:pt x="1252" y="271"/>
                  </a:lnTo>
                  <a:lnTo>
                    <a:pt x="1254" y="269"/>
                  </a:lnTo>
                  <a:lnTo>
                    <a:pt x="1255" y="269"/>
                  </a:lnTo>
                  <a:lnTo>
                    <a:pt x="1256" y="268"/>
                  </a:lnTo>
                  <a:lnTo>
                    <a:pt x="1256" y="268"/>
                  </a:lnTo>
                  <a:lnTo>
                    <a:pt x="1256" y="268"/>
                  </a:lnTo>
                  <a:lnTo>
                    <a:pt x="1256" y="268"/>
                  </a:lnTo>
                  <a:lnTo>
                    <a:pt x="1256" y="268"/>
                  </a:lnTo>
                  <a:lnTo>
                    <a:pt x="1257" y="267"/>
                  </a:lnTo>
                  <a:lnTo>
                    <a:pt x="1258" y="267"/>
                  </a:lnTo>
                  <a:lnTo>
                    <a:pt x="1259" y="266"/>
                  </a:lnTo>
                  <a:lnTo>
                    <a:pt x="1259" y="266"/>
                  </a:lnTo>
                  <a:lnTo>
                    <a:pt x="1260" y="265"/>
                  </a:lnTo>
                  <a:lnTo>
                    <a:pt x="1261" y="265"/>
                  </a:lnTo>
                  <a:lnTo>
                    <a:pt x="1261" y="265"/>
                  </a:lnTo>
                  <a:lnTo>
                    <a:pt x="1261" y="264"/>
                  </a:lnTo>
                  <a:lnTo>
                    <a:pt x="1262" y="264"/>
                  </a:lnTo>
                  <a:lnTo>
                    <a:pt x="1263" y="263"/>
                  </a:lnTo>
                  <a:lnTo>
                    <a:pt x="1263" y="263"/>
                  </a:lnTo>
                  <a:lnTo>
                    <a:pt x="1264" y="262"/>
                  </a:lnTo>
                  <a:lnTo>
                    <a:pt x="1265" y="262"/>
                  </a:lnTo>
                  <a:lnTo>
                    <a:pt x="1266" y="261"/>
                  </a:lnTo>
                  <a:lnTo>
                    <a:pt x="1267" y="260"/>
                  </a:lnTo>
                  <a:lnTo>
                    <a:pt x="1268" y="260"/>
                  </a:lnTo>
                  <a:lnTo>
                    <a:pt x="1268" y="259"/>
                  </a:lnTo>
                  <a:lnTo>
                    <a:pt x="1269" y="259"/>
                  </a:lnTo>
                  <a:lnTo>
                    <a:pt x="1270" y="257"/>
                  </a:lnTo>
                  <a:lnTo>
                    <a:pt x="1271" y="257"/>
                  </a:lnTo>
                  <a:lnTo>
                    <a:pt x="1271" y="257"/>
                  </a:lnTo>
                  <a:lnTo>
                    <a:pt x="1273" y="256"/>
                  </a:lnTo>
                  <a:lnTo>
                    <a:pt x="1273" y="256"/>
                  </a:lnTo>
                  <a:lnTo>
                    <a:pt x="1274" y="255"/>
                  </a:lnTo>
                  <a:lnTo>
                    <a:pt x="1274" y="255"/>
                  </a:lnTo>
                  <a:lnTo>
                    <a:pt x="1275" y="254"/>
                  </a:lnTo>
                  <a:lnTo>
                    <a:pt x="1276" y="253"/>
                  </a:lnTo>
                  <a:lnTo>
                    <a:pt x="1277" y="253"/>
                  </a:lnTo>
                  <a:lnTo>
                    <a:pt x="1278" y="252"/>
                  </a:lnTo>
                  <a:lnTo>
                    <a:pt x="1279" y="251"/>
                  </a:lnTo>
                  <a:lnTo>
                    <a:pt x="1280" y="250"/>
                  </a:lnTo>
                  <a:lnTo>
                    <a:pt x="1281" y="250"/>
                  </a:lnTo>
                  <a:lnTo>
                    <a:pt x="1282" y="249"/>
                  </a:lnTo>
                  <a:lnTo>
                    <a:pt x="1283" y="248"/>
                  </a:lnTo>
                  <a:lnTo>
                    <a:pt x="1284" y="247"/>
                  </a:lnTo>
                  <a:lnTo>
                    <a:pt x="1285" y="246"/>
                  </a:lnTo>
                  <a:lnTo>
                    <a:pt x="1287" y="244"/>
                  </a:lnTo>
                  <a:lnTo>
                    <a:pt x="1288" y="244"/>
                  </a:lnTo>
                  <a:lnTo>
                    <a:pt x="1288" y="244"/>
                  </a:lnTo>
                  <a:lnTo>
                    <a:pt x="1289" y="243"/>
                  </a:lnTo>
                  <a:lnTo>
                    <a:pt x="1290" y="242"/>
                  </a:lnTo>
                  <a:lnTo>
                    <a:pt x="1291" y="242"/>
                  </a:lnTo>
                  <a:lnTo>
                    <a:pt x="1292" y="241"/>
                  </a:lnTo>
                  <a:lnTo>
                    <a:pt x="1292" y="241"/>
                  </a:lnTo>
                  <a:lnTo>
                    <a:pt x="1292" y="240"/>
                  </a:lnTo>
                  <a:lnTo>
                    <a:pt x="1293" y="240"/>
                  </a:lnTo>
                  <a:lnTo>
                    <a:pt x="1294" y="239"/>
                  </a:lnTo>
                  <a:lnTo>
                    <a:pt x="1294" y="239"/>
                  </a:lnTo>
                  <a:lnTo>
                    <a:pt x="1296" y="238"/>
                  </a:lnTo>
                  <a:lnTo>
                    <a:pt x="1297" y="237"/>
                  </a:lnTo>
                  <a:lnTo>
                    <a:pt x="1298" y="236"/>
                  </a:lnTo>
                  <a:lnTo>
                    <a:pt x="1298" y="236"/>
                  </a:lnTo>
                  <a:lnTo>
                    <a:pt x="1299" y="235"/>
                  </a:lnTo>
                  <a:lnTo>
                    <a:pt x="1300" y="235"/>
                  </a:lnTo>
                  <a:lnTo>
                    <a:pt x="1302" y="232"/>
                  </a:lnTo>
                  <a:lnTo>
                    <a:pt x="1304" y="231"/>
                  </a:lnTo>
                  <a:lnTo>
                    <a:pt x="1305" y="230"/>
                  </a:lnTo>
                  <a:lnTo>
                    <a:pt x="1307" y="229"/>
                  </a:lnTo>
                  <a:lnTo>
                    <a:pt x="1310" y="226"/>
                  </a:lnTo>
                  <a:lnTo>
                    <a:pt x="1311" y="226"/>
                  </a:lnTo>
                  <a:lnTo>
                    <a:pt x="1312" y="225"/>
                  </a:lnTo>
                  <a:lnTo>
                    <a:pt x="1313" y="224"/>
                  </a:lnTo>
                  <a:lnTo>
                    <a:pt x="1315" y="223"/>
                  </a:lnTo>
                  <a:lnTo>
                    <a:pt x="1315" y="223"/>
                  </a:lnTo>
                  <a:lnTo>
                    <a:pt x="1316" y="222"/>
                  </a:lnTo>
                  <a:lnTo>
                    <a:pt x="1317" y="221"/>
                  </a:lnTo>
                  <a:lnTo>
                    <a:pt x="1318" y="220"/>
                  </a:lnTo>
                  <a:lnTo>
                    <a:pt x="1319" y="220"/>
                  </a:lnTo>
                  <a:lnTo>
                    <a:pt x="1320" y="218"/>
                  </a:lnTo>
                  <a:lnTo>
                    <a:pt x="1321" y="218"/>
                  </a:lnTo>
                  <a:lnTo>
                    <a:pt x="1321" y="218"/>
                  </a:lnTo>
                  <a:lnTo>
                    <a:pt x="1321" y="218"/>
                  </a:lnTo>
                  <a:lnTo>
                    <a:pt x="1322" y="217"/>
                  </a:lnTo>
                  <a:lnTo>
                    <a:pt x="1322" y="217"/>
                  </a:lnTo>
                  <a:lnTo>
                    <a:pt x="1322" y="217"/>
                  </a:lnTo>
                  <a:lnTo>
                    <a:pt x="1322" y="217"/>
                  </a:lnTo>
                  <a:lnTo>
                    <a:pt x="1322" y="217"/>
                  </a:lnTo>
                  <a:lnTo>
                    <a:pt x="1323" y="216"/>
                  </a:lnTo>
                  <a:lnTo>
                    <a:pt x="1323" y="216"/>
                  </a:lnTo>
                  <a:lnTo>
                    <a:pt x="1325" y="215"/>
                  </a:lnTo>
                  <a:lnTo>
                    <a:pt x="1325" y="215"/>
                  </a:lnTo>
                  <a:lnTo>
                    <a:pt x="1325" y="214"/>
                  </a:lnTo>
                  <a:lnTo>
                    <a:pt x="1325" y="214"/>
                  </a:lnTo>
                  <a:lnTo>
                    <a:pt x="1326" y="214"/>
                  </a:lnTo>
                  <a:lnTo>
                    <a:pt x="1326" y="214"/>
                  </a:lnTo>
                  <a:lnTo>
                    <a:pt x="1326" y="213"/>
                  </a:lnTo>
                  <a:lnTo>
                    <a:pt x="1327" y="213"/>
                  </a:lnTo>
                  <a:lnTo>
                    <a:pt x="1327" y="213"/>
                  </a:lnTo>
                  <a:lnTo>
                    <a:pt x="1327" y="213"/>
                  </a:lnTo>
                  <a:lnTo>
                    <a:pt x="1327" y="212"/>
                  </a:lnTo>
                  <a:lnTo>
                    <a:pt x="1328" y="212"/>
                  </a:lnTo>
                  <a:lnTo>
                    <a:pt x="1328" y="212"/>
                  </a:lnTo>
                  <a:lnTo>
                    <a:pt x="1328" y="212"/>
                  </a:lnTo>
                  <a:lnTo>
                    <a:pt x="1328" y="212"/>
                  </a:lnTo>
                  <a:lnTo>
                    <a:pt x="1329" y="211"/>
                  </a:lnTo>
                  <a:lnTo>
                    <a:pt x="1329" y="211"/>
                  </a:lnTo>
                  <a:lnTo>
                    <a:pt x="1329" y="211"/>
                  </a:lnTo>
                  <a:lnTo>
                    <a:pt x="1330" y="211"/>
                  </a:lnTo>
                  <a:lnTo>
                    <a:pt x="1331" y="210"/>
                  </a:lnTo>
                  <a:lnTo>
                    <a:pt x="1331" y="210"/>
                  </a:lnTo>
                  <a:lnTo>
                    <a:pt x="1331" y="209"/>
                  </a:lnTo>
                  <a:lnTo>
                    <a:pt x="1331" y="209"/>
                  </a:lnTo>
                  <a:lnTo>
                    <a:pt x="1331" y="209"/>
                  </a:lnTo>
                  <a:lnTo>
                    <a:pt x="1332" y="209"/>
                  </a:lnTo>
                  <a:lnTo>
                    <a:pt x="1332" y="209"/>
                  </a:lnTo>
                  <a:lnTo>
                    <a:pt x="1332" y="209"/>
                  </a:lnTo>
                  <a:lnTo>
                    <a:pt x="1332" y="208"/>
                  </a:lnTo>
                  <a:lnTo>
                    <a:pt x="1333" y="208"/>
                  </a:lnTo>
                  <a:lnTo>
                    <a:pt x="1334" y="207"/>
                  </a:lnTo>
                  <a:lnTo>
                    <a:pt x="1334" y="207"/>
                  </a:lnTo>
                  <a:lnTo>
                    <a:pt x="1334" y="207"/>
                  </a:lnTo>
                  <a:lnTo>
                    <a:pt x="1334" y="207"/>
                  </a:lnTo>
                  <a:lnTo>
                    <a:pt x="1334" y="207"/>
                  </a:lnTo>
                  <a:lnTo>
                    <a:pt x="1335" y="206"/>
                  </a:lnTo>
                  <a:lnTo>
                    <a:pt x="1335" y="206"/>
                  </a:lnTo>
                  <a:lnTo>
                    <a:pt x="1335" y="206"/>
                  </a:lnTo>
                  <a:lnTo>
                    <a:pt x="1335" y="206"/>
                  </a:lnTo>
                  <a:lnTo>
                    <a:pt x="1335" y="206"/>
                  </a:lnTo>
                  <a:lnTo>
                    <a:pt x="1335" y="206"/>
                  </a:lnTo>
                  <a:lnTo>
                    <a:pt x="1336" y="205"/>
                  </a:lnTo>
                  <a:lnTo>
                    <a:pt x="1336" y="205"/>
                  </a:lnTo>
                  <a:lnTo>
                    <a:pt x="1336" y="205"/>
                  </a:lnTo>
                  <a:lnTo>
                    <a:pt x="1336" y="205"/>
                  </a:lnTo>
                  <a:lnTo>
                    <a:pt x="1336" y="205"/>
                  </a:lnTo>
                  <a:lnTo>
                    <a:pt x="1337" y="205"/>
                  </a:lnTo>
                  <a:lnTo>
                    <a:pt x="1337" y="205"/>
                  </a:lnTo>
                  <a:lnTo>
                    <a:pt x="1337" y="205"/>
                  </a:lnTo>
                  <a:lnTo>
                    <a:pt x="1337" y="204"/>
                  </a:lnTo>
                  <a:lnTo>
                    <a:pt x="1337" y="204"/>
                  </a:lnTo>
                  <a:lnTo>
                    <a:pt x="1337" y="204"/>
                  </a:lnTo>
                  <a:lnTo>
                    <a:pt x="1338" y="204"/>
                  </a:lnTo>
                  <a:lnTo>
                    <a:pt x="1338" y="204"/>
                  </a:lnTo>
                  <a:lnTo>
                    <a:pt x="1338" y="203"/>
                  </a:lnTo>
                  <a:lnTo>
                    <a:pt x="1338" y="203"/>
                  </a:lnTo>
                  <a:lnTo>
                    <a:pt x="1338" y="203"/>
                  </a:lnTo>
                  <a:lnTo>
                    <a:pt x="1338" y="203"/>
                  </a:lnTo>
                  <a:lnTo>
                    <a:pt x="1339" y="203"/>
                  </a:lnTo>
                  <a:lnTo>
                    <a:pt x="1339" y="203"/>
                  </a:lnTo>
                  <a:lnTo>
                    <a:pt x="1339" y="203"/>
                  </a:lnTo>
                  <a:lnTo>
                    <a:pt x="1340" y="202"/>
                  </a:lnTo>
                  <a:lnTo>
                    <a:pt x="1341" y="201"/>
                  </a:lnTo>
                  <a:lnTo>
                    <a:pt x="1342" y="200"/>
                  </a:lnTo>
                  <a:lnTo>
                    <a:pt x="1343" y="199"/>
                  </a:lnTo>
                  <a:lnTo>
                    <a:pt x="1345" y="198"/>
                  </a:lnTo>
                  <a:lnTo>
                    <a:pt x="1346" y="196"/>
                  </a:lnTo>
                  <a:lnTo>
                    <a:pt x="1347" y="196"/>
                  </a:lnTo>
                  <a:lnTo>
                    <a:pt x="1347" y="196"/>
                  </a:lnTo>
                  <a:lnTo>
                    <a:pt x="1348" y="195"/>
                  </a:lnTo>
                  <a:lnTo>
                    <a:pt x="1349" y="194"/>
                  </a:lnTo>
                  <a:lnTo>
                    <a:pt x="1349" y="194"/>
                  </a:lnTo>
                  <a:lnTo>
                    <a:pt x="1350" y="193"/>
                  </a:lnTo>
                  <a:lnTo>
                    <a:pt x="1350" y="193"/>
                  </a:lnTo>
                  <a:lnTo>
                    <a:pt x="1351" y="192"/>
                  </a:lnTo>
                  <a:lnTo>
                    <a:pt x="1352" y="191"/>
                  </a:lnTo>
                  <a:lnTo>
                    <a:pt x="1354" y="190"/>
                  </a:lnTo>
                  <a:lnTo>
                    <a:pt x="1355" y="189"/>
                  </a:lnTo>
                  <a:lnTo>
                    <a:pt x="1355" y="188"/>
                  </a:lnTo>
                  <a:lnTo>
                    <a:pt x="1357" y="187"/>
                  </a:lnTo>
                  <a:lnTo>
                    <a:pt x="1358" y="186"/>
                  </a:lnTo>
                  <a:lnTo>
                    <a:pt x="1359" y="185"/>
                  </a:lnTo>
                  <a:lnTo>
                    <a:pt x="1361" y="183"/>
                  </a:lnTo>
                  <a:lnTo>
                    <a:pt x="1362" y="183"/>
                  </a:lnTo>
                  <a:lnTo>
                    <a:pt x="1363" y="182"/>
                  </a:lnTo>
                  <a:lnTo>
                    <a:pt x="1364" y="181"/>
                  </a:lnTo>
                  <a:lnTo>
                    <a:pt x="1364" y="180"/>
                  </a:lnTo>
                  <a:lnTo>
                    <a:pt x="1365" y="180"/>
                  </a:lnTo>
                  <a:lnTo>
                    <a:pt x="1365" y="180"/>
                  </a:lnTo>
                  <a:lnTo>
                    <a:pt x="1366" y="179"/>
                  </a:lnTo>
                  <a:lnTo>
                    <a:pt x="1366" y="179"/>
                  </a:lnTo>
                  <a:lnTo>
                    <a:pt x="1366" y="179"/>
                  </a:lnTo>
                  <a:lnTo>
                    <a:pt x="1366" y="179"/>
                  </a:lnTo>
                  <a:lnTo>
                    <a:pt x="1367" y="178"/>
                  </a:lnTo>
                  <a:lnTo>
                    <a:pt x="1368" y="177"/>
                  </a:lnTo>
                  <a:lnTo>
                    <a:pt x="1369" y="177"/>
                  </a:lnTo>
                  <a:lnTo>
                    <a:pt x="1369" y="176"/>
                  </a:lnTo>
                  <a:lnTo>
                    <a:pt x="1369" y="176"/>
                  </a:lnTo>
                  <a:lnTo>
                    <a:pt x="1369" y="176"/>
                  </a:lnTo>
                  <a:lnTo>
                    <a:pt x="1370" y="176"/>
                  </a:lnTo>
                  <a:lnTo>
                    <a:pt x="1370" y="176"/>
                  </a:lnTo>
                  <a:lnTo>
                    <a:pt x="1371" y="175"/>
                  </a:lnTo>
                  <a:lnTo>
                    <a:pt x="1371" y="175"/>
                  </a:lnTo>
                  <a:lnTo>
                    <a:pt x="1371" y="175"/>
                  </a:lnTo>
                  <a:lnTo>
                    <a:pt x="1372" y="174"/>
                  </a:lnTo>
                  <a:lnTo>
                    <a:pt x="1372" y="174"/>
                  </a:lnTo>
                  <a:lnTo>
                    <a:pt x="1372" y="174"/>
                  </a:lnTo>
                  <a:lnTo>
                    <a:pt x="1373" y="173"/>
                  </a:lnTo>
                  <a:lnTo>
                    <a:pt x="1373" y="173"/>
                  </a:lnTo>
                  <a:lnTo>
                    <a:pt x="1374" y="172"/>
                  </a:lnTo>
                  <a:lnTo>
                    <a:pt x="1374" y="172"/>
                  </a:lnTo>
                  <a:lnTo>
                    <a:pt x="1374" y="172"/>
                  </a:lnTo>
                  <a:lnTo>
                    <a:pt x="1375" y="171"/>
                  </a:lnTo>
                  <a:lnTo>
                    <a:pt x="1375" y="171"/>
                  </a:lnTo>
                  <a:lnTo>
                    <a:pt x="1375" y="171"/>
                  </a:lnTo>
                  <a:lnTo>
                    <a:pt x="1375" y="171"/>
                  </a:lnTo>
                  <a:lnTo>
                    <a:pt x="1375" y="171"/>
                  </a:lnTo>
                  <a:lnTo>
                    <a:pt x="1376" y="170"/>
                  </a:lnTo>
                  <a:lnTo>
                    <a:pt x="1377" y="169"/>
                  </a:lnTo>
                  <a:lnTo>
                    <a:pt x="1377" y="169"/>
                  </a:lnTo>
                  <a:lnTo>
                    <a:pt x="1377" y="169"/>
                  </a:lnTo>
                  <a:lnTo>
                    <a:pt x="1377" y="169"/>
                  </a:lnTo>
                  <a:lnTo>
                    <a:pt x="1378" y="168"/>
                  </a:lnTo>
                  <a:lnTo>
                    <a:pt x="1379" y="167"/>
                  </a:lnTo>
                  <a:lnTo>
                    <a:pt x="1379" y="167"/>
                  </a:lnTo>
                  <a:lnTo>
                    <a:pt x="1380" y="166"/>
                  </a:lnTo>
                  <a:lnTo>
                    <a:pt x="1381" y="165"/>
                  </a:lnTo>
                  <a:lnTo>
                    <a:pt x="1381" y="165"/>
                  </a:lnTo>
                  <a:lnTo>
                    <a:pt x="1381" y="165"/>
                  </a:lnTo>
                  <a:lnTo>
                    <a:pt x="1382" y="164"/>
                  </a:lnTo>
                  <a:lnTo>
                    <a:pt x="1383" y="163"/>
                  </a:lnTo>
                  <a:lnTo>
                    <a:pt x="1383" y="162"/>
                  </a:lnTo>
                  <a:lnTo>
                    <a:pt x="1384" y="162"/>
                  </a:lnTo>
                  <a:lnTo>
                    <a:pt x="1385" y="161"/>
                  </a:lnTo>
                  <a:lnTo>
                    <a:pt x="1385" y="161"/>
                  </a:lnTo>
                  <a:lnTo>
                    <a:pt x="1386" y="160"/>
                  </a:lnTo>
                  <a:lnTo>
                    <a:pt x="1387" y="159"/>
                  </a:lnTo>
                  <a:lnTo>
                    <a:pt x="1388" y="158"/>
                  </a:lnTo>
                  <a:lnTo>
                    <a:pt x="1388" y="157"/>
                  </a:lnTo>
                  <a:lnTo>
                    <a:pt x="1389" y="157"/>
                  </a:lnTo>
                  <a:lnTo>
                    <a:pt x="1389" y="157"/>
                  </a:lnTo>
                  <a:lnTo>
                    <a:pt x="1389" y="156"/>
                  </a:lnTo>
                  <a:lnTo>
                    <a:pt x="1390" y="156"/>
                  </a:lnTo>
                  <a:lnTo>
                    <a:pt x="1390" y="156"/>
                  </a:lnTo>
                  <a:lnTo>
                    <a:pt x="1390" y="156"/>
                  </a:lnTo>
                  <a:lnTo>
                    <a:pt x="1391" y="155"/>
                  </a:lnTo>
                  <a:lnTo>
                    <a:pt x="1391" y="155"/>
                  </a:lnTo>
                  <a:lnTo>
                    <a:pt x="1392" y="154"/>
                  </a:lnTo>
                  <a:lnTo>
                    <a:pt x="1392" y="153"/>
                  </a:lnTo>
                  <a:lnTo>
                    <a:pt x="1393" y="152"/>
                  </a:lnTo>
                  <a:lnTo>
                    <a:pt x="1394" y="151"/>
                  </a:lnTo>
                  <a:lnTo>
                    <a:pt x="1395" y="150"/>
                  </a:lnTo>
                  <a:lnTo>
                    <a:pt x="1395" y="150"/>
                  </a:lnTo>
                  <a:lnTo>
                    <a:pt x="1396" y="149"/>
                  </a:lnTo>
                  <a:lnTo>
                    <a:pt x="1397" y="148"/>
                  </a:lnTo>
                  <a:lnTo>
                    <a:pt x="1399" y="146"/>
                  </a:lnTo>
                  <a:lnTo>
                    <a:pt x="1400" y="145"/>
                  </a:lnTo>
                  <a:lnTo>
                    <a:pt x="1401" y="144"/>
                  </a:lnTo>
                  <a:lnTo>
                    <a:pt x="1402" y="143"/>
                  </a:lnTo>
                  <a:lnTo>
                    <a:pt x="1403" y="142"/>
                  </a:lnTo>
                  <a:lnTo>
                    <a:pt x="1403" y="142"/>
                  </a:lnTo>
                  <a:lnTo>
                    <a:pt x="1404" y="141"/>
                  </a:lnTo>
                  <a:lnTo>
                    <a:pt x="1407" y="137"/>
                  </a:lnTo>
                  <a:lnTo>
                    <a:pt x="1408" y="137"/>
                  </a:lnTo>
                  <a:lnTo>
                    <a:pt x="1409" y="136"/>
                  </a:lnTo>
                  <a:lnTo>
                    <a:pt x="1409" y="135"/>
                  </a:lnTo>
                  <a:lnTo>
                    <a:pt x="1410" y="134"/>
                  </a:lnTo>
                  <a:lnTo>
                    <a:pt x="1411" y="134"/>
                  </a:lnTo>
                  <a:lnTo>
                    <a:pt x="1412" y="132"/>
                  </a:lnTo>
                  <a:lnTo>
                    <a:pt x="1412" y="132"/>
                  </a:lnTo>
                  <a:lnTo>
                    <a:pt x="1413" y="131"/>
                  </a:lnTo>
                  <a:lnTo>
                    <a:pt x="1414" y="129"/>
                  </a:lnTo>
                  <a:lnTo>
                    <a:pt x="1416" y="128"/>
                  </a:lnTo>
                  <a:lnTo>
                    <a:pt x="1416" y="127"/>
                  </a:lnTo>
                  <a:lnTo>
                    <a:pt x="1416" y="127"/>
                  </a:lnTo>
                  <a:lnTo>
                    <a:pt x="1417" y="126"/>
                  </a:lnTo>
                  <a:lnTo>
                    <a:pt x="1419" y="124"/>
                  </a:lnTo>
                  <a:lnTo>
                    <a:pt x="1419" y="123"/>
                  </a:lnTo>
                  <a:lnTo>
                    <a:pt x="1420" y="122"/>
                  </a:lnTo>
                  <a:lnTo>
                    <a:pt x="1420" y="122"/>
                  </a:lnTo>
                  <a:lnTo>
                    <a:pt x="1421" y="121"/>
                  </a:lnTo>
                  <a:lnTo>
                    <a:pt x="1422" y="120"/>
                  </a:lnTo>
                  <a:lnTo>
                    <a:pt x="1422" y="120"/>
                  </a:lnTo>
                  <a:lnTo>
                    <a:pt x="1422" y="119"/>
                  </a:lnTo>
                  <a:lnTo>
                    <a:pt x="1422" y="119"/>
                  </a:lnTo>
                  <a:lnTo>
                    <a:pt x="1423" y="119"/>
                  </a:lnTo>
                  <a:lnTo>
                    <a:pt x="1423" y="118"/>
                  </a:lnTo>
                  <a:lnTo>
                    <a:pt x="1423" y="118"/>
                  </a:lnTo>
                  <a:lnTo>
                    <a:pt x="1424" y="117"/>
                  </a:lnTo>
                  <a:lnTo>
                    <a:pt x="1425" y="117"/>
                  </a:lnTo>
                  <a:lnTo>
                    <a:pt x="1425" y="116"/>
                  </a:lnTo>
                  <a:lnTo>
                    <a:pt x="1426" y="115"/>
                  </a:lnTo>
                  <a:lnTo>
                    <a:pt x="1427" y="113"/>
                  </a:lnTo>
                  <a:lnTo>
                    <a:pt x="1428" y="113"/>
                  </a:lnTo>
                  <a:lnTo>
                    <a:pt x="1428" y="112"/>
                  </a:lnTo>
                  <a:lnTo>
                    <a:pt x="1428" y="112"/>
                  </a:lnTo>
                  <a:lnTo>
                    <a:pt x="1428" y="112"/>
                  </a:lnTo>
                  <a:lnTo>
                    <a:pt x="1428" y="112"/>
                  </a:lnTo>
                  <a:lnTo>
                    <a:pt x="1429" y="111"/>
                  </a:lnTo>
                  <a:lnTo>
                    <a:pt x="1431" y="109"/>
                  </a:lnTo>
                  <a:lnTo>
                    <a:pt x="1431" y="108"/>
                  </a:lnTo>
                  <a:lnTo>
                    <a:pt x="1431" y="108"/>
                  </a:lnTo>
                  <a:lnTo>
                    <a:pt x="1431" y="108"/>
                  </a:lnTo>
                  <a:lnTo>
                    <a:pt x="1432" y="107"/>
                  </a:lnTo>
                  <a:lnTo>
                    <a:pt x="1433" y="106"/>
                  </a:lnTo>
                  <a:lnTo>
                    <a:pt x="1433" y="106"/>
                  </a:lnTo>
                  <a:lnTo>
                    <a:pt x="1433" y="105"/>
                  </a:lnTo>
                  <a:lnTo>
                    <a:pt x="1435" y="103"/>
                  </a:lnTo>
                  <a:lnTo>
                    <a:pt x="1436" y="102"/>
                  </a:lnTo>
                  <a:lnTo>
                    <a:pt x="1436" y="102"/>
                  </a:lnTo>
                  <a:lnTo>
                    <a:pt x="1437" y="101"/>
                  </a:lnTo>
                  <a:lnTo>
                    <a:pt x="1438" y="99"/>
                  </a:lnTo>
                  <a:lnTo>
                    <a:pt x="1438" y="98"/>
                  </a:lnTo>
                  <a:lnTo>
                    <a:pt x="1439" y="97"/>
                  </a:lnTo>
                  <a:lnTo>
                    <a:pt x="1440" y="96"/>
                  </a:lnTo>
                  <a:lnTo>
                    <a:pt x="1442" y="93"/>
                  </a:lnTo>
                  <a:lnTo>
                    <a:pt x="1442" y="92"/>
                  </a:lnTo>
                  <a:lnTo>
                    <a:pt x="1442" y="92"/>
                  </a:lnTo>
                  <a:lnTo>
                    <a:pt x="1443" y="91"/>
                  </a:lnTo>
                  <a:lnTo>
                    <a:pt x="1443" y="90"/>
                  </a:lnTo>
                  <a:lnTo>
                    <a:pt x="1444" y="88"/>
                  </a:lnTo>
                  <a:lnTo>
                    <a:pt x="1444" y="88"/>
                  </a:lnTo>
                  <a:lnTo>
                    <a:pt x="1448" y="81"/>
                  </a:lnTo>
                  <a:lnTo>
                    <a:pt x="1448" y="80"/>
                  </a:lnTo>
                  <a:lnTo>
                    <a:pt x="1449" y="78"/>
                  </a:lnTo>
                  <a:lnTo>
                    <a:pt x="1450" y="76"/>
                  </a:lnTo>
                  <a:lnTo>
                    <a:pt x="1451" y="75"/>
                  </a:lnTo>
                  <a:lnTo>
                    <a:pt x="1451" y="74"/>
                  </a:lnTo>
                  <a:lnTo>
                    <a:pt x="1452" y="71"/>
                  </a:lnTo>
                  <a:lnTo>
                    <a:pt x="1453" y="69"/>
                  </a:lnTo>
                  <a:lnTo>
                    <a:pt x="1454" y="67"/>
                  </a:lnTo>
                  <a:lnTo>
                    <a:pt x="1454" y="67"/>
                  </a:lnTo>
                  <a:lnTo>
                    <a:pt x="1455" y="66"/>
                  </a:lnTo>
                  <a:lnTo>
                    <a:pt x="1455" y="64"/>
                  </a:lnTo>
                  <a:lnTo>
                    <a:pt x="1455" y="64"/>
                  </a:lnTo>
                  <a:lnTo>
                    <a:pt x="1456" y="61"/>
                  </a:lnTo>
                  <a:lnTo>
                    <a:pt x="1457" y="61"/>
                  </a:lnTo>
                  <a:lnTo>
                    <a:pt x="1457" y="59"/>
                  </a:lnTo>
                  <a:lnTo>
                    <a:pt x="1458" y="58"/>
                  </a:lnTo>
                  <a:lnTo>
                    <a:pt x="1458" y="56"/>
                  </a:lnTo>
                  <a:lnTo>
                    <a:pt x="1460" y="52"/>
                  </a:lnTo>
                  <a:lnTo>
                    <a:pt x="1461" y="47"/>
                  </a:lnTo>
                  <a:lnTo>
                    <a:pt x="1461" y="46"/>
                  </a:lnTo>
                  <a:lnTo>
                    <a:pt x="1463" y="36"/>
                  </a:lnTo>
                  <a:lnTo>
                    <a:pt x="1464" y="28"/>
                  </a:lnTo>
                  <a:lnTo>
                    <a:pt x="1465" y="27"/>
                  </a:lnTo>
                  <a:lnTo>
                    <a:pt x="1465" y="25"/>
                  </a:lnTo>
                  <a:lnTo>
                    <a:pt x="1466" y="23"/>
                  </a:lnTo>
                  <a:lnTo>
                    <a:pt x="1466" y="22"/>
                  </a:lnTo>
                  <a:lnTo>
                    <a:pt x="1466" y="20"/>
                  </a:lnTo>
                  <a:lnTo>
                    <a:pt x="1467" y="6"/>
                  </a:lnTo>
                  <a:lnTo>
                    <a:pt x="1468" y="1"/>
                  </a:lnTo>
                  <a:lnTo>
                    <a:pt x="1468" y="0"/>
                  </a:lnTo>
                </a:path>
              </a:pathLst>
            </a:custGeom>
            <a:noFill/>
            <a:ln w="12">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1" name="Freeform 17"/>
            <p:cNvSpPr>
              <a:spLocks/>
            </p:cNvSpPr>
            <p:nvPr/>
          </p:nvSpPr>
          <p:spPr bwMode="auto">
            <a:xfrm>
              <a:off x="2714" y="648"/>
              <a:ext cx="4548" cy="2103"/>
            </a:xfrm>
            <a:custGeom>
              <a:avLst/>
              <a:gdLst/>
              <a:ahLst/>
              <a:cxnLst>
                <a:cxn ang="0">
                  <a:pos x="23" y="722"/>
                </a:cxn>
                <a:cxn ang="0">
                  <a:pos x="51" y="719"/>
                </a:cxn>
                <a:cxn ang="0">
                  <a:pos x="64" y="717"/>
                </a:cxn>
                <a:cxn ang="0">
                  <a:pos x="91" y="714"/>
                </a:cxn>
                <a:cxn ang="0">
                  <a:pos x="106" y="711"/>
                </a:cxn>
                <a:cxn ang="0">
                  <a:pos x="123" y="708"/>
                </a:cxn>
                <a:cxn ang="0">
                  <a:pos x="136" y="706"/>
                </a:cxn>
                <a:cxn ang="0">
                  <a:pos x="159" y="701"/>
                </a:cxn>
                <a:cxn ang="0">
                  <a:pos x="189" y="695"/>
                </a:cxn>
                <a:cxn ang="0">
                  <a:pos x="219" y="689"/>
                </a:cxn>
                <a:cxn ang="0">
                  <a:pos x="251" y="682"/>
                </a:cxn>
                <a:cxn ang="0">
                  <a:pos x="285" y="675"/>
                </a:cxn>
                <a:cxn ang="0">
                  <a:pos x="304" y="670"/>
                </a:cxn>
                <a:cxn ang="0">
                  <a:pos x="321" y="666"/>
                </a:cxn>
                <a:cxn ang="0">
                  <a:pos x="344" y="661"/>
                </a:cxn>
                <a:cxn ang="0">
                  <a:pos x="370" y="655"/>
                </a:cxn>
                <a:cxn ang="0">
                  <a:pos x="391" y="649"/>
                </a:cxn>
                <a:cxn ang="0">
                  <a:pos x="415" y="643"/>
                </a:cxn>
                <a:cxn ang="0">
                  <a:pos x="441" y="635"/>
                </a:cxn>
                <a:cxn ang="0">
                  <a:pos x="471" y="626"/>
                </a:cxn>
                <a:cxn ang="0">
                  <a:pos x="491" y="621"/>
                </a:cxn>
                <a:cxn ang="0">
                  <a:pos x="504" y="617"/>
                </a:cxn>
                <a:cxn ang="0">
                  <a:pos x="515" y="613"/>
                </a:cxn>
                <a:cxn ang="0">
                  <a:pos x="547" y="603"/>
                </a:cxn>
                <a:cxn ang="0">
                  <a:pos x="581" y="592"/>
                </a:cxn>
                <a:cxn ang="0">
                  <a:pos x="600" y="586"/>
                </a:cxn>
                <a:cxn ang="0">
                  <a:pos x="628" y="576"/>
                </a:cxn>
                <a:cxn ang="0">
                  <a:pos x="648" y="569"/>
                </a:cxn>
                <a:cxn ang="0">
                  <a:pos x="663" y="563"/>
                </a:cxn>
                <a:cxn ang="0">
                  <a:pos x="684" y="555"/>
                </a:cxn>
                <a:cxn ang="0">
                  <a:pos x="707" y="546"/>
                </a:cxn>
                <a:cxn ang="0">
                  <a:pos x="717" y="542"/>
                </a:cxn>
                <a:cxn ang="0">
                  <a:pos x="733" y="536"/>
                </a:cxn>
                <a:cxn ang="0">
                  <a:pos x="756" y="526"/>
                </a:cxn>
                <a:cxn ang="0">
                  <a:pos x="775" y="518"/>
                </a:cxn>
                <a:cxn ang="0">
                  <a:pos x="806" y="504"/>
                </a:cxn>
                <a:cxn ang="0">
                  <a:pos x="833" y="492"/>
                </a:cxn>
                <a:cxn ang="0">
                  <a:pos x="851" y="483"/>
                </a:cxn>
                <a:cxn ang="0">
                  <a:pos x="876" y="470"/>
                </a:cxn>
                <a:cxn ang="0">
                  <a:pos x="906" y="454"/>
                </a:cxn>
                <a:cxn ang="0">
                  <a:pos x="932" y="441"/>
                </a:cxn>
                <a:cxn ang="0">
                  <a:pos x="955" y="429"/>
                </a:cxn>
                <a:cxn ang="0">
                  <a:pos x="986" y="412"/>
                </a:cxn>
                <a:cxn ang="0">
                  <a:pos x="1012" y="399"/>
                </a:cxn>
                <a:cxn ang="0">
                  <a:pos x="1042" y="383"/>
                </a:cxn>
                <a:cxn ang="0">
                  <a:pos x="1062" y="373"/>
                </a:cxn>
                <a:cxn ang="0">
                  <a:pos x="1093" y="355"/>
                </a:cxn>
                <a:cxn ang="0">
                  <a:pos x="1126" y="336"/>
                </a:cxn>
                <a:cxn ang="0">
                  <a:pos x="1152" y="320"/>
                </a:cxn>
                <a:cxn ang="0">
                  <a:pos x="1168" y="310"/>
                </a:cxn>
                <a:cxn ang="0">
                  <a:pos x="1185" y="299"/>
                </a:cxn>
                <a:cxn ang="0">
                  <a:pos x="1204" y="287"/>
                </a:cxn>
                <a:cxn ang="0">
                  <a:pos x="1229" y="268"/>
                </a:cxn>
                <a:cxn ang="0">
                  <a:pos x="1248" y="253"/>
                </a:cxn>
                <a:cxn ang="0">
                  <a:pos x="1278" y="229"/>
                </a:cxn>
                <a:cxn ang="0">
                  <a:pos x="1305" y="207"/>
                </a:cxn>
                <a:cxn ang="0">
                  <a:pos x="1323" y="193"/>
                </a:cxn>
                <a:cxn ang="0">
                  <a:pos x="1351" y="168"/>
                </a:cxn>
                <a:cxn ang="0">
                  <a:pos x="1378" y="142"/>
                </a:cxn>
                <a:cxn ang="0">
                  <a:pos x="1407" y="111"/>
                </a:cxn>
                <a:cxn ang="0">
                  <a:pos x="1433" y="83"/>
                </a:cxn>
                <a:cxn ang="0">
                  <a:pos x="1453" y="47"/>
                </a:cxn>
              </a:cxnLst>
              <a:rect l="0" t="0" r="r" b="b"/>
              <a:pathLst>
                <a:path w="1466" h="724">
                  <a:moveTo>
                    <a:pt x="0" y="724"/>
                  </a:moveTo>
                  <a:lnTo>
                    <a:pt x="0" y="724"/>
                  </a:lnTo>
                  <a:lnTo>
                    <a:pt x="1" y="724"/>
                  </a:lnTo>
                  <a:lnTo>
                    <a:pt x="2" y="724"/>
                  </a:lnTo>
                  <a:lnTo>
                    <a:pt x="3" y="724"/>
                  </a:lnTo>
                  <a:lnTo>
                    <a:pt x="3" y="724"/>
                  </a:lnTo>
                  <a:lnTo>
                    <a:pt x="4" y="724"/>
                  </a:lnTo>
                  <a:lnTo>
                    <a:pt x="7" y="723"/>
                  </a:lnTo>
                  <a:lnTo>
                    <a:pt x="8" y="723"/>
                  </a:lnTo>
                  <a:lnTo>
                    <a:pt x="8" y="723"/>
                  </a:lnTo>
                  <a:lnTo>
                    <a:pt x="8" y="723"/>
                  </a:lnTo>
                  <a:lnTo>
                    <a:pt x="8" y="723"/>
                  </a:lnTo>
                  <a:lnTo>
                    <a:pt x="8" y="723"/>
                  </a:lnTo>
                  <a:lnTo>
                    <a:pt x="9" y="723"/>
                  </a:lnTo>
                  <a:lnTo>
                    <a:pt x="11" y="723"/>
                  </a:lnTo>
                  <a:lnTo>
                    <a:pt x="13" y="723"/>
                  </a:lnTo>
                  <a:lnTo>
                    <a:pt x="13" y="723"/>
                  </a:lnTo>
                  <a:lnTo>
                    <a:pt x="15" y="723"/>
                  </a:lnTo>
                  <a:lnTo>
                    <a:pt x="15" y="723"/>
                  </a:lnTo>
                  <a:lnTo>
                    <a:pt x="16" y="723"/>
                  </a:lnTo>
                  <a:lnTo>
                    <a:pt x="17" y="723"/>
                  </a:lnTo>
                  <a:lnTo>
                    <a:pt x="18" y="723"/>
                  </a:lnTo>
                  <a:lnTo>
                    <a:pt x="18" y="723"/>
                  </a:lnTo>
                  <a:lnTo>
                    <a:pt x="18" y="723"/>
                  </a:lnTo>
                  <a:lnTo>
                    <a:pt x="19" y="723"/>
                  </a:lnTo>
                  <a:lnTo>
                    <a:pt x="20" y="722"/>
                  </a:lnTo>
                  <a:lnTo>
                    <a:pt x="20" y="722"/>
                  </a:lnTo>
                  <a:lnTo>
                    <a:pt x="22" y="722"/>
                  </a:lnTo>
                  <a:lnTo>
                    <a:pt x="23" y="722"/>
                  </a:lnTo>
                  <a:lnTo>
                    <a:pt x="23" y="722"/>
                  </a:lnTo>
                  <a:lnTo>
                    <a:pt x="24" y="722"/>
                  </a:lnTo>
                  <a:lnTo>
                    <a:pt x="24" y="722"/>
                  </a:lnTo>
                  <a:lnTo>
                    <a:pt x="26" y="722"/>
                  </a:lnTo>
                  <a:lnTo>
                    <a:pt x="26" y="722"/>
                  </a:lnTo>
                  <a:lnTo>
                    <a:pt x="27" y="722"/>
                  </a:lnTo>
                  <a:lnTo>
                    <a:pt x="27" y="722"/>
                  </a:lnTo>
                  <a:lnTo>
                    <a:pt x="28" y="722"/>
                  </a:lnTo>
                  <a:lnTo>
                    <a:pt x="28" y="722"/>
                  </a:lnTo>
                  <a:lnTo>
                    <a:pt x="30" y="721"/>
                  </a:lnTo>
                  <a:lnTo>
                    <a:pt x="30" y="721"/>
                  </a:lnTo>
                  <a:lnTo>
                    <a:pt x="34" y="721"/>
                  </a:lnTo>
                  <a:lnTo>
                    <a:pt x="35" y="721"/>
                  </a:lnTo>
                  <a:lnTo>
                    <a:pt x="37" y="721"/>
                  </a:lnTo>
                  <a:lnTo>
                    <a:pt x="38" y="721"/>
                  </a:lnTo>
                  <a:lnTo>
                    <a:pt x="38" y="720"/>
                  </a:lnTo>
                  <a:lnTo>
                    <a:pt x="39" y="720"/>
                  </a:lnTo>
                  <a:lnTo>
                    <a:pt x="40" y="720"/>
                  </a:lnTo>
                  <a:lnTo>
                    <a:pt x="41" y="720"/>
                  </a:lnTo>
                  <a:lnTo>
                    <a:pt x="41" y="720"/>
                  </a:lnTo>
                  <a:lnTo>
                    <a:pt x="42" y="720"/>
                  </a:lnTo>
                  <a:lnTo>
                    <a:pt x="43" y="720"/>
                  </a:lnTo>
                  <a:lnTo>
                    <a:pt x="44" y="720"/>
                  </a:lnTo>
                  <a:lnTo>
                    <a:pt x="45" y="720"/>
                  </a:lnTo>
                  <a:lnTo>
                    <a:pt x="46" y="720"/>
                  </a:lnTo>
                  <a:lnTo>
                    <a:pt x="47" y="719"/>
                  </a:lnTo>
                  <a:lnTo>
                    <a:pt x="48" y="719"/>
                  </a:lnTo>
                  <a:lnTo>
                    <a:pt x="48" y="719"/>
                  </a:lnTo>
                  <a:lnTo>
                    <a:pt x="49" y="719"/>
                  </a:lnTo>
                  <a:lnTo>
                    <a:pt x="50" y="719"/>
                  </a:lnTo>
                  <a:lnTo>
                    <a:pt x="51" y="719"/>
                  </a:lnTo>
                  <a:lnTo>
                    <a:pt x="52" y="719"/>
                  </a:lnTo>
                  <a:lnTo>
                    <a:pt x="53" y="719"/>
                  </a:lnTo>
                  <a:lnTo>
                    <a:pt x="54" y="719"/>
                  </a:lnTo>
                  <a:lnTo>
                    <a:pt x="55" y="718"/>
                  </a:lnTo>
                  <a:lnTo>
                    <a:pt x="55" y="718"/>
                  </a:lnTo>
                  <a:lnTo>
                    <a:pt x="55" y="718"/>
                  </a:lnTo>
                  <a:lnTo>
                    <a:pt x="55" y="718"/>
                  </a:lnTo>
                  <a:lnTo>
                    <a:pt x="56" y="718"/>
                  </a:lnTo>
                  <a:lnTo>
                    <a:pt x="56" y="718"/>
                  </a:lnTo>
                  <a:lnTo>
                    <a:pt x="56" y="718"/>
                  </a:lnTo>
                  <a:lnTo>
                    <a:pt x="56" y="718"/>
                  </a:lnTo>
                  <a:lnTo>
                    <a:pt x="56" y="718"/>
                  </a:lnTo>
                  <a:lnTo>
                    <a:pt x="56" y="718"/>
                  </a:lnTo>
                  <a:lnTo>
                    <a:pt x="56" y="718"/>
                  </a:lnTo>
                  <a:lnTo>
                    <a:pt x="56" y="718"/>
                  </a:lnTo>
                  <a:lnTo>
                    <a:pt x="56" y="718"/>
                  </a:lnTo>
                  <a:lnTo>
                    <a:pt x="56" y="718"/>
                  </a:lnTo>
                  <a:lnTo>
                    <a:pt x="56" y="718"/>
                  </a:lnTo>
                  <a:lnTo>
                    <a:pt x="57" y="718"/>
                  </a:lnTo>
                  <a:lnTo>
                    <a:pt x="57" y="718"/>
                  </a:lnTo>
                  <a:lnTo>
                    <a:pt x="57" y="718"/>
                  </a:lnTo>
                  <a:lnTo>
                    <a:pt x="57" y="718"/>
                  </a:lnTo>
                  <a:lnTo>
                    <a:pt x="57" y="718"/>
                  </a:lnTo>
                  <a:lnTo>
                    <a:pt x="58" y="718"/>
                  </a:lnTo>
                  <a:lnTo>
                    <a:pt x="58" y="718"/>
                  </a:lnTo>
                  <a:lnTo>
                    <a:pt x="60" y="718"/>
                  </a:lnTo>
                  <a:lnTo>
                    <a:pt x="61" y="718"/>
                  </a:lnTo>
                  <a:lnTo>
                    <a:pt x="61" y="718"/>
                  </a:lnTo>
                  <a:lnTo>
                    <a:pt x="63" y="718"/>
                  </a:lnTo>
                  <a:lnTo>
                    <a:pt x="64" y="717"/>
                  </a:lnTo>
                  <a:lnTo>
                    <a:pt x="65" y="717"/>
                  </a:lnTo>
                  <a:lnTo>
                    <a:pt x="65" y="717"/>
                  </a:lnTo>
                  <a:lnTo>
                    <a:pt x="66" y="717"/>
                  </a:lnTo>
                  <a:lnTo>
                    <a:pt x="66" y="717"/>
                  </a:lnTo>
                  <a:lnTo>
                    <a:pt x="67" y="717"/>
                  </a:lnTo>
                  <a:lnTo>
                    <a:pt x="68" y="717"/>
                  </a:lnTo>
                  <a:lnTo>
                    <a:pt x="69" y="717"/>
                  </a:lnTo>
                  <a:lnTo>
                    <a:pt x="70" y="717"/>
                  </a:lnTo>
                  <a:lnTo>
                    <a:pt x="70" y="717"/>
                  </a:lnTo>
                  <a:lnTo>
                    <a:pt x="71" y="716"/>
                  </a:lnTo>
                  <a:lnTo>
                    <a:pt x="72" y="716"/>
                  </a:lnTo>
                  <a:lnTo>
                    <a:pt x="73" y="716"/>
                  </a:lnTo>
                  <a:lnTo>
                    <a:pt x="73" y="716"/>
                  </a:lnTo>
                  <a:lnTo>
                    <a:pt x="73" y="716"/>
                  </a:lnTo>
                  <a:lnTo>
                    <a:pt x="74" y="716"/>
                  </a:lnTo>
                  <a:lnTo>
                    <a:pt x="76" y="716"/>
                  </a:lnTo>
                  <a:lnTo>
                    <a:pt x="77" y="716"/>
                  </a:lnTo>
                  <a:lnTo>
                    <a:pt x="78" y="716"/>
                  </a:lnTo>
                  <a:lnTo>
                    <a:pt x="79" y="715"/>
                  </a:lnTo>
                  <a:lnTo>
                    <a:pt x="79" y="715"/>
                  </a:lnTo>
                  <a:lnTo>
                    <a:pt x="80" y="715"/>
                  </a:lnTo>
                  <a:lnTo>
                    <a:pt x="80" y="715"/>
                  </a:lnTo>
                  <a:lnTo>
                    <a:pt x="82" y="715"/>
                  </a:lnTo>
                  <a:lnTo>
                    <a:pt x="83" y="715"/>
                  </a:lnTo>
                  <a:lnTo>
                    <a:pt x="84" y="715"/>
                  </a:lnTo>
                  <a:lnTo>
                    <a:pt x="86" y="714"/>
                  </a:lnTo>
                  <a:lnTo>
                    <a:pt x="88" y="714"/>
                  </a:lnTo>
                  <a:lnTo>
                    <a:pt x="89" y="714"/>
                  </a:lnTo>
                  <a:lnTo>
                    <a:pt x="90" y="714"/>
                  </a:lnTo>
                  <a:lnTo>
                    <a:pt x="91" y="714"/>
                  </a:lnTo>
                  <a:lnTo>
                    <a:pt x="91" y="714"/>
                  </a:lnTo>
                  <a:lnTo>
                    <a:pt x="91" y="714"/>
                  </a:lnTo>
                  <a:lnTo>
                    <a:pt x="91" y="714"/>
                  </a:lnTo>
                  <a:lnTo>
                    <a:pt x="92" y="714"/>
                  </a:lnTo>
                  <a:lnTo>
                    <a:pt x="92" y="714"/>
                  </a:lnTo>
                  <a:lnTo>
                    <a:pt x="92" y="714"/>
                  </a:lnTo>
                  <a:lnTo>
                    <a:pt x="93" y="713"/>
                  </a:lnTo>
                  <a:lnTo>
                    <a:pt x="93" y="713"/>
                  </a:lnTo>
                  <a:lnTo>
                    <a:pt x="94" y="713"/>
                  </a:lnTo>
                  <a:lnTo>
                    <a:pt x="94" y="713"/>
                  </a:lnTo>
                  <a:lnTo>
                    <a:pt x="94" y="713"/>
                  </a:lnTo>
                  <a:lnTo>
                    <a:pt x="95" y="713"/>
                  </a:lnTo>
                  <a:lnTo>
                    <a:pt x="95" y="713"/>
                  </a:lnTo>
                  <a:lnTo>
                    <a:pt x="96" y="713"/>
                  </a:lnTo>
                  <a:lnTo>
                    <a:pt x="96" y="713"/>
                  </a:lnTo>
                  <a:lnTo>
                    <a:pt x="97" y="713"/>
                  </a:lnTo>
                  <a:lnTo>
                    <a:pt x="98" y="713"/>
                  </a:lnTo>
                  <a:lnTo>
                    <a:pt x="98" y="713"/>
                  </a:lnTo>
                  <a:lnTo>
                    <a:pt x="99" y="713"/>
                  </a:lnTo>
                  <a:lnTo>
                    <a:pt x="99" y="713"/>
                  </a:lnTo>
                  <a:lnTo>
                    <a:pt x="100" y="712"/>
                  </a:lnTo>
                  <a:lnTo>
                    <a:pt x="100" y="712"/>
                  </a:lnTo>
                  <a:lnTo>
                    <a:pt x="101" y="712"/>
                  </a:lnTo>
                  <a:lnTo>
                    <a:pt x="102" y="712"/>
                  </a:lnTo>
                  <a:lnTo>
                    <a:pt x="103" y="712"/>
                  </a:lnTo>
                  <a:lnTo>
                    <a:pt x="103" y="712"/>
                  </a:lnTo>
                  <a:lnTo>
                    <a:pt x="105" y="712"/>
                  </a:lnTo>
                  <a:lnTo>
                    <a:pt x="105" y="712"/>
                  </a:lnTo>
                  <a:lnTo>
                    <a:pt x="106" y="711"/>
                  </a:lnTo>
                  <a:lnTo>
                    <a:pt x="106" y="711"/>
                  </a:lnTo>
                  <a:lnTo>
                    <a:pt x="107" y="711"/>
                  </a:lnTo>
                  <a:lnTo>
                    <a:pt x="108" y="711"/>
                  </a:lnTo>
                  <a:lnTo>
                    <a:pt x="109" y="711"/>
                  </a:lnTo>
                  <a:lnTo>
                    <a:pt x="110" y="711"/>
                  </a:lnTo>
                  <a:lnTo>
                    <a:pt x="110" y="711"/>
                  </a:lnTo>
                  <a:lnTo>
                    <a:pt x="110" y="711"/>
                  </a:lnTo>
                  <a:lnTo>
                    <a:pt x="112" y="710"/>
                  </a:lnTo>
                  <a:lnTo>
                    <a:pt x="114" y="710"/>
                  </a:lnTo>
                  <a:lnTo>
                    <a:pt x="114" y="710"/>
                  </a:lnTo>
                  <a:lnTo>
                    <a:pt x="115" y="710"/>
                  </a:lnTo>
                  <a:lnTo>
                    <a:pt x="116" y="710"/>
                  </a:lnTo>
                  <a:lnTo>
                    <a:pt x="117" y="710"/>
                  </a:lnTo>
                  <a:lnTo>
                    <a:pt x="119" y="709"/>
                  </a:lnTo>
                  <a:lnTo>
                    <a:pt x="119" y="709"/>
                  </a:lnTo>
                  <a:lnTo>
                    <a:pt x="119" y="709"/>
                  </a:lnTo>
                  <a:lnTo>
                    <a:pt x="120" y="709"/>
                  </a:lnTo>
                  <a:lnTo>
                    <a:pt x="120" y="709"/>
                  </a:lnTo>
                  <a:lnTo>
                    <a:pt x="121" y="709"/>
                  </a:lnTo>
                  <a:lnTo>
                    <a:pt x="121" y="709"/>
                  </a:lnTo>
                  <a:lnTo>
                    <a:pt x="121" y="709"/>
                  </a:lnTo>
                  <a:lnTo>
                    <a:pt x="121" y="709"/>
                  </a:lnTo>
                  <a:lnTo>
                    <a:pt x="122" y="709"/>
                  </a:lnTo>
                  <a:lnTo>
                    <a:pt x="122" y="709"/>
                  </a:lnTo>
                  <a:lnTo>
                    <a:pt x="122" y="709"/>
                  </a:lnTo>
                  <a:lnTo>
                    <a:pt x="122" y="709"/>
                  </a:lnTo>
                  <a:lnTo>
                    <a:pt x="122" y="709"/>
                  </a:lnTo>
                  <a:lnTo>
                    <a:pt x="123" y="708"/>
                  </a:lnTo>
                  <a:lnTo>
                    <a:pt x="123" y="708"/>
                  </a:lnTo>
                  <a:lnTo>
                    <a:pt x="123" y="708"/>
                  </a:lnTo>
                  <a:lnTo>
                    <a:pt x="123" y="708"/>
                  </a:lnTo>
                  <a:lnTo>
                    <a:pt x="123" y="708"/>
                  </a:lnTo>
                  <a:lnTo>
                    <a:pt x="123" y="708"/>
                  </a:lnTo>
                  <a:lnTo>
                    <a:pt x="123" y="708"/>
                  </a:lnTo>
                  <a:lnTo>
                    <a:pt x="123" y="708"/>
                  </a:lnTo>
                  <a:lnTo>
                    <a:pt x="124" y="708"/>
                  </a:lnTo>
                  <a:lnTo>
                    <a:pt x="124" y="708"/>
                  </a:lnTo>
                  <a:lnTo>
                    <a:pt x="125" y="708"/>
                  </a:lnTo>
                  <a:lnTo>
                    <a:pt x="125" y="708"/>
                  </a:lnTo>
                  <a:lnTo>
                    <a:pt x="125" y="708"/>
                  </a:lnTo>
                  <a:lnTo>
                    <a:pt x="125" y="708"/>
                  </a:lnTo>
                  <a:lnTo>
                    <a:pt x="126" y="708"/>
                  </a:lnTo>
                  <a:lnTo>
                    <a:pt x="127" y="708"/>
                  </a:lnTo>
                  <a:lnTo>
                    <a:pt x="127" y="708"/>
                  </a:lnTo>
                  <a:lnTo>
                    <a:pt x="128" y="708"/>
                  </a:lnTo>
                  <a:lnTo>
                    <a:pt x="129" y="707"/>
                  </a:lnTo>
                  <a:lnTo>
                    <a:pt x="131" y="707"/>
                  </a:lnTo>
                  <a:lnTo>
                    <a:pt x="131" y="707"/>
                  </a:lnTo>
                  <a:lnTo>
                    <a:pt x="131" y="707"/>
                  </a:lnTo>
                  <a:lnTo>
                    <a:pt x="131" y="707"/>
                  </a:lnTo>
                  <a:lnTo>
                    <a:pt x="131" y="707"/>
                  </a:lnTo>
                  <a:lnTo>
                    <a:pt x="132" y="707"/>
                  </a:lnTo>
                  <a:lnTo>
                    <a:pt x="133" y="707"/>
                  </a:lnTo>
                  <a:lnTo>
                    <a:pt x="133" y="706"/>
                  </a:lnTo>
                  <a:lnTo>
                    <a:pt x="134" y="706"/>
                  </a:lnTo>
                  <a:lnTo>
                    <a:pt x="134" y="706"/>
                  </a:lnTo>
                  <a:lnTo>
                    <a:pt x="135" y="706"/>
                  </a:lnTo>
                  <a:lnTo>
                    <a:pt x="135" y="706"/>
                  </a:lnTo>
                  <a:lnTo>
                    <a:pt x="136" y="706"/>
                  </a:lnTo>
                  <a:lnTo>
                    <a:pt x="136" y="706"/>
                  </a:lnTo>
                  <a:lnTo>
                    <a:pt x="136" y="706"/>
                  </a:lnTo>
                  <a:lnTo>
                    <a:pt x="136" y="706"/>
                  </a:lnTo>
                  <a:lnTo>
                    <a:pt x="136" y="706"/>
                  </a:lnTo>
                  <a:lnTo>
                    <a:pt x="136" y="706"/>
                  </a:lnTo>
                  <a:lnTo>
                    <a:pt x="136" y="706"/>
                  </a:lnTo>
                  <a:lnTo>
                    <a:pt x="136" y="706"/>
                  </a:lnTo>
                  <a:lnTo>
                    <a:pt x="137" y="706"/>
                  </a:lnTo>
                  <a:lnTo>
                    <a:pt x="137" y="706"/>
                  </a:lnTo>
                  <a:lnTo>
                    <a:pt x="137" y="706"/>
                  </a:lnTo>
                  <a:lnTo>
                    <a:pt x="137" y="706"/>
                  </a:lnTo>
                  <a:lnTo>
                    <a:pt x="137" y="706"/>
                  </a:lnTo>
                  <a:lnTo>
                    <a:pt x="137" y="706"/>
                  </a:lnTo>
                  <a:lnTo>
                    <a:pt x="137" y="706"/>
                  </a:lnTo>
                  <a:lnTo>
                    <a:pt x="137" y="706"/>
                  </a:lnTo>
                  <a:lnTo>
                    <a:pt x="138" y="706"/>
                  </a:lnTo>
                  <a:lnTo>
                    <a:pt x="139" y="705"/>
                  </a:lnTo>
                  <a:lnTo>
                    <a:pt x="140" y="705"/>
                  </a:lnTo>
                  <a:lnTo>
                    <a:pt x="141" y="705"/>
                  </a:lnTo>
                  <a:lnTo>
                    <a:pt x="141" y="705"/>
                  </a:lnTo>
                  <a:lnTo>
                    <a:pt x="142" y="705"/>
                  </a:lnTo>
                  <a:lnTo>
                    <a:pt x="143" y="704"/>
                  </a:lnTo>
                  <a:lnTo>
                    <a:pt x="144" y="704"/>
                  </a:lnTo>
                  <a:lnTo>
                    <a:pt x="144" y="704"/>
                  </a:lnTo>
                  <a:lnTo>
                    <a:pt x="147" y="704"/>
                  </a:lnTo>
                  <a:lnTo>
                    <a:pt x="150" y="703"/>
                  </a:lnTo>
                  <a:lnTo>
                    <a:pt x="151" y="703"/>
                  </a:lnTo>
                  <a:lnTo>
                    <a:pt x="153" y="702"/>
                  </a:lnTo>
                  <a:lnTo>
                    <a:pt x="154" y="702"/>
                  </a:lnTo>
                  <a:lnTo>
                    <a:pt x="155" y="702"/>
                  </a:lnTo>
                  <a:lnTo>
                    <a:pt x="157" y="702"/>
                  </a:lnTo>
                  <a:lnTo>
                    <a:pt x="159" y="701"/>
                  </a:lnTo>
                  <a:lnTo>
                    <a:pt x="159" y="701"/>
                  </a:lnTo>
                  <a:lnTo>
                    <a:pt x="160" y="701"/>
                  </a:lnTo>
                  <a:lnTo>
                    <a:pt x="160" y="701"/>
                  </a:lnTo>
                  <a:lnTo>
                    <a:pt x="161" y="701"/>
                  </a:lnTo>
                  <a:lnTo>
                    <a:pt x="162" y="701"/>
                  </a:lnTo>
                  <a:lnTo>
                    <a:pt x="163" y="700"/>
                  </a:lnTo>
                  <a:lnTo>
                    <a:pt x="164" y="700"/>
                  </a:lnTo>
                  <a:lnTo>
                    <a:pt x="164" y="700"/>
                  </a:lnTo>
                  <a:lnTo>
                    <a:pt x="166" y="700"/>
                  </a:lnTo>
                  <a:lnTo>
                    <a:pt x="167" y="700"/>
                  </a:lnTo>
                  <a:lnTo>
                    <a:pt x="167" y="700"/>
                  </a:lnTo>
                  <a:lnTo>
                    <a:pt x="168" y="700"/>
                  </a:lnTo>
                  <a:lnTo>
                    <a:pt x="168" y="699"/>
                  </a:lnTo>
                  <a:lnTo>
                    <a:pt x="168" y="699"/>
                  </a:lnTo>
                  <a:lnTo>
                    <a:pt x="169" y="699"/>
                  </a:lnTo>
                  <a:lnTo>
                    <a:pt x="169" y="699"/>
                  </a:lnTo>
                  <a:lnTo>
                    <a:pt x="170" y="699"/>
                  </a:lnTo>
                  <a:lnTo>
                    <a:pt x="171" y="699"/>
                  </a:lnTo>
                  <a:lnTo>
                    <a:pt x="173" y="698"/>
                  </a:lnTo>
                  <a:lnTo>
                    <a:pt x="174" y="698"/>
                  </a:lnTo>
                  <a:lnTo>
                    <a:pt x="176" y="698"/>
                  </a:lnTo>
                  <a:lnTo>
                    <a:pt x="178" y="697"/>
                  </a:lnTo>
                  <a:lnTo>
                    <a:pt x="179" y="697"/>
                  </a:lnTo>
                  <a:lnTo>
                    <a:pt x="181" y="697"/>
                  </a:lnTo>
                  <a:lnTo>
                    <a:pt x="182" y="697"/>
                  </a:lnTo>
                  <a:lnTo>
                    <a:pt x="185" y="696"/>
                  </a:lnTo>
                  <a:lnTo>
                    <a:pt x="186" y="696"/>
                  </a:lnTo>
                  <a:lnTo>
                    <a:pt x="187" y="695"/>
                  </a:lnTo>
                  <a:lnTo>
                    <a:pt x="188" y="695"/>
                  </a:lnTo>
                  <a:lnTo>
                    <a:pt x="189" y="695"/>
                  </a:lnTo>
                  <a:lnTo>
                    <a:pt x="190" y="695"/>
                  </a:lnTo>
                  <a:lnTo>
                    <a:pt x="190" y="695"/>
                  </a:lnTo>
                  <a:lnTo>
                    <a:pt x="192" y="694"/>
                  </a:lnTo>
                  <a:lnTo>
                    <a:pt x="193" y="694"/>
                  </a:lnTo>
                  <a:lnTo>
                    <a:pt x="194" y="694"/>
                  </a:lnTo>
                  <a:lnTo>
                    <a:pt x="195" y="694"/>
                  </a:lnTo>
                  <a:lnTo>
                    <a:pt x="196" y="694"/>
                  </a:lnTo>
                  <a:lnTo>
                    <a:pt x="197" y="693"/>
                  </a:lnTo>
                  <a:lnTo>
                    <a:pt x="198" y="693"/>
                  </a:lnTo>
                  <a:lnTo>
                    <a:pt x="199" y="693"/>
                  </a:lnTo>
                  <a:lnTo>
                    <a:pt x="200" y="693"/>
                  </a:lnTo>
                  <a:lnTo>
                    <a:pt x="200" y="693"/>
                  </a:lnTo>
                  <a:lnTo>
                    <a:pt x="200" y="693"/>
                  </a:lnTo>
                  <a:lnTo>
                    <a:pt x="201" y="693"/>
                  </a:lnTo>
                  <a:lnTo>
                    <a:pt x="203" y="692"/>
                  </a:lnTo>
                  <a:lnTo>
                    <a:pt x="204" y="692"/>
                  </a:lnTo>
                  <a:lnTo>
                    <a:pt x="205" y="692"/>
                  </a:lnTo>
                  <a:lnTo>
                    <a:pt x="207" y="691"/>
                  </a:lnTo>
                  <a:lnTo>
                    <a:pt x="208" y="691"/>
                  </a:lnTo>
                  <a:lnTo>
                    <a:pt x="209" y="691"/>
                  </a:lnTo>
                  <a:lnTo>
                    <a:pt x="210" y="691"/>
                  </a:lnTo>
                  <a:lnTo>
                    <a:pt x="211" y="690"/>
                  </a:lnTo>
                  <a:lnTo>
                    <a:pt x="212" y="690"/>
                  </a:lnTo>
                  <a:lnTo>
                    <a:pt x="213" y="690"/>
                  </a:lnTo>
                  <a:lnTo>
                    <a:pt x="214" y="690"/>
                  </a:lnTo>
                  <a:lnTo>
                    <a:pt x="215" y="690"/>
                  </a:lnTo>
                  <a:lnTo>
                    <a:pt x="216" y="689"/>
                  </a:lnTo>
                  <a:lnTo>
                    <a:pt x="217" y="689"/>
                  </a:lnTo>
                  <a:lnTo>
                    <a:pt x="218" y="689"/>
                  </a:lnTo>
                  <a:lnTo>
                    <a:pt x="219" y="689"/>
                  </a:lnTo>
                  <a:lnTo>
                    <a:pt x="220" y="689"/>
                  </a:lnTo>
                  <a:lnTo>
                    <a:pt x="224" y="688"/>
                  </a:lnTo>
                  <a:lnTo>
                    <a:pt x="225" y="688"/>
                  </a:lnTo>
                  <a:lnTo>
                    <a:pt x="226" y="687"/>
                  </a:lnTo>
                  <a:lnTo>
                    <a:pt x="227" y="687"/>
                  </a:lnTo>
                  <a:lnTo>
                    <a:pt x="228" y="687"/>
                  </a:lnTo>
                  <a:lnTo>
                    <a:pt x="229" y="687"/>
                  </a:lnTo>
                  <a:lnTo>
                    <a:pt x="229" y="687"/>
                  </a:lnTo>
                  <a:lnTo>
                    <a:pt x="230" y="686"/>
                  </a:lnTo>
                  <a:lnTo>
                    <a:pt x="231" y="686"/>
                  </a:lnTo>
                  <a:lnTo>
                    <a:pt x="233" y="686"/>
                  </a:lnTo>
                  <a:lnTo>
                    <a:pt x="234" y="686"/>
                  </a:lnTo>
                  <a:lnTo>
                    <a:pt x="234" y="686"/>
                  </a:lnTo>
                  <a:lnTo>
                    <a:pt x="235" y="686"/>
                  </a:lnTo>
                  <a:lnTo>
                    <a:pt x="236" y="685"/>
                  </a:lnTo>
                  <a:lnTo>
                    <a:pt x="236" y="685"/>
                  </a:lnTo>
                  <a:lnTo>
                    <a:pt x="237" y="685"/>
                  </a:lnTo>
                  <a:lnTo>
                    <a:pt x="238" y="685"/>
                  </a:lnTo>
                  <a:lnTo>
                    <a:pt x="239" y="685"/>
                  </a:lnTo>
                  <a:lnTo>
                    <a:pt x="240" y="684"/>
                  </a:lnTo>
                  <a:lnTo>
                    <a:pt x="241" y="684"/>
                  </a:lnTo>
                  <a:lnTo>
                    <a:pt x="242" y="684"/>
                  </a:lnTo>
                  <a:lnTo>
                    <a:pt x="244" y="684"/>
                  </a:lnTo>
                  <a:lnTo>
                    <a:pt x="244" y="684"/>
                  </a:lnTo>
                  <a:lnTo>
                    <a:pt x="245" y="683"/>
                  </a:lnTo>
                  <a:lnTo>
                    <a:pt x="247" y="683"/>
                  </a:lnTo>
                  <a:lnTo>
                    <a:pt x="247" y="683"/>
                  </a:lnTo>
                  <a:lnTo>
                    <a:pt x="247" y="683"/>
                  </a:lnTo>
                  <a:lnTo>
                    <a:pt x="248" y="683"/>
                  </a:lnTo>
                  <a:lnTo>
                    <a:pt x="251" y="682"/>
                  </a:lnTo>
                  <a:lnTo>
                    <a:pt x="251" y="682"/>
                  </a:lnTo>
                  <a:lnTo>
                    <a:pt x="252" y="682"/>
                  </a:lnTo>
                  <a:lnTo>
                    <a:pt x="254" y="682"/>
                  </a:lnTo>
                  <a:lnTo>
                    <a:pt x="254" y="682"/>
                  </a:lnTo>
                  <a:lnTo>
                    <a:pt x="255" y="681"/>
                  </a:lnTo>
                  <a:lnTo>
                    <a:pt x="257" y="681"/>
                  </a:lnTo>
                  <a:lnTo>
                    <a:pt x="258" y="681"/>
                  </a:lnTo>
                  <a:lnTo>
                    <a:pt x="260" y="680"/>
                  </a:lnTo>
                  <a:lnTo>
                    <a:pt x="261" y="680"/>
                  </a:lnTo>
                  <a:lnTo>
                    <a:pt x="262" y="680"/>
                  </a:lnTo>
                  <a:lnTo>
                    <a:pt x="262" y="680"/>
                  </a:lnTo>
                  <a:lnTo>
                    <a:pt x="262" y="680"/>
                  </a:lnTo>
                  <a:lnTo>
                    <a:pt x="263" y="680"/>
                  </a:lnTo>
                  <a:lnTo>
                    <a:pt x="264" y="679"/>
                  </a:lnTo>
                  <a:lnTo>
                    <a:pt x="264" y="679"/>
                  </a:lnTo>
                  <a:lnTo>
                    <a:pt x="265" y="679"/>
                  </a:lnTo>
                  <a:lnTo>
                    <a:pt x="265" y="679"/>
                  </a:lnTo>
                  <a:lnTo>
                    <a:pt x="267" y="679"/>
                  </a:lnTo>
                  <a:lnTo>
                    <a:pt x="268" y="679"/>
                  </a:lnTo>
                  <a:lnTo>
                    <a:pt x="268" y="679"/>
                  </a:lnTo>
                  <a:lnTo>
                    <a:pt x="269" y="678"/>
                  </a:lnTo>
                  <a:lnTo>
                    <a:pt x="271" y="678"/>
                  </a:lnTo>
                  <a:lnTo>
                    <a:pt x="273" y="678"/>
                  </a:lnTo>
                  <a:lnTo>
                    <a:pt x="273" y="677"/>
                  </a:lnTo>
                  <a:lnTo>
                    <a:pt x="274" y="677"/>
                  </a:lnTo>
                  <a:lnTo>
                    <a:pt x="275" y="677"/>
                  </a:lnTo>
                  <a:lnTo>
                    <a:pt x="276" y="677"/>
                  </a:lnTo>
                  <a:lnTo>
                    <a:pt x="282" y="676"/>
                  </a:lnTo>
                  <a:lnTo>
                    <a:pt x="283" y="675"/>
                  </a:lnTo>
                  <a:lnTo>
                    <a:pt x="285" y="675"/>
                  </a:lnTo>
                  <a:lnTo>
                    <a:pt x="285" y="675"/>
                  </a:lnTo>
                  <a:lnTo>
                    <a:pt x="287" y="674"/>
                  </a:lnTo>
                  <a:lnTo>
                    <a:pt x="288" y="674"/>
                  </a:lnTo>
                  <a:lnTo>
                    <a:pt x="288" y="674"/>
                  </a:lnTo>
                  <a:lnTo>
                    <a:pt x="288" y="674"/>
                  </a:lnTo>
                  <a:lnTo>
                    <a:pt x="289" y="674"/>
                  </a:lnTo>
                  <a:lnTo>
                    <a:pt x="289" y="674"/>
                  </a:lnTo>
                  <a:lnTo>
                    <a:pt x="290" y="674"/>
                  </a:lnTo>
                  <a:lnTo>
                    <a:pt x="293" y="673"/>
                  </a:lnTo>
                  <a:lnTo>
                    <a:pt x="294" y="673"/>
                  </a:lnTo>
                  <a:lnTo>
                    <a:pt x="294" y="673"/>
                  </a:lnTo>
                  <a:lnTo>
                    <a:pt x="295" y="673"/>
                  </a:lnTo>
                  <a:lnTo>
                    <a:pt x="295" y="673"/>
                  </a:lnTo>
                  <a:lnTo>
                    <a:pt x="295" y="672"/>
                  </a:lnTo>
                  <a:lnTo>
                    <a:pt x="295" y="672"/>
                  </a:lnTo>
                  <a:lnTo>
                    <a:pt x="297" y="672"/>
                  </a:lnTo>
                  <a:lnTo>
                    <a:pt x="297" y="672"/>
                  </a:lnTo>
                  <a:lnTo>
                    <a:pt x="297" y="672"/>
                  </a:lnTo>
                  <a:lnTo>
                    <a:pt x="298" y="672"/>
                  </a:lnTo>
                  <a:lnTo>
                    <a:pt x="299" y="672"/>
                  </a:lnTo>
                  <a:lnTo>
                    <a:pt x="299" y="672"/>
                  </a:lnTo>
                  <a:lnTo>
                    <a:pt x="299" y="672"/>
                  </a:lnTo>
                  <a:lnTo>
                    <a:pt x="300" y="671"/>
                  </a:lnTo>
                  <a:lnTo>
                    <a:pt x="300" y="671"/>
                  </a:lnTo>
                  <a:lnTo>
                    <a:pt x="301" y="671"/>
                  </a:lnTo>
                  <a:lnTo>
                    <a:pt x="302" y="671"/>
                  </a:lnTo>
                  <a:lnTo>
                    <a:pt x="303" y="671"/>
                  </a:lnTo>
                  <a:lnTo>
                    <a:pt x="303" y="671"/>
                  </a:lnTo>
                  <a:lnTo>
                    <a:pt x="303" y="671"/>
                  </a:lnTo>
                  <a:lnTo>
                    <a:pt x="304" y="670"/>
                  </a:lnTo>
                  <a:lnTo>
                    <a:pt x="304" y="670"/>
                  </a:lnTo>
                  <a:lnTo>
                    <a:pt x="306" y="670"/>
                  </a:lnTo>
                  <a:lnTo>
                    <a:pt x="307" y="670"/>
                  </a:lnTo>
                  <a:lnTo>
                    <a:pt x="307" y="670"/>
                  </a:lnTo>
                  <a:lnTo>
                    <a:pt x="307" y="670"/>
                  </a:lnTo>
                  <a:lnTo>
                    <a:pt x="308" y="669"/>
                  </a:lnTo>
                  <a:lnTo>
                    <a:pt x="309" y="669"/>
                  </a:lnTo>
                  <a:lnTo>
                    <a:pt x="309" y="669"/>
                  </a:lnTo>
                  <a:lnTo>
                    <a:pt x="310" y="669"/>
                  </a:lnTo>
                  <a:lnTo>
                    <a:pt x="310" y="669"/>
                  </a:lnTo>
                  <a:lnTo>
                    <a:pt x="310" y="669"/>
                  </a:lnTo>
                  <a:lnTo>
                    <a:pt x="310" y="669"/>
                  </a:lnTo>
                  <a:lnTo>
                    <a:pt x="310" y="669"/>
                  </a:lnTo>
                  <a:lnTo>
                    <a:pt x="311" y="669"/>
                  </a:lnTo>
                  <a:lnTo>
                    <a:pt x="311" y="669"/>
                  </a:lnTo>
                  <a:lnTo>
                    <a:pt x="312" y="669"/>
                  </a:lnTo>
                  <a:lnTo>
                    <a:pt x="312" y="669"/>
                  </a:lnTo>
                  <a:lnTo>
                    <a:pt x="313" y="668"/>
                  </a:lnTo>
                  <a:lnTo>
                    <a:pt x="314" y="668"/>
                  </a:lnTo>
                  <a:lnTo>
                    <a:pt x="315" y="668"/>
                  </a:lnTo>
                  <a:lnTo>
                    <a:pt x="315" y="668"/>
                  </a:lnTo>
                  <a:lnTo>
                    <a:pt x="315" y="668"/>
                  </a:lnTo>
                  <a:lnTo>
                    <a:pt x="316" y="668"/>
                  </a:lnTo>
                  <a:lnTo>
                    <a:pt x="316" y="668"/>
                  </a:lnTo>
                  <a:lnTo>
                    <a:pt x="316" y="668"/>
                  </a:lnTo>
                  <a:lnTo>
                    <a:pt x="318" y="667"/>
                  </a:lnTo>
                  <a:lnTo>
                    <a:pt x="318" y="667"/>
                  </a:lnTo>
                  <a:lnTo>
                    <a:pt x="318" y="667"/>
                  </a:lnTo>
                  <a:lnTo>
                    <a:pt x="319" y="667"/>
                  </a:lnTo>
                  <a:lnTo>
                    <a:pt x="321" y="666"/>
                  </a:lnTo>
                  <a:lnTo>
                    <a:pt x="322" y="666"/>
                  </a:lnTo>
                  <a:lnTo>
                    <a:pt x="322" y="666"/>
                  </a:lnTo>
                  <a:lnTo>
                    <a:pt x="323" y="666"/>
                  </a:lnTo>
                  <a:lnTo>
                    <a:pt x="324" y="666"/>
                  </a:lnTo>
                  <a:lnTo>
                    <a:pt x="326" y="665"/>
                  </a:lnTo>
                  <a:lnTo>
                    <a:pt x="327" y="665"/>
                  </a:lnTo>
                  <a:lnTo>
                    <a:pt x="327" y="665"/>
                  </a:lnTo>
                  <a:lnTo>
                    <a:pt x="327" y="665"/>
                  </a:lnTo>
                  <a:lnTo>
                    <a:pt x="327" y="665"/>
                  </a:lnTo>
                  <a:lnTo>
                    <a:pt x="327" y="665"/>
                  </a:lnTo>
                  <a:lnTo>
                    <a:pt x="328" y="665"/>
                  </a:lnTo>
                  <a:lnTo>
                    <a:pt x="329" y="664"/>
                  </a:lnTo>
                  <a:lnTo>
                    <a:pt x="330" y="664"/>
                  </a:lnTo>
                  <a:lnTo>
                    <a:pt x="332" y="664"/>
                  </a:lnTo>
                  <a:lnTo>
                    <a:pt x="333" y="664"/>
                  </a:lnTo>
                  <a:lnTo>
                    <a:pt x="334" y="663"/>
                  </a:lnTo>
                  <a:lnTo>
                    <a:pt x="334" y="663"/>
                  </a:lnTo>
                  <a:lnTo>
                    <a:pt x="335" y="663"/>
                  </a:lnTo>
                  <a:lnTo>
                    <a:pt x="336" y="663"/>
                  </a:lnTo>
                  <a:lnTo>
                    <a:pt x="337" y="663"/>
                  </a:lnTo>
                  <a:lnTo>
                    <a:pt x="337" y="663"/>
                  </a:lnTo>
                  <a:lnTo>
                    <a:pt x="338" y="662"/>
                  </a:lnTo>
                  <a:lnTo>
                    <a:pt x="338" y="662"/>
                  </a:lnTo>
                  <a:lnTo>
                    <a:pt x="339" y="662"/>
                  </a:lnTo>
                  <a:lnTo>
                    <a:pt x="340" y="662"/>
                  </a:lnTo>
                  <a:lnTo>
                    <a:pt x="341" y="662"/>
                  </a:lnTo>
                  <a:lnTo>
                    <a:pt x="342" y="661"/>
                  </a:lnTo>
                  <a:lnTo>
                    <a:pt x="343" y="661"/>
                  </a:lnTo>
                  <a:lnTo>
                    <a:pt x="343" y="661"/>
                  </a:lnTo>
                  <a:lnTo>
                    <a:pt x="344" y="661"/>
                  </a:lnTo>
                  <a:lnTo>
                    <a:pt x="346" y="661"/>
                  </a:lnTo>
                  <a:lnTo>
                    <a:pt x="346" y="660"/>
                  </a:lnTo>
                  <a:lnTo>
                    <a:pt x="346" y="660"/>
                  </a:lnTo>
                  <a:lnTo>
                    <a:pt x="347" y="660"/>
                  </a:lnTo>
                  <a:lnTo>
                    <a:pt x="348" y="660"/>
                  </a:lnTo>
                  <a:lnTo>
                    <a:pt x="349" y="660"/>
                  </a:lnTo>
                  <a:lnTo>
                    <a:pt x="350" y="659"/>
                  </a:lnTo>
                  <a:lnTo>
                    <a:pt x="351" y="659"/>
                  </a:lnTo>
                  <a:lnTo>
                    <a:pt x="352" y="659"/>
                  </a:lnTo>
                  <a:lnTo>
                    <a:pt x="353" y="659"/>
                  </a:lnTo>
                  <a:lnTo>
                    <a:pt x="353" y="659"/>
                  </a:lnTo>
                  <a:lnTo>
                    <a:pt x="354" y="658"/>
                  </a:lnTo>
                  <a:lnTo>
                    <a:pt x="355" y="658"/>
                  </a:lnTo>
                  <a:lnTo>
                    <a:pt x="357" y="658"/>
                  </a:lnTo>
                  <a:lnTo>
                    <a:pt x="359" y="657"/>
                  </a:lnTo>
                  <a:lnTo>
                    <a:pt x="360" y="657"/>
                  </a:lnTo>
                  <a:lnTo>
                    <a:pt x="361" y="657"/>
                  </a:lnTo>
                  <a:lnTo>
                    <a:pt x="361" y="657"/>
                  </a:lnTo>
                  <a:lnTo>
                    <a:pt x="361" y="657"/>
                  </a:lnTo>
                  <a:lnTo>
                    <a:pt x="362" y="657"/>
                  </a:lnTo>
                  <a:lnTo>
                    <a:pt x="363" y="656"/>
                  </a:lnTo>
                  <a:lnTo>
                    <a:pt x="363" y="656"/>
                  </a:lnTo>
                  <a:lnTo>
                    <a:pt x="364" y="656"/>
                  </a:lnTo>
                  <a:lnTo>
                    <a:pt x="365" y="656"/>
                  </a:lnTo>
                  <a:lnTo>
                    <a:pt x="366" y="656"/>
                  </a:lnTo>
                  <a:lnTo>
                    <a:pt x="367" y="656"/>
                  </a:lnTo>
                  <a:lnTo>
                    <a:pt x="367" y="655"/>
                  </a:lnTo>
                  <a:lnTo>
                    <a:pt x="368" y="655"/>
                  </a:lnTo>
                  <a:lnTo>
                    <a:pt x="369" y="655"/>
                  </a:lnTo>
                  <a:lnTo>
                    <a:pt x="370" y="655"/>
                  </a:lnTo>
                  <a:lnTo>
                    <a:pt x="371" y="654"/>
                  </a:lnTo>
                  <a:lnTo>
                    <a:pt x="371" y="654"/>
                  </a:lnTo>
                  <a:lnTo>
                    <a:pt x="372" y="654"/>
                  </a:lnTo>
                  <a:lnTo>
                    <a:pt x="372" y="654"/>
                  </a:lnTo>
                  <a:lnTo>
                    <a:pt x="372" y="654"/>
                  </a:lnTo>
                  <a:lnTo>
                    <a:pt x="372" y="654"/>
                  </a:lnTo>
                  <a:lnTo>
                    <a:pt x="372" y="654"/>
                  </a:lnTo>
                  <a:lnTo>
                    <a:pt x="372" y="654"/>
                  </a:lnTo>
                  <a:lnTo>
                    <a:pt x="373" y="654"/>
                  </a:lnTo>
                  <a:lnTo>
                    <a:pt x="373" y="654"/>
                  </a:lnTo>
                  <a:lnTo>
                    <a:pt x="373" y="654"/>
                  </a:lnTo>
                  <a:lnTo>
                    <a:pt x="374" y="654"/>
                  </a:lnTo>
                  <a:lnTo>
                    <a:pt x="374" y="654"/>
                  </a:lnTo>
                  <a:lnTo>
                    <a:pt x="376" y="653"/>
                  </a:lnTo>
                  <a:lnTo>
                    <a:pt x="377" y="653"/>
                  </a:lnTo>
                  <a:lnTo>
                    <a:pt x="379" y="652"/>
                  </a:lnTo>
                  <a:lnTo>
                    <a:pt x="380" y="652"/>
                  </a:lnTo>
                  <a:lnTo>
                    <a:pt x="382" y="652"/>
                  </a:lnTo>
                  <a:lnTo>
                    <a:pt x="383" y="651"/>
                  </a:lnTo>
                  <a:lnTo>
                    <a:pt x="384" y="651"/>
                  </a:lnTo>
                  <a:lnTo>
                    <a:pt x="384" y="651"/>
                  </a:lnTo>
                  <a:lnTo>
                    <a:pt x="386" y="651"/>
                  </a:lnTo>
                  <a:lnTo>
                    <a:pt x="387" y="650"/>
                  </a:lnTo>
                  <a:lnTo>
                    <a:pt x="387" y="650"/>
                  </a:lnTo>
                  <a:lnTo>
                    <a:pt x="388" y="650"/>
                  </a:lnTo>
                  <a:lnTo>
                    <a:pt x="388" y="650"/>
                  </a:lnTo>
                  <a:lnTo>
                    <a:pt x="388" y="650"/>
                  </a:lnTo>
                  <a:lnTo>
                    <a:pt x="389" y="650"/>
                  </a:lnTo>
                  <a:lnTo>
                    <a:pt x="390" y="650"/>
                  </a:lnTo>
                  <a:lnTo>
                    <a:pt x="391" y="649"/>
                  </a:lnTo>
                  <a:lnTo>
                    <a:pt x="391" y="649"/>
                  </a:lnTo>
                  <a:lnTo>
                    <a:pt x="393" y="649"/>
                  </a:lnTo>
                  <a:lnTo>
                    <a:pt x="394" y="649"/>
                  </a:lnTo>
                  <a:lnTo>
                    <a:pt x="394" y="648"/>
                  </a:lnTo>
                  <a:lnTo>
                    <a:pt x="396" y="648"/>
                  </a:lnTo>
                  <a:lnTo>
                    <a:pt x="397" y="648"/>
                  </a:lnTo>
                  <a:lnTo>
                    <a:pt x="398" y="647"/>
                  </a:lnTo>
                  <a:lnTo>
                    <a:pt x="399" y="647"/>
                  </a:lnTo>
                  <a:lnTo>
                    <a:pt x="399" y="647"/>
                  </a:lnTo>
                  <a:lnTo>
                    <a:pt x="400" y="647"/>
                  </a:lnTo>
                  <a:lnTo>
                    <a:pt x="401" y="647"/>
                  </a:lnTo>
                  <a:lnTo>
                    <a:pt x="401" y="646"/>
                  </a:lnTo>
                  <a:lnTo>
                    <a:pt x="402" y="646"/>
                  </a:lnTo>
                  <a:lnTo>
                    <a:pt x="403" y="646"/>
                  </a:lnTo>
                  <a:lnTo>
                    <a:pt x="403" y="646"/>
                  </a:lnTo>
                  <a:lnTo>
                    <a:pt x="404" y="646"/>
                  </a:lnTo>
                  <a:lnTo>
                    <a:pt x="406" y="645"/>
                  </a:lnTo>
                  <a:lnTo>
                    <a:pt x="407" y="645"/>
                  </a:lnTo>
                  <a:lnTo>
                    <a:pt x="407" y="645"/>
                  </a:lnTo>
                  <a:lnTo>
                    <a:pt x="408" y="645"/>
                  </a:lnTo>
                  <a:lnTo>
                    <a:pt x="409" y="644"/>
                  </a:lnTo>
                  <a:lnTo>
                    <a:pt x="410" y="644"/>
                  </a:lnTo>
                  <a:lnTo>
                    <a:pt x="411" y="644"/>
                  </a:lnTo>
                  <a:lnTo>
                    <a:pt x="412" y="644"/>
                  </a:lnTo>
                  <a:lnTo>
                    <a:pt x="412" y="644"/>
                  </a:lnTo>
                  <a:lnTo>
                    <a:pt x="412" y="643"/>
                  </a:lnTo>
                  <a:lnTo>
                    <a:pt x="413" y="643"/>
                  </a:lnTo>
                  <a:lnTo>
                    <a:pt x="414" y="643"/>
                  </a:lnTo>
                  <a:lnTo>
                    <a:pt x="414" y="643"/>
                  </a:lnTo>
                  <a:lnTo>
                    <a:pt x="415" y="643"/>
                  </a:lnTo>
                  <a:lnTo>
                    <a:pt x="415" y="643"/>
                  </a:lnTo>
                  <a:lnTo>
                    <a:pt x="416" y="642"/>
                  </a:lnTo>
                  <a:lnTo>
                    <a:pt x="416" y="642"/>
                  </a:lnTo>
                  <a:lnTo>
                    <a:pt x="417" y="642"/>
                  </a:lnTo>
                  <a:lnTo>
                    <a:pt x="418" y="642"/>
                  </a:lnTo>
                  <a:lnTo>
                    <a:pt x="420" y="641"/>
                  </a:lnTo>
                  <a:lnTo>
                    <a:pt x="421" y="641"/>
                  </a:lnTo>
                  <a:lnTo>
                    <a:pt x="423" y="641"/>
                  </a:lnTo>
                  <a:lnTo>
                    <a:pt x="423" y="640"/>
                  </a:lnTo>
                  <a:lnTo>
                    <a:pt x="424" y="640"/>
                  </a:lnTo>
                  <a:lnTo>
                    <a:pt x="425" y="640"/>
                  </a:lnTo>
                  <a:lnTo>
                    <a:pt x="425" y="640"/>
                  </a:lnTo>
                  <a:lnTo>
                    <a:pt x="426" y="640"/>
                  </a:lnTo>
                  <a:lnTo>
                    <a:pt x="427" y="639"/>
                  </a:lnTo>
                  <a:lnTo>
                    <a:pt x="428" y="639"/>
                  </a:lnTo>
                  <a:lnTo>
                    <a:pt x="429" y="639"/>
                  </a:lnTo>
                  <a:lnTo>
                    <a:pt x="430" y="638"/>
                  </a:lnTo>
                  <a:lnTo>
                    <a:pt x="431" y="638"/>
                  </a:lnTo>
                  <a:lnTo>
                    <a:pt x="432" y="638"/>
                  </a:lnTo>
                  <a:lnTo>
                    <a:pt x="432" y="638"/>
                  </a:lnTo>
                  <a:lnTo>
                    <a:pt x="432" y="638"/>
                  </a:lnTo>
                  <a:lnTo>
                    <a:pt x="434" y="637"/>
                  </a:lnTo>
                  <a:lnTo>
                    <a:pt x="435" y="637"/>
                  </a:lnTo>
                  <a:lnTo>
                    <a:pt x="436" y="637"/>
                  </a:lnTo>
                  <a:lnTo>
                    <a:pt x="437" y="636"/>
                  </a:lnTo>
                  <a:lnTo>
                    <a:pt x="438" y="636"/>
                  </a:lnTo>
                  <a:lnTo>
                    <a:pt x="439" y="636"/>
                  </a:lnTo>
                  <a:lnTo>
                    <a:pt x="440" y="635"/>
                  </a:lnTo>
                  <a:lnTo>
                    <a:pt x="441" y="635"/>
                  </a:lnTo>
                  <a:lnTo>
                    <a:pt x="441" y="635"/>
                  </a:lnTo>
                  <a:lnTo>
                    <a:pt x="444" y="634"/>
                  </a:lnTo>
                  <a:lnTo>
                    <a:pt x="445" y="634"/>
                  </a:lnTo>
                  <a:lnTo>
                    <a:pt x="446" y="634"/>
                  </a:lnTo>
                  <a:lnTo>
                    <a:pt x="446" y="634"/>
                  </a:lnTo>
                  <a:lnTo>
                    <a:pt x="448" y="633"/>
                  </a:lnTo>
                  <a:lnTo>
                    <a:pt x="448" y="633"/>
                  </a:lnTo>
                  <a:lnTo>
                    <a:pt x="449" y="633"/>
                  </a:lnTo>
                  <a:lnTo>
                    <a:pt x="450" y="633"/>
                  </a:lnTo>
                  <a:lnTo>
                    <a:pt x="452" y="632"/>
                  </a:lnTo>
                  <a:lnTo>
                    <a:pt x="453" y="632"/>
                  </a:lnTo>
                  <a:lnTo>
                    <a:pt x="453" y="632"/>
                  </a:lnTo>
                  <a:lnTo>
                    <a:pt x="454" y="631"/>
                  </a:lnTo>
                  <a:lnTo>
                    <a:pt x="456" y="631"/>
                  </a:lnTo>
                  <a:lnTo>
                    <a:pt x="457" y="631"/>
                  </a:lnTo>
                  <a:lnTo>
                    <a:pt x="458" y="630"/>
                  </a:lnTo>
                  <a:lnTo>
                    <a:pt x="459" y="630"/>
                  </a:lnTo>
                  <a:lnTo>
                    <a:pt x="460" y="630"/>
                  </a:lnTo>
                  <a:lnTo>
                    <a:pt x="461" y="629"/>
                  </a:lnTo>
                  <a:lnTo>
                    <a:pt x="461" y="629"/>
                  </a:lnTo>
                  <a:lnTo>
                    <a:pt x="462" y="629"/>
                  </a:lnTo>
                  <a:lnTo>
                    <a:pt x="463" y="629"/>
                  </a:lnTo>
                  <a:lnTo>
                    <a:pt x="464" y="629"/>
                  </a:lnTo>
                  <a:lnTo>
                    <a:pt x="465" y="628"/>
                  </a:lnTo>
                  <a:lnTo>
                    <a:pt x="466" y="628"/>
                  </a:lnTo>
                  <a:lnTo>
                    <a:pt x="467" y="628"/>
                  </a:lnTo>
                  <a:lnTo>
                    <a:pt x="468" y="627"/>
                  </a:lnTo>
                  <a:lnTo>
                    <a:pt x="469" y="627"/>
                  </a:lnTo>
                  <a:lnTo>
                    <a:pt x="470" y="627"/>
                  </a:lnTo>
                  <a:lnTo>
                    <a:pt x="470" y="627"/>
                  </a:lnTo>
                  <a:lnTo>
                    <a:pt x="471" y="626"/>
                  </a:lnTo>
                  <a:lnTo>
                    <a:pt x="473" y="626"/>
                  </a:lnTo>
                  <a:lnTo>
                    <a:pt x="473" y="626"/>
                  </a:lnTo>
                  <a:lnTo>
                    <a:pt x="473" y="626"/>
                  </a:lnTo>
                  <a:lnTo>
                    <a:pt x="475" y="625"/>
                  </a:lnTo>
                  <a:lnTo>
                    <a:pt x="476" y="625"/>
                  </a:lnTo>
                  <a:lnTo>
                    <a:pt x="478" y="625"/>
                  </a:lnTo>
                  <a:lnTo>
                    <a:pt x="480" y="624"/>
                  </a:lnTo>
                  <a:lnTo>
                    <a:pt x="481" y="623"/>
                  </a:lnTo>
                  <a:lnTo>
                    <a:pt x="482" y="623"/>
                  </a:lnTo>
                  <a:lnTo>
                    <a:pt x="482" y="623"/>
                  </a:lnTo>
                  <a:lnTo>
                    <a:pt x="482" y="623"/>
                  </a:lnTo>
                  <a:lnTo>
                    <a:pt x="482" y="623"/>
                  </a:lnTo>
                  <a:lnTo>
                    <a:pt x="483" y="623"/>
                  </a:lnTo>
                  <a:lnTo>
                    <a:pt x="483" y="623"/>
                  </a:lnTo>
                  <a:lnTo>
                    <a:pt x="484" y="623"/>
                  </a:lnTo>
                  <a:lnTo>
                    <a:pt x="485" y="623"/>
                  </a:lnTo>
                  <a:lnTo>
                    <a:pt x="485" y="622"/>
                  </a:lnTo>
                  <a:lnTo>
                    <a:pt x="485" y="622"/>
                  </a:lnTo>
                  <a:lnTo>
                    <a:pt x="485" y="622"/>
                  </a:lnTo>
                  <a:lnTo>
                    <a:pt x="486" y="622"/>
                  </a:lnTo>
                  <a:lnTo>
                    <a:pt x="486" y="622"/>
                  </a:lnTo>
                  <a:lnTo>
                    <a:pt x="486" y="622"/>
                  </a:lnTo>
                  <a:lnTo>
                    <a:pt x="487" y="622"/>
                  </a:lnTo>
                  <a:lnTo>
                    <a:pt x="488" y="622"/>
                  </a:lnTo>
                  <a:lnTo>
                    <a:pt x="488" y="622"/>
                  </a:lnTo>
                  <a:lnTo>
                    <a:pt x="489" y="621"/>
                  </a:lnTo>
                  <a:lnTo>
                    <a:pt x="489" y="621"/>
                  </a:lnTo>
                  <a:lnTo>
                    <a:pt x="489" y="621"/>
                  </a:lnTo>
                  <a:lnTo>
                    <a:pt x="490" y="621"/>
                  </a:lnTo>
                  <a:lnTo>
                    <a:pt x="491" y="621"/>
                  </a:lnTo>
                  <a:lnTo>
                    <a:pt x="491" y="621"/>
                  </a:lnTo>
                  <a:lnTo>
                    <a:pt x="492" y="620"/>
                  </a:lnTo>
                  <a:lnTo>
                    <a:pt x="495" y="619"/>
                  </a:lnTo>
                  <a:lnTo>
                    <a:pt x="496" y="619"/>
                  </a:lnTo>
                  <a:lnTo>
                    <a:pt x="496" y="619"/>
                  </a:lnTo>
                  <a:lnTo>
                    <a:pt x="497" y="619"/>
                  </a:lnTo>
                  <a:lnTo>
                    <a:pt x="497" y="619"/>
                  </a:lnTo>
                  <a:lnTo>
                    <a:pt x="498" y="619"/>
                  </a:lnTo>
                  <a:lnTo>
                    <a:pt x="498" y="618"/>
                  </a:lnTo>
                  <a:lnTo>
                    <a:pt x="499" y="618"/>
                  </a:lnTo>
                  <a:lnTo>
                    <a:pt x="499" y="618"/>
                  </a:lnTo>
                  <a:lnTo>
                    <a:pt x="499" y="618"/>
                  </a:lnTo>
                  <a:lnTo>
                    <a:pt x="499" y="618"/>
                  </a:lnTo>
                  <a:lnTo>
                    <a:pt x="499" y="618"/>
                  </a:lnTo>
                  <a:lnTo>
                    <a:pt x="501" y="618"/>
                  </a:lnTo>
                  <a:lnTo>
                    <a:pt x="501" y="618"/>
                  </a:lnTo>
                  <a:lnTo>
                    <a:pt x="501" y="618"/>
                  </a:lnTo>
                  <a:lnTo>
                    <a:pt x="501" y="618"/>
                  </a:lnTo>
                  <a:lnTo>
                    <a:pt x="501" y="618"/>
                  </a:lnTo>
                  <a:lnTo>
                    <a:pt x="502" y="617"/>
                  </a:lnTo>
                  <a:lnTo>
                    <a:pt x="502" y="617"/>
                  </a:lnTo>
                  <a:lnTo>
                    <a:pt x="502" y="617"/>
                  </a:lnTo>
                  <a:lnTo>
                    <a:pt x="502" y="617"/>
                  </a:lnTo>
                  <a:lnTo>
                    <a:pt x="502" y="617"/>
                  </a:lnTo>
                  <a:lnTo>
                    <a:pt x="502" y="617"/>
                  </a:lnTo>
                  <a:lnTo>
                    <a:pt x="502" y="617"/>
                  </a:lnTo>
                  <a:lnTo>
                    <a:pt x="503" y="617"/>
                  </a:lnTo>
                  <a:lnTo>
                    <a:pt x="504" y="617"/>
                  </a:lnTo>
                  <a:lnTo>
                    <a:pt x="504" y="617"/>
                  </a:lnTo>
                  <a:lnTo>
                    <a:pt x="504" y="617"/>
                  </a:lnTo>
                  <a:lnTo>
                    <a:pt x="505" y="616"/>
                  </a:lnTo>
                  <a:lnTo>
                    <a:pt x="505" y="616"/>
                  </a:lnTo>
                  <a:lnTo>
                    <a:pt x="506" y="616"/>
                  </a:lnTo>
                  <a:lnTo>
                    <a:pt x="507" y="616"/>
                  </a:lnTo>
                  <a:lnTo>
                    <a:pt x="507" y="616"/>
                  </a:lnTo>
                  <a:lnTo>
                    <a:pt x="507" y="616"/>
                  </a:lnTo>
                  <a:lnTo>
                    <a:pt x="508" y="616"/>
                  </a:lnTo>
                  <a:lnTo>
                    <a:pt x="508" y="616"/>
                  </a:lnTo>
                  <a:lnTo>
                    <a:pt x="508" y="616"/>
                  </a:lnTo>
                  <a:lnTo>
                    <a:pt x="508" y="616"/>
                  </a:lnTo>
                  <a:lnTo>
                    <a:pt x="508" y="615"/>
                  </a:lnTo>
                  <a:lnTo>
                    <a:pt x="508" y="615"/>
                  </a:lnTo>
                  <a:lnTo>
                    <a:pt x="509" y="615"/>
                  </a:lnTo>
                  <a:lnTo>
                    <a:pt x="510" y="615"/>
                  </a:lnTo>
                  <a:lnTo>
                    <a:pt x="510" y="615"/>
                  </a:lnTo>
                  <a:lnTo>
                    <a:pt x="511" y="615"/>
                  </a:lnTo>
                  <a:lnTo>
                    <a:pt x="511" y="615"/>
                  </a:lnTo>
                  <a:lnTo>
                    <a:pt x="511" y="615"/>
                  </a:lnTo>
                  <a:lnTo>
                    <a:pt x="511" y="615"/>
                  </a:lnTo>
                  <a:lnTo>
                    <a:pt x="511" y="614"/>
                  </a:lnTo>
                  <a:lnTo>
                    <a:pt x="511" y="614"/>
                  </a:lnTo>
                  <a:lnTo>
                    <a:pt x="511" y="614"/>
                  </a:lnTo>
                  <a:lnTo>
                    <a:pt x="512" y="614"/>
                  </a:lnTo>
                  <a:lnTo>
                    <a:pt x="512" y="614"/>
                  </a:lnTo>
                  <a:lnTo>
                    <a:pt x="512" y="614"/>
                  </a:lnTo>
                  <a:lnTo>
                    <a:pt x="513" y="614"/>
                  </a:lnTo>
                  <a:lnTo>
                    <a:pt x="513" y="614"/>
                  </a:lnTo>
                  <a:lnTo>
                    <a:pt x="514" y="613"/>
                  </a:lnTo>
                  <a:lnTo>
                    <a:pt x="515" y="613"/>
                  </a:lnTo>
                  <a:lnTo>
                    <a:pt x="515" y="613"/>
                  </a:lnTo>
                  <a:lnTo>
                    <a:pt x="516" y="613"/>
                  </a:lnTo>
                  <a:lnTo>
                    <a:pt x="517" y="613"/>
                  </a:lnTo>
                  <a:lnTo>
                    <a:pt x="518" y="612"/>
                  </a:lnTo>
                  <a:lnTo>
                    <a:pt x="518" y="612"/>
                  </a:lnTo>
                  <a:lnTo>
                    <a:pt x="519" y="612"/>
                  </a:lnTo>
                  <a:lnTo>
                    <a:pt x="520" y="612"/>
                  </a:lnTo>
                  <a:lnTo>
                    <a:pt x="521" y="611"/>
                  </a:lnTo>
                  <a:lnTo>
                    <a:pt x="522" y="611"/>
                  </a:lnTo>
                  <a:lnTo>
                    <a:pt x="523" y="611"/>
                  </a:lnTo>
                  <a:lnTo>
                    <a:pt x="524" y="610"/>
                  </a:lnTo>
                  <a:lnTo>
                    <a:pt x="524" y="610"/>
                  </a:lnTo>
                  <a:lnTo>
                    <a:pt x="525" y="610"/>
                  </a:lnTo>
                  <a:lnTo>
                    <a:pt x="526" y="610"/>
                  </a:lnTo>
                  <a:lnTo>
                    <a:pt x="528" y="609"/>
                  </a:lnTo>
                  <a:lnTo>
                    <a:pt x="529" y="609"/>
                  </a:lnTo>
                  <a:lnTo>
                    <a:pt x="530" y="608"/>
                  </a:lnTo>
                  <a:lnTo>
                    <a:pt x="531" y="608"/>
                  </a:lnTo>
                  <a:lnTo>
                    <a:pt x="532" y="608"/>
                  </a:lnTo>
                  <a:lnTo>
                    <a:pt x="533" y="608"/>
                  </a:lnTo>
                  <a:lnTo>
                    <a:pt x="534" y="607"/>
                  </a:lnTo>
                  <a:lnTo>
                    <a:pt x="535" y="607"/>
                  </a:lnTo>
                  <a:lnTo>
                    <a:pt x="535" y="607"/>
                  </a:lnTo>
                  <a:lnTo>
                    <a:pt x="536" y="606"/>
                  </a:lnTo>
                  <a:lnTo>
                    <a:pt x="536" y="606"/>
                  </a:lnTo>
                  <a:lnTo>
                    <a:pt x="541" y="605"/>
                  </a:lnTo>
                  <a:lnTo>
                    <a:pt x="542" y="605"/>
                  </a:lnTo>
                  <a:lnTo>
                    <a:pt x="543" y="604"/>
                  </a:lnTo>
                  <a:lnTo>
                    <a:pt x="544" y="604"/>
                  </a:lnTo>
                  <a:lnTo>
                    <a:pt x="545" y="603"/>
                  </a:lnTo>
                  <a:lnTo>
                    <a:pt x="547" y="603"/>
                  </a:lnTo>
                  <a:lnTo>
                    <a:pt x="548" y="603"/>
                  </a:lnTo>
                  <a:lnTo>
                    <a:pt x="549" y="602"/>
                  </a:lnTo>
                  <a:lnTo>
                    <a:pt x="550" y="602"/>
                  </a:lnTo>
                  <a:lnTo>
                    <a:pt x="551" y="602"/>
                  </a:lnTo>
                  <a:lnTo>
                    <a:pt x="552" y="601"/>
                  </a:lnTo>
                  <a:lnTo>
                    <a:pt x="556" y="600"/>
                  </a:lnTo>
                  <a:lnTo>
                    <a:pt x="557" y="600"/>
                  </a:lnTo>
                  <a:lnTo>
                    <a:pt x="558" y="599"/>
                  </a:lnTo>
                  <a:lnTo>
                    <a:pt x="558" y="599"/>
                  </a:lnTo>
                  <a:lnTo>
                    <a:pt x="559" y="599"/>
                  </a:lnTo>
                  <a:lnTo>
                    <a:pt x="560" y="599"/>
                  </a:lnTo>
                  <a:lnTo>
                    <a:pt x="561" y="598"/>
                  </a:lnTo>
                  <a:lnTo>
                    <a:pt x="563" y="598"/>
                  </a:lnTo>
                  <a:lnTo>
                    <a:pt x="563" y="598"/>
                  </a:lnTo>
                  <a:lnTo>
                    <a:pt x="564" y="597"/>
                  </a:lnTo>
                  <a:lnTo>
                    <a:pt x="566" y="597"/>
                  </a:lnTo>
                  <a:lnTo>
                    <a:pt x="567" y="596"/>
                  </a:lnTo>
                  <a:lnTo>
                    <a:pt x="568" y="596"/>
                  </a:lnTo>
                  <a:lnTo>
                    <a:pt x="569" y="596"/>
                  </a:lnTo>
                  <a:lnTo>
                    <a:pt x="571" y="595"/>
                  </a:lnTo>
                  <a:lnTo>
                    <a:pt x="572" y="595"/>
                  </a:lnTo>
                  <a:lnTo>
                    <a:pt x="573" y="594"/>
                  </a:lnTo>
                  <a:lnTo>
                    <a:pt x="575" y="594"/>
                  </a:lnTo>
                  <a:lnTo>
                    <a:pt x="575" y="594"/>
                  </a:lnTo>
                  <a:lnTo>
                    <a:pt x="576" y="593"/>
                  </a:lnTo>
                  <a:lnTo>
                    <a:pt x="578" y="593"/>
                  </a:lnTo>
                  <a:lnTo>
                    <a:pt x="579" y="593"/>
                  </a:lnTo>
                  <a:lnTo>
                    <a:pt x="579" y="592"/>
                  </a:lnTo>
                  <a:lnTo>
                    <a:pt x="580" y="592"/>
                  </a:lnTo>
                  <a:lnTo>
                    <a:pt x="581" y="592"/>
                  </a:lnTo>
                  <a:lnTo>
                    <a:pt x="581" y="592"/>
                  </a:lnTo>
                  <a:lnTo>
                    <a:pt x="581" y="592"/>
                  </a:lnTo>
                  <a:lnTo>
                    <a:pt x="582" y="591"/>
                  </a:lnTo>
                  <a:lnTo>
                    <a:pt x="583" y="591"/>
                  </a:lnTo>
                  <a:lnTo>
                    <a:pt x="584" y="591"/>
                  </a:lnTo>
                  <a:lnTo>
                    <a:pt x="585" y="591"/>
                  </a:lnTo>
                  <a:lnTo>
                    <a:pt x="586" y="590"/>
                  </a:lnTo>
                  <a:lnTo>
                    <a:pt x="587" y="590"/>
                  </a:lnTo>
                  <a:lnTo>
                    <a:pt x="588" y="590"/>
                  </a:lnTo>
                  <a:lnTo>
                    <a:pt x="588" y="590"/>
                  </a:lnTo>
                  <a:lnTo>
                    <a:pt x="589" y="589"/>
                  </a:lnTo>
                  <a:lnTo>
                    <a:pt x="590" y="589"/>
                  </a:lnTo>
                  <a:lnTo>
                    <a:pt x="590" y="589"/>
                  </a:lnTo>
                  <a:lnTo>
                    <a:pt x="590" y="589"/>
                  </a:lnTo>
                  <a:lnTo>
                    <a:pt x="590" y="589"/>
                  </a:lnTo>
                  <a:lnTo>
                    <a:pt x="591" y="589"/>
                  </a:lnTo>
                  <a:lnTo>
                    <a:pt x="592" y="588"/>
                  </a:lnTo>
                  <a:lnTo>
                    <a:pt x="592" y="588"/>
                  </a:lnTo>
                  <a:lnTo>
                    <a:pt x="593" y="588"/>
                  </a:lnTo>
                  <a:lnTo>
                    <a:pt x="593" y="588"/>
                  </a:lnTo>
                  <a:lnTo>
                    <a:pt x="594" y="588"/>
                  </a:lnTo>
                  <a:lnTo>
                    <a:pt x="594" y="588"/>
                  </a:lnTo>
                  <a:lnTo>
                    <a:pt x="596" y="587"/>
                  </a:lnTo>
                  <a:lnTo>
                    <a:pt x="597" y="587"/>
                  </a:lnTo>
                  <a:lnTo>
                    <a:pt x="597" y="586"/>
                  </a:lnTo>
                  <a:lnTo>
                    <a:pt x="598" y="586"/>
                  </a:lnTo>
                  <a:lnTo>
                    <a:pt x="599" y="586"/>
                  </a:lnTo>
                  <a:lnTo>
                    <a:pt x="599" y="586"/>
                  </a:lnTo>
                  <a:lnTo>
                    <a:pt x="600" y="586"/>
                  </a:lnTo>
                  <a:lnTo>
                    <a:pt x="600" y="586"/>
                  </a:lnTo>
                  <a:lnTo>
                    <a:pt x="601" y="585"/>
                  </a:lnTo>
                  <a:lnTo>
                    <a:pt x="602" y="585"/>
                  </a:lnTo>
                  <a:lnTo>
                    <a:pt x="602" y="585"/>
                  </a:lnTo>
                  <a:lnTo>
                    <a:pt x="605" y="584"/>
                  </a:lnTo>
                  <a:lnTo>
                    <a:pt x="605" y="584"/>
                  </a:lnTo>
                  <a:lnTo>
                    <a:pt x="608" y="583"/>
                  </a:lnTo>
                  <a:lnTo>
                    <a:pt x="609" y="583"/>
                  </a:lnTo>
                  <a:lnTo>
                    <a:pt x="609" y="582"/>
                  </a:lnTo>
                  <a:lnTo>
                    <a:pt x="609" y="582"/>
                  </a:lnTo>
                  <a:lnTo>
                    <a:pt x="610" y="582"/>
                  </a:lnTo>
                  <a:lnTo>
                    <a:pt x="612" y="582"/>
                  </a:lnTo>
                  <a:lnTo>
                    <a:pt x="613" y="581"/>
                  </a:lnTo>
                  <a:lnTo>
                    <a:pt x="614" y="581"/>
                  </a:lnTo>
                  <a:lnTo>
                    <a:pt x="615" y="580"/>
                  </a:lnTo>
                  <a:lnTo>
                    <a:pt x="616" y="580"/>
                  </a:lnTo>
                  <a:lnTo>
                    <a:pt x="617" y="580"/>
                  </a:lnTo>
                  <a:lnTo>
                    <a:pt x="617" y="580"/>
                  </a:lnTo>
                  <a:lnTo>
                    <a:pt x="619" y="579"/>
                  </a:lnTo>
                  <a:lnTo>
                    <a:pt x="619" y="579"/>
                  </a:lnTo>
                  <a:lnTo>
                    <a:pt x="620" y="579"/>
                  </a:lnTo>
                  <a:lnTo>
                    <a:pt x="621" y="578"/>
                  </a:lnTo>
                  <a:lnTo>
                    <a:pt x="622" y="578"/>
                  </a:lnTo>
                  <a:lnTo>
                    <a:pt x="623" y="578"/>
                  </a:lnTo>
                  <a:lnTo>
                    <a:pt x="623" y="577"/>
                  </a:lnTo>
                  <a:lnTo>
                    <a:pt x="624" y="577"/>
                  </a:lnTo>
                  <a:lnTo>
                    <a:pt x="624" y="577"/>
                  </a:lnTo>
                  <a:lnTo>
                    <a:pt x="625" y="577"/>
                  </a:lnTo>
                  <a:lnTo>
                    <a:pt x="627" y="576"/>
                  </a:lnTo>
                  <a:lnTo>
                    <a:pt x="628" y="576"/>
                  </a:lnTo>
                  <a:lnTo>
                    <a:pt x="628" y="576"/>
                  </a:lnTo>
                  <a:lnTo>
                    <a:pt x="630" y="575"/>
                  </a:lnTo>
                  <a:lnTo>
                    <a:pt x="631" y="575"/>
                  </a:lnTo>
                  <a:lnTo>
                    <a:pt x="632" y="575"/>
                  </a:lnTo>
                  <a:lnTo>
                    <a:pt x="632" y="574"/>
                  </a:lnTo>
                  <a:lnTo>
                    <a:pt x="632" y="574"/>
                  </a:lnTo>
                  <a:lnTo>
                    <a:pt x="632" y="574"/>
                  </a:lnTo>
                  <a:lnTo>
                    <a:pt x="633" y="574"/>
                  </a:lnTo>
                  <a:lnTo>
                    <a:pt x="633" y="574"/>
                  </a:lnTo>
                  <a:lnTo>
                    <a:pt x="633" y="574"/>
                  </a:lnTo>
                  <a:lnTo>
                    <a:pt x="634" y="574"/>
                  </a:lnTo>
                  <a:lnTo>
                    <a:pt x="634" y="574"/>
                  </a:lnTo>
                  <a:lnTo>
                    <a:pt x="634" y="574"/>
                  </a:lnTo>
                  <a:lnTo>
                    <a:pt x="635" y="573"/>
                  </a:lnTo>
                  <a:lnTo>
                    <a:pt x="636" y="573"/>
                  </a:lnTo>
                  <a:lnTo>
                    <a:pt x="637" y="573"/>
                  </a:lnTo>
                  <a:lnTo>
                    <a:pt x="638" y="572"/>
                  </a:lnTo>
                  <a:lnTo>
                    <a:pt x="638" y="572"/>
                  </a:lnTo>
                  <a:lnTo>
                    <a:pt x="640" y="572"/>
                  </a:lnTo>
                  <a:lnTo>
                    <a:pt x="641" y="571"/>
                  </a:lnTo>
                  <a:lnTo>
                    <a:pt x="641" y="571"/>
                  </a:lnTo>
                  <a:lnTo>
                    <a:pt x="642" y="571"/>
                  </a:lnTo>
                  <a:lnTo>
                    <a:pt x="642" y="571"/>
                  </a:lnTo>
                  <a:lnTo>
                    <a:pt x="644" y="570"/>
                  </a:lnTo>
                  <a:lnTo>
                    <a:pt x="645" y="570"/>
                  </a:lnTo>
                  <a:lnTo>
                    <a:pt x="645" y="570"/>
                  </a:lnTo>
                  <a:lnTo>
                    <a:pt x="646" y="569"/>
                  </a:lnTo>
                  <a:lnTo>
                    <a:pt x="647" y="569"/>
                  </a:lnTo>
                  <a:lnTo>
                    <a:pt x="647" y="569"/>
                  </a:lnTo>
                  <a:lnTo>
                    <a:pt x="647" y="569"/>
                  </a:lnTo>
                  <a:lnTo>
                    <a:pt x="648" y="569"/>
                  </a:lnTo>
                  <a:lnTo>
                    <a:pt x="648" y="569"/>
                  </a:lnTo>
                  <a:lnTo>
                    <a:pt x="649" y="568"/>
                  </a:lnTo>
                  <a:lnTo>
                    <a:pt x="650" y="568"/>
                  </a:lnTo>
                  <a:lnTo>
                    <a:pt x="651" y="567"/>
                  </a:lnTo>
                  <a:lnTo>
                    <a:pt x="651" y="567"/>
                  </a:lnTo>
                  <a:lnTo>
                    <a:pt x="651" y="567"/>
                  </a:lnTo>
                  <a:lnTo>
                    <a:pt x="651" y="567"/>
                  </a:lnTo>
                  <a:lnTo>
                    <a:pt x="651" y="567"/>
                  </a:lnTo>
                  <a:lnTo>
                    <a:pt x="652" y="567"/>
                  </a:lnTo>
                  <a:lnTo>
                    <a:pt x="653" y="567"/>
                  </a:lnTo>
                  <a:lnTo>
                    <a:pt x="653" y="567"/>
                  </a:lnTo>
                  <a:lnTo>
                    <a:pt x="653" y="567"/>
                  </a:lnTo>
                  <a:lnTo>
                    <a:pt x="654" y="566"/>
                  </a:lnTo>
                  <a:lnTo>
                    <a:pt x="654" y="566"/>
                  </a:lnTo>
                  <a:lnTo>
                    <a:pt x="655" y="566"/>
                  </a:lnTo>
                  <a:lnTo>
                    <a:pt x="655" y="566"/>
                  </a:lnTo>
                  <a:lnTo>
                    <a:pt x="655" y="566"/>
                  </a:lnTo>
                  <a:lnTo>
                    <a:pt x="657" y="565"/>
                  </a:lnTo>
                  <a:lnTo>
                    <a:pt x="657" y="565"/>
                  </a:lnTo>
                  <a:lnTo>
                    <a:pt x="658" y="565"/>
                  </a:lnTo>
                  <a:lnTo>
                    <a:pt x="658" y="565"/>
                  </a:lnTo>
                  <a:lnTo>
                    <a:pt x="659" y="565"/>
                  </a:lnTo>
                  <a:lnTo>
                    <a:pt x="659" y="564"/>
                  </a:lnTo>
                  <a:lnTo>
                    <a:pt x="660" y="564"/>
                  </a:lnTo>
                  <a:lnTo>
                    <a:pt x="660" y="564"/>
                  </a:lnTo>
                  <a:lnTo>
                    <a:pt x="662" y="563"/>
                  </a:lnTo>
                  <a:lnTo>
                    <a:pt x="662" y="563"/>
                  </a:lnTo>
                  <a:lnTo>
                    <a:pt x="662" y="563"/>
                  </a:lnTo>
                  <a:lnTo>
                    <a:pt x="662" y="563"/>
                  </a:lnTo>
                  <a:lnTo>
                    <a:pt x="663" y="563"/>
                  </a:lnTo>
                  <a:lnTo>
                    <a:pt x="663" y="563"/>
                  </a:lnTo>
                  <a:lnTo>
                    <a:pt x="663" y="563"/>
                  </a:lnTo>
                  <a:lnTo>
                    <a:pt x="664" y="562"/>
                  </a:lnTo>
                  <a:lnTo>
                    <a:pt x="665" y="562"/>
                  </a:lnTo>
                  <a:lnTo>
                    <a:pt x="666" y="562"/>
                  </a:lnTo>
                  <a:lnTo>
                    <a:pt x="666" y="562"/>
                  </a:lnTo>
                  <a:lnTo>
                    <a:pt x="667" y="562"/>
                  </a:lnTo>
                  <a:lnTo>
                    <a:pt x="667" y="562"/>
                  </a:lnTo>
                  <a:lnTo>
                    <a:pt x="668" y="561"/>
                  </a:lnTo>
                  <a:lnTo>
                    <a:pt x="669" y="561"/>
                  </a:lnTo>
                  <a:lnTo>
                    <a:pt x="670" y="560"/>
                  </a:lnTo>
                  <a:lnTo>
                    <a:pt x="670" y="560"/>
                  </a:lnTo>
                  <a:lnTo>
                    <a:pt x="670" y="560"/>
                  </a:lnTo>
                  <a:lnTo>
                    <a:pt x="671" y="560"/>
                  </a:lnTo>
                  <a:lnTo>
                    <a:pt x="672" y="560"/>
                  </a:lnTo>
                  <a:lnTo>
                    <a:pt x="672" y="559"/>
                  </a:lnTo>
                  <a:lnTo>
                    <a:pt x="674" y="559"/>
                  </a:lnTo>
                  <a:lnTo>
                    <a:pt x="674" y="559"/>
                  </a:lnTo>
                  <a:lnTo>
                    <a:pt x="674" y="559"/>
                  </a:lnTo>
                  <a:lnTo>
                    <a:pt x="674" y="559"/>
                  </a:lnTo>
                  <a:lnTo>
                    <a:pt x="675" y="558"/>
                  </a:lnTo>
                  <a:lnTo>
                    <a:pt x="675" y="558"/>
                  </a:lnTo>
                  <a:lnTo>
                    <a:pt x="677" y="558"/>
                  </a:lnTo>
                  <a:lnTo>
                    <a:pt x="678" y="557"/>
                  </a:lnTo>
                  <a:lnTo>
                    <a:pt x="678" y="557"/>
                  </a:lnTo>
                  <a:lnTo>
                    <a:pt x="680" y="557"/>
                  </a:lnTo>
                  <a:lnTo>
                    <a:pt x="681" y="556"/>
                  </a:lnTo>
                  <a:lnTo>
                    <a:pt x="681" y="556"/>
                  </a:lnTo>
                  <a:lnTo>
                    <a:pt x="682" y="556"/>
                  </a:lnTo>
                  <a:lnTo>
                    <a:pt x="684" y="555"/>
                  </a:lnTo>
                  <a:lnTo>
                    <a:pt x="685" y="555"/>
                  </a:lnTo>
                  <a:lnTo>
                    <a:pt x="687" y="554"/>
                  </a:lnTo>
                  <a:lnTo>
                    <a:pt x="688" y="554"/>
                  </a:lnTo>
                  <a:lnTo>
                    <a:pt x="689" y="553"/>
                  </a:lnTo>
                  <a:lnTo>
                    <a:pt x="690" y="553"/>
                  </a:lnTo>
                  <a:lnTo>
                    <a:pt x="691" y="552"/>
                  </a:lnTo>
                  <a:lnTo>
                    <a:pt x="691" y="552"/>
                  </a:lnTo>
                  <a:lnTo>
                    <a:pt x="693" y="552"/>
                  </a:lnTo>
                  <a:lnTo>
                    <a:pt x="694" y="551"/>
                  </a:lnTo>
                  <a:lnTo>
                    <a:pt x="694" y="551"/>
                  </a:lnTo>
                  <a:lnTo>
                    <a:pt x="694" y="551"/>
                  </a:lnTo>
                  <a:lnTo>
                    <a:pt x="694" y="551"/>
                  </a:lnTo>
                  <a:lnTo>
                    <a:pt x="698" y="550"/>
                  </a:lnTo>
                  <a:lnTo>
                    <a:pt x="698" y="550"/>
                  </a:lnTo>
                  <a:lnTo>
                    <a:pt x="699" y="549"/>
                  </a:lnTo>
                  <a:lnTo>
                    <a:pt x="699" y="549"/>
                  </a:lnTo>
                  <a:lnTo>
                    <a:pt x="699" y="549"/>
                  </a:lnTo>
                  <a:lnTo>
                    <a:pt x="700" y="549"/>
                  </a:lnTo>
                  <a:lnTo>
                    <a:pt x="701" y="549"/>
                  </a:lnTo>
                  <a:lnTo>
                    <a:pt x="701" y="549"/>
                  </a:lnTo>
                  <a:lnTo>
                    <a:pt x="702" y="548"/>
                  </a:lnTo>
                  <a:lnTo>
                    <a:pt x="703" y="548"/>
                  </a:lnTo>
                  <a:lnTo>
                    <a:pt x="703" y="548"/>
                  </a:lnTo>
                  <a:lnTo>
                    <a:pt x="703" y="548"/>
                  </a:lnTo>
                  <a:lnTo>
                    <a:pt x="704" y="547"/>
                  </a:lnTo>
                  <a:lnTo>
                    <a:pt x="705" y="547"/>
                  </a:lnTo>
                  <a:lnTo>
                    <a:pt x="705" y="547"/>
                  </a:lnTo>
                  <a:lnTo>
                    <a:pt x="705" y="547"/>
                  </a:lnTo>
                  <a:lnTo>
                    <a:pt x="707" y="546"/>
                  </a:lnTo>
                  <a:lnTo>
                    <a:pt x="707" y="546"/>
                  </a:lnTo>
                  <a:lnTo>
                    <a:pt x="707" y="546"/>
                  </a:lnTo>
                  <a:lnTo>
                    <a:pt x="707" y="546"/>
                  </a:lnTo>
                  <a:lnTo>
                    <a:pt x="708" y="546"/>
                  </a:lnTo>
                  <a:lnTo>
                    <a:pt x="708" y="546"/>
                  </a:lnTo>
                  <a:lnTo>
                    <a:pt x="708" y="546"/>
                  </a:lnTo>
                  <a:lnTo>
                    <a:pt x="708" y="546"/>
                  </a:lnTo>
                  <a:lnTo>
                    <a:pt x="708" y="546"/>
                  </a:lnTo>
                  <a:lnTo>
                    <a:pt x="708" y="546"/>
                  </a:lnTo>
                  <a:lnTo>
                    <a:pt x="708" y="546"/>
                  </a:lnTo>
                  <a:lnTo>
                    <a:pt x="709" y="546"/>
                  </a:lnTo>
                  <a:lnTo>
                    <a:pt x="709" y="546"/>
                  </a:lnTo>
                  <a:lnTo>
                    <a:pt x="710" y="545"/>
                  </a:lnTo>
                  <a:lnTo>
                    <a:pt x="710" y="545"/>
                  </a:lnTo>
                  <a:lnTo>
                    <a:pt x="711" y="545"/>
                  </a:lnTo>
                  <a:lnTo>
                    <a:pt x="711" y="545"/>
                  </a:lnTo>
                  <a:lnTo>
                    <a:pt x="711" y="545"/>
                  </a:lnTo>
                  <a:lnTo>
                    <a:pt x="711" y="545"/>
                  </a:lnTo>
                  <a:lnTo>
                    <a:pt x="712" y="544"/>
                  </a:lnTo>
                  <a:lnTo>
                    <a:pt x="713" y="544"/>
                  </a:lnTo>
                  <a:lnTo>
                    <a:pt x="713" y="544"/>
                  </a:lnTo>
                  <a:lnTo>
                    <a:pt x="714" y="544"/>
                  </a:lnTo>
                  <a:lnTo>
                    <a:pt x="714" y="543"/>
                  </a:lnTo>
                  <a:lnTo>
                    <a:pt x="714" y="543"/>
                  </a:lnTo>
                  <a:lnTo>
                    <a:pt x="715" y="543"/>
                  </a:lnTo>
                  <a:lnTo>
                    <a:pt x="715" y="543"/>
                  </a:lnTo>
                  <a:lnTo>
                    <a:pt x="716" y="543"/>
                  </a:lnTo>
                  <a:lnTo>
                    <a:pt x="717" y="542"/>
                  </a:lnTo>
                  <a:lnTo>
                    <a:pt x="717" y="542"/>
                  </a:lnTo>
                  <a:lnTo>
                    <a:pt x="717" y="542"/>
                  </a:lnTo>
                  <a:lnTo>
                    <a:pt x="717" y="542"/>
                  </a:lnTo>
                  <a:lnTo>
                    <a:pt x="717" y="542"/>
                  </a:lnTo>
                  <a:lnTo>
                    <a:pt x="718" y="542"/>
                  </a:lnTo>
                  <a:lnTo>
                    <a:pt x="718" y="542"/>
                  </a:lnTo>
                  <a:lnTo>
                    <a:pt x="718" y="542"/>
                  </a:lnTo>
                  <a:lnTo>
                    <a:pt x="718" y="542"/>
                  </a:lnTo>
                  <a:lnTo>
                    <a:pt x="718" y="542"/>
                  </a:lnTo>
                  <a:lnTo>
                    <a:pt x="718" y="542"/>
                  </a:lnTo>
                  <a:lnTo>
                    <a:pt x="718" y="542"/>
                  </a:lnTo>
                  <a:lnTo>
                    <a:pt x="719" y="541"/>
                  </a:lnTo>
                  <a:lnTo>
                    <a:pt x="719" y="541"/>
                  </a:lnTo>
                  <a:lnTo>
                    <a:pt x="720" y="541"/>
                  </a:lnTo>
                  <a:lnTo>
                    <a:pt x="720" y="541"/>
                  </a:lnTo>
                  <a:lnTo>
                    <a:pt x="721" y="541"/>
                  </a:lnTo>
                  <a:lnTo>
                    <a:pt x="721" y="541"/>
                  </a:lnTo>
                  <a:lnTo>
                    <a:pt x="721" y="541"/>
                  </a:lnTo>
                  <a:lnTo>
                    <a:pt x="722" y="540"/>
                  </a:lnTo>
                  <a:lnTo>
                    <a:pt x="722" y="540"/>
                  </a:lnTo>
                  <a:lnTo>
                    <a:pt x="722" y="540"/>
                  </a:lnTo>
                  <a:lnTo>
                    <a:pt x="724" y="539"/>
                  </a:lnTo>
                  <a:lnTo>
                    <a:pt x="725" y="539"/>
                  </a:lnTo>
                  <a:lnTo>
                    <a:pt x="726" y="539"/>
                  </a:lnTo>
                  <a:lnTo>
                    <a:pt x="727" y="538"/>
                  </a:lnTo>
                  <a:lnTo>
                    <a:pt x="727" y="538"/>
                  </a:lnTo>
                  <a:lnTo>
                    <a:pt x="727" y="538"/>
                  </a:lnTo>
                  <a:lnTo>
                    <a:pt x="727" y="538"/>
                  </a:lnTo>
                  <a:lnTo>
                    <a:pt x="728" y="538"/>
                  </a:lnTo>
                  <a:lnTo>
                    <a:pt x="729" y="537"/>
                  </a:lnTo>
                  <a:lnTo>
                    <a:pt x="732" y="536"/>
                  </a:lnTo>
                  <a:lnTo>
                    <a:pt x="732" y="536"/>
                  </a:lnTo>
                  <a:lnTo>
                    <a:pt x="733" y="536"/>
                  </a:lnTo>
                  <a:lnTo>
                    <a:pt x="734" y="535"/>
                  </a:lnTo>
                  <a:lnTo>
                    <a:pt x="735" y="535"/>
                  </a:lnTo>
                  <a:lnTo>
                    <a:pt x="736" y="535"/>
                  </a:lnTo>
                  <a:lnTo>
                    <a:pt x="736" y="535"/>
                  </a:lnTo>
                  <a:lnTo>
                    <a:pt x="737" y="534"/>
                  </a:lnTo>
                  <a:lnTo>
                    <a:pt x="738" y="534"/>
                  </a:lnTo>
                  <a:lnTo>
                    <a:pt x="739" y="533"/>
                  </a:lnTo>
                  <a:lnTo>
                    <a:pt x="739" y="533"/>
                  </a:lnTo>
                  <a:lnTo>
                    <a:pt x="740" y="533"/>
                  </a:lnTo>
                  <a:lnTo>
                    <a:pt x="741" y="533"/>
                  </a:lnTo>
                  <a:lnTo>
                    <a:pt x="741" y="533"/>
                  </a:lnTo>
                  <a:lnTo>
                    <a:pt x="742" y="532"/>
                  </a:lnTo>
                  <a:lnTo>
                    <a:pt x="743" y="532"/>
                  </a:lnTo>
                  <a:lnTo>
                    <a:pt x="743" y="532"/>
                  </a:lnTo>
                  <a:lnTo>
                    <a:pt x="744" y="531"/>
                  </a:lnTo>
                  <a:lnTo>
                    <a:pt x="744" y="531"/>
                  </a:lnTo>
                  <a:lnTo>
                    <a:pt x="745" y="531"/>
                  </a:lnTo>
                  <a:lnTo>
                    <a:pt x="745" y="531"/>
                  </a:lnTo>
                  <a:lnTo>
                    <a:pt x="746" y="530"/>
                  </a:lnTo>
                  <a:lnTo>
                    <a:pt x="746" y="530"/>
                  </a:lnTo>
                  <a:lnTo>
                    <a:pt x="747" y="530"/>
                  </a:lnTo>
                  <a:lnTo>
                    <a:pt x="748" y="530"/>
                  </a:lnTo>
                  <a:lnTo>
                    <a:pt x="748" y="529"/>
                  </a:lnTo>
                  <a:lnTo>
                    <a:pt x="749" y="529"/>
                  </a:lnTo>
                  <a:lnTo>
                    <a:pt x="750" y="529"/>
                  </a:lnTo>
                  <a:lnTo>
                    <a:pt x="750" y="529"/>
                  </a:lnTo>
                  <a:lnTo>
                    <a:pt x="753" y="527"/>
                  </a:lnTo>
                  <a:lnTo>
                    <a:pt x="754" y="527"/>
                  </a:lnTo>
                  <a:lnTo>
                    <a:pt x="755" y="526"/>
                  </a:lnTo>
                  <a:lnTo>
                    <a:pt x="756" y="526"/>
                  </a:lnTo>
                  <a:lnTo>
                    <a:pt x="757" y="526"/>
                  </a:lnTo>
                  <a:lnTo>
                    <a:pt x="758" y="525"/>
                  </a:lnTo>
                  <a:lnTo>
                    <a:pt x="758" y="525"/>
                  </a:lnTo>
                  <a:lnTo>
                    <a:pt x="759" y="525"/>
                  </a:lnTo>
                  <a:lnTo>
                    <a:pt x="759" y="525"/>
                  </a:lnTo>
                  <a:lnTo>
                    <a:pt x="759" y="525"/>
                  </a:lnTo>
                  <a:lnTo>
                    <a:pt x="760" y="524"/>
                  </a:lnTo>
                  <a:lnTo>
                    <a:pt x="761" y="524"/>
                  </a:lnTo>
                  <a:lnTo>
                    <a:pt x="762" y="523"/>
                  </a:lnTo>
                  <a:lnTo>
                    <a:pt x="763" y="523"/>
                  </a:lnTo>
                  <a:lnTo>
                    <a:pt x="764" y="523"/>
                  </a:lnTo>
                  <a:lnTo>
                    <a:pt x="765" y="522"/>
                  </a:lnTo>
                  <a:lnTo>
                    <a:pt x="765" y="522"/>
                  </a:lnTo>
                  <a:lnTo>
                    <a:pt x="766" y="522"/>
                  </a:lnTo>
                  <a:lnTo>
                    <a:pt x="767" y="521"/>
                  </a:lnTo>
                  <a:lnTo>
                    <a:pt x="767" y="521"/>
                  </a:lnTo>
                  <a:lnTo>
                    <a:pt x="767" y="521"/>
                  </a:lnTo>
                  <a:lnTo>
                    <a:pt x="768" y="521"/>
                  </a:lnTo>
                  <a:lnTo>
                    <a:pt x="769" y="520"/>
                  </a:lnTo>
                  <a:lnTo>
                    <a:pt x="769" y="520"/>
                  </a:lnTo>
                  <a:lnTo>
                    <a:pt x="770" y="520"/>
                  </a:lnTo>
                  <a:lnTo>
                    <a:pt x="770" y="520"/>
                  </a:lnTo>
                  <a:lnTo>
                    <a:pt x="770" y="520"/>
                  </a:lnTo>
                  <a:lnTo>
                    <a:pt x="770" y="520"/>
                  </a:lnTo>
                  <a:lnTo>
                    <a:pt x="771" y="520"/>
                  </a:lnTo>
                  <a:lnTo>
                    <a:pt x="771" y="519"/>
                  </a:lnTo>
                  <a:lnTo>
                    <a:pt x="771" y="519"/>
                  </a:lnTo>
                  <a:lnTo>
                    <a:pt x="772" y="519"/>
                  </a:lnTo>
                  <a:lnTo>
                    <a:pt x="773" y="518"/>
                  </a:lnTo>
                  <a:lnTo>
                    <a:pt x="775" y="518"/>
                  </a:lnTo>
                  <a:lnTo>
                    <a:pt x="775" y="518"/>
                  </a:lnTo>
                  <a:lnTo>
                    <a:pt x="776" y="517"/>
                  </a:lnTo>
                  <a:lnTo>
                    <a:pt x="777" y="517"/>
                  </a:lnTo>
                  <a:lnTo>
                    <a:pt x="778" y="516"/>
                  </a:lnTo>
                  <a:lnTo>
                    <a:pt x="779" y="516"/>
                  </a:lnTo>
                  <a:lnTo>
                    <a:pt x="780" y="516"/>
                  </a:lnTo>
                  <a:lnTo>
                    <a:pt x="781" y="515"/>
                  </a:lnTo>
                  <a:lnTo>
                    <a:pt x="782" y="515"/>
                  </a:lnTo>
                  <a:lnTo>
                    <a:pt x="783" y="514"/>
                  </a:lnTo>
                  <a:lnTo>
                    <a:pt x="784" y="514"/>
                  </a:lnTo>
                  <a:lnTo>
                    <a:pt x="785" y="513"/>
                  </a:lnTo>
                  <a:lnTo>
                    <a:pt x="785" y="513"/>
                  </a:lnTo>
                  <a:lnTo>
                    <a:pt x="786" y="513"/>
                  </a:lnTo>
                  <a:lnTo>
                    <a:pt x="788" y="512"/>
                  </a:lnTo>
                  <a:lnTo>
                    <a:pt x="789" y="512"/>
                  </a:lnTo>
                  <a:lnTo>
                    <a:pt x="792" y="510"/>
                  </a:lnTo>
                  <a:lnTo>
                    <a:pt x="793" y="510"/>
                  </a:lnTo>
                  <a:lnTo>
                    <a:pt x="794" y="509"/>
                  </a:lnTo>
                  <a:lnTo>
                    <a:pt x="794" y="509"/>
                  </a:lnTo>
                  <a:lnTo>
                    <a:pt x="796" y="509"/>
                  </a:lnTo>
                  <a:lnTo>
                    <a:pt x="796" y="508"/>
                  </a:lnTo>
                  <a:lnTo>
                    <a:pt x="798" y="508"/>
                  </a:lnTo>
                  <a:lnTo>
                    <a:pt x="799" y="507"/>
                  </a:lnTo>
                  <a:lnTo>
                    <a:pt x="799" y="507"/>
                  </a:lnTo>
                  <a:lnTo>
                    <a:pt x="800" y="506"/>
                  </a:lnTo>
                  <a:lnTo>
                    <a:pt x="803" y="506"/>
                  </a:lnTo>
                  <a:lnTo>
                    <a:pt x="803" y="505"/>
                  </a:lnTo>
                  <a:lnTo>
                    <a:pt x="804" y="505"/>
                  </a:lnTo>
                  <a:lnTo>
                    <a:pt x="805" y="504"/>
                  </a:lnTo>
                  <a:lnTo>
                    <a:pt x="806" y="504"/>
                  </a:lnTo>
                  <a:lnTo>
                    <a:pt x="806" y="504"/>
                  </a:lnTo>
                  <a:lnTo>
                    <a:pt x="808" y="503"/>
                  </a:lnTo>
                  <a:lnTo>
                    <a:pt x="809" y="503"/>
                  </a:lnTo>
                  <a:lnTo>
                    <a:pt x="810" y="502"/>
                  </a:lnTo>
                  <a:lnTo>
                    <a:pt x="810" y="502"/>
                  </a:lnTo>
                  <a:lnTo>
                    <a:pt x="812" y="501"/>
                  </a:lnTo>
                  <a:lnTo>
                    <a:pt x="813" y="501"/>
                  </a:lnTo>
                  <a:lnTo>
                    <a:pt x="815" y="500"/>
                  </a:lnTo>
                  <a:lnTo>
                    <a:pt x="815" y="500"/>
                  </a:lnTo>
                  <a:lnTo>
                    <a:pt x="815" y="500"/>
                  </a:lnTo>
                  <a:lnTo>
                    <a:pt x="816" y="500"/>
                  </a:lnTo>
                  <a:lnTo>
                    <a:pt x="817" y="499"/>
                  </a:lnTo>
                  <a:lnTo>
                    <a:pt x="817" y="499"/>
                  </a:lnTo>
                  <a:lnTo>
                    <a:pt x="817" y="499"/>
                  </a:lnTo>
                  <a:lnTo>
                    <a:pt x="817" y="499"/>
                  </a:lnTo>
                  <a:lnTo>
                    <a:pt x="817" y="499"/>
                  </a:lnTo>
                  <a:lnTo>
                    <a:pt x="818" y="499"/>
                  </a:lnTo>
                  <a:lnTo>
                    <a:pt x="818" y="499"/>
                  </a:lnTo>
                  <a:lnTo>
                    <a:pt x="819" y="498"/>
                  </a:lnTo>
                  <a:lnTo>
                    <a:pt x="820" y="497"/>
                  </a:lnTo>
                  <a:lnTo>
                    <a:pt x="821" y="497"/>
                  </a:lnTo>
                  <a:lnTo>
                    <a:pt x="821" y="497"/>
                  </a:lnTo>
                  <a:lnTo>
                    <a:pt x="822" y="497"/>
                  </a:lnTo>
                  <a:lnTo>
                    <a:pt x="822" y="496"/>
                  </a:lnTo>
                  <a:lnTo>
                    <a:pt x="824" y="496"/>
                  </a:lnTo>
                  <a:lnTo>
                    <a:pt x="826" y="495"/>
                  </a:lnTo>
                  <a:lnTo>
                    <a:pt x="830" y="493"/>
                  </a:lnTo>
                  <a:lnTo>
                    <a:pt x="832" y="492"/>
                  </a:lnTo>
                  <a:lnTo>
                    <a:pt x="833" y="492"/>
                  </a:lnTo>
                  <a:lnTo>
                    <a:pt x="833" y="492"/>
                  </a:lnTo>
                  <a:lnTo>
                    <a:pt x="834" y="491"/>
                  </a:lnTo>
                  <a:lnTo>
                    <a:pt x="834" y="491"/>
                  </a:lnTo>
                  <a:lnTo>
                    <a:pt x="835" y="491"/>
                  </a:lnTo>
                  <a:lnTo>
                    <a:pt x="836" y="490"/>
                  </a:lnTo>
                  <a:lnTo>
                    <a:pt x="837" y="490"/>
                  </a:lnTo>
                  <a:lnTo>
                    <a:pt x="838" y="489"/>
                  </a:lnTo>
                  <a:lnTo>
                    <a:pt x="838" y="489"/>
                  </a:lnTo>
                  <a:lnTo>
                    <a:pt x="838" y="489"/>
                  </a:lnTo>
                  <a:lnTo>
                    <a:pt x="838" y="489"/>
                  </a:lnTo>
                  <a:lnTo>
                    <a:pt x="838" y="489"/>
                  </a:lnTo>
                  <a:lnTo>
                    <a:pt x="839" y="488"/>
                  </a:lnTo>
                  <a:lnTo>
                    <a:pt x="839" y="488"/>
                  </a:lnTo>
                  <a:lnTo>
                    <a:pt x="839" y="488"/>
                  </a:lnTo>
                  <a:lnTo>
                    <a:pt x="840" y="488"/>
                  </a:lnTo>
                  <a:lnTo>
                    <a:pt x="840" y="488"/>
                  </a:lnTo>
                  <a:lnTo>
                    <a:pt x="841" y="488"/>
                  </a:lnTo>
                  <a:lnTo>
                    <a:pt x="841" y="488"/>
                  </a:lnTo>
                  <a:lnTo>
                    <a:pt x="842" y="487"/>
                  </a:lnTo>
                  <a:lnTo>
                    <a:pt x="843" y="487"/>
                  </a:lnTo>
                  <a:lnTo>
                    <a:pt x="843" y="487"/>
                  </a:lnTo>
                  <a:lnTo>
                    <a:pt x="843" y="487"/>
                  </a:lnTo>
                  <a:lnTo>
                    <a:pt x="844" y="486"/>
                  </a:lnTo>
                  <a:lnTo>
                    <a:pt x="845" y="486"/>
                  </a:lnTo>
                  <a:lnTo>
                    <a:pt x="846" y="485"/>
                  </a:lnTo>
                  <a:lnTo>
                    <a:pt x="847" y="485"/>
                  </a:lnTo>
                  <a:lnTo>
                    <a:pt x="847" y="484"/>
                  </a:lnTo>
                  <a:lnTo>
                    <a:pt x="849" y="484"/>
                  </a:lnTo>
                  <a:lnTo>
                    <a:pt x="850" y="483"/>
                  </a:lnTo>
                  <a:lnTo>
                    <a:pt x="850" y="483"/>
                  </a:lnTo>
                  <a:lnTo>
                    <a:pt x="851" y="483"/>
                  </a:lnTo>
                  <a:lnTo>
                    <a:pt x="851" y="483"/>
                  </a:lnTo>
                  <a:lnTo>
                    <a:pt x="852" y="482"/>
                  </a:lnTo>
                  <a:lnTo>
                    <a:pt x="853" y="482"/>
                  </a:lnTo>
                  <a:lnTo>
                    <a:pt x="854" y="481"/>
                  </a:lnTo>
                  <a:lnTo>
                    <a:pt x="854" y="481"/>
                  </a:lnTo>
                  <a:lnTo>
                    <a:pt x="854" y="481"/>
                  </a:lnTo>
                  <a:lnTo>
                    <a:pt x="854" y="481"/>
                  </a:lnTo>
                  <a:lnTo>
                    <a:pt x="855" y="481"/>
                  </a:lnTo>
                  <a:lnTo>
                    <a:pt x="855" y="481"/>
                  </a:lnTo>
                  <a:lnTo>
                    <a:pt x="855" y="481"/>
                  </a:lnTo>
                  <a:lnTo>
                    <a:pt x="856" y="480"/>
                  </a:lnTo>
                  <a:lnTo>
                    <a:pt x="859" y="479"/>
                  </a:lnTo>
                  <a:lnTo>
                    <a:pt x="859" y="479"/>
                  </a:lnTo>
                  <a:lnTo>
                    <a:pt x="860" y="478"/>
                  </a:lnTo>
                  <a:lnTo>
                    <a:pt x="860" y="478"/>
                  </a:lnTo>
                  <a:lnTo>
                    <a:pt x="861" y="478"/>
                  </a:lnTo>
                  <a:lnTo>
                    <a:pt x="862" y="477"/>
                  </a:lnTo>
                  <a:lnTo>
                    <a:pt x="863" y="477"/>
                  </a:lnTo>
                  <a:lnTo>
                    <a:pt x="863" y="477"/>
                  </a:lnTo>
                  <a:lnTo>
                    <a:pt x="864" y="476"/>
                  </a:lnTo>
                  <a:lnTo>
                    <a:pt x="864" y="476"/>
                  </a:lnTo>
                  <a:lnTo>
                    <a:pt x="867" y="475"/>
                  </a:lnTo>
                  <a:lnTo>
                    <a:pt x="868" y="474"/>
                  </a:lnTo>
                  <a:lnTo>
                    <a:pt x="871" y="473"/>
                  </a:lnTo>
                  <a:lnTo>
                    <a:pt x="872" y="472"/>
                  </a:lnTo>
                  <a:lnTo>
                    <a:pt x="872" y="472"/>
                  </a:lnTo>
                  <a:lnTo>
                    <a:pt x="873" y="471"/>
                  </a:lnTo>
                  <a:lnTo>
                    <a:pt x="874" y="471"/>
                  </a:lnTo>
                  <a:lnTo>
                    <a:pt x="875" y="470"/>
                  </a:lnTo>
                  <a:lnTo>
                    <a:pt x="876" y="470"/>
                  </a:lnTo>
                  <a:lnTo>
                    <a:pt x="876" y="470"/>
                  </a:lnTo>
                  <a:lnTo>
                    <a:pt x="876" y="470"/>
                  </a:lnTo>
                  <a:lnTo>
                    <a:pt x="878" y="469"/>
                  </a:lnTo>
                  <a:lnTo>
                    <a:pt x="879" y="468"/>
                  </a:lnTo>
                  <a:lnTo>
                    <a:pt x="879" y="468"/>
                  </a:lnTo>
                  <a:lnTo>
                    <a:pt x="880" y="468"/>
                  </a:lnTo>
                  <a:lnTo>
                    <a:pt x="881" y="467"/>
                  </a:lnTo>
                  <a:lnTo>
                    <a:pt x="882" y="467"/>
                  </a:lnTo>
                  <a:lnTo>
                    <a:pt x="882" y="467"/>
                  </a:lnTo>
                  <a:lnTo>
                    <a:pt x="884" y="466"/>
                  </a:lnTo>
                  <a:lnTo>
                    <a:pt x="885" y="465"/>
                  </a:lnTo>
                  <a:lnTo>
                    <a:pt x="886" y="465"/>
                  </a:lnTo>
                  <a:lnTo>
                    <a:pt x="887" y="464"/>
                  </a:lnTo>
                  <a:lnTo>
                    <a:pt x="888" y="464"/>
                  </a:lnTo>
                  <a:lnTo>
                    <a:pt x="889" y="463"/>
                  </a:lnTo>
                  <a:lnTo>
                    <a:pt x="889" y="463"/>
                  </a:lnTo>
                  <a:lnTo>
                    <a:pt x="892" y="462"/>
                  </a:lnTo>
                  <a:lnTo>
                    <a:pt x="896" y="460"/>
                  </a:lnTo>
                  <a:lnTo>
                    <a:pt x="897" y="459"/>
                  </a:lnTo>
                  <a:lnTo>
                    <a:pt x="898" y="459"/>
                  </a:lnTo>
                  <a:lnTo>
                    <a:pt x="899" y="458"/>
                  </a:lnTo>
                  <a:lnTo>
                    <a:pt x="899" y="458"/>
                  </a:lnTo>
                  <a:lnTo>
                    <a:pt x="899" y="458"/>
                  </a:lnTo>
                  <a:lnTo>
                    <a:pt x="900" y="457"/>
                  </a:lnTo>
                  <a:lnTo>
                    <a:pt x="901" y="457"/>
                  </a:lnTo>
                  <a:lnTo>
                    <a:pt x="901" y="457"/>
                  </a:lnTo>
                  <a:lnTo>
                    <a:pt x="902" y="456"/>
                  </a:lnTo>
                  <a:lnTo>
                    <a:pt x="906" y="454"/>
                  </a:lnTo>
                  <a:lnTo>
                    <a:pt x="906" y="454"/>
                  </a:lnTo>
                  <a:lnTo>
                    <a:pt x="906" y="454"/>
                  </a:lnTo>
                  <a:lnTo>
                    <a:pt x="906" y="454"/>
                  </a:lnTo>
                  <a:lnTo>
                    <a:pt x="908" y="453"/>
                  </a:lnTo>
                  <a:lnTo>
                    <a:pt x="910" y="452"/>
                  </a:lnTo>
                  <a:lnTo>
                    <a:pt x="910" y="452"/>
                  </a:lnTo>
                  <a:lnTo>
                    <a:pt x="910" y="452"/>
                  </a:lnTo>
                  <a:lnTo>
                    <a:pt x="911" y="452"/>
                  </a:lnTo>
                  <a:lnTo>
                    <a:pt x="912" y="451"/>
                  </a:lnTo>
                  <a:lnTo>
                    <a:pt x="913" y="451"/>
                  </a:lnTo>
                  <a:lnTo>
                    <a:pt x="913" y="450"/>
                  </a:lnTo>
                  <a:lnTo>
                    <a:pt x="914" y="450"/>
                  </a:lnTo>
                  <a:lnTo>
                    <a:pt x="916" y="449"/>
                  </a:lnTo>
                  <a:lnTo>
                    <a:pt x="917" y="448"/>
                  </a:lnTo>
                  <a:lnTo>
                    <a:pt x="918" y="448"/>
                  </a:lnTo>
                  <a:lnTo>
                    <a:pt x="919" y="448"/>
                  </a:lnTo>
                  <a:lnTo>
                    <a:pt x="920" y="447"/>
                  </a:lnTo>
                  <a:lnTo>
                    <a:pt x="921" y="447"/>
                  </a:lnTo>
                  <a:lnTo>
                    <a:pt x="921" y="446"/>
                  </a:lnTo>
                  <a:lnTo>
                    <a:pt x="921" y="446"/>
                  </a:lnTo>
                  <a:lnTo>
                    <a:pt x="922" y="446"/>
                  </a:lnTo>
                  <a:lnTo>
                    <a:pt x="923" y="446"/>
                  </a:lnTo>
                  <a:lnTo>
                    <a:pt x="924" y="445"/>
                  </a:lnTo>
                  <a:lnTo>
                    <a:pt x="925" y="445"/>
                  </a:lnTo>
                  <a:lnTo>
                    <a:pt x="927" y="443"/>
                  </a:lnTo>
                  <a:lnTo>
                    <a:pt x="927" y="443"/>
                  </a:lnTo>
                  <a:lnTo>
                    <a:pt x="930" y="442"/>
                  </a:lnTo>
                  <a:lnTo>
                    <a:pt x="930" y="442"/>
                  </a:lnTo>
                  <a:lnTo>
                    <a:pt x="931" y="441"/>
                  </a:lnTo>
                  <a:lnTo>
                    <a:pt x="931" y="441"/>
                  </a:lnTo>
                  <a:lnTo>
                    <a:pt x="931" y="441"/>
                  </a:lnTo>
                  <a:lnTo>
                    <a:pt x="932" y="441"/>
                  </a:lnTo>
                  <a:lnTo>
                    <a:pt x="933" y="440"/>
                  </a:lnTo>
                  <a:lnTo>
                    <a:pt x="934" y="440"/>
                  </a:lnTo>
                  <a:lnTo>
                    <a:pt x="935" y="439"/>
                  </a:lnTo>
                  <a:lnTo>
                    <a:pt x="936" y="439"/>
                  </a:lnTo>
                  <a:lnTo>
                    <a:pt x="936" y="439"/>
                  </a:lnTo>
                  <a:lnTo>
                    <a:pt x="937" y="438"/>
                  </a:lnTo>
                  <a:lnTo>
                    <a:pt x="937" y="438"/>
                  </a:lnTo>
                  <a:lnTo>
                    <a:pt x="938" y="437"/>
                  </a:lnTo>
                  <a:lnTo>
                    <a:pt x="939" y="437"/>
                  </a:lnTo>
                  <a:lnTo>
                    <a:pt x="940" y="437"/>
                  </a:lnTo>
                  <a:lnTo>
                    <a:pt x="940" y="436"/>
                  </a:lnTo>
                  <a:lnTo>
                    <a:pt x="941" y="436"/>
                  </a:lnTo>
                  <a:lnTo>
                    <a:pt x="941" y="436"/>
                  </a:lnTo>
                  <a:lnTo>
                    <a:pt x="941" y="436"/>
                  </a:lnTo>
                  <a:lnTo>
                    <a:pt x="943" y="435"/>
                  </a:lnTo>
                  <a:lnTo>
                    <a:pt x="943" y="435"/>
                  </a:lnTo>
                  <a:lnTo>
                    <a:pt x="945" y="434"/>
                  </a:lnTo>
                  <a:lnTo>
                    <a:pt x="946" y="433"/>
                  </a:lnTo>
                  <a:lnTo>
                    <a:pt x="947" y="433"/>
                  </a:lnTo>
                  <a:lnTo>
                    <a:pt x="948" y="432"/>
                  </a:lnTo>
                  <a:lnTo>
                    <a:pt x="949" y="432"/>
                  </a:lnTo>
                  <a:lnTo>
                    <a:pt x="950" y="431"/>
                  </a:lnTo>
                  <a:lnTo>
                    <a:pt x="950" y="431"/>
                  </a:lnTo>
                  <a:lnTo>
                    <a:pt x="952" y="430"/>
                  </a:lnTo>
                  <a:lnTo>
                    <a:pt x="952" y="430"/>
                  </a:lnTo>
                  <a:lnTo>
                    <a:pt x="953" y="430"/>
                  </a:lnTo>
                  <a:lnTo>
                    <a:pt x="953" y="430"/>
                  </a:lnTo>
                  <a:lnTo>
                    <a:pt x="954" y="429"/>
                  </a:lnTo>
                  <a:lnTo>
                    <a:pt x="955" y="429"/>
                  </a:lnTo>
                  <a:lnTo>
                    <a:pt x="955" y="429"/>
                  </a:lnTo>
                  <a:lnTo>
                    <a:pt x="958" y="427"/>
                  </a:lnTo>
                  <a:lnTo>
                    <a:pt x="960" y="426"/>
                  </a:lnTo>
                  <a:lnTo>
                    <a:pt x="960" y="426"/>
                  </a:lnTo>
                  <a:lnTo>
                    <a:pt x="960" y="426"/>
                  </a:lnTo>
                  <a:lnTo>
                    <a:pt x="961" y="425"/>
                  </a:lnTo>
                  <a:lnTo>
                    <a:pt x="963" y="425"/>
                  </a:lnTo>
                  <a:lnTo>
                    <a:pt x="964" y="424"/>
                  </a:lnTo>
                  <a:lnTo>
                    <a:pt x="965" y="424"/>
                  </a:lnTo>
                  <a:lnTo>
                    <a:pt x="966" y="423"/>
                  </a:lnTo>
                  <a:lnTo>
                    <a:pt x="966" y="423"/>
                  </a:lnTo>
                  <a:lnTo>
                    <a:pt x="968" y="422"/>
                  </a:lnTo>
                  <a:lnTo>
                    <a:pt x="969" y="422"/>
                  </a:lnTo>
                  <a:lnTo>
                    <a:pt x="970" y="421"/>
                  </a:lnTo>
                  <a:lnTo>
                    <a:pt x="970" y="421"/>
                  </a:lnTo>
                  <a:lnTo>
                    <a:pt x="971" y="420"/>
                  </a:lnTo>
                  <a:lnTo>
                    <a:pt x="973" y="419"/>
                  </a:lnTo>
                  <a:lnTo>
                    <a:pt x="974" y="419"/>
                  </a:lnTo>
                  <a:lnTo>
                    <a:pt x="975" y="418"/>
                  </a:lnTo>
                  <a:lnTo>
                    <a:pt x="975" y="418"/>
                  </a:lnTo>
                  <a:lnTo>
                    <a:pt x="976" y="418"/>
                  </a:lnTo>
                  <a:lnTo>
                    <a:pt x="977" y="417"/>
                  </a:lnTo>
                  <a:lnTo>
                    <a:pt x="977" y="417"/>
                  </a:lnTo>
                  <a:lnTo>
                    <a:pt x="978" y="417"/>
                  </a:lnTo>
                  <a:lnTo>
                    <a:pt x="978" y="417"/>
                  </a:lnTo>
                  <a:lnTo>
                    <a:pt x="978" y="416"/>
                  </a:lnTo>
                  <a:lnTo>
                    <a:pt x="981" y="415"/>
                  </a:lnTo>
                  <a:lnTo>
                    <a:pt x="982" y="415"/>
                  </a:lnTo>
                  <a:lnTo>
                    <a:pt x="982" y="415"/>
                  </a:lnTo>
                  <a:lnTo>
                    <a:pt x="985" y="413"/>
                  </a:lnTo>
                  <a:lnTo>
                    <a:pt x="986" y="412"/>
                  </a:lnTo>
                  <a:lnTo>
                    <a:pt x="987" y="412"/>
                  </a:lnTo>
                  <a:lnTo>
                    <a:pt x="987" y="412"/>
                  </a:lnTo>
                  <a:lnTo>
                    <a:pt x="989" y="411"/>
                  </a:lnTo>
                  <a:lnTo>
                    <a:pt x="989" y="411"/>
                  </a:lnTo>
                  <a:lnTo>
                    <a:pt x="989" y="411"/>
                  </a:lnTo>
                  <a:lnTo>
                    <a:pt x="990" y="410"/>
                  </a:lnTo>
                  <a:lnTo>
                    <a:pt x="992" y="409"/>
                  </a:lnTo>
                  <a:lnTo>
                    <a:pt x="993" y="409"/>
                  </a:lnTo>
                  <a:lnTo>
                    <a:pt x="993" y="409"/>
                  </a:lnTo>
                  <a:lnTo>
                    <a:pt x="995" y="408"/>
                  </a:lnTo>
                  <a:lnTo>
                    <a:pt x="995" y="408"/>
                  </a:lnTo>
                  <a:lnTo>
                    <a:pt x="995" y="408"/>
                  </a:lnTo>
                  <a:lnTo>
                    <a:pt x="998" y="406"/>
                  </a:lnTo>
                  <a:lnTo>
                    <a:pt x="999" y="406"/>
                  </a:lnTo>
                  <a:lnTo>
                    <a:pt x="1000" y="405"/>
                  </a:lnTo>
                  <a:lnTo>
                    <a:pt x="1000" y="405"/>
                  </a:lnTo>
                  <a:lnTo>
                    <a:pt x="1001" y="405"/>
                  </a:lnTo>
                  <a:lnTo>
                    <a:pt x="1001" y="405"/>
                  </a:lnTo>
                  <a:lnTo>
                    <a:pt x="1002" y="404"/>
                  </a:lnTo>
                  <a:lnTo>
                    <a:pt x="1004" y="403"/>
                  </a:lnTo>
                  <a:lnTo>
                    <a:pt x="1004" y="403"/>
                  </a:lnTo>
                  <a:lnTo>
                    <a:pt x="1005" y="403"/>
                  </a:lnTo>
                  <a:lnTo>
                    <a:pt x="1006" y="402"/>
                  </a:lnTo>
                  <a:lnTo>
                    <a:pt x="1007" y="401"/>
                  </a:lnTo>
                  <a:lnTo>
                    <a:pt x="1008" y="401"/>
                  </a:lnTo>
                  <a:lnTo>
                    <a:pt x="1009" y="401"/>
                  </a:lnTo>
                  <a:lnTo>
                    <a:pt x="1010" y="400"/>
                  </a:lnTo>
                  <a:lnTo>
                    <a:pt x="1010" y="400"/>
                  </a:lnTo>
                  <a:lnTo>
                    <a:pt x="1011" y="399"/>
                  </a:lnTo>
                  <a:lnTo>
                    <a:pt x="1012" y="399"/>
                  </a:lnTo>
                  <a:lnTo>
                    <a:pt x="1012" y="399"/>
                  </a:lnTo>
                  <a:lnTo>
                    <a:pt x="1013" y="398"/>
                  </a:lnTo>
                  <a:lnTo>
                    <a:pt x="1014" y="398"/>
                  </a:lnTo>
                  <a:lnTo>
                    <a:pt x="1015" y="397"/>
                  </a:lnTo>
                  <a:lnTo>
                    <a:pt x="1016" y="397"/>
                  </a:lnTo>
                  <a:lnTo>
                    <a:pt x="1016" y="397"/>
                  </a:lnTo>
                  <a:lnTo>
                    <a:pt x="1017" y="396"/>
                  </a:lnTo>
                  <a:lnTo>
                    <a:pt x="1019" y="396"/>
                  </a:lnTo>
                  <a:lnTo>
                    <a:pt x="1021" y="394"/>
                  </a:lnTo>
                  <a:lnTo>
                    <a:pt x="1022" y="394"/>
                  </a:lnTo>
                  <a:lnTo>
                    <a:pt x="1023" y="393"/>
                  </a:lnTo>
                  <a:lnTo>
                    <a:pt x="1024" y="393"/>
                  </a:lnTo>
                  <a:lnTo>
                    <a:pt x="1025" y="392"/>
                  </a:lnTo>
                  <a:lnTo>
                    <a:pt x="1029" y="390"/>
                  </a:lnTo>
                  <a:lnTo>
                    <a:pt x="1029" y="390"/>
                  </a:lnTo>
                  <a:lnTo>
                    <a:pt x="1031" y="389"/>
                  </a:lnTo>
                  <a:lnTo>
                    <a:pt x="1032" y="389"/>
                  </a:lnTo>
                  <a:lnTo>
                    <a:pt x="1032" y="389"/>
                  </a:lnTo>
                  <a:lnTo>
                    <a:pt x="1033" y="388"/>
                  </a:lnTo>
                  <a:lnTo>
                    <a:pt x="1034" y="387"/>
                  </a:lnTo>
                  <a:lnTo>
                    <a:pt x="1035" y="387"/>
                  </a:lnTo>
                  <a:lnTo>
                    <a:pt x="1035" y="387"/>
                  </a:lnTo>
                  <a:lnTo>
                    <a:pt x="1035" y="387"/>
                  </a:lnTo>
                  <a:lnTo>
                    <a:pt x="1037" y="386"/>
                  </a:lnTo>
                  <a:lnTo>
                    <a:pt x="1037" y="386"/>
                  </a:lnTo>
                  <a:lnTo>
                    <a:pt x="1038" y="385"/>
                  </a:lnTo>
                  <a:lnTo>
                    <a:pt x="1039" y="385"/>
                  </a:lnTo>
                  <a:lnTo>
                    <a:pt x="1040" y="385"/>
                  </a:lnTo>
                  <a:lnTo>
                    <a:pt x="1040" y="384"/>
                  </a:lnTo>
                  <a:lnTo>
                    <a:pt x="1042" y="383"/>
                  </a:lnTo>
                  <a:lnTo>
                    <a:pt x="1042" y="383"/>
                  </a:lnTo>
                  <a:lnTo>
                    <a:pt x="1043" y="383"/>
                  </a:lnTo>
                  <a:lnTo>
                    <a:pt x="1043" y="383"/>
                  </a:lnTo>
                  <a:lnTo>
                    <a:pt x="1044" y="382"/>
                  </a:lnTo>
                  <a:lnTo>
                    <a:pt x="1045" y="382"/>
                  </a:lnTo>
                  <a:lnTo>
                    <a:pt x="1045" y="382"/>
                  </a:lnTo>
                  <a:lnTo>
                    <a:pt x="1046" y="381"/>
                  </a:lnTo>
                  <a:lnTo>
                    <a:pt x="1047" y="381"/>
                  </a:lnTo>
                  <a:lnTo>
                    <a:pt x="1048" y="380"/>
                  </a:lnTo>
                  <a:lnTo>
                    <a:pt x="1049" y="380"/>
                  </a:lnTo>
                  <a:lnTo>
                    <a:pt x="1049" y="380"/>
                  </a:lnTo>
                  <a:lnTo>
                    <a:pt x="1049" y="379"/>
                  </a:lnTo>
                  <a:lnTo>
                    <a:pt x="1050" y="379"/>
                  </a:lnTo>
                  <a:lnTo>
                    <a:pt x="1052" y="378"/>
                  </a:lnTo>
                  <a:lnTo>
                    <a:pt x="1052" y="378"/>
                  </a:lnTo>
                  <a:lnTo>
                    <a:pt x="1053" y="378"/>
                  </a:lnTo>
                  <a:lnTo>
                    <a:pt x="1053" y="377"/>
                  </a:lnTo>
                  <a:lnTo>
                    <a:pt x="1054" y="377"/>
                  </a:lnTo>
                  <a:lnTo>
                    <a:pt x="1054" y="377"/>
                  </a:lnTo>
                  <a:lnTo>
                    <a:pt x="1054" y="377"/>
                  </a:lnTo>
                  <a:lnTo>
                    <a:pt x="1054" y="377"/>
                  </a:lnTo>
                  <a:lnTo>
                    <a:pt x="1055" y="376"/>
                  </a:lnTo>
                  <a:lnTo>
                    <a:pt x="1057" y="375"/>
                  </a:lnTo>
                  <a:lnTo>
                    <a:pt x="1057" y="375"/>
                  </a:lnTo>
                  <a:lnTo>
                    <a:pt x="1059" y="374"/>
                  </a:lnTo>
                  <a:lnTo>
                    <a:pt x="1060" y="374"/>
                  </a:lnTo>
                  <a:lnTo>
                    <a:pt x="1061" y="374"/>
                  </a:lnTo>
                  <a:lnTo>
                    <a:pt x="1061" y="373"/>
                  </a:lnTo>
                  <a:lnTo>
                    <a:pt x="1062" y="373"/>
                  </a:lnTo>
                  <a:lnTo>
                    <a:pt x="1062" y="373"/>
                  </a:lnTo>
                  <a:lnTo>
                    <a:pt x="1063" y="372"/>
                  </a:lnTo>
                  <a:lnTo>
                    <a:pt x="1064" y="372"/>
                  </a:lnTo>
                  <a:lnTo>
                    <a:pt x="1065" y="371"/>
                  </a:lnTo>
                  <a:lnTo>
                    <a:pt x="1066" y="371"/>
                  </a:lnTo>
                  <a:lnTo>
                    <a:pt x="1068" y="370"/>
                  </a:lnTo>
                  <a:lnTo>
                    <a:pt x="1069" y="369"/>
                  </a:lnTo>
                  <a:lnTo>
                    <a:pt x="1070" y="369"/>
                  </a:lnTo>
                  <a:lnTo>
                    <a:pt x="1070" y="368"/>
                  </a:lnTo>
                  <a:lnTo>
                    <a:pt x="1072" y="368"/>
                  </a:lnTo>
                  <a:lnTo>
                    <a:pt x="1074" y="366"/>
                  </a:lnTo>
                  <a:lnTo>
                    <a:pt x="1074" y="366"/>
                  </a:lnTo>
                  <a:lnTo>
                    <a:pt x="1075" y="366"/>
                  </a:lnTo>
                  <a:lnTo>
                    <a:pt x="1076" y="365"/>
                  </a:lnTo>
                  <a:lnTo>
                    <a:pt x="1077" y="365"/>
                  </a:lnTo>
                  <a:lnTo>
                    <a:pt x="1078" y="364"/>
                  </a:lnTo>
                  <a:lnTo>
                    <a:pt x="1079" y="364"/>
                  </a:lnTo>
                  <a:lnTo>
                    <a:pt x="1079" y="364"/>
                  </a:lnTo>
                  <a:lnTo>
                    <a:pt x="1081" y="363"/>
                  </a:lnTo>
                  <a:lnTo>
                    <a:pt x="1081" y="362"/>
                  </a:lnTo>
                  <a:lnTo>
                    <a:pt x="1083" y="362"/>
                  </a:lnTo>
                  <a:lnTo>
                    <a:pt x="1085" y="360"/>
                  </a:lnTo>
                  <a:lnTo>
                    <a:pt x="1087" y="359"/>
                  </a:lnTo>
                  <a:lnTo>
                    <a:pt x="1088" y="359"/>
                  </a:lnTo>
                  <a:lnTo>
                    <a:pt x="1088" y="358"/>
                  </a:lnTo>
                  <a:lnTo>
                    <a:pt x="1089" y="358"/>
                  </a:lnTo>
                  <a:lnTo>
                    <a:pt x="1090" y="357"/>
                  </a:lnTo>
                  <a:lnTo>
                    <a:pt x="1091" y="356"/>
                  </a:lnTo>
                  <a:lnTo>
                    <a:pt x="1091" y="356"/>
                  </a:lnTo>
                  <a:lnTo>
                    <a:pt x="1093" y="356"/>
                  </a:lnTo>
                  <a:lnTo>
                    <a:pt x="1093" y="355"/>
                  </a:lnTo>
                  <a:lnTo>
                    <a:pt x="1095" y="354"/>
                  </a:lnTo>
                  <a:lnTo>
                    <a:pt x="1097" y="353"/>
                  </a:lnTo>
                  <a:lnTo>
                    <a:pt x="1098" y="353"/>
                  </a:lnTo>
                  <a:lnTo>
                    <a:pt x="1098" y="352"/>
                  </a:lnTo>
                  <a:lnTo>
                    <a:pt x="1099" y="352"/>
                  </a:lnTo>
                  <a:lnTo>
                    <a:pt x="1100" y="351"/>
                  </a:lnTo>
                  <a:lnTo>
                    <a:pt x="1101" y="351"/>
                  </a:lnTo>
                  <a:lnTo>
                    <a:pt x="1102" y="350"/>
                  </a:lnTo>
                  <a:lnTo>
                    <a:pt x="1103" y="350"/>
                  </a:lnTo>
                  <a:lnTo>
                    <a:pt x="1104" y="349"/>
                  </a:lnTo>
                  <a:lnTo>
                    <a:pt x="1104" y="349"/>
                  </a:lnTo>
                  <a:lnTo>
                    <a:pt x="1106" y="348"/>
                  </a:lnTo>
                  <a:lnTo>
                    <a:pt x="1107" y="347"/>
                  </a:lnTo>
                  <a:lnTo>
                    <a:pt x="1108" y="347"/>
                  </a:lnTo>
                  <a:lnTo>
                    <a:pt x="1109" y="346"/>
                  </a:lnTo>
                  <a:lnTo>
                    <a:pt x="1111" y="345"/>
                  </a:lnTo>
                  <a:lnTo>
                    <a:pt x="1113" y="344"/>
                  </a:lnTo>
                  <a:lnTo>
                    <a:pt x="1114" y="343"/>
                  </a:lnTo>
                  <a:lnTo>
                    <a:pt x="1114" y="343"/>
                  </a:lnTo>
                  <a:lnTo>
                    <a:pt x="1115" y="342"/>
                  </a:lnTo>
                  <a:lnTo>
                    <a:pt x="1116" y="342"/>
                  </a:lnTo>
                  <a:lnTo>
                    <a:pt x="1117" y="341"/>
                  </a:lnTo>
                  <a:lnTo>
                    <a:pt x="1118" y="341"/>
                  </a:lnTo>
                  <a:lnTo>
                    <a:pt x="1119" y="340"/>
                  </a:lnTo>
                  <a:lnTo>
                    <a:pt x="1120" y="339"/>
                  </a:lnTo>
                  <a:lnTo>
                    <a:pt x="1121" y="339"/>
                  </a:lnTo>
                  <a:lnTo>
                    <a:pt x="1123" y="338"/>
                  </a:lnTo>
                  <a:lnTo>
                    <a:pt x="1124" y="337"/>
                  </a:lnTo>
                  <a:lnTo>
                    <a:pt x="1125" y="336"/>
                  </a:lnTo>
                  <a:lnTo>
                    <a:pt x="1126" y="336"/>
                  </a:lnTo>
                  <a:lnTo>
                    <a:pt x="1127" y="335"/>
                  </a:lnTo>
                  <a:lnTo>
                    <a:pt x="1128" y="335"/>
                  </a:lnTo>
                  <a:lnTo>
                    <a:pt x="1129" y="334"/>
                  </a:lnTo>
                  <a:lnTo>
                    <a:pt x="1130" y="334"/>
                  </a:lnTo>
                  <a:lnTo>
                    <a:pt x="1130" y="333"/>
                  </a:lnTo>
                  <a:lnTo>
                    <a:pt x="1131" y="333"/>
                  </a:lnTo>
                  <a:lnTo>
                    <a:pt x="1132" y="332"/>
                  </a:lnTo>
                  <a:lnTo>
                    <a:pt x="1133" y="332"/>
                  </a:lnTo>
                  <a:lnTo>
                    <a:pt x="1134" y="331"/>
                  </a:lnTo>
                  <a:lnTo>
                    <a:pt x="1135" y="331"/>
                  </a:lnTo>
                  <a:lnTo>
                    <a:pt x="1136" y="330"/>
                  </a:lnTo>
                  <a:lnTo>
                    <a:pt x="1136" y="330"/>
                  </a:lnTo>
                  <a:lnTo>
                    <a:pt x="1137" y="329"/>
                  </a:lnTo>
                  <a:lnTo>
                    <a:pt x="1138" y="329"/>
                  </a:lnTo>
                  <a:lnTo>
                    <a:pt x="1138" y="329"/>
                  </a:lnTo>
                  <a:lnTo>
                    <a:pt x="1139" y="328"/>
                  </a:lnTo>
                  <a:lnTo>
                    <a:pt x="1140" y="328"/>
                  </a:lnTo>
                  <a:lnTo>
                    <a:pt x="1141" y="327"/>
                  </a:lnTo>
                  <a:lnTo>
                    <a:pt x="1142" y="327"/>
                  </a:lnTo>
                  <a:lnTo>
                    <a:pt x="1143" y="326"/>
                  </a:lnTo>
                  <a:lnTo>
                    <a:pt x="1143" y="326"/>
                  </a:lnTo>
                  <a:lnTo>
                    <a:pt x="1144" y="325"/>
                  </a:lnTo>
                  <a:lnTo>
                    <a:pt x="1145" y="324"/>
                  </a:lnTo>
                  <a:lnTo>
                    <a:pt x="1147" y="323"/>
                  </a:lnTo>
                  <a:lnTo>
                    <a:pt x="1148" y="323"/>
                  </a:lnTo>
                  <a:lnTo>
                    <a:pt x="1149" y="322"/>
                  </a:lnTo>
                  <a:lnTo>
                    <a:pt x="1150" y="322"/>
                  </a:lnTo>
                  <a:lnTo>
                    <a:pt x="1150" y="321"/>
                  </a:lnTo>
                  <a:lnTo>
                    <a:pt x="1151" y="321"/>
                  </a:lnTo>
                  <a:lnTo>
                    <a:pt x="1152" y="320"/>
                  </a:lnTo>
                  <a:lnTo>
                    <a:pt x="1153" y="320"/>
                  </a:lnTo>
                  <a:lnTo>
                    <a:pt x="1153" y="320"/>
                  </a:lnTo>
                  <a:lnTo>
                    <a:pt x="1154" y="319"/>
                  </a:lnTo>
                  <a:lnTo>
                    <a:pt x="1154" y="319"/>
                  </a:lnTo>
                  <a:lnTo>
                    <a:pt x="1156" y="318"/>
                  </a:lnTo>
                  <a:lnTo>
                    <a:pt x="1157" y="317"/>
                  </a:lnTo>
                  <a:lnTo>
                    <a:pt x="1157" y="317"/>
                  </a:lnTo>
                  <a:lnTo>
                    <a:pt x="1158" y="317"/>
                  </a:lnTo>
                  <a:lnTo>
                    <a:pt x="1158" y="317"/>
                  </a:lnTo>
                  <a:lnTo>
                    <a:pt x="1158" y="316"/>
                  </a:lnTo>
                  <a:lnTo>
                    <a:pt x="1159" y="316"/>
                  </a:lnTo>
                  <a:lnTo>
                    <a:pt x="1159" y="316"/>
                  </a:lnTo>
                  <a:lnTo>
                    <a:pt x="1159" y="316"/>
                  </a:lnTo>
                  <a:lnTo>
                    <a:pt x="1159" y="316"/>
                  </a:lnTo>
                  <a:lnTo>
                    <a:pt x="1159" y="316"/>
                  </a:lnTo>
                  <a:lnTo>
                    <a:pt x="1159" y="316"/>
                  </a:lnTo>
                  <a:lnTo>
                    <a:pt x="1160" y="316"/>
                  </a:lnTo>
                  <a:lnTo>
                    <a:pt x="1161" y="315"/>
                  </a:lnTo>
                  <a:lnTo>
                    <a:pt x="1161" y="315"/>
                  </a:lnTo>
                  <a:lnTo>
                    <a:pt x="1161" y="315"/>
                  </a:lnTo>
                  <a:lnTo>
                    <a:pt x="1161" y="315"/>
                  </a:lnTo>
                  <a:lnTo>
                    <a:pt x="1163" y="314"/>
                  </a:lnTo>
                  <a:lnTo>
                    <a:pt x="1163" y="314"/>
                  </a:lnTo>
                  <a:lnTo>
                    <a:pt x="1163" y="313"/>
                  </a:lnTo>
                  <a:lnTo>
                    <a:pt x="1164" y="313"/>
                  </a:lnTo>
                  <a:lnTo>
                    <a:pt x="1165" y="313"/>
                  </a:lnTo>
                  <a:lnTo>
                    <a:pt x="1165" y="312"/>
                  </a:lnTo>
                  <a:lnTo>
                    <a:pt x="1165" y="312"/>
                  </a:lnTo>
                  <a:lnTo>
                    <a:pt x="1167" y="311"/>
                  </a:lnTo>
                  <a:lnTo>
                    <a:pt x="1168" y="310"/>
                  </a:lnTo>
                  <a:lnTo>
                    <a:pt x="1169" y="310"/>
                  </a:lnTo>
                  <a:lnTo>
                    <a:pt x="1169" y="309"/>
                  </a:lnTo>
                  <a:lnTo>
                    <a:pt x="1171" y="309"/>
                  </a:lnTo>
                  <a:lnTo>
                    <a:pt x="1172" y="308"/>
                  </a:lnTo>
                  <a:lnTo>
                    <a:pt x="1172" y="307"/>
                  </a:lnTo>
                  <a:lnTo>
                    <a:pt x="1173" y="307"/>
                  </a:lnTo>
                  <a:lnTo>
                    <a:pt x="1174" y="306"/>
                  </a:lnTo>
                  <a:lnTo>
                    <a:pt x="1175" y="306"/>
                  </a:lnTo>
                  <a:lnTo>
                    <a:pt x="1175" y="306"/>
                  </a:lnTo>
                  <a:lnTo>
                    <a:pt x="1176" y="305"/>
                  </a:lnTo>
                  <a:lnTo>
                    <a:pt x="1176" y="305"/>
                  </a:lnTo>
                  <a:lnTo>
                    <a:pt x="1176" y="305"/>
                  </a:lnTo>
                  <a:lnTo>
                    <a:pt x="1177" y="304"/>
                  </a:lnTo>
                  <a:lnTo>
                    <a:pt x="1177" y="304"/>
                  </a:lnTo>
                  <a:lnTo>
                    <a:pt x="1177" y="304"/>
                  </a:lnTo>
                  <a:lnTo>
                    <a:pt x="1178" y="304"/>
                  </a:lnTo>
                  <a:lnTo>
                    <a:pt x="1179" y="303"/>
                  </a:lnTo>
                  <a:lnTo>
                    <a:pt x="1179" y="303"/>
                  </a:lnTo>
                  <a:lnTo>
                    <a:pt x="1179" y="303"/>
                  </a:lnTo>
                  <a:lnTo>
                    <a:pt x="1179" y="303"/>
                  </a:lnTo>
                  <a:lnTo>
                    <a:pt x="1179" y="303"/>
                  </a:lnTo>
                  <a:lnTo>
                    <a:pt x="1179" y="303"/>
                  </a:lnTo>
                  <a:lnTo>
                    <a:pt x="1179" y="303"/>
                  </a:lnTo>
                  <a:lnTo>
                    <a:pt x="1180" y="302"/>
                  </a:lnTo>
                  <a:lnTo>
                    <a:pt x="1182" y="301"/>
                  </a:lnTo>
                  <a:lnTo>
                    <a:pt x="1183" y="301"/>
                  </a:lnTo>
                  <a:lnTo>
                    <a:pt x="1184" y="300"/>
                  </a:lnTo>
                  <a:lnTo>
                    <a:pt x="1184" y="300"/>
                  </a:lnTo>
                  <a:lnTo>
                    <a:pt x="1185" y="299"/>
                  </a:lnTo>
                  <a:lnTo>
                    <a:pt x="1185" y="299"/>
                  </a:lnTo>
                  <a:lnTo>
                    <a:pt x="1185" y="299"/>
                  </a:lnTo>
                  <a:lnTo>
                    <a:pt x="1185" y="299"/>
                  </a:lnTo>
                  <a:lnTo>
                    <a:pt x="1186" y="299"/>
                  </a:lnTo>
                  <a:lnTo>
                    <a:pt x="1186" y="299"/>
                  </a:lnTo>
                  <a:lnTo>
                    <a:pt x="1186" y="299"/>
                  </a:lnTo>
                  <a:lnTo>
                    <a:pt x="1186" y="298"/>
                  </a:lnTo>
                  <a:lnTo>
                    <a:pt x="1186" y="298"/>
                  </a:lnTo>
                  <a:lnTo>
                    <a:pt x="1187" y="298"/>
                  </a:lnTo>
                  <a:lnTo>
                    <a:pt x="1187" y="298"/>
                  </a:lnTo>
                  <a:lnTo>
                    <a:pt x="1187" y="298"/>
                  </a:lnTo>
                  <a:lnTo>
                    <a:pt x="1189" y="297"/>
                  </a:lnTo>
                  <a:lnTo>
                    <a:pt x="1190" y="296"/>
                  </a:lnTo>
                  <a:lnTo>
                    <a:pt x="1191" y="295"/>
                  </a:lnTo>
                  <a:lnTo>
                    <a:pt x="1191" y="295"/>
                  </a:lnTo>
                  <a:lnTo>
                    <a:pt x="1192" y="295"/>
                  </a:lnTo>
                  <a:lnTo>
                    <a:pt x="1192" y="295"/>
                  </a:lnTo>
                  <a:lnTo>
                    <a:pt x="1193" y="294"/>
                  </a:lnTo>
                  <a:lnTo>
                    <a:pt x="1194" y="293"/>
                  </a:lnTo>
                  <a:lnTo>
                    <a:pt x="1195" y="293"/>
                  </a:lnTo>
                  <a:lnTo>
                    <a:pt x="1196" y="292"/>
                  </a:lnTo>
                  <a:lnTo>
                    <a:pt x="1196" y="292"/>
                  </a:lnTo>
                  <a:lnTo>
                    <a:pt x="1197" y="291"/>
                  </a:lnTo>
                  <a:lnTo>
                    <a:pt x="1197" y="291"/>
                  </a:lnTo>
                  <a:lnTo>
                    <a:pt x="1198" y="290"/>
                  </a:lnTo>
                  <a:lnTo>
                    <a:pt x="1199" y="290"/>
                  </a:lnTo>
                  <a:lnTo>
                    <a:pt x="1200" y="289"/>
                  </a:lnTo>
                  <a:lnTo>
                    <a:pt x="1201" y="288"/>
                  </a:lnTo>
                  <a:lnTo>
                    <a:pt x="1202" y="288"/>
                  </a:lnTo>
                  <a:lnTo>
                    <a:pt x="1203" y="287"/>
                  </a:lnTo>
                  <a:lnTo>
                    <a:pt x="1204" y="287"/>
                  </a:lnTo>
                  <a:lnTo>
                    <a:pt x="1204" y="286"/>
                  </a:lnTo>
                  <a:lnTo>
                    <a:pt x="1205" y="286"/>
                  </a:lnTo>
                  <a:lnTo>
                    <a:pt x="1206" y="285"/>
                  </a:lnTo>
                  <a:lnTo>
                    <a:pt x="1208" y="284"/>
                  </a:lnTo>
                  <a:lnTo>
                    <a:pt x="1210" y="283"/>
                  </a:lnTo>
                  <a:lnTo>
                    <a:pt x="1210" y="282"/>
                  </a:lnTo>
                  <a:lnTo>
                    <a:pt x="1211" y="282"/>
                  </a:lnTo>
                  <a:lnTo>
                    <a:pt x="1211" y="281"/>
                  </a:lnTo>
                  <a:lnTo>
                    <a:pt x="1211" y="281"/>
                  </a:lnTo>
                  <a:lnTo>
                    <a:pt x="1212" y="281"/>
                  </a:lnTo>
                  <a:lnTo>
                    <a:pt x="1212" y="281"/>
                  </a:lnTo>
                  <a:lnTo>
                    <a:pt x="1213" y="280"/>
                  </a:lnTo>
                  <a:lnTo>
                    <a:pt x="1215" y="279"/>
                  </a:lnTo>
                  <a:lnTo>
                    <a:pt x="1217" y="277"/>
                  </a:lnTo>
                  <a:lnTo>
                    <a:pt x="1217" y="277"/>
                  </a:lnTo>
                  <a:lnTo>
                    <a:pt x="1218" y="277"/>
                  </a:lnTo>
                  <a:lnTo>
                    <a:pt x="1218" y="276"/>
                  </a:lnTo>
                  <a:lnTo>
                    <a:pt x="1219" y="275"/>
                  </a:lnTo>
                  <a:lnTo>
                    <a:pt x="1221" y="274"/>
                  </a:lnTo>
                  <a:lnTo>
                    <a:pt x="1221" y="274"/>
                  </a:lnTo>
                  <a:lnTo>
                    <a:pt x="1223" y="273"/>
                  </a:lnTo>
                  <a:lnTo>
                    <a:pt x="1224" y="272"/>
                  </a:lnTo>
                  <a:lnTo>
                    <a:pt x="1225" y="272"/>
                  </a:lnTo>
                  <a:lnTo>
                    <a:pt x="1226" y="271"/>
                  </a:lnTo>
                  <a:lnTo>
                    <a:pt x="1226" y="270"/>
                  </a:lnTo>
                  <a:lnTo>
                    <a:pt x="1228" y="269"/>
                  </a:lnTo>
                  <a:lnTo>
                    <a:pt x="1228" y="269"/>
                  </a:lnTo>
                  <a:lnTo>
                    <a:pt x="1228" y="269"/>
                  </a:lnTo>
                  <a:lnTo>
                    <a:pt x="1228" y="269"/>
                  </a:lnTo>
                  <a:lnTo>
                    <a:pt x="1229" y="268"/>
                  </a:lnTo>
                  <a:lnTo>
                    <a:pt x="1229" y="268"/>
                  </a:lnTo>
                  <a:lnTo>
                    <a:pt x="1229" y="268"/>
                  </a:lnTo>
                  <a:lnTo>
                    <a:pt x="1230" y="268"/>
                  </a:lnTo>
                  <a:lnTo>
                    <a:pt x="1230" y="267"/>
                  </a:lnTo>
                  <a:lnTo>
                    <a:pt x="1230" y="267"/>
                  </a:lnTo>
                  <a:lnTo>
                    <a:pt x="1230" y="267"/>
                  </a:lnTo>
                  <a:lnTo>
                    <a:pt x="1231" y="267"/>
                  </a:lnTo>
                  <a:lnTo>
                    <a:pt x="1232" y="266"/>
                  </a:lnTo>
                  <a:lnTo>
                    <a:pt x="1232" y="266"/>
                  </a:lnTo>
                  <a:lnTo>
                    <a:pt x="1232" y="266"/>
                  </a:lnTo>
                  <a:lnTo>
                    <a:pt x="1232" y="266"/>
                  </a:lnTo>
                  <a:lnTo>
                    <a:pt x="1233" y="266"/>
                  </a:lnTo>
                  <a:lnTo>
                    <a:pt x="1234" y="265"/>
                  </a:lnTo>
                  <a:lnTo>
                    <a:pt x="1234" y="265"/>
                  </a:lnTo>
                  <a:lnTo>
                    <a:pt x="1235" y="264"/>
                  </a:lnTo>
                  <a:lnTo>
                    <a:pt x="1235" y="264"/>
                  </a:lnTo>
                  <a:lnTo>
                    <a:pt x="1236" y="262"/>
                  </a:lnTo>
                  <a:lnTo>
                    <a:pt x="1237" y="262"/>
                  </a:lnTo>
                  <a:lnTo>
                    <a:pt x="1238" y="261"/>
                  </a:lnTo>
                  <a:lnTo>
                    <a:pt x="1238" y="261"/>
                  </a:lnTo>
                  <a:lnTo>
                    <a:pt x="1240" y="259"/>
                  </a:lnTo>
                  <a:lnTo>
                    <a:pt x="1242" y="258"/>
                  </a:lnTo>
                  <a:lnTo>
                    <a:pt x="1243" y="257"/>
                  </a:lnTo>
                  <a:lnTo>
                    <a:pt x="1243" y="257"/>
                  </a:lnTo>
                  <a:lnTo>
                    <a:pt x="1243" y="257"/>
                  </a:lnTo>
                  <a:lnTo>
                    <a:pt x="1244" y="256"/>
                  </a:lnTo>
                  <a:lnTo>
                    <a:pt x="1244" y="256"/>
                  </a:lnTo>
                  <a:lnTo>
                    <a:pt x="1245" y="255"/>
                  </a:lnTo>
                  <a:lnTo>
                    <a:pt x="1247" y="254"/>
                  </a:lnTo>
                  <a:lnTo>
                    <a:pt x="1248" y="253"/>
                  </a:lnTo>
                  <a:lnTo>
                    <a:pt x="1249" y="253"/>
                  </a:lnTo>
                  <a:lnTo>
                    <a:pt x="1249" y="252"/>
                  </a:lnTo>
                  <a:lnTo>
                    <a:pt x="1251" y="251"/>
                  </a:lnTo>
                  <a:lnTo>
                    <a:pt x="1252" y="250"/>
                  </a:lnTo>
                  <a:lnTo>
                    <a:pt x="1255" y="248"/>
                  </a:lnTo>
                  <a:lnTo>
                    <a:pt x="1255" y="247"/>
                  </a:lnTo>
                  <a:lnTo>
                    <a:pt x="1256" y="246"/>
                  </a:lnTo>
                  <a:lnTo>
                    <a:pt x="1257" y="245"/>
                  </a:lnTo>
                  <a:lnTo>
                    <a:pt x="1258" y="245"/>
                  </a:lnTo>
                  <a:lnTo>
                    <a:pt x="1260" y="243"/>
                  </a:lnTo>
                  <a:lnTo>
                    <a:pt x="1261" y="243"/>
                  </a:lnTo>
                  <a:lnTo>
                    <a:pt x="1261" y="242"/>
                  </a:lnTo>
                  <a:lnTo>
                    <a:pt x="1262" y="242"/>
                  </a:lnTo>
                  <a:lnTo>
                    <a:pt x="1263" y="241"/>
                  </a:lnTo>
                  <a:lnTo>
                    <a:pt x="1263" y="241"/>
                  </a:lnTo>
                  <a:lnTo>
                    <a:pt x="1268" y="237"/>
                  </a:lnTo>
                  <a:lnTo>
                    <a:pt x="1269" y="236"/>
                  </a:lnTo>
                  <a:lnTo>
                    <a:pt x="1269" y="236"/>
                  </a:lnTo>
                  <a:lnTo>
                    <a:pt x="1271" y="235"/>
                  </a:lnTo>
                  <a:lnTo>
                    <a:pt x="1272" y="234"/>
                  </a:lnTo>
                  <a:lnTo>
                    <a:pt x="1274" y="232"/>
                  </a:lnTo>
                  <a:lnTo>
                    <a:pt x="1275" y="231"/>
                  </a:lnTo>
                  <a:lnTo>
                    <a:pt x="1275" y="231"/>
                  </a:lnTo>
                  <a:lnTo>
                    <a:pt x="1276" y="231"/>
                  </a:lnTo>
                  <a:lnTo>
                    <a:pt x="1276" y="231"/>
                  </a:lnTo>
                  <a:lnTo>
                    <a:pt x="1276" y="230"/>
                  </a:lnTo>
                  <a:lnTo>
                    <a:pt x="1276" y="230"/>
                  </a:lnTo>
                  <a:lnTo>
                    <a:pt x="1277" y="230"/>
                  </a:lnTo>
                  <a:lnTo>
                    <a:pt x="1278" y="229"/>
                  </a:lnTo>
                  <a:lnTo>
                    <a:pt x="1278" y="229"/>
                  </a:lnTo>
                  <a:lnTo>
                    <a:pt x="1278" y="229"/>
                  </a:lnTo>
                  <a:lnTo>
                    <a:pt x="1280" y="227"/>
                  </a:lnTo>
                  <a:lnTo>
                    <a:pt x="1281" y="226"/>
                  </a:lnTo>
                  <a:lnTo>
                    <a:pt x="1281" y="226"/>
                  </a:lnTo>
                  <a:lnTo>
                    <a:pt x="1283" y="225"/>
                  </a:lnTo>
                  <a:lnTo>
                    <a:pt x="1283" y="225"/>
                  </a:lnTo>
                  <a:lnTo>
                    <a:pt x="1284" y="224"/>
                  </a:lnTo>
                  <a:lnTo>
                    <a:pt x="1284" y="224"/>
                  </a:lnTo>
                  <a:lnTo>
                    <a:pt x="1285" y="223"/>
                  </a:lnTo>
                  <a:lnTo>
                    <a:pt x="1287" y="222"/>
                  </a:lnTo>
                  <a:lnTo>
                    <a:pt x="1287" y="221"/>
                  </a:lnTo>
                  <a:lnTo>
                    <a:pt x="1288" y="221"/>
                  </a:lnTo>
                  <a:lnTo>
                    <a:pt x="1288" y="220"/>
                  </a:lnTo>
                  <a:lnTo>
                    <a:pt x="1289" y="220"/>
                  </a:lnTo>
                  <a:lnTo>
                    <a:pt x="1290" y="219"/>
                  </a:lnTo>
                  <a:lnTo>
                    <a:pt x="1290" y="219"/>
                  </a:lnTo>
                  <a:lnTo>
                    <a:pt x="1291" y="218"/>
                  </a:lnTo>
                  <a:lnTo>
                    <a:pt x="1291" y="218"/>
                  </a:lnTo>
                  <a:lnTo>
                    <a:pt x="1292" y="217"/>
                  </a:lnTo>
                  <a:lnTo>
                    <a:pt x="1293" y="217"/>
                  </a:lnTo>
                  <a:lnTo>
                    <a:pt x="1293" y="216"/>
                  </a:lnTo>
                  <a:lnTo>
                    <a:pt x="1294" y="216"/>
                  </a:lnTo>
                  <a:lnTo>
                    <a:pt x="1295" y="215"/>
                  </a:lnTo>
                  <a:lnTo>
                    <a:pt x="1295" y="215"/>
                  </a:lnTo>
                  <a:lnTo>
                    <a:pt x="1296" y="214"/>
                  </a:lnTo>
                  <a:lnTo>
                    <a:pt x="1297" y="214"/>
                  </a:lnTo>
                  <a:lnTo>
                    <a:pt x="1298" y="212"/>
                  </a:lnTo>
                  <a:lnTo>
                    <a:pt x="1299" y="211"/>
                  </a:lnTo>
                  <a:lnTo>
                    <a:pt x="1303" y="209"/>
                  </a:lnTo>
                  <a:lnTo>
                    <a:pt x="1305" y="207"/>
                  </a:lnTo>
                  <a:lnTo>
                    <a:pt x="1305" y="207"/>
                  </a:lnTo>
                  <a:lnTo>
                    <a:pt x="1305" y="207"/>
                  </a:lnTo>
                  <a:lnTo>
                    <a:pt x="1306" y="206"/>
                  </a:lnTo>
                  <a:lnTo>
                    <a:pt x="1306" y="206"/>
                  </a:lnTo>
                  <a:lnTo>
                    <a:pt x="1306" y="206"/>
                  </a:lnTo>
                  <a:lnTo>
                    <a:pt x="1307" y="206"/>
                  </a:lnTo>
                  <a:lnTo>
                    <a:pt x="1307" y="205"/>
                  </a:lnTo>
                  <a:lnTo>
                    <a:pt x="1308" y="204"/>
                  </a:lnTo>
                  <a:lnTo>
                    <a:pt x="1309" y="204"/>
                  </a:lnTo>
                  <a:lnTo>
                    <a:pt x="1309" y="203"/>
                  </a:lnTo>
                  <a:lnTo>
                    <a:pt x="1310" y="203"/>
                  </a:lnTo>
                  <a:lnTo>
                    <a:pt x="1314" y="200"/>
                  </a:lnTo>
                  <a:lnTo>
                    <a:pt x="1314" y="199"/>
                  </a:lnTo>
                  <a:lnTo>
                    <a:pt x="1314" y="199"/>
                  </a:lnTo>
                  <a:lnTo>
                    <a:pt x="1315" y="199"/>
                  </a:lnTo>
                  <a:lnTo>
                    <a:pt x="1316" y="198"/>
                  </a:lnTo>
                  <a:lnTo>
                    <a:pt x="1316" y="198"/>
                  </a:lnTo>
                  <a:lnTo>
                    <a:pt x="1317" y="198"/>
                  </a:lnTo>
                  <a:lnTo>
                    <a:pt x="1317" y="197"/>
                  </a:lnTo>
                  <a:lnTo>
                    <a:pt x="1317" y="197"/>
                  </a:lnTo>
                  <a:lnTo>
                    <a:pt x="1318" y="196"/>
                  </a:lnTo>
                  <a:lnTo>
                    <a:pt x="1318" y="196"/>
                  </a:lnTo>
                  <a:lnTo>
                    <a:pt x="1318" y="196"/>
                  </a:lnTo>
                  <a:lnTo>
                    <a:pt x="1319" y="195"/>
                  </a:lnTo>
                  <a:lnTo>
                    <a:pt x="1320" y="195"/>
                  </a:lnTo>
                  <a:lnTo>
                    <a:pt x="1320" y="194"/>
                  </a:lnTo>
                  <a:lnTo>
                    <a:pt x="1321" y="194"/>
                  </a:lnTo>
                  <a:lnTo>
                    <a:pt x="1321" y="194"/>
                  </a:lnTo>
                  <a:lnTo>
                    <a:pt x="1322" y="193"/>
                  </a:lnTo>
                  <a:lnTo>
                    <a:pt x="1323" y="193"/>
                  </a:lnTo>
                  <a:lnTo>
                    <a:pt x="1323" y="192"/>
                  </a:lnTo>
                  <a:lnTo>
                    <a:pt x="1324" y="191"/>
                  </a:lnTo>
                  <a:lnTo>
                    <a:pt x="1324" y="191"/>
                  </a:lnTo>
                  <a:lnTo>
                    <a:pt x="1325" y="190"/>
                  </a:lnTo>
                  <a:lnTo>
                    <a:pt x="1326" y="189"/>
                  </a:lnTo>
                  <a:lnTo>
                    <a:pt x="1327" y="189"/>
                  </a:lnTo>
                  <a:lnTo>
                    <a:pt x="1328" y="188"/>
                  </a:lnTo>
                  <a:lnTo>
                    <a:pt x="1329" y="187"/>
                  </a:lnTo>
                  <a:lnTo>
                    <a:pt x="1331" y="186"/>
                  </a:lnTo>
                  <a:lnTo>
                    <a:pt x="1331" y="185"/>
                  </a:lnTo>
                  <a:lnTo>
                    <a:pt x="1332" y="185"/>
                  </a:lnTo>
                  <a:lnTo>
                    <a:pt x="1334" y="183"/>
                  </a:lnTo>
                  <a:lnTo>
                    <a:pt x="1335" y="182"/>
                  </a:lnTo>
                  <a:lnTo>
                    <a:pt x="1335" y="182"/>
                  </a:lnTo>
                  <a:lnTo>
                    <a:pt x="1336" y="181"/>
                  </a:lnTo>
                  <a:lnTo>
                    <a:pt x="1337" y="180"/>
                  </a:lnTo>
                  <a:lnTo>
                    <a:pt x="1337" y="180"/>
                  </a:lnTo>
                  <a:lnTo>
                    <a:pt x="1338" y="180"/>
                  </a:lnTo>
                  <a:lnTo>
                    <a:pt x="1339" y="179"/>
                  </a:lnTo>
                  <a:lnTo>
                    <a:pt x="1341" y="177"/>
                  </a:lnTo>
                  <a:lnTo>
                    <a:pt x="1341" y="177"/>
                  </a:lnTo>
                  <a:lnTo>
                    <a:pt x="1342" y="176"/>
                  </a:lnTo>
                  <a:lnTo>
                    <a:pt x="1345" y="173"/>
                  </a:lnTo>
                  <a:lnTo>
                    <a:pt x="1346" y="172"/>
                  </a:lnTo>
                  <a:lnTo>
                    <a:pt x="1348" y="171"/>
                  </a:lnTo>
                  <a:lnTo>
                    <a:pt x="1349" y="170"/>
                  </a:lnTo>
                  <a:lnTo>
                    <a:pt x="1350" y="169"/>
                  </a:lnTo>
                  <a:lnTo>
                    <a:pt x="1350" y="169"/>
                  </a:lnTo>
                  <a:lnTo>
                    <a:pt x="1351" y="168"/>
                  </a:lnTo>
                  <a:lnTo>
                    <a:pt x="1351" y="168"/>
                  </a:lnTo>
                  <a:lnTo>
                    <a:pt x="1353" y="167"/>
                  </a:lnTo>
                  <a:lnTo>
                    <a:pt x="1353" y="166"/>
                  </a:lnTo>
                  <a:lnTo>
                    <a:pt x="1354" y="166"/>
                  </a:lnTo>
                  <a:lnTo>
                    <a:pt x="1354" y="166"/>
                  </a:lnTo>
                  <a:lnTo>
                    <a:pt x="1354" y="165"/>
                  </a:lnTo>
                  <a:lnTo>
                    <a:pt x="1355" y="164"/>
                  </a:lnTo>
                  <a:lnTo>
                    <a:pt x="1356" y="163"/>
                  </a:lnTo>
                  <a:lnTo>
                    <a:pt x="1357" y="162"/>
                  </a:lnTo>
                  <a:lnTo>
                    <a:pt x="1361" y="159"/>
                  </a:lnTo>
                  <a:lnTo>
                    <a:pt x="1363" y="157"/>
                  </a:lnTo>
                  <a:lnTo>
                    <a:pt x="1364" y="155"/>
                  </a:lnTo>
                  <a:lnTo>
                    <a:pt x="1365" y="155"/>
                  </a:lnTo>
                  <a:lnTo>
                    <a:pt x="1366" y="153"/>
                  </a:lnTo>
                  <a:lnTo>
                    <a:pt x="1367" y="153"/>
                  </a:lnTo>
                  <a:lnTo>
                    <a:pt x="1368" y="152"/>
                  </a:lnTo>
                  <a:lnTo>
                    <a:pt x="1369" y="151"/>
                  </a:lnTo>
                  <a:lnTo>
                    <a:pt x="1369" y="151"/>
                  </a:lnTo>
                  <a:lnTo>
                    <a:pt x="1371" y="149"/>
                  </a:lnTo>
                  <a:lnTo>
                    <a:pt x="1371" y="149"/>
                  </a:lnTo>
                  <a:lnTo>
                    <a:pt x="1372" y="148"/>
                  </a:lnTo>
                  <a:lnTo>
                    <a:pt x="1373" y="148"/>
                  </a:lnTo>
                  <a:lnTo>
                    <a:pt x="1373" y="148"/>
                  </a:lnTo>
                  <a:lnTo>
                    <a:pt x="1373" y="147"/>
                  </a:lnTo>
                  <a:lnTo>
                    <a:pt x="1374" y="147"/>
                  </a:lnTo>
                  <a:lnTo>
                    <a:pt x="1374" y="146"/>
                  </a:lnTo>
                  <a:lnTo>
                    <a:pt x="1375" y="145"/>
                  </a:lnTo>
                  <a:lnTo>
                    <a:pt x="1377" y="144"/>
                  </a:lnTo>
                  <a:lnTo>
                    <a:pt x="1377" y="143"/>
                  </a:lnTo>
                  <a:lnTo>
                    <a:pt x="1377" y="143"/>
                  </a:lnTo>
                  <a:lnTo>
                    <a:pt x="1378" y="142"/>
                  </a:lnTo>
                  <a:lnTo>
                    <a:pt x="1379" y="142"/>
                  </a:lnTo>
                  <a:lnTo>
                    <a:pt x="1379" y="142"/>
                  </a:lnTo>
                  <a:lnTo>
                    <a:pt x="1379" y="142"/>
                  </a:lnTo>
                  <a:lnTo>
                    <a:pt x="1380" y="141"/>
                  </a:lnTo>
                  <a:lnTo>
                    <a:pt x="1381" y="140"/>
                  </a:lnTo>
                  <a:lnTo>
                    <a:pt x="1381" y="140"/>
                  </a:lnTo>
                  <a:lnTo>
                    <a:pt x="1383" y="137"/>
                  </a:lnTo>
                  <a:lnTo>
                    <a:pt x="1384" y="137"/>
                  </a:lnTo>
                  <a:lnTo>
                    <a:pt x="1384" y="137"/>
                  </a:lnTo>
                  <a:lnTo>
                    <a:pt x="1386" y="134"/>
                  </a:lnTo>
                  <a:lnTo>
                    <a:pt x="1387" y="134"/>
                  </a:lnTo>
                  <a:lnTo>
                    <a:pt x="1387" y="133"/>
                  </a:lnTo>
                  <a:lnTo>
                    <a:pt x="1388" y="132"/>
                  </a:lnTo>
                  <a:lnTo>
                    <a:pt x="1389" y="131"/>
                  </a:lnTo>
                  <a:lnTo>
                    <a:pt x="1391" y="130"/>
                  </a:lnTo>
                  <a:lnTo>
                    <a:pt x="1391" y="129"/>
                  </a:lnTo>
                  <a:lnTo>
                    <a:pt x="1393" y="127"/>
                  </a:lnTo>
                  <a:lnTo>
                    <a:pt x="1394" y="126"/>
                  </a:lnTo>
                  <a:lnTo>
                    <a:pt x="1395" y="125"/>
                  </a:lnTo>
                  <a:lnTo>
                    <a:pt x="1396" y="124"/>
                  </a:lnTo>
                  <a:lnTo>
                    <a:pt x="1397" y="123"/>
                  </a:lnTo>
                  <a:lnTo>
                    <a:pt x="1398" y="122"/>
                  </a:lnTo>
                  <a:lnTo>
                    <a:pt x="1400" y="119"/>
                  </a:lnTo>
                  <a:lnTo>
                    <a:pt x="1400" y="119"/>
                  </a:lnTo>
                  <a:lnTo>
                    <a:pt x="1401" y="118"/>
                  </a:lnTo>
                  <a:lnTo>
                    <a:pt x="1402" y="117"/>
                  </a:lnTo>
                  <a:lnTo>
                    <a:pt x="1405" y="114"/>
                  </a:lnTo>
                  <a:lnTo>
                    <a:pt x="1406" y="113"/>
                  </a:lnTo>
                  <a:lnTo>
                    <a:pt x="1406" y="112"/>
                  </a:lnTo>
                  <a:lnTo>
                    <a:pt x="1407" y="111"/>
                  </a:lnTo>
                  <a:lnTo>
                    <a:pt x="1408" y="110"/>
                  </a:lnTo>
                  <a:lnTo>
                    <a:pt x="1409" y="109"/>
                  </a:lnTo>
                  <a:lnTo>
                    <a:pt x="1410" y="109"/>
                  </a:lnTo>
                  <a:lnTo>
                    <a:pt x="1411" y="108"/>
                  </a:lnTo>
                  <a:lnTo>
                    <a:pt x="1414" y="104"/>
                  </a:lnTo>
                  <a:lnTo>
                    <a:pt x="1415" y="103"/>
                  </a:lnTo>
                  <a:lnTo>
                    <a:pt x="1416" y="102"/>
                  </a:lnTo>
                  <a:lnTo>
                    <a:pt x="1416" y="101"/>
                  </a:lnTo>
                  <a:lnTo>
                    <a:pt x="1417" y="100"/>
                  </a:lnTo>
                  <a:lnTo>
                    <a:pt x="1418" y="100"/>
                  </a:lnTo>
                  <a:lnTo>
                    <a:pt x="1418" y="99"/>
                  </a:lnTo>
                  <a:lnTo>
                    <a:pt x="1419" y="99"/>
                  </a:lnTo>
                  <a:lnTo>
                    <a:pt x="1420" y="98"/>
                  </a:lnTo>
                  <a:lnTo>
                    <a:pt x="1420" y="97"/>
                  </a:lnTo>
                  <a:lnTo>
                    <a:pt x="1420" y="97"/>
                  </a:lnTo>
                  <a:lnTo>
                    <a:pt x="1422" y="95"/>
                  </a:lnTo>
                  <a:lnTo>
                    <a:pt x="1423" y="94"/>
                  </a:lnTo>
                  <a:lnTo>
                    <a:pt x="1425" y="91"/>
                  </a:lnTo>
                  <a:lnTo>
                    <a:pt x="1426" y="90"/>
                  </a:lnTo>
                  <a:lnTo>
                    <a:pt x="1427" y="90"/>
                  </a:lnTo>
                  <a:lnTo>
                    <a:pt x="1428" y="89"/>
                  </a:lnTo>
                  <a:lnTo>
                    <a:pt x="1428" y="88"/>
                  </a:lnTo>
                  <a:lnTo>
                    <a:pt x="1429" y="88"/>
                  </a:lnTo>
                  <a:lnTo>
                    <a:pt x="1429" y="87"/>
                  </a:lnTo>
                  <a:lnTo>
                    <a:pt x="1430" y="86"/>
                  </a:lnTo>
                  <a:lnTo>
                    <a:pt x="1431" y="85"/>
                  </a:lnTo>
                  <a:lnTo>
                    <a:pt x="1431" y="85"/>
                  </a:lnTo>
                  <a:lnTo>
                    <a:pt x="1431" y="85"/>
                  </a:lnTo>
                  <a:lnTo>
                    <a:pt x="1432" y="83"/>
                  </a:lnTo>
                  <a:lnTo>
                    <a:pt x="1433" y="83"/>
                  </a:lnTo>
                  <a:lnTo>
                    <a:pt x="1433" y="83"/>
                  </a:lnTo>
                  <a:lnTo>
                    <a:pt x="1433" y="82"/>
                  </a:lnTo>
                  <a:lnTo>
                    <a:pt x="1435" y="81"/>
                  </a:lnTo>
                  <a:lnTo>
                    <a:pt x="1435" y="80"/>
                  </a:lnTo>
                  <a:lnTo>
                    <a:pt x="1436" y="79"/>
                  </a:lnTo>
                  <a:lnTo>
                    <a:pt x="1436" y="78"/>
                  </a:lnTo>
                  <a:lnTo>
                    <a:pt x="1437" y="77"/>
                  </a:lnTo>
                  <a:lnTo>
                    <a:pt x="1438" y="76"/>
                  </a:lnTo>
                  <a:lnTo>
                    <a:pt x="1438" y="76"/>
                  </a:lnTo>
                  <a:lnTo>
                    <a:pt x="1439" y="75"/>
                  </a:lnTo>
                  <a:lnTo>
                    <a:pt x="1441" y="71"/>
                  </a:lnTo>
                  <a:lnTo>
                    <a:pt x="1442" y="70"/>
                  </a:lnTo>
                  <a:lnTo>
                    <a:pt x="1443" y="68"/>
                  </a:lnTo>
                  <a:lnTo>
                    <a:pt x="1444" y="67"/>
                  </a:lnTo>
                  <a:lnTo>
                    <a:pt x="1444" y="66"/>
                  </a:lnTo>
                  <a:lnTo>
                    <a:pt x="1444" y="66"/>
                  </a:lnTo>
                  <a:lnTo>
                    <a:pt x="1445" y="65"/>
                  </a:lnTo>
                  <a:lnTo>
                    <a:pt x="1445" y="64"/>
                  </a:lnTo>
                  <a:lnTo>
                    <a:pt x="1446" y="63"/>
                  </a:lnTo>
                  <a:lnTo>
                    <a:pt x="1446" y="62"/>
                  </a:lnTo>
                  <a:lnTo>
                    <a:pt x="1446" y="61"/>
                  </a:lnTo>
                  <a:lnTo>
                    <a:pt x="1447" y="59"/>
                  </a:lnTo>
                  <a:lnTo>
                    <a:pt x="1448" y="58"/>
                  </a:lnTo>
                  <a:lnTo>
                    <a:pt x="1449" y="56"/>
                  </a:lnTo>
                  <a:lnTo>
                    <a:pt x="1449" y="56"/>
                  </a:lnTo>
                  <a:lnTo>
                    <a:pt x="1449" y="55"/>
                  </a:lnTo>
                  <a:lnTo>
                    <a:pt x="1450" y="53"/>
                  </a:lnTo>
                  <a:lnTo>
                    <a:pt x="1451" y="52"/>
                  </a:lnTo>
                  <a:lnTo>
                    <a:pt x="1452" y="49"/>
                  </a:lnTo>
                  <a:lnTo>
                    <a:pt x="1453" y="47"/>
                  </a:lnTo>
                  <a:lnTo>
                    <a:pt x="1453" y="47"/>
                  </a:lnTo>
                  <a:lnTo>
                    <a:pt x="1454" y="46"/>
                  </a:lnTo>
                  <a:lnTo>
                    <a:pt x="1455" y="44"/>
                  </a:lnTo>
                  <a:lnTo>
                    <a:pt x="1455" y="43"/>
                  </a:lnTo>
                  <a:lnTo>
                    <a:pt x="1456" y="41"/>
                  </a:lnTo>
                  <a:lnTo>
                    <a:pt x="1457" y="39"/>
                  </a:lnTo>
                  <a:lnTo>
                    <a:pt x="1458" y="38"/>
                  </a:lnTo>
                  <a:lnTo>
                    <a:pt x="1458" y="38"/>
                  </a:lnTo>
                  <a:lnTo>
                    <a:pt x="1458" y="37"/>
                  </a:lnTo>
                  <a:lnTo>
                    <a:pt x="1458" y="36"/>
                  </a:lnTo>
                  <a:lnTo>
                    <a:pt x="1459" y="34"/>
                  </a:lnTo>
                  <a:lnTo>
                    <a:pt x="1460" y="33"/>
                  </a:lnTo>
                  <a:lnTo>
                    <a:pt x="1463" y="24"/>
                  </a:lnTo>
                  <a:lnTo>
                    <a:pt x="1464" y="23"/>
                  </a:lnTo>
                  <a:lnTo>
                    <a:pt x="1464" y="21"/>
                  </a:lnTo>
                  <a:lnTo>
                    <a:pt x="1465" y="16"/>
                  </a:lnTo>
                  <a:lnTo>
                    <a:pt x="1465" y="16"/>
                  </a:lnTo>
                  <a:lnTo>
                    <a:pt x="1466" y="0"/>
                  </a:lnTo>
                </a:path>
              </a:pathLst>
            </a:custGeom>
            <a:noFill/>
            <a:ln w="12">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2" name="Freeform 18"/>
            <p:cNvSpPr>
              <a:spLocks/>
            </p:cNvSpPr>
            <p:nvPr/>
          </p:nvSpPr>
          <p:spPr bwMode="auto">
            <a:xfrm>
              <a:off x="2711" y="648"/>
              <a:ext cx="4551" cy="2103"/>
            </a:xfrm>
            <a:custGeom>
              <a:avLst/>
              <a:gdLst/>
              <a:ahLst/>
              <a:cxnLst>
                <a:cxn ang="0">
                  <a:pos x="19" y="722"/>
                </a:cxn>
                <a:cxn ang="0">
                  <a:pos x="43" y="720"/>
                </a:cxn>
                <a:cxn ang="0">
                  <a:pos x="58" y="718"/>
                </a:cxn>
                <a:cxn ang="0">
                  <a:pos x="82" y="715"/>
                </a:cxn>
                <a:cxn ang="0">
                  <a:pos x="103" y="712"/>
                </a:cxn>
                <a:cxn ang="0">
                  <a:pos x="122" y="709"/>
                </a:cxn>
                <a:cxn ang="0">
                  <a:pos x="150" y="704"/>
                </a:cxn>
                <a:cxn ang="0">
                  <a:pos x="181" y="699"/>
                </a:cxn>
                <a:cxn ang="0">
                  <a:pos x="199" y="695"/>
                </a:cxn>
                <a:cxn ang="0">
                  <a:pos x="224" y="690"/>
                </a:cxn>
                <a:cxn ang="0">
                  <a:pos x="244" y="686"/>
                </a:cxn>
                <a:cxn ang="0">
                  <a:pos x="266" y="681"/>
                </a:cxn>
                <a:cxn ang="0">
                  <a:pos x="291" y="675"/>
                </a:cxn>
                <a:cxn ang="0">
                  <a:pos x="311" y="670"/>
                </a:cxn>
                <a:cxn ang="0">
                  <a:pos x="332" y="665"/>
                </a:cxn>
                <a:cxn ang="0">
                  <a:pos x="355" y="658"/>
                </a:cxn>
                <a:cxn ang="0">
                  <a:pos x="376" y="653"/>
                </a:cxn>
                <a:cxn ang="0">
                  <a:pos x="397" y="646"/>
                </a:cxn>
                <a:cxn ang="0">
                  <a:pos x="421" y="640"/>
                </a:cxn>
                <a:cxn ang="0">
                  <a:pos x="439" y="634"/>
                </a:cxn>
                <a:cxn ang="0">
                  <a:pos x="464" y="627"/>
                </a:cxn>
                <a:cxn ang="0">
                  <a:pos x="481" y="622"/>
                </a:cxn>
                <a:cxn ang="0">
                  <a:pos x="490" y="620"/>
                </a:cxn>
                <a:cxn ang="0">
                  <a:pos x="508" y="615"/>
                </a:cxn>
                <a:cxn ang="0">
                  <a:pos x="533" y="607"/>
                </a:cxn>
                <a:cxn ang="0">
                  <a:pos x="552" y="601"/>
                </a:cxn>
                <a:cxn ang="0">
                  <a:pos x="578" y="593"/>
                </a:cxn>
                <a:cxn ang="0">
                  <a:pos x="602" y="585"/>
                </a:cxn>
                <a:cxn ang="0">
                  <a:pos x="627" y="577"/>
                </a:cxn>
                <a:cxn ang="0">
                  <a:pos x="651" y="569"/>
                </a:cxn>
                <a:cxn ang="0">
                  <a:pos x="677" y="560"/>
                </a:cxn>
                <a:cxn ang="0">
                  <a:pos x="702" y="551"/>
                </a:cxn>
                <a:cxn ang="0">
                  <a:pos x="728" y="541"/>
                </a:cxn>
                <a:cxn ang="0">
                  <a:pos x="756" y="531"/>
                </a:cxn>
                <a:cxn ang="0">
                  <a:pos x="776" y="523"/>
                </a:cxn>
                <a:cxn ang="0">
                  <a:pos x="805" y="512"/>
                </a:cxn>
                <a:cxn ang="0">
                  <a:pos x="829" y="501"/>
                </a:cxn>
                <a:cxn ang="0">
                  <a:pos x="855" y="490"/>
                </a:cxn>
                <a:cxn ang="0">
                  <a:pos x="878" y="479"/>
                </a:cxn>
                <a:cxn ang="0">
                  <a:pos x="905" y="467"/>
                </a:cxn>
                <a:cxn ang="0">
                  <a:pos x="925" y="458"/>
                </a:cxn>
                <a:cxn ang="0">
                  <a:pos x="942" y="449"/>
                </a:cxn>
                <a:cxn ang="0">
                  <a:pos x="971" y="435"/>
                </a:cxn>
                <a:cxn ang="0">
                  <a:pos x="998" y="421"/>
                </a:cxn>
                <a:cxn ang="0">
                  <a:pos x="1013" y="413"/>
                </a:cxn>
                <a:cxn ang="0">
                  <a:pos x="1039" y="398"/>
                </a:cxn>
                <a:cxn ang="0">
                  <a:pos x="1062" y="385"/>
                </a:cxn>
                <a:cxn ang="0">
                  <a:pos x="1082" y="374"/>
                </a:cxn>
                <a:cxn ang="0">
                  <a:pos x="1104" y="361"/>
                </a:cxn>
                <a:cxn ang="0">
                  <a:pos x="1123" y="350"/>
                </a:cxn>
                <a:cxn ang="0">
                  <a:pos x="1148" y="335"/>
                </a:cxn>
                <a:cxn ang="0">
                  <a:pos x="1173" y="319"/>
                </a:cxn>
                <a:cxn ang="0">
                  <a:pos x="1197" y="304"/>
                </a:cxn>
                <a:cxn ang="0">
                  <a:pos x="1224" y="285"/>
                </a:cxn>
                <a:cxn ang="0">
                  <a:pos x="1261" y="258"/>
                </a:cxn>
                <a:cxn ang="0">
                  <a:pos x="1278" y="246"/>
                </a:cxn>
                <a:cxn ang="0">
                  <a:pos x="1306" y="225"/>
                </a:cxn>
                <a:cxn ang="0">
                  <a:pos x="1328" y="207"/>
                </a:cxn>
                <a:cxn ang="0">
                  <a:pos x="1354" y="177"/>
                </a:cxn>
                <a:cxn ang="0">
                  <a:pos x="1379" y="148"/>
                </a:cxn>
                <a:cxn ang="0">
                  <a:pos x="1409" y="106"/>
                </a:cxn>
                <a:cxn ang="0">
                  <a:pos x="1427" y="80"/>
                </a:cxn>
                <a:cxn ang="0">
                  <a:pos x="1453" y="41"/>
                </a:cxn>
              </a:cxnLst>
              <a:rect l="0" t="0" r="r" b="b"/>
              <a:pathLst>
                <a:path w="1467" h="724">
                  <a:moveTo>
                    <a:pt x="0" y="724"/>
                  </a:moveTo>
                  <a:lnTo>
                    <a:pt x="1" y="724"/>
                  </a:lnTo>
                  <a:lnTo>
                    <a:pt x="1" y="724"/>
                  </a:lnTo>
                  <a:lnTo>
                    <a:pt x="2" y="724"/>
                  </a:lnTo>
                  <a:lnTo>
                    <a:pt x="2" y="724"/>
                  </a:lnTo>
                  <a:lnTo>
                    <a:pt x="3" y="724"/>
                  </a:lnTo>
                  <a:lnTo>
                    <a:pt x="4" y="724"/>
                  </a:lnTo>
                  <a:lnTo>
                    <a:pt x="5" y="724"/>
                  </a:lnTo>
                  <a:lnTo>
                    <a:pt x="5" y="724"/>
                  </a:lnTo>
                  <a:lnTo>
                    <a:pt x="6" y="724"/>
                  </a:lnTo>
                  <a:lnTo>
                    <a:pt x="6" y="724"/>
                  </a:lnTo>
                  <a:lnTo>
                    <a:pt x="7" y="724"/>
                  </a:lnTo>
                  <a:lnTo>
                    <a:pt x="8" y="723"/>
                  </a:lnTo>
                  <a:lnTo>
                    <a:pt x="8" y="723"/>
                  </a:lnTo>
                  <a:lnTo>
                    <a:pt x="9" y="723"/>
                  </a:lnTo>
                  <a:lnTo>
                    <a:pt x="10" y="723"/>
                  </a:lnTo>
                  <a:lnTo>
                    <a:pt x="11" y="723"/>
                  </a:lnTo>
                  <a:lnTo>
                    <a:pt x="13" y="723"/>
                  </a:lnTo>
                  <a:lnTo>
                    <a:pt x="13" y="723"/>
                  </a:lnTo>
                  <a:lnTo>
                    <a:pt x="14" y="723"/>
                  </a:lnTo>
                  <a:lnTo>
                    <a:pt x="16" y="723"/>
                  </a:lnTo>
                  <a:lnTo>
                    <a:pt x="16" y="723"/>
                  </a:lnTo>
                  <a:lnTo>
                    <a:pt x="17" y="723"/>
                  </a:lnTo>
                  <a:lnTo>
                    <a:pt x="19" y="722"/>
                  </a:lnTo>
                  <a:lnTo>
                    <a:pt x="20" y="722"/>
                  </a:lnTo>
                  <a:lnTo>
                    <a:pt x="21" y="722"/>
                  </a:lnTo>
                  <a:lnTo>
                    <a:pt x="22" y="722"/>
                  </a:lnTo>
                  <a:lnTo>
                    <a:pt x="23" y="722"/>
                  </a:lnTo>
                  <a:lnTo>
                    <a:pt x="23" y="722"/>
                  </a:lnTo>
                  <a:lnTo>
                    <a:pt x="23" y="722"/>
                  </a:lnTo>
                  <a:lnTo>
                    <a:pt x="25" y="722"/>
                  </a:lnTo>
                  <a:lnTo>
                    <a:pt x="26" y="722"/>
                  </a:lnTo>
                  <a:lnTo>
                    <a:pt x="26" y="722"/>
                  </a:lnTo>
                  <a:lnTo>
                    <a:pt x="27" y="722"/>
                  </a:lnTo>
                  <a:lnTo>
                    <a:pt x="28" y="722"/>
                  </a:lnTo>
                  <a:lnTo>
                    <a:pt x="30" y="721"/>
                  </a:lnTo>
                  <a:lnTo>
                    <a:pt x="31" y="721"/>
                  </a:lnTo>
                  <a:lnTo>
                    <a:pt x="31" y="721"/>
                  </a:lnTo>
                  <a:lnTo>
                    <a:pt x="32" y="721"/>
                  </a:lnTo>
                  <a:lnTo>
                    <a:pt x="32" y="721"/>
                  </a:lnTo>
                  <a:lnTo>
                    <a:pt x="32" y="721"/>
                  </a:lnTo>
                  <a:lnTo>
                    <a:pt x="36" y="721"/>
                  </a:lnTo>
                  <a:lnTo>
                    <a:pt x="36" y="721"/>
                  </a:lnTo>
                  <a:lnTo>
                    <a:pt x="39" y="720"/>
                  </a:lnTo>
                  <a:lnTo>
                    <a:pt x="40" y="720"/>
                  </a:lnTo>
                  <a:lnTo>
                    <a:pt x="41" y="720"/>
                  </a:lnTo>
                  <a:lnTo>
                    <a:pt x="43" y="720"/>
                  </a:lnTo>
                  <a:lnTo>
                    <a:pt x="43" y="720"/>
                  </a:lnTo>
                  <a:lnTo>
                    <a:pt x="44" y="720"/>
                  </a:lnTo>
                  <a:lnTo>
                    <a:pt x="45" y="720"/>
                  </a:lnTo>
                  <a:lnTo>
                    <a:pt x="46" y="720"/>
                  </a:lnTo>
                  <a:lnTo>
                    <a:pt x="46" y="720"/>
                  </a:lnTo>
                  <a:lnTo>
                    <a:pt x="47" y="720"/>
                  </a:lnTo>
                  <a:lnTo>
                    <a:pt x="47" y="720"/>
                  </a:lnTo>
                  <a:lnTo>
                    <a:pt x="48" y="719"/>
                  </a:lnTo>
                  <a:lnTo>
                    <a:pt x="49" y="719"/>
                  </a:lnTo>
                  <a:lnTo>
                    <a:pt x="50" y="719"/>
                  </a:lnTo>
                  <a:lnTo>
                    <a:pt x="50" y="719"/>
                  </a:lnTo>
                  <a:lnTo>
                    <a:pt x="51" y="719"/>
                  </a:lnTo>
                  <a:lnTo>
                    <a:pt x="53" y="719"/>
                  </a:lnTo>
                  <a:lnTo>
                    <a:pt x="53" y="719"/>
                  </a:lnTo>
                  <a:lnTo>
                    <a:pt x="53" y="719"/>
                  </a:lnTo>
                  <a:lnTo>
                    <a:pt x="54" y="719"/>
                  </a:lnTo>
                  <a:lnTo>
                    <a:pt x="54" y="719"/>
                  </a:lnTo>
                  <a:lnTo>
                    <a:pt x="54" y="719"/>
                  </a:lnTo>
                  <a:lnTo>
                    <a:pt x="55" y="719"/>
                  </a:lnTo>
                  <a:lnTo>
                    <a:pt x="55" y="719"/>
                  </a:lnTo>
                  <a:lnTo>
                    <a:pt x="57" y="718"/>
                  </a:lnTo>
                  <a:lnTo>
                    <a:pt x="57" y="718"/>
                  </a:lnTo>
                  <a:lnTo>
                    <a:pt x="57" y="718"/>
                  </a:lnTo>
                  <a:lnTo>
                    <a:pt x="58" y="718"/>
                  </a:lnTo>
                  <a:lnTo>
                    <a:pt x="58" y="718"/>
                  </a:lnTo>
                  <a:lnTo>
                    <a:pt x="60" y="718"/>
                  </a:lnTo>
                  <a:lnTo>
                    <a:pt x="61" y="718"/>
                  </a:lnTo>
                  <a:lnTo>
                    <a:pt x="62" y="718"/>
                  </a:lnTo>
                  <a:lnTo>
                    <a:pt x="63" y="717"/>
                  </a:lnTo>
                  <a:lnTo>
                    <a:pt x="64" y="717"/>
                  </a:lnTo>
                  <a:lnTo>
                    <a:pt x="65" y="717"/>
                  </a:lnTo>
                  <a:lnTo>
                    <a:pt x="65" y="717"/>
                  </a:lnTo>
                  <a:lnTo>
                    <a:pt x="66" y="717"/>
                  </a:lnTo>
                  <a:lnTo>
                    <a:pt x="70" y="717"/>
                  </a:lnTo>
                  <a:lnTo>
                    <a:pt x="70" y="716"/>
                  </a:lnTo>
                  <a:lnTo>
                    <a:pt x="71" y="716"/>
                  </a:lnTo>
                  <a:lnTo>
                    <a:pt x="72" y="716"/>
                  </a:lnTo>
                  <a:lnTo>
                    <a:pt x="74" y="716"/>
                  </a:lnTo>
                  <a:lnTo>
                    <a:pt x="75" y="716"/>
                  </a:lnTo>
                  <a:lnTo>
                    <a:pt x="75" y="716"/>
                  </a:lnTo>
                  <a:lnTo>
                    <a:pt x="76" y="716"/>
                  </a:lnTo>
                  <a:lnTo>
                    <a:pt x="76" y="716"/>
                  </a:lnTo>
                  <a:lnTo>
                    <a:pt x="77" y="715"/>
                  </a:lnTo>
                  <a:lnTo>
                    <a:pt x="78" y="715"/>
                  </a:lnTo>
                  <a:lnTo>
                    <a:pt x="80" y="715"/>
                  </a:lnTo>
                  <a:lnTo>
                    <a:pt x="80" y="715"/>
                  </a:lnTo>
                  <a:lnTo>
                    <a:pt x="81" y="715"/>
                  </a:lnTo>
                  <a:lnTo>
                    <a:pt x="81" y="715"/>
                  </a:lnTo>
                  <a:lnTo>
                    <a:pt x="82" y="715"/>
                  </a:lnTo>
                  <a:lnTo>
                    <a:pt x="83" y="715"/>
                  </a:lnTo>
                  <a:lnTo>
                    <a:pt x="84" y="715"/>
                  </a:lnTo>
                  <a:lnTo>
                    <a:pt x="84" y="714"/>
                  </a:lnTo>
                  <a:lnTo>
                    <a:pt x="85" y="714"/>
                  </a:lnTo>
                  <a:lnTo>
                    <a:pt x="85" y="714"/>
                  </a:lnTo>
                  <a:lnTo>
                    <a:pt x="86" y="714"/>
                  </a:lnTo>
                  <a:lnTo>
                    <a:pt x="87" y="714"/>
                  </a:lnTo>
                  <a:lnTo>
                    <a:pt x="87" y="714"/>
                  </a:lnTo>
                  <a:lnTo>
                    <a:pt x="89" y="714"/>
                  </a:lnTo>
                  <a:lnTo>
                    <a:pt x="91" y="713"/>
                  </a:lnTo>
                  <a:lnTo>
                    <a:pt x="93" y="713"/>
                  </a:lnTo>
                  <a:lnTo>
                    <a:pt x="94" y="713"/>
                  </a:lnTo>
                  <a:lnTo>
                    <a:pt x="94" y="713"/>
                  </a:lnTo>
                  <a:lnTo>
                    <a:pt x="95" y="713"/>
                  </a:lnTo>
                  <a:lnTo>
                    <a:pt x="96" y="713"/>
                  </a:lnTo>
                  <a:lnTo>
                    <a:pt x="97" y="713"/>
                  </a:lnTo>
                  <a:lnTo>
                    <a:pt x="97" y="713"/>
                  </a:lnTo>
                  <a:lnTo>
                    <a:pt x="99" y="712"/>
                  </a:lnTo>
                  <a:lnTo>
                    <a:pt x="99" y="712"/>
                  </a:lnTo>
                  <a:lnTo>
                    <a:pt x="100" y="712"/>
                  </a:lnTo>
                  <a:lnTo>
                    <a:pt x="100" y="712"/>
                  </a:lnTo>
                  <a:lnTo>
                    <a:pt x="100" y="712"/>
                  </a:lnTo>
                  <a:lnTo>
                    <a:pt x="101" y="712"/>
                  </a:lnTo>
                  <a:lnTo>
                    <a:pt x="103" y="712"/>
                  </a:lnTo>
                  <a:lnTo>
                    <a:pt x="104" y="712"/>
                  </a:lnTo>
                  <a:lnTo>
                    <a:pt x="105" y="711"/>
                  </a:lnTo>
                  <a:lnTo>
                    <a:pt x="106" y="711"/>
                  </a:lnTo>
                  <a:lnTo>
                    <a:pt x="106" y="711"/>
                  </a:lnTo>
                  <a:lnTo>
                    <a:pt x="107" y="711"/>
                  </a:lnTo>
                  <a:lnTo>
                    <a:pt x="108" y="711"/>
                  </a:lnTo>
                  <a:lnTo>
                    <a:pt x="110" y="711"/>
                  </a:lnTo>
                  <a:lnTo>
                    <a:pt x="110" y="711"/>
                  </a:lnTo>
                  <a:lnTo>
                    <a:pt x="111" y="711"/>
                  </a:lnTo>
                  <a:lnTo>
                    <a:pt x="112" y="710"/>
                  </a:lnTo>
                  <a:lnTo>
                    <a:pt x="112" y="710"/>
                  </a:lnTo>
                  <a:lnTo>
                    <a:pt x="113" y="710"/>
                  </a:lnTo>
                  <a:lnTo>
                    <a:pt x="113" y="710"/>
                  </a:lnTo>
                  <a:lnTo>
                    <a:pt x="116" y="710"/>
                  </a:lnTo>
                  <a:lnTo>
                    <a:pt x="116" y="710"/>
                  </a:lnTo>
                  <a:lnTo>
                    <a:pt x="116" y="710"/>
                  </a:lnTo>
                  <a:lnTo>
                    <a:pt x="118" y="710"/>
                  </a:lnTo>
                  <a:lnTo>
                    <a:pt x="119" y="709"/>
                  </a:lnTo>
                  <a:lnTo>
                    <a:pt x="119" y="709"/>
                  </a:lnTo>
                  <a:lnTo>
                    <a:pt x="119" y="709"/>
                  </a:lnTo>
                  <a:lnTo>
                    <a:pt x="120" y="709"/>
                  </a:lnTo>
                  <a:lnTo>
                    <a:pt x="121" y="709"/>
                  </a:lnTo>
                  <a:lnTo>
                    <a:pt x="122" y="709"/>
                  </a:lnTo>
                  <a:lnTo>
                    <a:pt x="122" y="709"/>
                  </a:lnTo>
                  <a:lnTo>
                    <a:pt x="123" y="709"/>
                  </a:lnTo>
                  <a:lnTo>
                    <a:pt x="125" y="708"/>
                  </a:lnTo>
                  <a:lnTo>
                    <a:pt x="126" y="708"/>
                  </a:lnTo>
                  <a:lnTo>
                    <a:pt x="127" y="708"/>
                  </a:lnTo>
                  <a:lnTo>
                    <a:pt x="129" y="708"/>
                  </a:lnTo>
                  <a:lnTo>
                    <a:pt x="131" y="707"/>
                  </a:lnTo>
                  <a:lnTo>
                    <a:pt x="131" y="707"/>
                  </a:lnTo>
                  <a:lnTo>
                    <a:pt x="132" y="707"/>
                  </a:lnTo>
                  <a:lnTo>
                    <a:pt x="133" y="707"/>
                  </a:lnTo>
                  <a:lnTo>
                    <a:pt x="134" y="707"/>
                  </a:lnTo>
                  <a:lnTo>
                    <a:pt x="135" y="707"/>
                  </a:lnTo>
                  <a:lnTo>
                    <a:pt x="135" y="707"/>
                  </a:lnTo>
                  <a:lnTo>
                    <a:pt x="136" y="707"/>
                  </a:lnTo>
                  <a:lnTo>
                    <a:pt x="137" y="706"/>
                  </a:lnTo>
                  <a:lnTo>
                    <a:pt x="138" y="706"/>
                  </a:lnTo>
                  <a:lnTo>
                    <a:pt x="139" y="706"/>
                  </a:lnTo>
                  <a:lnTo>
                    <a:pt x="141" y="706"/>
                  </a:lnTo>
                  <a:lnTo>
                    <a:pt x="141" y="706"/>
                  </a:lnTo>
                  <a:lnTo>
                    <a:pt x="143" y="705"/>
                  </a:lnTo>
                  <a:lnTo>
                    <a:pt x="144" y="705"/>
                  </a:lnTo>
                  <a:lnTo>
                    <a:pt x="145" y="705"/>
                  </a:lnTo>
                  <a:lnTo>
                    <a:pt x="146" y="705"/>
                  </a:lnTo>
                  <a:lnTo>
                    <a:pt x="147" y="705"/>
                  </a:lnTo>
                  <a:lnTo>
                    <a:pt x="150" y="704"/>
                  </a:lnTo>
                  <a:lnTo>
                    <a:pt x="151" y="704"/>
                  </a:lnTo>
                  <a:lnTo>
                    <a:pt x="153" y="704"/>
                  </a:lnTo>
                  <a:lnTo>
                    <a:pt x="153" y="704"/>
                  </a:lnTo>
                  <a:lnTo>
                    <a:pt x="154" y="704"/>
                  </a:lnTo>
                  <a:lnTo>
                    <a:pt x="155" y="703"/>
                  </a:lnTo>
                  <a:lnTo>
                    <a:pt x="155" y="703"/>
                  </a:lnTo>
                  <a:lnTo>
                    <a:pt x="156" y="703"/>
                  </a:lnTo>
                  <a:lnTo>
                    <a:pt x="157" y="703"/>
                  </a:lnTo>
                  <a:lnTo>
                    <a:pt x="159" y="703"/>
                  </a:lnTo>
                  <a:lnTo>
                    <a:pt x="160" y="703"/>
                  </a:lnTo>
                  <a:lnTo>
                    <a:pt x="160" y="703"/>
                  </a:lnTo>
                  <a:lnTo>
                    <a:pt x="160" y="702"/>
                  </a:lnTo>
                  <a:lnTo>
                    <a:pt x="162" y="702"/>
                  </a:lnTo>
                  <a:lnTo>
                    <a:pt x="163" y="702"/>
                  </a:lnTo>
                  <a:lnTo>
                    <a:pt x="165" y="702"/>
                  </a:lnTo>
                  <a:lnTo>
                    <a:pt x="167" y="701"/>
                  </a:lnTo>
                  <a:lnTo>
                    <a:pt x="169" y="701"/>
                  </a:lnTo>
                  <a:lnTo>
                    <a:pt x="171" y="701"/>
                  </a:lnTo>
                  <a:lnTo>
                    <a:pt x="171" y="701"/>
                  </a:lnTo>
                  <a:lnTo>
                    <a:pt x="171" y="701"/>
                  </a:lnTo>
                  <a:lnTo>
                    <a:pt x="172" y="701"/>
                  </a:lnTo>
                  <a:lnTo>
                    <a:pt x="173" y="700"/>
                  </a:lnTo>
                  <a:lnTo>
                    <a:pt x="179" y="699"/>
                  </a:lnTo>
                  <a:lnTo>
                    <a:pt x="181" y="699"/>
                  </a:lnTo>
                  <a:lnTo>
                    <a:pt x="182" y="699"/>
                  </a:lnTo>
                  <a:lnTo>
                    <a:pt x="183" y="699"/>
                  </a:lnTo>
                  <a:lnTo>
                    <a:pt x="183" y="699"/>
                  </a:lnTo>
                  <a:lnTo>
                    <a:pt x="183" y="698"/>
                  </a:lnTo>
                  <a:lnTo>
                    <a:pt x="184" y="698"/>
                  </a:lnTo>
                  <a:lnTo>
                    <a:pt x="185" y="698"/>
                  </a:lnTo>
                  <a:lnTo>
                    <a:pt x="186" y="698"/>
                  </a:lnTo>
                  <a:lnTo>
                    <a:pt x="187" y="698"/>
                  </a:lnTo>
                  <a:lnTo>
                    <a:pt x="187" y="698"/>
                  </a:lnTo>
                  <a:lnTo>
                    <a:pt x="188" y="698"/>
                  </a:lnTo>
                  <a:lnTo>
                    <a:pt x="188" y="698"/>
                  </a:lnTo>
                  <a:lnTo>
                    <a:pt x="189" y="697"/>
                  </a:lnTo>
                  <a:lnTo>
                    <a:pt x="190" y="697"/>
                  </a:lnTo>
                  <a:lnTo>
                    <a:pt x="191" y="697"/>
                  </a:lnTo>
                  <a:lnTo>
                    <a:pt x="192" y="697"/>
                  </a:lnTo>
                  <a:lnTo>
                    <a:pt x="193" y="697"/>
                  </a:lnTo>
                  <a:lnTo>
                    <a:pt x="194" y="696"/>
                  </a:lnTo>
                  <a:lnTo>
                    <a:pt x="195" y="696"/>
                  </a:lnTo>
                  <a:lnTo>
                    <a:pt x="196" y="696"/>
                  </a:lnTo>
                  <a:lnTo>
                    <a:pt x="197" y="696"/>
                  </a:lnTo>
                  <a:lnTo>
                    <a:pt x="198" y="696"/>
                  </a:lnTo>
                  <a:lnTo>
                    <a:pt x="198" y="696"/>
                  </a:lnTo>
                  <a:lnTo>
                    <a:pt x="198" y="696"/>
                  </a:lnTo>
                  <a:lnTo>
                    <a:pt x="199" y="695"/>
                  </a:lnTo>
                  <a:lnTo>
                    <a:pt x="200" y="695"/>
                  </a:lnTo>
                  <a:lnTo>
                    <a:pt x="203" y="695"/>
                  </a:lnTo>
                  <a:lnTo>
                    <a:pt x="205" y="694"/>
                  </a:lnTo>
                  <a:lnTo>
                    <a:pt x="206" y="694"/>
                  </a:lnTo>
                  <a:lnTo>
                    <a:pt x="208" y="694"/>
                  </a:lnTo>
                  <a:lnTo>
                    <a:pt x="208" y="694"/>
                  </a:lnTo>
                  <a:lnTo>
                    <a:pt x="209" y="693"/>
                  </a:lnTo>
                  <a:lnTo>
                    <a:pt x="210" y="693"/>
                  </a:lnTo>
                  <a:lnTo>
                    <a:pt x="211" y="693"/>
                  </a:lnTo>
                  <a:lnTo>
                    <a:pt x="212" y="693"/>
                  </a:lnTo>
                  <a:lnTo>
                    <a:pt x="213" y="693"/>
                  </a:lnTo>
                  <a:lnTo>
                    <a:pt x="214" y="692"/>
                  </a:lnTo>
                  <a:lnTo>
                    <a:pt x="216" y="692"/>
                  </a:lnTo>
                  <a:lnTo>
                    <a:pt x="217" y="692"/>
                  </a:lnTo>
                  <a:lnTo>
                    <a:pt x="218" y="691"/>
                  </a:lnTo>
                  <a:lnTo>
                    <a:pt x="219" y="691"/>
                  </a:lnTo>
                  <a:lnTo>
                    <a:pt x="220" y="691"/>
                  </a:lnTo>
                  <a:lnTo>
                    <a:pt x="221" y="691"/>
                  </a:lnTo>
                  <a:lnTo>
                    <a:pt x="221" y="691"/>
                  </a:lnTo>
                  <a:lnTo>
                    <a:pt x="222" y="691"/>
                  </a:lnTo>
                  <a:lnTo>
                    <a:pt x="222" y="690"/>
                  </a:lnTo>
                  <a:lnTo>
                    <a:pt x="223" y="690"/>
                  </a:lnTo>
                  <a:lnTo>
                    <a:pt x="224" y="690"/>
                  </a:lnTo>
                  <a:lnTo>
                    <a:pt x="224" y="690"/>
                  </a:lnTo>
                  <a:lnTo>
                    <a:pt x="225" y="690"/>
                  </a:lnTo>
                  <a:lnTo>
                    <a:pt x="227" y="690"/>
                  </a:lnTo>
                  <a:lnTo>
                    <a:pt x="228" y="689"/>
                  </a:lnTo>
                  <a:lnTo>
                    <a:pt x="229" y="689"/>
                  </a:lnTo>
                  <a:lnTo>
                    <a:pt x="229" y="689"/>
                  </a:lnTo>
                  <a:lnTo>
                    <a:pt x="231" y="689"/>
                  </a:lnTo>
                  <a:lnTo>
                    <a:pt x="231" y="689"/>
                  </a:lnTo>
                  <a:lnTo>
                    <a:pt x="232" y="688"/>
                  </a:lnTo>
                  <a:lnTo>
                    <a:pt x="232" y="688"/>
                  </a:lnTo>
                  <a:lnTo>
                    <a:pt x="233" y="688"/>
                  </a:lnTo>
                  <a:lnTo>
                    <a:pt x="234" y="688"/>
                  </a:lnTo>
                  <a:lnTo>
                    <a:pt x="235" y="688"/>
                  </a:lnTo>
                  <a:lnTo>
                    <a:pt x="235" y="688"/>
                  </a:lnTo>
                  <a:lnTo>
                    <a:pt x="236" y="687"/>
                  </a:lnTo>
                  <a:lnTo>
                    <a:pt x="237" y="687"/>
                  </a:lnTo>
                  <a:lnTo>
                    <a:pt x="239" y="687"/>
                  </a:lnTo>
                  <a:lnTo>
                    <a:pt x="239" y="687"/>
                  </a:lnTo>
                  <a:lnTo>
                    <a:pt x="240" y="687"/>
                  </a:lnTo>
                  <a:lnTo>
                    <a:pt x="241" y="686"/>
                  </a:lnTo>
                  <a:lnTo>
                    <a:pt x="242" y="686"/>
                  </a:lnTo>
                  <a:lnTo>
                    <a:pt x="242" y="686"/>
                  </a:lnTo>
                  <a:lnTo>
                    <a:pt x="243" y="686"/>
                  </a:lnTo>
                  <a:lnTo>
                    <a:pt x="243" y="686"/>
                  </a:lnTo>
                  <a:lnTo>
                    <a:pt x="244" y="686"/>
                  </a:lnTo>
                  <a:lnTo>
                    <a:pt x="245" y="686"/>
                  </a:lnTo>
                  <a:lnTo>
                    <a:pt x="245" y="685"/>
                  </a:lnTo>
                  <a:lnTo>
                    <a:pt x="246" y="685"/>
                  </a:lnTo>
                  <a:lnTo>
                    <a:pt x="246" y="685"/>
                  </a:lnTo>
                  <a:lnTo>
                    <a:pt x="247" y="685"/>
                  </a:lnTo>
                  <a:lnTo>
                    <a:pt x="248" y="685"/>
                  </a:lnTo>
                  <a:lnTo>
                    <a:pt x="248" y="685"/>
                  </a:lnTo>
                  <a:lnTo>
                    <a:pt x="253" y="684"/>
                  </a:lnTo>
                  <a:lnTo>
                    <a:pt x="254" y="683"/>
                  </a:lnTo>
                  <a:lnTo>
                    <a:pt x="255" y="683"/>
                  </a:lnTo>
                  <a:lnTo>
                    <a:pt x="256" y="683"/>
                  </a:lnTo>
                  <a:lnTo>
                    <a:pt x="257" y="683"/>
                  </a:lnTo>
                  <a:lnTo>
                    <a:pt x="258" y="682"/>
                  </a:lnTo>
                  <a:lnTo>
                    <a:pt x="259" y="682"/>
                  </a:lnTo>
                  <a:lnTo>
                    <a:pt x="259" y="682"/>
                  </a:lnTo>
                  <a:lnTo>
                    <a:pt x="260" y="682"/>
                  </a:lnTo>
                  <a:lnTo>
                    <a:pt x="261" y="682"/>
                  </a:lnTo>
                  <a:lnTo>
                    <a:pt x="262" y="682"/>
                  </a:lnTo>
                  <a:lnTo>
                    <a:pt x="262" y="682"/>
                  </a:lnTo>
                  <a:lnTo>
                    <a:pt x="263" y="681"/>
                  </a:lnTo>
                  <a:lnTo>
                    <a:pt x="264" y="681"/>
                  </a:lnTo>
                  <a:lnTo>
                    <a:pt x="264" y="681"/>
                  </a:lnTo>
                  <a:lnTo>
                    <a:pt x="265" y="681"/>
                  </a:lnTo>
                  <a:lnTo>
                    <a:pt x="266" y="681"/>
                  </a:lnTo>
                  <a:lnTo>
                    <a:pt x="266" y="681"/>
                  </a:lnTo>
                  <a:lnTo>
                    <a:pt x="266" y="681"/>
                  </a:lnTo>
                  <a:lnTo>
                    <a:pt x="268" y="680"/>
                  </a:lnTo>
                  <a:lnTo>
                    <a:pt x="269" y="680"/>
                  </a:lnTo>
                  <a:lnTo>
                    <a:pt x="269" y="680"/>
                  </a:lnTo>
                  <a:lnTo>
                    <a:pt x="270" y="680"/>
                  </a:lnTo>
                  <a:lnTo>
                    <a:pt x="271" y="680"/>
                  </a:lnTo>
                  <a:lnTo>
                    <a:pt x="274" y="679"/>
                  </a:lnTo>
                  <a:lnTo>
                    <a:pt x="275" y="679"/>
                  </a:lnTo>
                  <a:lnTo>
                    <a:pt x="277" y="678"/>
                  </a:lnTo>
                  <a:lnTo>
                    <a:pt x="277" y="678"/>
                  </a:lnTo>
                  <a:lnTo>
                    <a:pt x="278" y="678"/>
                  </a:lnTo>
                  <a:lnTo>
                    <a:pt x="278" y="678"/>
                  </a:lnTo>
                  <a:lnTo>
                    <a:pt x="279" y="678"/>
                  </a:lnTo>
                  <a:lnTo>
                    <a:pt x="281" y="677"/>
                  </a:lnTo>
                  <a:lnTo>
                    <a:pt x="282" y="677"/>
                  </a:lnTo>
                  <a:lnTo>
                    <a:pt x="284" y="677"/>
                  </a:lnTo>
                  <a:lnTo>
                    <a:pt x="284" y="677"/>
                  </a:lnTo>
                  <a:lnTo>
                    <a:pt x="285" y="676"/>
                  </a:lnTo>
                  <a:lnTo>
                    <a:pt x="285" y="676"/>
                  </a:lnTo>
                  <a:lnTo>
                    <a:pt x="288" y="676"/>
                  </a:lnTo>
                  <a:lnTo>
                    <a:pt x="289" y="675"/>
                  </a:lnTo>
                  <a:lnTo>
                    <a:pt x="291" y="675"/>
                  </a:lnTo>
                  <a:lnTo>
                    <a:pt x="291" y="675"/>
                  </a:lnTo>
                  <a:lnTo>
                    <a:pt x="291" y="675"/>
                  </a:lnTo>
                  <a:lnTo>
                    <a:pt x="293" y="675"/>
                  </a:lnTo>
                  <a:lnTo>
                    <a:pt x="294" y="674"/>
                  </a:lnTo>
                  <a:lnTo>
                    <a:pt x="295" y="674"/>
                  </a:lnTo>
                  <a:lnTo>
                    <a:pt x="296" y="674"/>
                  </a:lnTo>
                  <a:lnTo>
                    <a:pt x="297" y="674"/>
                  </a:lnTo>
                  <a:lnTo>
                    <a:pt x="297" y="673"/>
                  </a:lnTo>
                  <a:lnTo>
                    <a:pt x="297" y="673"/>
                  </a:lnTo>
                  <a:lnTo>
                    <a:pt x="298" y="673"/>
                  </a:lnTo>
                  <a:lnTo>
                    <a:pt x="302" y="672"/>
                  </a:lnTo>
                  <a:lnTo>
                    <a:pt x="305" y="672"/>
                  </a:lnTo>
                  <a:lnTo>
                    <a:pt x="305" y="672"/>
                  </a:lnTo>
                  <a:lnTo>
                    <a:pt x="307" y="671"/>
                  </a:lnTo>
                  <a:lnTo>
                    <a:pt x="307" y="671"/>
                  </a:lnTo>
                  <a:lnTo>
                    <a:pt x="307" y="671"/>
                  </a:lnTo>
                  <a:lnTo>
                    <a:pt x="308" y="671"/>
                  </a:lnTo>
                  <a:lnTo>
                    <a:pt x="308" y="671"/>
                  </a:lnTo>
                  <a:lnTo>
                    <a:pt x="308" y="671"/>
                  </a:lnTo>
                  <a:lnTo>
                    <a:pt x="309" y="671"/>
                  </a:lnTo>
                  <a:lnTo>
                    <a:pt x="309" y="671"/>
                  </a:lnTo>
                  <a:lnTo>
                    <a:pt x="310" y="670"/>
                  </a:lnTo>
                  <a:lnTo>
                    <a:pt x="310" y="670"/>
                  </a:lnTo>
                  <a:lnTo>
                    <a:pt x="310" y="670"/>
                  </a:lnTo>
                  <a:lnTo>
                    <a:pt x="311" y="670"/>
                  </a:lnTo>
                  <a:lnTo>
                    <a:pt x="311" y="670"/>
                  </a:lnTo>
                  <a:lnTo>
                    <a:pt x="312" y="670"/>
                  </a:lnTo>
                  <a:lnTo>
                    <a:pt x="312" y="670"/>
                  </a:lnTo>
                  <a:lnTo>
                    <a:pt x="313" y="670"/>
                  </a:lnTo>
                  <a:lnTo>
                    <a:pt x="314" y="669"/>
                  </a:lnTo>
                  <a:lnTo>
                    <a:pt x="314" y="669"/>
                  </a:lnTo>
                  <a:lnTo>
                    <a:pt x="314" y="669"/>
                  </a:lnTo>
                  <a:lnTo>
                    <a:pt x="315" y="669"/>
                  </a:lnTo>
                  <a:lnTo>
                    <a:pt x="315" y="669"/>
                  </a:lnTo>
                  <a:lnTo>
                    <a:pt x="315" y="669"/>
                  </a:lnTo>
                  <a:lnTo>
                    <a:pt x="315" y="669"/>
                  </a:lnTo>
                  <a:lnTo>
                    <a:pt x="316" y="669"/>
                  </a:lnTo>
                  <a:lnTo>
                    <a:pt x="317" y="669"/>
                  </a:lnTo>
                  <a:lnTo>
                    <a:pt x="319" y="668"/>
                  </a:lnTo>
                  <a:lnTo>
                    <a:pt x="322" y="667"/>
                  </a:lnTo>
                  <a:lnTo>
                    <a:pt x="324" y="667"/>
                  </a:lnTo>
                  <a:lnTo>
                    <a:pt x="326" y="666"/>
                  </a:lnTo>
                  <a:lnTo>
                    <a:pt x="327" y="666"/>
                  </a:lnTo>
                  <a:lnTo>
                    <a:pt x="328" y="666"/>
                  </a:lnTo>
                  <a:lnTo>
                    <a:pt x="329" y="666"/>
                  </a:lnTo>
                  <a:lnTo>
                    <a:pt x="330" y="665"/>
                  </a:lnTo>
                  <a:lnTo>
                    <a:pt x="331" y="665"/>
                  </a:lnTo>
                  <a:lnTo>
                    <a:pt x="331" y="665"/>
                  </a:lnTo>
                  <a:lnTo>
                    <a:pt x="332" y="665"/>
                  </a:lnTo>
                  <a:lnTo>
                    <a:pt x="332" y="665"/>
                  </a:lnTo>
                  <a:lnTo>
                    <a:pt x="332" y="665"/>
                  </a:lnTo>
                  <a:lnTo>
                    <a:pt x="334" y="665"/>
                  </a:lnTo>
                  <a:lnTo>
                    <a:pt x="334" y="664"/>
                  </a:lnTo>
                  <a:lnTo>
                    <a:pt x="335" y="664"/>
                  </a:lnTo>
                  <a:lnTo>
                    <a:pt x="336" y="664"/>
                  </a:lnTo>
                  <a:lnTo>
                    <a:pt x="337" y="664"/>
                  </a:lnTo>
                  <a:lnTo>
                    <a:pt x="337" y="664"/>
                  </a:lnTo>
                  <a:lnTo>
                    <a:pt x="337" y="664"/>
                  </a:lnTo>
                  <a:lnTo>
                    <a:pt x="339" y="663"/>
                  </a:lnTo>
                  <a:lnTo>
                    <a:pt x="340" y="663"/>
                  </a:lnTo>
                  <a:lnTo>
                    <a:pt x="341" y="663"/>
                  </a:lnTo>
                  <a:lnTo>
                    <a:pt x="342" y="662"/>
                  </a:lnTo>
                  <a:lnTo>
                    <a:pt x="343" y="662"/>
                  </a:lnTo>
                  <a:lnTo>
                    <a:pt x="344" y="662"/>
                  </a:lnTo>
                  <a:lnTo>
                    <a:pt x="345" y="661"/>
                  </a:lnTo>
                  <a:lnTo>
                    <a:pt x="346" y="661"/>
                  </a:lnTo>
                  <a:lnTo>
                    <a:pt x="347" y="661"/>
                  </a:lnTo>
                  <a:lnTo>
                    <a:pt x="350" y="660"/>
                  </a:lnTo>
                  <a:lnTo>
                    <a:pt x="351" y="660"/>
                  </a:lnTo>
                  <a:lnTo>
                    <a:pt x="352" y="660"/>
                  </a:lnTo>
                  <a:lnTo>
                    <a:pt x="354" y="659"/>
                  </a:lnTo>
                  <a:lnTo>
                    <a:pt x="355" y="659"/>
                  </a:lnTo>
                  <a:lnTo>
                    <a:pt x="355" y="658"/>
                  </a:lnTo>
                  <a:lnTo>
                    <a:pt x="356" y="658"/>
                  </a:lnTo>
                  <a:lnTo>
                    <a:pt x="357" y="658"/>
                  </a:lnTo>
                  <a:lnTo>
                    <a:pt x="358" y="658"/>
                  </a:lnTo>
                  <a:lnTo>
                    <a:pt x="359" y="658"/>
                  </a:lnTo>
                  <a:lnTo>
                    <a:pt x="360" y="657"/>
                  </a:lnTo>
                  <a:lnTo>
                    <a:pt x="361" y="657"/>
                  </a:lnTo>
                  <a:lnTo>
                    <a:pt x="362" y="657"/>
                  </a:lnTo>
                  <a:lnTo>
                    <a:pt x="364" y="656"/>
                  </a:lnTo>
                  <a:lnTo>
                    <a:pt x="366" y="656"/>
                  </a:lnTo>
                  <a:lnTo>
                    <a:pt x="367" y="655"/>
                  </a:lnTo>
                  <a:lnTo>
                    <a:pt x="367" y="655"/>
                  </a:lnTo>
                  <a:lnTo>
                    <a:pt x="369" y="655"/>
                  </a:lnTo>
                  <a:lnTo>
                    <a:pt x="369" y="655"/>
                  </a:lnTo>
                  <a:lnTo>
                    <a:pt x="370" y="654"/>
                  </a:lnTo>
                  <a:lnTo>
                    <a:pt x="371" y="654"/>
                  </a:lnTo>
                  <a:lnTo>
                    <a:pt x="371" y="654"/>
                  </a:lnTo>
                  <a:lnTo>
                    <a:pt x="372" y="654"/>
                  </a:lnTo>
                  <a:lnTo>
                    <a:pt x="372" y="654"/>
                  </a:lnTo>
                  <a:lnTo>
                    <a:pt x="373" y="654"/>
                  </a:lnTo>
                  <a:lnTo>
                    <a:pt x="373" y="653"/>
                  </a:lnTo>
                  <a:lnTo>
                    <a:pt x="374" y="653"/>
                  </a:lnTo>
                  <a:lnTo>
                    <a:pt x="375" y="653"/>
                  </a:lnTo>
                  <a:lnTo>
                    <a:pt x="375" y="653"/>
                  </a:lnTo>
                  <a:lnTo>
                    <a:pt x="376" y="653"/>
                  </a:lnTo>
                  <a:lnTo>
                    <a:pt x="377" y="652"/>
                  </a:lnTo>
                  <a:lnTo>
                    <a:pt x="379" y="652"/>
                  </a:lnTo>
                  <a:lnTo>
                    <a:pt x="379" y="652"/>
                  </a:lnTo>
                  <a:lnTo>
                    <a:pt x="380" y="651"/>
                  </a:lnTo>
                  <a:lnTo>
                    <a:pt x="381" y="651"/>
                  </a:lnTo>
                  <a:lnTo>
                    <a:pt x="381" y="651"/>
                  </a:lnTo>
                  <a:lnTo>
                    <a:pt x="383" y="651"/>
                  </a:lnTo>
                  <a:lnTo>
                    <a:pt x="384" y="650"/>
                  </a:lnTo>
                  <a:lnTo>
                    <a:pt x="385" y="650"/>
                  </a:lnTo>
                  <a:lnTo>
                    <a:pt x="386" y="650"/>
                  </a:lnTo>
                  <a:lnTo>
                    <a:pt x="387" y="649"/>
                  </a:lnTo>
                  <a:lnTo>
                    <a:pt x="388" y="649"/>
                  </a:lnTo>
                  <a:lnTo>
                    <a:pt x="389" y="649"/>
                  </a:lnTo>
                  <a:lnTo>
                    <a:pt x="390" y="649"/>
                  </a:lnTo>
                  <a:lnTo>
                    <a:pt x="390" y="648"/>
                  </a:lnTo>
                  <a:lnTo>
                    <a:pt x="391" y="648"/>
                  </a:lnTo>
                  <a:lnTo>
                    <a:pt x="392" y="648"/>
                  </a:lnTo>
                  <a:lnTo>
                    <a:pt x="393" y="648"/>
                  </a:lnTo>
                  <a:lnTo>
                    <a:pt x="394" y="648"/>
                  </a:lnTo>
                  <a:lnTo>
                    <a:pt x="394" y="647"/>
                  </a:lnTo>
                  <a:lnTo>
                    <a:pt x="395" y="647"/>
                  </a:lnTo>
                  <a:lnTo>
                    <a:pt x="396" y="647"/>
                  </a:lnTo>
                  <a:lnTo>
                    <a:pt x="396" y="647"/>
                  </a:lnTo>
                  <a:lnTo>
                    <a:pt x="397" y="646"/>
                  </a:lnTo>
                  <a:lnTo>
                    <a:pt x="398" y="646"/>
                  </a:lnTo>
                  <a:lnTo>
                    <a:pt x="399" y="646"/>
                  </a:lnTo>
                  <a:lnTo>
                    <a:pt x="401" y="645"/>
                  </a:lnTo>
                  <a:lnTo>
                    <a:pt x="403" y="645"/>
                  </a:lnTo>
                  <a:lnTo>
                    <a:pt x="403" y="645"/>
                  </a:lnTo>
                  <a:lnTo>
                    <a:pt x="404" y="644"/>
                  </a:lnTo>
                  <a:lnTo>
                    <a:pt x="405" y="644"/>
                  </a:lnTo>
                  <a:lnTo>
                    <a:pt x="406" y="644"/>
                  </a:lnTo>
                  <a:lnTo>
                    <a:pt x="407" y="644"/>
                  </a:lnTo>
                  <a:lnTo>
                    <a:pt x="408" y="643"/>
                  </a:lnTo>
                  <a:lnTo>
                    <a:pt x="410" y="643"/>
                  </a:lnTo>
                  <a:lnTo>
                    <a:pt x="411" y="642"/>
                  </a:lnTo>
                  <a:lnTo>
                    <a:pt x="412" y="642"/>
                  </a:lnTo>
                  <a:lnTo>
                    <a:pt x="414" y="642"/>
                  </a:lnTo>
                  <a:lnTo>
                    <a:pt x="415" y="641"/>
                  </a:lnTo>
                  <a:lnTo>
                    <a:pt x="415" y="641"/>
                  </a:lnTo>
                  <a:lnTo>
                    <a:pt x="417" y="641"/>
                  </a:lnTo>
                  <a:lnTo>
                    <a:pt x="418" y="641"/>
                  </a:lnTo>
                  <a:lnTo>
                    <a:pt x="419" y="640"/>
                  </a:lnTo>
                  <a:lnTo>
                    <a:pt x="419" y="640"/>
                  </a:lnTo>
                  <a:lnTo>
                    <a:pt x="420" y="640"/>
                  </a:lnTo>
                  <a:lnTo>
                    <a:pt x="420" y="640"/>
                  </a:lnTo>
                  <a:lnTo>
                    <a:pt x="421" y="640"/>
                  </a:lnTo>
                  <a:lnTo>
                    <a:pt x="421" y="640"/>
                  </a:lnTo>
                  <a:lnTo>
                    <a:pt x="422" y="639"/>
                  </a:lnTo>
                  <a:lnTo>
                    <a:pt x="423" y="639"/>
                  </a:lnTo>
                  <a:lnTo>
                    <a:pt x="423" y="639"/>
                  </a:lnTo>
                  <a:lnTo>
                    <a:pt x="424" y="639"/>
                  </a:lnTo>
                  <a:lnTo>
                    <a:pt x="425" y="639"/>
                  </a:lnTo>
                  <a:lnTo>
                    <a:pt x="425" y="638"/>
                  </a:lnTo>
                  <a:lnTo>
                    <a:pt x="426" y="638"/>
                  </a:lnTo>
                  <a:lnTo>
                    <a:pt x="427" y="638"/>
                  </a:lnTo>
                  <a:lnTo>
                    <a:pt x="427" y="638"/>
                  </a:lnTo>
                  <a:lnTo>
                    <a:pt x="429" y="637"/>
                  </a:lnTo>
                  <a:lnTo>
                    <a:pt x="429" y="637"/>
                  </a:lnTo>
                  <a:lnTo>
                    <a:pt x="430" y="637"/>
                  </a:lnTo>
                  <a:lnTo>
                    <a:pt x="431" y="637"/>
                  </a:lnTo>
                  <a:lnTo>
                    <a:pt x="431" y="637"/>
                  </a:lnTo>
                  <a:lnTo>
                    <a:pt x="431" y="637"/>
                  </a:lnTo>
                  <a:lnTo>
                    <a:pt x="432" y="637"/>
                  </a:lnTo>
                  <a:lnTo>
                    <a:pt x="432" y="636"/>
                  </a:lnTo>
                  <a:lnTo>
                    <a:pt x="434" y="636"/>
                  </a:lnTo>
                  <a:lnTo>
                    <a:pt x="435" y="636"/>
                  </a:lnTo>
                  <a:lnTo>
                    <a:pt x="436" y="635"/>
                  </a:lnTo>
                  <a:lnTo>
                    <a:pt x="436" y="635"/>
                  </a:lnTo>
                  <a:lnTo>
                    <a:pt x="436" y="635"/>
                  </a:lnTo>
                  <a:lnTo>
                    <a:pt x="438" y="635"/>
                  </a:lnTo>
                  <a:lnTo>
                    <a:pt x="439" y="634"/>
                  </a:lnTo>
                  <a:lnTo>
                    <a:pt x="444" y="633"/>
                  </a:lnTo>
                  <a:lnTo>
                    <a:pt x="446" y="632"/>
                  </a:lnTo>
                  <a:lnTo>
                    <a:pt x="447" y="632"/>
                  </a:lnTo>
                  <a:lnTo>
                    <a:pt x="447" y="632"/>
                  </a:lnTo>
                  <a:lnTo>
                    <a:pt x="448" y="632"/>
                  </a:lnTo>
                  <a:lnTo>
                    <a:pt x="449" y="631"/>
                  </a:lnTo>
                  <a:lnTo>
                    <a:pt x="450" y="631"/>
                  </a:lnTo>
                  <a:lnTo>
                    <a:pt x="451" y="631"/>
                  </a:lnTo>
                  <a:lnTo>
                    <a:pt x="452" y="631"/>
                  </a:lnTo>
                  <a:lnTo>
                    <a:pt x="453" y="630"/>
                  </a:lnTo>
                  <a:lnTo>
                    <a:pt x="453" y="630"/>
                  </a:lnTo>
                  <a:lnTo>
                    <a:pt x="455" y="630"/>
                  </a:lnTo>
                  <a:lnTo>
                    <a:pt x="455" y="630"/>
                  </a:lnTo>
                  <a:lnTo>
                    <a:pt x="457" y="629"/>
                  </a:lnTo>
                  <a:lnTo>
                    <a:pt x="459" y="629"/>
                  </a:lnTo>
                  <a:lnTo>
                    <a:pt x="459" y="629"/>
                  </a:lnTo>
                  <a:lnTo>
                    <a:pt x="460" y="628"/>
                  </a:lnTo>
                  <a:lnTo>
                    <a:pt x="461" y="628"/>
                  </a:lnTo>
                  <a:lnTo>
                    <a:pt x="462" y="628"/>
                  </a:lnTo>
                  <a:lnTo>
                    <a:pt x="462" y="628"/>
                  </a:lnTo>
                  <a:lnTo>
                    <a:pt x="463" y="628"/>
                  </a:lnTo>
                  <a:lnTo>
                    <a:pt x="463" y="627"/>
                  </a:lnTo>
                  <a:lnTo>
                    <a:pt x="464" y="627"/>
                  </a:lnTo>
                  <a:lnTo>
                    <a:pt x="464" y="627"/>
                  </a:lnTo>
                  <a:lnTo>
                    <a:pt x="465" y="627"/>
                  </a:lnTo>
                  <a:lnTo>
                    <a:pt x="465" y="627"/>
                  </a:lnTo>
                  <a:lnTo>
                    <a:pt x="465" y="627"/>
                  </a:lnTo>
                  <a:lnTo>
                    <a:pt x="466" y="627"/>
                  </a:lnTo>
                  <a:lnTo>
                    <a:pt x="466" y="627"/>
                  </a:lnTo>
                  <a:lnTo>
                    <a:pt x="466" y="627"/>
                  </a:lnTo>
                  <a:lnTo>
                    <a:pt x="467" y="626"/>
                  </a:lnTo>
                  <a:lnTo>
                    <a:pt x="467" y="626"/>
                  </a:lnTo>
                  <a:lnTo>
                    <a:pt x="468" y="626"/>
                  </a:lnTo>
                  <a:lnTo>
                    <a:pt x="468" y="626"/>
                  </a:lnTo>
                  <a:lnTo>
                    <a:pt x="470" y="626"/>
                  </a:lnTo>
                  <a:lnTo>
                    <a:pt x="470" y="625"/>
                  </a:lnTo>
                  <a:lnTo>
                    <a:pt x="471" y="625"/>
                  </a:lnTo>
                  <a:lnTo>
                    <a:pt x="471" y="625"/>
                  </a:lnTo>
                  <a:lnTo>
                    <a:pt x="473" y="625"/>
                  </a:lnTo>
                  <a:lnTo>
                    <a:pt x="473" y="625"/>
                  </a:lnTo>
                  <a:lnTo>
                    <a:pt x="474" y="624"/>
                  </a:lnTo>
                  <a:lnTo>
                    <a:pt x="475" y="624"/>
                  </a:lnTo>
                  <a:lnTo>
                    <a:pt x="476" y="624"/>
                  </a:lnTo>
                  <a:lnTo>
                    <a:pt x="476" y="624"/>
                  </a:lnTo>
                  <a:lnTo>
                    <a:pt x="476" y="624"/>
                  </a:lnTo>
                  <a:lnTo>
                    <a:pt x="480" y="623"/>
                  </a:lnTo>
                  <a:lnTo>
                    <a:pt x="480" y="623"/>
                  </a:lnTo>
                  <a:lnTo>
                    <a:pt x="481" y="622"/>
                  </a:lnTo>
                  <a:lnTo>
                    <a:pt x="481" y="622"/>
                  </a:lnTo>
                  <a:lnTo>
                    <a:pt x="482" y="622"/>
                  </a:lnTo>
                  <a:lnTo>
                    <a:pt x="482" y="622"/>
                  </a:lnTo>
                  <a:lnTo>
                    <a:pt x="482" y="622"/>
                  </a:lnTo>
                  <a:lnTo>
                    <a:pt x="483" y="622"/>
                  </a:lnTo>
                  <a:lnTo>
                    <a:pt x="483" y="622"/>
                  </a:lnTo>
                  <a:lnTo>
                    <a:pt x="484" y="622"/>
                  </a:lnTo>
                  <a:lnTo>
                    <a:pt x="484" y="621"/>
                  </a:lnTo>
                  <a:lnTo>
                    <a:pt x="485" y="621"/>
                  </a:lnTo>
                  <a:lnTo>
                    <a:pt x="485" y="621"/>
                  </a:lnTo>
                  <a:lnTo>
                    <a:pt x="486" y="621"/>
                  </a:lnTo>
                  <a:lnTo>
                    <a:pt x="486" y="621"/>
                  </a:lnTo>
                  <a:lnTo>
                    <a:pt x="486" y="621"/>
                  </a:lnTo>
                  <a:lnTo>
                    <a:pt x="487" y="621"/>
                  </a:lnTo>
                  <a:lnTo>
                    <a:pt x="487" y="621"/>
                  </a:lnTo>
                  <a:lnTo>
                    <a:pt x="488" y="620"/>
                  </a:lnTo>
                  <a:lnTo>
                    <a:pt x="488" y="620"/>
                  </a:lnTo>
                  <a:lnTo>
                    <a:pt x="488" y="620"/>
                  </a:lnTo>
                  <a:lnTo>
                    <a:pt x="489" y="620"/>
                  </a:lnTo>
                  <a:lnTo>
                    <a:pt x="489" y="620"/>
                  </a:lnTo>
                  <a:lnTo>
                    <a:pt x="489" y="620"/>
                  </a:lnTo>
                  <a:lnTo>
                    <a:pt x="489" y="620"/>
                  </a:lnTo>
                  <a:lnTo>
                    <a:pt x="490" y="620"/>
                  </a:lnTo>
                  <a:lnTo>
                    <a:pt x="490" y="620"/>
                  </a:lnTo>
                  <a:lnTo>
                    <a:pt x="490" y="620"/>
                  </a:lnTo>
                  <a:lnTo>
                    <a:pt x="491" y="620"/>
                  </a:lnTo>
                  <a:lnTo>
                    <a:pt x="491" y="619"/>
                  </a:lnTo>
                  <a:lnTo>
                    <a:pt x="492" y="619"/>
                  </a:lnTo>
                  <a:lnTo>
                    <a:pt x="492" y="619"/>
                  </a:lnTo>
                  <a:lnTo>
                    <a:pt x="492" y="619"/>
                  </a:lnTo>
                  <a:lnTo>
                    <a:pt x="492" y="619"/>
                  </a:lnTo>
                  <a:lnTo>
                    <a:pt x="494" y="618"/>
                  </a:lnTo>
                  <a:lnTo>
                    <a:pt x="495" y="618"/>
                  </a:lnTo>
                  <a:lnTo>
                    <a:pt x="495" y="618"/>
                  </a:lnTo>
                  <a:lnTo>
                    <a:pt x="498" y="618"/>
                  </a:lnTo>
                  <a:lnTo>
                    <a:pt x="498" y="617"/>
                  </a:lnTo>
                  <a:lnTo>
                    <a:pt x="498" y="617"/>
                  </a:lnTo>
                  <a:lnTo>
                    <a:pt x="499" y="617"/>
                  </a:lnTo>
                  <a:lnTo>
                    <a:pt x="499" y="617"/>
                  </a:lnTo>
                  <a:lnTo>
                    <a:pt x="499" y="617"/>
                  </a:lnTo>
                  <a:lnTo>
                    <a:pt x="501" y="617"/>
                  </a:lnTo>
                  <a:lnTo>
                    <a:pt x="501" y="617"/>
                  </a:lnTo>
                  <a:lnTo>
                    <a:pt x="503" y="616"/>
                  </a:lnTo>
                  <a:lnTo>
                    <a:pt x="503" y="616"/>
                  </a:lnTo>
                  <a:lnTo>
                    <a:pt x="503" y="616"/>
                  </a:lnTo>
                  <a:lnTo>
                    <a:pt x="507" y="615"/>
                  </a:lnTo>
                  <a:lnTo>
                    <a:pt x="508" y="615"/>
                  </a:lnTo>
                  <a:lnTo>
                    <a:pt x="508" y="615"/>
                  </a:lnTo>
                  <a:lnTo>
                    <a:pt x="508" y="614"/>
                  </a:lnTo>
                  <a:lnTo>
                    <a:pt x="509" y="614"/>
                  </a:lnTo>
                  <a:lnTo>
                    <a:pt x="509" y="614"/>
                  </a:lnTo>
                  <a:lnTo>
                    <a:pt x="510" y="614"/>
                  </a:lnTo>
                  <a:lnTo>
                    <a:pt x="510" y="614"/>
                  </a:lnTo>
                  <a:lnTo>
                    <a:pt x="510" y="614"/>
                  </a:lnTo>
                  <a:lnTo>
                    <a:pt x="511" y="614"/>
                  </a:lnTo>
                  <a:lnTo>
                    <a:pt x="513" y="613"/>
                  </a:lnTo>
                  <a:lnTo>
                    <a:pt x="514" y="613"/>
                  </a:lnTo>
                  <a:lnTo>
                    <a:pt x="516" y="612"/>
                  </a:lnTo>
                  <a:lnTo>
                    <a:pt x="516" y="612"/>
                  </a:lnTo>
                  <a:lnTo>
                    <a:pt x="517" y="612"/>
                  </a:lnTo>
                  <a:lnTo>
                    <a:pt x="519" y="611"/>
                  </a:lnTo>
                  <a:lnTo>
                    <a:pt x="519" y="611"/>
                  </a:lnTo>
                  <a:lnTo>
                    <a:pt x="521" y="611"/>
                  </a:lnTo>
                  <a:lnTo>
                    <a:pt x="522" y="610"/>
                  </a:lnTo>
                  <a:lnTo>
                    <a:pt x="523" y="610"/>
                  </a:lnTo>
                  <a:lnTo>
                    <a:pt x="524" y="610"/>
                  </a:lnTo>
                  <a:lnTo>
                    <a:pt x="525" y="609"/>
                  </a:lnTo>
                  <a:lnTo>
                    <a:pt x="526" y="609"/>
                  </a:lnTo>
                  <a:lnTo>
                    <a:pt x="529" y="608"/>
                  </a:lnTo>
                  <a:lnTo>
                    <a:pt x="529" y="608"/>
                  </a:lnTo>
                  <a:lnTo>
                    <a:pt x="533" y="607"/>
                  </a:lnTo>
                  <a:lnTo>
                    <a:pt x="533" y="607"/>
                  </a:lnTo>
                  <a:lnTo>
                    <a:pt x="533" y="607"/>
                  </a:lnTo>
                  <a:lnTo>
                    <a:pt x="534" y="607"/>
                  </a:lnTo>
                  <a:lnTo>
                    <a:pt x="535" y="606"/>
                  </a:lnTo>
                  <a:lnTo>
                    <a:pt x="537" y="606"/>
                  </a:lnTo>
                  <a:lnTo>
                    <a:pt x="537" y="606"/>
                  </a:lnTo>
                  <a:lnTo>
                    <a:pt x="538" y="606"/>
                  </a:lnTo>
                  <a:lnTo>
                    <a:pt x="538" y="606"/>
                  </a:lnTo>
                  <a:lnTo>
                    <a:pt x="539" y="605"/>
                  </a:lnTo>
                  <a:lnTo>
                    <a:pt x="541" y="605"/>
                  </a:lnTo>
                  <a:lnTo>
                    <a:pt x="542" y="604"/>
                  </a:lnTo>
                  <a:lnTo>
                    <a:pt x="542" y="604"/>
                  </a:lnTo>
                  <a:lnTo>
                    <a:pt x="544" y="604"/>
                  </a:lnTo>
                  <a:lnTo>
                    <a:pt x="544" y="604"/>
                  </a:lnTo>
                  <a:lnTo>
                    <a:pt x="545" y="603"/>
                  </a:lnTo>
                  <a:lnTo>
                    <a:pt x="546" y="603"/>
                  </a:lnTo>
                  <a:lnTo>
                    <a:pt x="546" y="603"/>
                  </a:lnTo>
                  <a:lnTo>
                    <a:pt x="547" y="603"/>
                  </a:lnTo>
                  <a:lnTo>
                    <a:pt x="548" y="603"/>
                  </a:lnTo>
                  <a:lnTo>
                    <a:pt x="548" y="602"/>
                  </a:lnTo>
                  <a:lnTo>
                    <a:pt x="549" y="602"/>
                  </a:lnTo>
                  <a:lnTo>
                    <a:pt x="551" y="602"/>
                  </a:lnTo>
                  <a:lnTo>
                    <a:pt x="551" y="602"/>
                  </a:lnTo>
                  <a:lnTo>
                    <a:pt x="552" y="601"/>
                  </a:lnTo>
                  <a:lnTo>
                    <a:pt x="552" y="601"/>
                  </a:lnTo>
                  <a:lnTo>
                    <a:pt x="554" y="601"/>
                  </a:lnTo>
                  <a:lnTo>
                    <a:pt x="554" y="601"/>
                  </a:lnTo>
                  <a:lnTo>
                    <a:pt x="555" y="600"/>
                  </a:lnTo>
                  <a:lnTo>
                    <a:pt x="556" y="600"/>
                  </a:lnTo>
                  <a:lnTo>
                    <a:pt x="557" y="600"/>
                  </a:lnTo>
                  <a:lnTo>
                    <a:pt x="557" y="600"/>
                  </a:lnTo>
                  <a:lnTo>
                    <a:pt x="558" y="600"/>
                  </a:lnTo>
                  <a:lnTo>
                    <a:pt x="558" y="599"/>
                  </a:lnTo>
                  <a:lnTo>
                    <a:pt x="560" y="599"/>
                  </a:lnTo>
                  <a:lnTo>
                    <a:pt x="562" y="598"/>
                  </a:lnTo>
                  <a:lnTo>
                    <a:pt x="563" y="598"/>
                  </a:lnTo>
                  <a:lnTo>
                    <a:pt x="565" y="597"/>
                  </a:lnTo>
                  <a:lnTo>
                    <a:pt x="567" y="597"/>
                  </a:lnTo>
                  <a:lnTo>
                    <a:pt x="568" y="596"/>
                  </a:lnTo>
                  <a:lnTo>
                    <a:pt x="569" y="596"/>
                  </a:lnTo>
                  <a:lnTo>
                    <a:pt x="571" y="596"/>
                  </a:lnTo>
                  <a:lnTo>
                    <a:pt x="572" y="595"/>
                  </a:lnTo>
                  <a:lnTo>
                    <a:pt x="574" y="595"/>
                  </a:lnTo>
                  <a:lnTo>
                    <a:pt x="574" y="594"/>
                  </a:lnTo>
                  <a:lnTo>
                    <a:pt x="575" y="594"/>
                  </a:lnTo>
                  <a:lnTo>
                    <a:pt x="576" y="594"/>
                  </a:lnTo>
                  <a:lnTo>
                    <a:pt x="576" y="594"/>
                  </a:lnTo>
                  <a:lnTo>
                    <a:pt x="577" y="593"/>
                  </a:lnTo>
                  <a:lnTo>
                    <a:pt x="578" y="593"/>
                  </a:lnTo>
                  <a:lnTo>
                    <a:pt x="579" y="593"/>
                  </a:lnTo>
                  <a:lnTo>
                    <a:pt x="580" y="592"/>
                  </a:lnTo>
                  <a:lnTo>
                    <a:pt x="582" y="592"/>
                  </a:lnTo>
                  <a:lnTo>
                    <a:pt x="583" y="591"/>
                  </a:lnTo>
                  <a:lnTo>
                    <a:pt x="584" y="591"/>
                  </a:lnTo>
                  <a:lnTo>
                    <a:pt x="585" y="591"/>
                  </a:lnTo>
                  <a:lnTo>
                    <a:pt x="586" y="591"/>
                  </a:lnTo>
                  <a:lnTo>
                    <a:pt x="587" y="590"/>
                  </a:lnTo>
                  <a:lnTo>
                    <a:pt x="588" y="590"/>
                  </a:lnTo>
                  <a:lnTo>
                    <a:pt x="589" y="589"/>
                  </a:lnTo>
                  <a:lnTo>
                    <a:pt x="590" y="589"/>
                  </a:lnTo>
                  <a:lnTo>
                    <a:pt x="591" y="589"/>
                  </a:lnTo>
                  <a:lnTo>
                    <a:pt x="592" y="589"/>
                  </a:lnTo>
                  <a:lnTo>
                    <a:pt x="593" y="588"/>
                  </a:lnTo>
                  <a:lnTo>
                    <a:pt x="594" y="588"/>
                  </a:lnTo>
                  <a:lnTo>
                    <a:pt x="595" y="588"/>
                  </a:lnTo>
                  <a:lnTo>
                    <a:pt x="597" y="587"/>
                  </a:lnTo>
                  <a:lnTo>
                    <a:pt x="597" y="587"/>
                  </a:lnTo>
                  <a:lnTo>
                    <a:pt x="598" y="586"/>
                  </a:lnTo>
                  <a:lnTo>
                    <a:pt x="599" y="586"/>
                  </a:lnTo>
                  <a:lnTo>
                    <a:pt x="600" y="586"/>
                  </a:lnTo>
                  <a:lnTo>
                    <a:pt x="601" y="586"/>
                  </a:lnTo>
                  <a:lnTo>
                    <a:pt x="602" y="585"/>
                  </a:lnTo>
                  <a:lnTo>
                    <a:pt x="602" y="585"/>
                  </a:lnTo>
                  <a:lnTo>
                    <a:pt x="603" y="585"/>
                  </a:lnTo>
                  <a:lnTo>
                    <a:pt x="604" y="584"/>
                  </a:lnTo>
                  <a:lnTo>
                    <a:pt x="605" y="584"/>
                  </a:lnTo>
                  <a:lnTo>
                    <a:pt x="606" y="584"/>
                  </a:lnTo>
                  <a:lnTo>
                    <a:pt x="607" y="584"/>
                  </a:lnTo>
                  <a:lnTo>
                    <a:pt x="609" y="583"/>
                  </a:lnTo>
                  <a:lnTo>
                    <a:pt x="610" y="583"/>
                  </a:lnTo>
                  <a:lnTo>
                    <a:pt x="611" y="582"/>
                  </a:lnTo>
                  <a:lnTo>
                    <a:pt x="612" y="582"/>
                  </a:lnTo>
                  <a:lnTo>
                    <a:pt x="614" y="581"/>
                  </a:lnTo>
                  <a:lnTo>
                    <a:pt x="615" y="581"/>
                  </a:lnTo>
                  <a:lnTo>
                    <a:pt x="616" y="581"/>
                  </a:lnTo>
                  <a:lnTo>
                    <a:pt x="617" y="580"/>
                  </a:lnTo>
                  <a:lnTo>
                    <a:pt x="617" y="580"/>
                  </a:lnTo>
                  <a:lnTo>
                    <a:pt x="618" y="580"/>
                  </a:lnTo>
                  <a:lnTo>
                    <a:pt x="619" y="580"/>
                  </a:lnTo>
                  <a:lnTo>
                    <a:pt x="620" y="579"/>
                  </a:lnTo>
                  <a:lnTo>
                    <a:pt x="621" y="579"/>
                  </a:lnTo>
                  <a:lnTo>
                    <a:pt x="622" y="579"/>
                  </a:lnTo>
                  <a:lnTo>
                    <a:pt x="623" y="578"/>
                  </a:lnTo>
                  <a:lnTo>
                    <a:pt x="624" y="578"/>
                  </a:lnTo>
                  <a:lnTo>
                    <a:pt x="625" y="578"/>
                  </a:lnTo>
                  <a:lnTo>
                    <a:pt x="626" y="577"/>
                  </a:lnTo>
                  <a:lnTo>
                    <a:pt x="627" y="577"/>
                  </a:lnTo>
                  <a:lnTo>
                    <a:pt x="629" y="577"/>
                  </a:lnTo>
                  <a:lnTo>
                    <a:pt x="629" y="576"/>
                  </a:lnTo>
                  <a:lnTo>
                    <a:pt x="632" y="575"/>
                  </a:lnTo>
                  <a:lnTo>
                    <a:pt x="633" y="575"/>
                  </a:lnTo>
                  <a:lnTo>
                    <a:pt x="634" y="575"/>
                  </a:lnTo>
                  <a:lnTo>
                    <a:pt x="635" y="574"/>
                  </a:lnTo>
                  <a:lnTo>
                    <a:pt x="636" y="574"/>
                  </a:lnTo>
                  <a:lnTo>
                    <a:pt x="639" y="573"/>
                  </a:lnTo>
                  <a:lnTo>
                    <a:pt x="639" y="573"/>
                  </a:lnTo>
                  <a:lnTo>
                    <a:pt x="640" y="573"/>
                  </a:lnTo>
                  <a:lnTo>
                    <a:pt x="640" y="573"/>
                  </a:lnTo>
                  <a:lnTo>
                    <a:pt x="642" y="572"/>
                  </a:lnTo>
                  <a:lnTo>
                    <a:pt x="642" y="572"/>
                  </a:lnTo>
                  <a:lnTo>
                    <a:pt x="643" y="572"/>
                  </a:lnTo>
                  <a:lnTo>
                    <a:pt x="643" y="572"/>
                  </a:lnTo>
                  <a:lnTo>
                    <a:pt x="644" y="571"/>
                  </a:lnTo>
                  <a:lnTo>
                    <a:pt x="645" y="571"/>
                  </a:lnTo>
                  <a:lnTo>
                    <a:pt x="646" y="571"/>
                  </a:lnTo>
                  <a:lnTo>
                    <a:pt x="646" y="571"/>
                  </a:lnTo>
                  <a:lnTo>
                    <a:pt x="648" y="570"/>
                  </a:lnTo>
                  <a:lnTo>
                    <a:pt x="649" y="570"/>
                  </a:lnTo>
                  <a:lnTo>
                    <a:pt x="649" y="570"/>
                  </a:lnTo>
                  <a:lnTo>
                    <a:pt x="651" y="569"/>
                  </a:lnTo>
                  <a:lnTo>
                    <a:pt x="651" y="569"/>
                  </a:lnTo>
                  <a:lnTo>
                    <a:pt x="653" y="568"/>
                  </a:lnTo>
                  <a:lnTo>
                    <a:pt x="653" y="568"/>
                  </a:lnTo>
                  <a:lnTo>
                    <a:pt x="654" y="568"/>
                  </a:lnTo>
                  <a:lnTo>
                    <a:pt x="654" y="568"/>
                  </a:lnTo>
                  <a:lnTo>
                    <a:pt x="655" y="567"/>
                  </a:lnTo>
                  <a:lnTo>
                    <a:pt x="656" y="567"/>
                  </a:lnTo>
                  <a:lnTo>
                    <a:pt x="658" y="567"/>
                  </a:lnTo>
                  <a:lnTo>
                    <a:pt x="658" y="567"/>
                  </a:lnTo>
                  <a:lnTo>
                    <a:pt x="658" y="566"/>
                  </a:lnTo>
                  <a:lnTo>
                    <a:pt x="659" y="566"/>
                  </a:lnTo>
                  <a:lnTo>
                    <a:pt x="662" y="565"/>
                  </a:lnTo>
                  <a:lnTo>
                    <a:pt x="663" y="565"/>
                  </a:lnTo>
                  <a:lnTo>
                    <a:pt x="664" y="564"/>
                  </a:lnTo>
                  <a:lnTo>
                    <a:pt x="665" y="564"/>
                  </a:lnTo>
                  <a:lnTo>
                    <a:pt x="666" y="564"/>
                  </a:lnTo>
                  <a:lnTo>
                    <a:pt x="667" y="563"/>
                  </a:lnTo>
                  <a:lnTo>
                    <a:pt x="668" y="563"/>
                  </a:lnTo>
                  <a:lnTo>
                    <a:pt x="669" y="563"/>
                  </a:lnTo>
                  <a:lnTo>
                    <a:pt x="670" y="562"/>
                  </a:lnTo>
                  <a:lnTo>
                    <a:pt x="671" y="562"/>
                  </a:lnTo>
                  <a:lnTo>
                    <a:pt x="672" y="562"/>
                  </a:lnTo>
                  <a:lnTo>
                    <a:pt x="673" y="561"/>
                  </a:lnTo>
                  <a:lnTo>
                    <a:pt x="674" y="561"/>
                  </a:lnTo>
                  <a:lnTo>
                    <a:pt x="677" y="560"/>
                  </a:lnTo>
                  <a:lnTo>
                    <a:pt x="678" y="559"/>
                  </a:lnTo>
                  <a:lnTo>
                    <a:pt x="680" y="559"/>
                  </a:lnTo>
                  <a:lnTo>
                    <a:pt x="680" y="558"/>
                  </a:lnTo>
                  <a:lnTo>
                    <a:pt x="681" y="558"/>
                  </a:lnTo>
                  <a:lnTo>
                    <a:pt x="682" y="558"/>
                  </a:lnTo>
                  <a:lnTo>
                    <a:pt x="683" y="557"/>
                  </a:lnTo>
                  <a:lnTo>
                    <a:pt x="684" y="557"/>
                  </a:lnTo>
                  <a:lnTo>
                    <a:pt x="685" y="557"/>
                  </a:lnTo>
                  <a:lnTo>
                    <a:pt x="685" y="557"/>
                  </a:lnTo>
                  <a:lnTo>
                    <a:pt x="686" y="556"/>
                  </a:lnTo>
                  <a:lnTo>
                    <a:pt x="688" y="556"/>
                  </a:lnTo>
                  <a:lnTo>
                    <a:pt x="688" y="556"/>
                  </a:lnTo>
                  <a:lnTo>
                    <a:pt x="691" y="555"/>
                  </a:lnTo>
                  <a:lnTo>
                    <a:pt x="692" y="554"/>
                  </a:lnTo>
                  <a:lnTo>
                    <a:pt x="694" y="554"/>
                  </a:lnTo>
                  <a:lnTo>
                    <a:pt x="695" y="553"/>
                  </a:lnTo>
                  <a:lnTo>
                    <a:pt x="695" y="553"/>
                  </a:lnTo>
                  <a:lnTo>
                    <a:pt x="696" y="553"/>
                  </a:lnTo>
                  <a:lnTo>
                    <a:pt x="697" y="552"/>
                  </a:lnTo>
                  <a:lnTo>
                    <a:pt x="698" y="552"/>
                  </a:lnTo>
                  <a:lnTo>
                    <a:pt x="699" y="552"/>
                  </a:lnTo>
                  <a:lnTo>
                    <a:pt x="701" y="551"/>
                  </a:lnTo>
                  <a:lnTo>
                    <a:pt x="702" y="551"/>
                  </a:lnTo>
                  <a:lnTo>
                    <a:pt x="702" y="551"/>
                  </a:lnTo>
                  <a:lnTo>
                    <a:pt x="704" y="550"/>
                  </a:lnTo>
                  <a:lnTo>
                    <a:pt x="705" y="550"/>
                  </a:lnTo>
                  <a:lnTo>
                    <a:pt x="706" y="549"/>
                  </a:lnTo>
                  <a:lnTo>
                    <a:pt x="706" y="549"/>
                  </a:lnTo>
                  <a:lnTo>
                    <a:pt x="707" y="549"/>
                  </a:lnTo>
                  <a:lnTo>
                    <a:pt x="708" y="548"/>
                  </a:lnTo>
                  <a:lnTo>
                    <a:pt x="709" y="548"/>
                  </a:lnTo>
                  <a:lnTo>
                    <a:pt x="710" y="548"/>
                  </a:lnTo>
                  <a:lnTo>
                    <a:pt x="711" y="548"/>
                  </a:lnTo>
                  <a:lnTo>
                    <a:pt x="712" y="547"/>
                  </a:lnTo>
                  <a:lnTo>
                    <a:pt x="712" y="547"/>
                  </a:lnTo>
                  <a:lnTo>
                    <a:pt x="713" y="547"/>
                  </a:lnTo>
                  <a:lnTo>
                    <a:pt x="714" y="546"/>
                  </a:lnTo>
                  <a:lnTo>
                    <a:pt x="715" y="546"/>
                  </a:lnTo>
                  <a:lnTo>
                    <a:pt x="715" y="546"/>
                  </a:lnTo>
                  <a:lnTo>
                    <a:pt x="718" y="545"/>
                  </a:lnTo>
                  <a:lnTo>
                    <a:pt x="719" y="545"/>
                  </a:lnTo>
                  <a:lnTo>
                    <a:pt x="719" y="544"/>
                  </a:lnTo>
                  <a:lnTo>
                    <a:pt x="722" y="544"/>
                  </a:lnTo>
                  <a:lnTo>
                    <a:pt x="723" y="543"/>
                  </a:lnTo>
                  <a:lnTo>
                    <a:pt x="724" y="543"/>
                  </a:lnTo>
                  <a:lnTo>
                    <a:pt x="724" y="543"/>
                  </a:lnTo>
                  <a:lnTo>
                    <a:pt x="725" y="542"/>
                  </a:lnTo>
                  <a:lnTo>
                    <a:pt x="728" y="541"/>
                  </a:lnTo>
                  <a:lnTo>
                    <a:pt x="729" y="541"/>
                  </a:lnTo>
                  <a:lnTo>
                    <a:pt x="729" y="541"/>
                  </a:lnTo>
                  <a:lnTo>
                    <a:pt x="730" y="541"/>
                  </a:lnTo>
                  <a:lnTo>
                    <a:pt x="732" y="540"/>
                  </a:lnTo>
                  <a:lnTo>
                    <a:pt x="736" y="539"/>
                  </a:lnTo>
                  <a:lnTo>
                    <a:pt x="737" y="538"/>
                  </a:lnTo>
                  <a:lnTo>
                    <a:pt x="737" y="538"/>
                  </a:lnTo>
                  <a:lnTo>
                    <a:pt x="739" y="537"/>
                  </a:lnTo>
                  <a:lnTo>
                    <a:pt x="741" y="537"/>
                  </a:lnTo>
                  <a:lnTo>
                    <a:pt x="743" y="536"/>
                  </a:lnTo>
                  <a:lnTo>
                    <a:pt x="744" y="535"/>
                  </a:lnTo>
                  <a:lnTo>
                    <a:pt x="745" y="535"/>
                  </a:lnTo>
                  <a:lnTo>
                    <a:pt x="746" y="535"/>
                  </a:lnTo>
                  <a:lnTo>
                    <a:pt x="748" y="534"/>
                  </a:lnTo>
                  <a:lnTo>
                    <a:pt x="748" y="534"/>
                  </a:lnTo>
                  <a:lnTo>
                    <a:pt x="749" y="534"/>
                  </a:lnTo>
                  <a:lnTo>
                    <a:pt x="750" y="533"/>
                  </a:lnTo>
                  <a:lnTo>
                    <a:pt x="751" y="533"/>
                  </a:lnTo>
                  <a:lnTo>
                    <a:pt x="751" y="533"/>
                  </a:lnTo>
                  <a:lnTo>
                    <a:pt x="752" y="532"/>
                  </a:lnTo>
                  <a:lnTo>
                    <a:pt x="753" y="532"/>
                  </a:lnTo>
                  <a:lnTo>
                    <a:pt x="754" y="532"/>
                  </a:lnTo>
                  <a:lnTo>
                    <a:pt x="754" y="531"/>
                  </a:lnTo>
                  <a:lnTo>
                    <a:pt x="756" y="531"/>
                  </a:lnTo>
                  <a:lnTo>
                    <a:pt x="757" y="531"/>
                  </a:lnTo>
                  <a:lnTo>
                    <a:pt x="758" y="530"/>
                  </a:lnTo>
                  <a:lnTo>
                    <a:pt x="758" y="530"/>
                  </a:lnTo>
                  <a:lnTo>
                    <a:pt x="759" y="530"/>
                  </a:lnTo>
                  <a:lnTo>
                    <a:pt x="760" y="530"/>
                  </a:lnTo>
                  <a:lnTo>
                    <a:pt x="761" y="529"/>
                  </a:lnTo>
                  <a:lnTo>
                    <a:pt x="762" y="529"/>
                  </a:lnTo>
                  <a:lnTo>
                    <a:pt x="762" y="529"/>
                  </a:lnTo>
                  <a:lnTo>
                    <a:pt x="763" y="528"/>
                  </a:lnTo>
                  <a:lnTo>
                    <a:pt x="763" y="528"/>
                  </a:lnTo>
                  <a:lnTo>
                    <a:pt x="764" y="528"/>
                  </a:lnTo>
                  <a:lnTo>
                    <a:pt x="765" y="528"/>
                  </a:lnTo>
                  <a:lnTo>
                    <a:pt x="766" y="527"/>
                  </a:lnTo>
                  <a:lnTo>
                    <a:pt x="767" y="527"/>
                  </a:lnTo>
                  <a:lnTo>
                    <a:pt x="768" y="526"/>
                  </a:lnTo>
                  <a:lnTo>
                    <a:pt x="769" y="526"/>
                  </a:lnTo>
                  <a:lnTo>
                    <a:pt x="770" y="526"/>
                  </a:lnTo>
                  <a:lnTo>
                    <a:pt x="770" y="526"/>
                  </a:lnTo>
                  <a:lnTo>
                    <a:pt x="771" y="525"/>
                  </a:lnTo>
                  <a:lnTo>
                    <a:pt x="772" y="525"/>
                  </a:lnTo>
                  <a:lnTo>
                    <a:pt x="772" y="525"/>
                  </a:lnTo>
                  <a:lnTo>
                    <a:pt x="773" y="524"/>
                  </a:lnTo>
                  <a:lnTo>
                    <a:pt x="774" y="524"/>
                  </a:lnTo>
                  <a:lnTo>
                    <a:pt x="776" y="523"/>
                  </a:lnTo>
                  <a:lnTo>
                    <a:pt x="778" y="523"/>
                  </a:lnTo>
                  <a:lnTo>
                    <a:pt x="778" y="522"/>
                  </a:lnTo>
                  <a:lnTo>
                    <a:pt x="780" y="522"/>
                  </a:lnTo>
                  <a:lnTo>
                    <a:pt x="781" y="521"/>
                  </a:lnTo>
                  <a:lnTo>
                    <a:pt x="781" y="521"/>
                  </a:lnTo>
                  <a:lnTo>
                    <a:pt x="782" y="521"/>
                  </a:lnTo>
                  <a:lnTo>
                    <a:pt x="783" y="520"/>
                  </a:lnTo>
                  <a:lnTo>
                    <a:pt x="784" y="520"/>
                  </a:lnTo>
                  <a:lnTo>
                    <a:pt x="786" y="519"/>
                  </a:lnTo>
                  <a:lnTo>
                    <a:pt x="787" y="519"/>
                  </a:lnTo>
                  <a:lnTo>
                    <a:pt x="789" y="518"/>
                  </a:lnTo>
                  <a:lnTo>
                    <a:pt x="791" y="517"/>
                  </a:lnTo>
                  <a:lnTo>
                    <a:pt x="793" y="516"/>
                  </a:lnTo>
                  <a:lnTo>
                    <a:pt x="794" y="516"/>
                  </a:lnTo>
                  <a:lnTo>
                    <a:pt x="794" y="516"/>
                  </a:lnTo>
                  <a:lnTo>
                    <a:pt x="795" y="516"/>
                  </a:lnTo>
                  <a:lnTo>
                    <a:pt x="796" y="515"/>
                  </a:lnTo>
                  <a:lnTo>
                    <a:pt x="797" y="515"/>
                  </a:lnTo>
                  <a:lnTo>
                    <a:pt x="799" y="514"/>
                  </a:lnTo>
                  <a:lnTo>
                    <a:pt x="800" y="513"/>
                  </a:lnTo>
                  <a:lnTo>
                    <a:pt x="801" y="513"/>
                  </a:lnTo>
                  <a:lnTo>
                    <a:pt x="801" y="513"/>
                  </a:lnTo>
                  <a:lnTo>
                    <a:pt x="803" y="512"/>
                  </a:lnTo>
                  <a:lnTo>
                    <a:pt x="805" y="512"/>
                  </a:lnTo>
                  <a:lnTo>
                    <a:pt x="806" y="511"/>
                  </a:lnTo>
                  <a:lnTo>
                    <a:pt x="807" y="510"/>
                  </a:lnTo>
                  <a:lnTo>
                    <a:pt x="809" y="510"/>
                  </a:lnTo>
                  <a:lnTo>
                    <a:pt x="809" y="510"/>
                  </a:lnTo>
                  <a:lnTo>
                    <a:pt x="810" y="509"/>
                  </a:lnTo>
                  <a:lnTo>
                    <a:pt x="811" y="509"/>
                  </a:lnTo>
                  <a:lnTo>
                    <a:pt x="812" y="508"/>
                  </a:lnTo>
                  <a:lnTo>
                    <a:pt x="813" y="508"/>
                  </a:lnTo>
                  <a:lnTo>
                    <a:pt x="814" y="508"/>
                  </a:lnTo>
                  <a:lnTo>
                    <a:pt x="816" y="507"/>
                  </a:lnTo>
                  <a:lnTo>
                    <a:pt x="816" y="507"/>
                  </a:lnTo>
                  <a:lnTo>
                    <a:pt x="817" y="506"/>
                  </a:lnTo>
                  <a:lnTo>
                    <a:pt x="818" y="506"/>
                  </a:lnTo>
                  <a:lnTo>
                    <a:pt x="818" y="506"/>
                  </a:lnTo>
                  <a:lnTo>
                    <a:pt x="819" y="506"/>
                  </a:lnTo>
                  <a:lnTo>
                    <a:pt x="820" y="505"/>
                  </a:lnTo>
                  <a:lnTo>
                    <a:pt x="821" y="505"/>
                  </a:lnTo>
                  <a:lnTo>
                    <a:pt x="822" y="504"/>
                  </a:lnTo>
                  <a:lnTo>
                    <a:pt x="823" y="504"/>
                  </a:lnTo>
                  <a:lnTo>
                    <a:pt x="825" y="503"/>
                  </a:lnTo>
                  <a:lnTo>
                    <a:pt x="826" y="503"/>
                  </a:lnTo>
                  <a:lnTo>
                    <a:pt x="827" y="502"/>
                  </a:lnTo>
                  <a:lnTo>
                    <a:pt x="827" y="502"/>
                  </a:lnTo>
                  <a:lnTo>
                    <a:pt x="829" y="501"/>
                  </a:lnTo>
                  <a:lnTo>
                    <a:pt x="832" y="500"/>
                  </a:lnTo>
                  <a:lnTo>
                    <a:pt x="833" y="500"/>
                  </a:lnTo>
                  <a:lnTo>
                    <a:pt x="833" y="499"/>
                  </a:lnTo>
                  <a:lnTo>
                    <a:pt x="834" y="499"/>
                  </a:lnTo>
                  <a:lnTo>
                    <a:pt x="835" y="498"/>
                  </a:lnTo>
                  <a:lnTo>
                    <a:pt x="837" y="498"/>
                  </a:lnTo>
                  <a:lnTo>
                    <a:pt x="837" y="497"/>
                  </a:lnTo>
                  <a:lnTo>
                    <a:pt x="838" y="497"/>
                  </a:lnTo>
                  <a:lnTo>
                    <a:pt x="840" y="496"/>
                  </a:lnTo>
                  <a:lnTo>
                    <a:pt x="841" y="496"/>
                  </a:lnTo>
                  <a:lnTo>
                    <a:pt x="841" y="496"/>
                  </a:lnTo>
                  <a:lnTo>
                    <a:pt x="842" y="495"/>
                  </a:lnTo>
                  <a:lnTo>
                    <a:pt x="844" y="494"/>
                  </a:lnTo>
                  <a:lnTo>
                    <a:pt x="845" y="494"/>
                  </a:lnTo>
                  <a:lnTo>
                    <a:pt x="845" y="494"/>
                  </a:lnTo>
                  <a:lnTo>
                    <a:pt x="847" y="493"/>
                  </a:lnTo>
                  <a:lnTo>
                    <a:pt x="847" y="493"/>
                  </a:lnTo>
                  <a:lnTo>
                    <a:pt x="848" y="493"/>
                  </a:lnTo>
                  <a:lnTo>
                    <a:pt x="848" y="492"/>
                  </a:lnTo>
                  <a:lnTo>
                    <a:pt x="850" y="492"/>
                  </a:lnTo>
                  <a:lnTo>
                    <a:pt x="851" y="491"/>
                  </a:lnTo>
                  <a:lnTo>
                    <a:pt x="853" y="491"/>
                  </a:lnTo>
                  <a:lnTo>
                    <a:pt x="854" y="490"/>
                  </a:lnTo>
                  <a:lnTo>
                    <a:pt x="855" y="490"/>
                  </a:lnTo>
                  <a:lnTo>
                    <a:pt x="858" y="488"/>
                  </a:lnTo>
                  <a:lnTo>
                    <a:pt x="858" y="488"/>
                  </a:lnTo>
                  <a:lnTo>
                    <a:pt x="859" y="488"/>
                  </a:lnTo>
                  <a:lnTo>
                    <a:pt x="860" y="487"/>
                  </a:lnTo>
                  <a:lnTo>
                    <a:pt x="861" y="487"/>
                  </a:lnTo>
                  <a:lnTo>
                    <a:pt x="862" y="487"/>
                  </a:lnTo>
                  <a:lnTo>
                    <a:pt x="863" y="486"/>
                  </a:lnTo>
                  <a:lnTo>
                    <a:pt x="864" y="485"/>
                  </a:lnTo>
                  <a:lnTo>
                    <a:pt x="865" y="485"/>
                  </a:lnTo>
                  <a:lnTo>
                    <a:pt x="866" y="485"/>
                  </a:lnTo>
                  <a:lnTo>
                    <a:pt x="867" y="484"/>
                  </a:lnTo>
                  <a:lnTo>
                    <a:pt x="867" y="484"/>
                  </a:lnTo>
                  <a:lnTo>
                    <a:pt x="868" y="484"/>
                  </a:lnTo>
                  <a:lnTo>
                    <a:pt x="870" y="483"/>
                  </a:lnTo>
                  <a:lnTo>
                    <a:pt x="870" y="483"/>
                  </a:lnTo>
                  <a:lnTo>
                    <a:pt x="871" y="482"/>
                  </a:lnTo>
                  <a:lnTo>
                    <a:pt x="872" y="482"/>
                  </a:lnTo>
                  <a:lnTo>
                    <a:pt x="873" y="481"/>
                  </a:lnTo>
                  <a:lnTo>
                    <a:pt x="874" y="481"/>
                  </a:lnTo>
                  <a:lnTo>
                    <a:pt x="874" y="481"/>
                  </a:lnTo>
                  <a:lnTo>
                    <a:pt x="876" y="480"/>
                  </a:lnTo>
                  <a:lnTo>
                    <a:pt x="876" y="480"/>
                  </a:lnTo>
                  <a:lnTo>
                    <a:pt x="877" y="480"/>
                  </a:lnTo>
                  <a:lnTo>
                    <a:pt x="878" y="479"/>
                  </a:lnTo>
                  <a:lnTo>
                    <a:pt x="879" y="479"/>
                  </a:lnTo>
                  <a:lnTo>
                    <a:pt x="881" y="478"/>
                  </a:lnTo>
                  <a:lnTo>
                    <a:pt x="882" y="478"/>
                  </a:lnTo>
                  <a:lnTo>
                    <a:pt x="882" y="477"/>
                  </a:lnTo>
                  <a:lnTo>
                    <a:pt x="884" y="477"/>
                  </a:lnTo>
                  <a:lnTo>
                    <a:pt x="885" y="476"/>
                  </a:lnTo>
                  <a:lnTo>
                    <a:pt x="885" y="476"/>
                  </a:lnTo>
                  <a:lnTo>
                    <a:pt x="887" y="475"/>
                  </a:lnTo>
                  <a:lnTo>
                    <a:pt x="888" y="475"/>
                  </a:lnTo>
                  <a:lnTo>
                    <a:pt x="890" y="474"/>
                  </a:lnTo>
                  <a:lnTo>
                    <a:pt x="891" y="473"/>
                  </a:lnTo>
                  <a:lnTo>
                    <a:pt x="892" y="473"/>
                  </a:lnTo>
                  <a:lnTo>
                    <a:pt x="893" y="472"/>
                  </a:lnTo>
                  <a:lnTo>
                    <a:pt x="894" y="472"/>
                  </a:lnTo>
                  <a:lnTo>
                    <a:pt x="895" y="471"/>
                  </a:lnTo>
                  <a:lnTo>
                    <a:pt x="896" y="471"/>
                  </a:lnTo>
                  <a:lnTo>
                    <a:pt x="897" y="471"/>
                  </a:lnTo>
                  <a:lnTo>
                    <a:pt x="897" y="471"/>
                  </a:lnTo>
                  <a:lnTo>
                    <a:pt x="900" y="469"/>
                  </a:lnTo>
                  <a:lnTo>
                    <a:pt x="901" y="469"/>
                  </a:lnTo>
                  <a:lnTo>
                    <a:pt x="902" y="468"/>
                  </a:lnTo>
                  <a:lnTo>
                    <a:pt x="903" y="468"/>
                  </a:lnTo>
                  <a:lnTo>
                    <a:pt x="904" y="468"/>
                  </a:lnTo>
                  <a:lnTo>
                    <a:pt x="905" y="467"/>
                  </a:lnTo>
                  <a:lnTo>
                    <a:pt x="907" y="466"/>
                  </a:lnTo>
                  <a:lnTo>
                    <a:pt x="910" y="465"/>
                  </a:lnTo>
                  <a:lnTo>
                    <a:pt x="911" y="465"/>
                  </a:lnTo>
                  <a:lnTo>
                    <a:pt x="911" y="464"/>
                  </a:lnTo>
                  <a:lnTo>
                    <a:pt x="912" y="464"/>
                  </a:lnTo>
                  <a:lnTo>
                    <a:pt x="913" y="464"/>
                  </a:lnTo>
                  <a:lnTo>
                    <a:pt x="913" y="463"/>
                  </a:lnTo>
                  <a:lnTo>
                    <a:pt x="913" y="463"/>
                  </a:lnTo>
                  <a:lnTo>
                    <a:pt x="914" y="463"/>
                  </a:lnTo>
                  <a:lnTo>
                    <a:pt x="914" y="463"/>
                  </a:lnTo>
                  <a:lnTo>
                    <a:pt x="914" y="463"/>
                  </a:lnTo>
                  <a:lnTo>
                    <a:pt x="915" y="462"/>
                  </a:lnTo>
                  <a:lnTo>
                    <a:pt x="916" y="462"/>
                  </a:lnTo>
                  <a:lnTo>
                    <a:pt x="916" y="462"/>
                  </a:lnTo>
                  <a:lnTo>
                    <a:pt x="918" y="461"/>
                  </a:lnTo>
                  <a:lnTo>
                    <a:pt x="918" y="461"/>
                  </a:lnTo>
                  <a:lnTo>
                    <a:pt x="921" y="459"/>
                  </a:lnTo>
                  <a:lnTo>
                    <a:pt x="921" y="459"/>
                  </a:lnTo>
                  <a:lnTo>
                    <a:pt x="922" y="459"/>
                  </a:lnTo>
                  <a:lnTo>
                    <a:pt x="922" y="459"/>
                  </a:lnTo>
                  <a:lnTo>
                    <a:pt x="922" y="459"/>
                  </a:lnTo>
                  <a:lnTo>
                    <a:pt x="924" y="458"/>
                  </a:lnTo>
                  <a:lnTo>
                    <a:pt x="925" y="458"/>
                  </a:lnTo>
                  <a:lnTo>
                    <a:pt x="925" y="458"/>
                  </a:lnTo>
                  <a:lnTo>
                    <a:pt x="925" y="457"/>
                  </a:lnTo>
                  <a:lnTo>
                    <a:pt x="927" y="457"/>
                  </a:lnTo>
                  <a:lnTo>
                    <a:pt x="927" y="456"/>
                  </a:lnTo>
                  <a:lnTo>
                    <a:pt x="929" y="456"/>
                  </a:lnTo>
                  <a:lnTo>
                    <a:pt x="930" y="455"/>
                  </a:lnTo>
                  <a:lnTo>
                    <a:pt x="931" y="455"/>
                  </a:lnTo>
                  <a:lnTo>
                    <a:pt x="932" y="454"/>
                  </a:lnTo>
                  <a:lnTo>
                    <a:pt x="932" y="454"/>
                  </a:lnTo>
                  <a:lnTo>
                    <a:pt x="932" y="454"/>
                  </a:lnTo>
                  <a:lnTo>
                    <a:pt x="933" y="454"/>
                  </a:lnTo>
                  <a:lnTo>
                    <a:pt x="934" y="453"/>
                  </a:lnTo>
                  <a:lnTo>
                    <a:pt x="934" y="453"/>
                  </a:lnTo>
                  <a:lnTo>
                    <a:pt x="935" y="453"/>
                  </a:lnTo>
                  <a:lnTo>
                    <a:pt x="935" y="453"/>
                  </a:lnTo>
                  <a:lnTo>
                    <a:pt x="936" y="452"/>
                  </a:lnTo>
                  <a:lnTo>
                    <a:pt x="937" y="452"/>
                  </a:lnTo>
                  <a:lnTo>
                    <a:pt x="938" y="451"/>
                  </a:lnTo>
                  <a:lnTo>
                    <a:pt x="938" y="451"/>
                  </a:lnTo>
                  <a:lnTo>
                    <a:pt x="938" y="451"/>
                  </a:lnTo>
                  <a:lnTo>
                    <a:pt x="939" y="451"/>
                  </a:lnTo>
                  <a:lnTo>
                    <a:pt x="939" y="451"/>
                  </a:lnTo>
                  <a:lnTo>
                    <a:pt x="940" y="450"/>
                  </a:lnTo>
                  <a:lnTo>
                    <a:pt x="941" y="450"/>
                  </a:lnTo>
                  <a:lnTo>
                    <a:pt x="942" y="449"/>
                  </a:lnTo>
                  <a:lnTo>
                    <a:pt x="942" y="449"/>
                  </a:lnTo>
                  <a:lnTo>
                    <a:pt x="944" y="448"/>
                  </a:lnTo>
                  <a:lnTo>
                    <a:pt x="944" y="448"/>
                  </a:lnTo>
                  <a:lnTo>
                    <a:pt x="945" y="448"/>
                  </a:lnTo>
                  <a:lnTo>
                    <a:pt x="945" y="448"/>
                  </a:lnTo>
                  <a:lnTo>
                    <a:pt x="946" y="448"/>
                  </a:lnTo>
                  <a:lnTo>
                    <a:pt x="947" y="447"/>
                  </a:lnTo>
                  <a:lnTo>
                    <a:pt x="948" y="447"/>
                  </a:lnTo>
                  <a:lnTo>
                    <a:pt x="948" y="446"/>
                  </a:lnTo>
                  <a:lnTo>
                    <a:pt x="953" y="444"/>
                  </a:lnTo>
                  <a:lnTo>
                    <a:pt x="954" y="444"/>
                  </a:lnTo>
                  <a:lnTo>
                    <a:pt x="955" y="443"/>
                  </a:lnTo>
                  <a:lnTo>
                    <a:pt x="956" y="443"/>
                  </a:lnTo>
                  <a:lnTo>
                    <a:pt x="956" y="442"/>
                  </a:lnTo>
                  <a:lnTo>
                    <a:pt x="958" y="442"/>
                  </a:lnTo>
                  <a:lnTo>
                    <a:pt x="960" y="441"/>
                  </a:lnTo>
                  <a:lnTo>
                    <a:pt x="963" y="439"/>
                  </a:lnTo>
                  <a:lnTo>
                    <a:pt x="966" y="438"/>
                  </a:lnTo>
                  <a:lnTo>
                    <a:pt x="967" y="437"/>
                  </a:lnTo>
                  <a:lnTo>
                    <a:pt x="968" y="437"/>
                  </a:lnTo>
                  <a:lnTo>
                    <a:pt x="969" y="436"/>
                  </a:lnTo>
                  <a:lnTo>
                    <a:pt x="970" y="435"/>
                  </a:lnTo>
                  <a:lnTo>
                    <a:pt x="970" y="435"/>
                  </a:lnTo>
                  <a:lnTo>
                    <a:pt x="971" y="435"/>
                  </a:lnTo>
                  <a:lnTo>
                    <a:pt x="972" y="434"/>
                  </a:lnTo>
                  <a:lnTo>
                    <a:pt x="972" y="434"/>
                  </a:lnTo>
                  <a:lnTo>
                    <a:pt x="974" y="433"/>
                  </a:lnTo>
                  <a:lnTo>
                    <a:pt x="976" y="432"/>
                  </a:lnTo>
                  <a:lnTo>
                    <a:pt x="977" y="432"/>
                  </a:lnTo>
                  <a:lnTo>
                    <a:pt x="977" y="432"/>
                  </a:lnTo>
                  <a:lnTo>
                    <a:pt x="978" y="431"/>
                  </a:lnTo>
                  <a:lnTo>
                    <a:pt x="979" y="431"/>
                  </a:lnTo>
                  <a:lnTo>
                    <a:pt x="979" y="431"/>
                  </a:lnTo>
                  <a:lnTo>
                    <a:pt x="980" y="430"/>
                  </a:lnTo>
                  <a:lnTo>
                    <a:pt x="981" y="430"/>
                  </a:lnTo>
                  <a:lnTo>
                    <a:pt x="981" y="430"/>
                  </a:lnTo>
                  <a:lnTo>
                    <a:pt x="982" y="429"/>
                  </a:lnTo>
                  <a:lnTo>
                    <a:pt x="983" y="429"/>
                  </a:lnTo>
                  <a:lnTo>
                    <a:pt x="984" y="428"/>
                  </a:lnTo>
                  <a:lnTo>
                    <a:pt x="988" y="426"/>
                  </a:lnTo>
                  <a:lnTo>
                    <a:pt x="989" y="426"/>
                  </a:lnTo>
                  <a:lnTo>
                    <a:pt x="990" y="425"/>
                  </a:lnTo>
                  <a:lnTo>
                    <a:pt x="992" y="424"/>
                  </a:lnTo>
                  <a:lnTo>
                    <a:pt x="993" y="424"/>
                  </a:lnTo>
                  <a:lnTo>
                    <a:pt x="995" y="422"/>
                  </a:lnTo>
                  <a:lnTo>
                    <a:pt x="996" y="422"/>
                  </a:lnTo>
                  <a:lnTo>
                    <a:pt x="997" y="421"/>
                  </a:lnTo>
                  <a:lnTo>
                    <a:pt x="998" y="421"/>
                  </a:lnTo>
                  <a:lnTo>
                    <a:pt x="999" y="420"/>
                  </a:lnTo>
                  <a:lnTo>
                    <a:pt x="999" y="420"/>
                  </a:lnTo>
                  <a:lnTo>
                    <a:pt x="1000" y="420"/>
                  </a:lnTo>
                  <a:lnTo>
                    <a:pt x="1000" y="420"/>
                  </a:lnTo>
                  <a:lnTo>
                    <a:pt x="1001" y="419"/>
                  </a:lnTo>
                  <a:lnTo>
                    <a:pt x="1001" y="419"/>
                  </a:lnTo>
                  <a:lnTo>
                    <a:pt x="1001" y="419"/>
                  </a:lnTo>
                  <a:lnTo>
                    <a:pt x="1002" y="419"/>
                  </a:lnTo>
                  <a:lnTo>
                    <a:pt x="1002" y="419"/>
                  </a:lnTo>
                  <a:lnTo>
                    <a:pt x="1003" y="418"/>
                  </a:lnTo>
                  <a:lnTo>
                    <a:pt x="1004" y="417"/>
                  </a:lnTo>
                  <a:lnTo>
                    <a:pt x="1005" y="417"/>
                  </a:lnTo>
                  <a:lnTo>
                    <a:pt x="1006" y="417"/>
                  </a:lnTo>
                  <a:lnTo>
                    <a:pt x="1007" y="416"/>
                  </a:lnTo>
                  <a:lnTo>
                    <a:pt x="1007" y="416"/>
                  </a:lnTo>
                  <a:lnTo>
                    <a:pt x="1008" y="416"/>
                  </a:lnTo>
                  <a:lnTo>
                    <a:pt x="1008" y="416"/>
                  </a:lnTo>
                  <a:lnTo>
                    <a:pt x="1008" y="415"/>
                  </a:lnTo>
                  <a:lnTo>
                    <a:pt x="1009" y="415"/>
                  </a:lnTo>
                  <a:lnTo>
                    <a:pt x="1010" y="415"/>
                  </a:lnTo>
                  <a:lnTo>
                    <a:pt x="1010" y="414"/>
                  </a:lnTo>
                  <a:lnTo>
                    <a:pt x="1011" y="414"/>
                  </a:lnTo>
                  <a:lnTo>
                    <a:pt x="1012" y="413"/>
                  </a:lnTo>
                  <a:lnTo>
                    <a:pt x="1013" y="413"/>
                  </a:lnTo>
                  <a:lnTo>
                    <a:pt x="1013" y="413"/>
                  </a:lnTo>
                  <a:lnTo>
                    <a:pt x="1014" y="412"/>
                  </a:lnTo>
                  <a:lnTo>
                    <a:pt x="1015" y="412"/>
                  </a:lnTo>
                  <a:lnTo>
                    <a:pt x="1016" y="411"/>
                  </a:lnTo>
                  <a:lnTo>
                    <a:pt x="1017" y="411"/>
                  </a:lnTo>
                  <a:lnTo>
                    <a:pt x="1018" y="410"/>
                  </a:lnTo>
                  <a:lnTo>
                    <a:pt x="1019" y="410"/>
                  </a:lnTo>
                  <a:lnTo>
                    <a:pt x="1020" y="409"/>
                  </a:lnTo>
                  <a:lnTo>
                    <a:pt x="1022" y="408"/>
                  </a:lnTo>
                  <a:lnTo>
                    <a:pt x="1022" y="408"/>
                  </a:lnTo>
                  <a:lnTo>
                    <a:pt x="1022" y="408"/>
                  </a:lnTo>
                  <a:lnTo>
                    <a:pt x="1024" y="407"/>
                  </a:lnTo>
                  <a:lnTo>
                    <a:pt x="1024" y="407"/>
                  </a:lnTo>
                  <a:lnTo>
                    <a:pt x="1029" y="404"/>
                  </a:lnTo>
                  <a:lnTo>
                    <a:pt x="1032" y="402"/>
                  </a:lnTo>
                  <a:lnTo>
                    <a:pt x="1032" y="402"/>
                  </a:lnTo>
                  <a:lnTo>
                    <a:pt x="1033" y="402"/>
                  </a:lnTo>
                  <a:lnTo>
                    <a:pt x="1033" y="402"/>
                  </a:lnTo>
                  <a:lnTo>
                    <a:pt x="1036" y="400"/>
                  </a:lnTo>
                  <a:lnTo>
                    <a:pt x="1036" y="400"/>
                  </a:lnTo>
                  <a:lnTo>
                    <a:pt x="1037" y="400"/>
                  </a:lnTo>
                  <a:lnTo>
                    <a:pt x="1037" y="399"/>
                  </a:lnTo>
                  <a:lnTo>
                    <a:pt x="1038" y="399"/>
                  </a:lnTo>
                  <a:lnTo>
                    <a:pt x="1039" y="398"/>
                  </a:lnTo>
                  <a:lnTo>
                    <a:pt x="1040" y="398"/>
                  </a:lnTo>
                  <a:lnTo>
                    <a:pt x="1040" y="398"/>
                  </a:lnTo>
                  <a:lnTo>
                    <a:pt x="1041" y="397"/>
                  </a:lnTo>
                  <a:lnTo>
                    <a:pt x="1043" y="396"/>
                  </a:lnTo>
                  <a:lnTo>
                    <a:pt x="1043" y="396"/>
                  </a:lnTo>
                  <a:lnTo>
                    <a:pt x="1045" y="395"/>
                  </a:lnTo>
                  <a:lnTo>
                    <a:pt x="1046" y="394"/>
                  </a:lnTo>
                  <a:lnTo>
                    <a:pt x="1048" y="393"/>
                  </a:lnTo>
                  <a:lnTo>
                    <a:pt x="1049" y="392"/>
                  </a:lnTo>
                  <a:lnTo>
                    <a:pt x="1050" y="392"/>
                  </a:lnTo>
                  <a:lnTo>
                    <a:pt x="1051" y="392"/>
                  </a:lnTo>
                  <a:lnTo>
                    <a:pt x="1052" y="391"/>
                  </a:lnTo>
                  <a:lnTo>
                    <a:pt x="1053" y="391"/>
                  </a:lnTo>
                  <a:lnTo>
                    <a:pt x="1054" y="390"/>
                  </a:lnTo>
                  <a:lnTo>
                    <a:pt x="1055" y="390"/>
                  </a:lnTo>
                  <a:lnTo>
                    <a:pt x="1055" y="389"/>
                  </a:lnTo>
                  <a:lnTo>
                    <a:pt x="1056" y="389"/>
                  </a:lnTo>
                  <a:lnTo>
                    <a:pt x="1057" y="388"/>
                  </a:lnTo>
                  <a:lnTo>
                    <a:pt x="1058" y="388"/>
                  </a:lnTo>
                  <a:lnTo>
                    <a:pt x="1059" y="387"/>
                  </a:lnTo>
                  <a:lnTo>
                    <a:pt x="1060" y="387"/>
                  </a:lnTo>
                  <a:lnTo>
                    <a:pt x="1061" y="386"/>
                  </a:lnTo>
                  <a:lnTo>
                    <a:pt x="1062" y="385"/>
                  </a:lnTo>
                  <a:lnTo>
                    <a:pt x="1062" y="385"/>
                  </a:lnTo>
                  <a:lnTo>
                    <a:pt x="1063" y="385"/>
                  </a:lnTo>
                  <a:lnTo>
                    <a:pt x="1064" y="385"/>
                  </a:lnTo>
                  <a:lnTo>
                    <a:pt x="1064" y="384"/>
                  </a:lnTo>
                  <a:lnTo>
                    <a:pt x="1064" y="384"/>
                  </a:lnTo>
                  <a:lnTo>
                    <a:pt x="1064" y="384"/>
                  </a:lnTo>
                  <a:lnTo>
                    <a:pt x="1066" y="383"/>
                  </a:lnTo>
                  <a:lnTo>
                    <a:pt x="1066" y="383"/>
                  </a:lnTo>
                  <a:lnTo>
                    <a:pt x="1068" y="382"/>
                  </a:lnTo>
                  <a:lnTo>
                    <a:pt x="1070" y="381"/>
                  </a:lnTo>
                  <a:lnTo>
                    <a:pt x="1070" y="381"/>
                  </a:lnTo>
                  <a:lnTo>
                    <a:pt x="1070" y="381"/>
                  </a:lnTo>
                  <a:lnTo>
                    <a:pt x="1070" y="381"/>
                  </a:lnTo>
                  <a:lnTo>
                    <a:pt x="1072" y="380"/>
                  </a:lnTo>
                  <a:lnTo>
                    <a:pt x="1074" y="378"/>
                  </a:lnTo>
                  <a:lnTo>
                    <a:pt x="1075" y="378"/>
                  </a:lnTo>
                  <a:lnTo>
                    <a:pt x="1075" y="378"/>
                  </a:lnTo>
                  <a:lnTo>
                    <a:pt x="1076" y="377"/>
                  </a:lnTo>
                  <a:lnTo>
                    <a:pt x="1077" y="377"/>
                  </a:lnTo>
                  <a:lnTo>
                    <a:pt x="1078" y="376"/>
                  </a:lnTo>
                  <a:lnTo>
                    <a:pt x="1079" y="376"/>
                  </a:lnTo>
                  <a:lnTo>
                    <a:pt x="1079" y="375"/>
                  </a:lnTo>
                  <a:lnTo>
                    <a:pt x="1080" y="375"/>
                  </a:lnTo>
                  <a:lnTo>
                    <a:pt x="1081" y="374"/>
                  </a:lnTo>
                  <a:lnTo>
                    <a:pt x="1082" y="374"/>
                  </a:lnTo>
                  <a:lnTo>
                    <a:pt x="1082" y="374"/>
                  </a:lnTo>
                  <a:lnTo>
                    <a:pt x="1083" y="373"/>
                  </a:lnTo>
                  <a:lnTo>
                    <a:pt x="1084" y="373"/>
                  </a:lnTo>
                  <a:lnTo>
                    <a:pt x="1084" y="373"/>
                  </a:lnTo>
                  <a:lnTo>
                    <a:pt x="1085" y="372"/>
                  </a:lnTo>
                  <a:lnTo>
                    <a:pt x="1086" y="372"/>
                  </a:lnTo>
                  <a:lnTo>
                    <a:pt x="1086" y="371"/>
                  </a:lnTo>
                  <a:lnTo>
                    <a:pt x="1087" y="371"/>
                  </a:lnTo>
                  <a:lnTo>
                    <a:pt x="1087" y="371"/>
                  </a:lnTo>
                  <a:lnTo>
                    <a:pt x="1088" y="370"/>
                  </a:lnTo>
                  <a:lnTo>
                    <a:pt x="1091" y="369"/>
                  </a:lnTo>
                  <a:lnTo>
                    <a:pt x="1092" y="368"/>
                  </a:lnTo>
                  <a:lnTo>
                    <a:pt x="1092" y="368"/>
                  </a:lnTo>
                  <a:lnTo>
                    <a:pt x="1092" y="368"/>
                  </a:lnTo>
                  <a:lnTo>
                    <a:pt x="1095" y="367"/>
                  </a:lnTo>
                  <a:lnTo>
                    <a:pt x="1096" y="366"/>
                  </a:lnTo>
                  <a:lnTo>
                    <a:pt x="1097" y="365"/>
                  </a:lnTo>
                  <a:lnTo>
                    <a:pt x="1097" y="365"/>
                  </a:lnTo>
                  <a:lnTo>
                    <a:pt x="1099" y="364"/>
                  </a:lnTo>
                  <a:lnTo>
                    <a:pt x="1100" y="363"/>
                  </a:lnTo>
                  <a:lnTo>
                    <a:pt x="1103" y="362"/>
                  </a:lnTo>
                  <a:lnTo>
                    <a:pt x="1103" y="362"/>
                  </a:lnTo>
                  <a:lnTo>
                    <a:pt x="1104" y="361"/>
                  </a:lnTo>
                  <a:lnTo>
                    <a:pt x="1104" y="361"/>
                  </a:lnTo>
                  <a:lnTo>
                    <a:pt x="1105" y="361"/>
                  </a:lnTo>
                  <a:lnTo>
                    <a:pt x="1106" y="360"/>
                  </a:lnTo>
                  <a:lnTo>
                    <a:pt x="1107" y="359"/>
                  </a:lnTo>
                  <a:lnTo>
                    <a:pt x="1108" y="359"/>
                  </a:lnTo>
                  <a:lnTo>
                    <a:pt x="1108" y="359"/>
                  </a:lnTo>
                  <a:lnTo>
                    <a:pt x="1109" y="358"/>
                  </a:lnTo>
                  <a:lnTo>
                    <a:pt x="1110" y="358"/>
                  </a:lnTo>
                  <a:lnTo>
                    <a:pt x="1111" y="357"/>
                  </a:lnTo>
                  <a:lnTo>
                    <a:pt x="1111" y="357"/>
                  </a:lnTo>
                  <a:lnTo>
                    <a:pt x="1112" y="357"/>
                  </a:lnTo>
                  <a:lnTo>
                    <a:pt x="1113" y="356"/>
                  </a:lnTo>
                  <a:lnTo>
                    <a:pt x="1113" y="356"/>
                  </a:lnTo>
                  <a:lnTo>
                    <a:pt x="1114" y="355"/>
                  </a:lnTo>
                  <a:lnTo>
                    <a:pt x="1119" y="352"/>
                  </a:lnTo>
                  <a:lnTo>
                    <a:pt x="1119" y="352"/>
                  </a:lnTo>
                  <a:lnTo>
                    <a:pt x="1120" y="352"/>
                  </a:lnTo>
                  <a:lnTo>
                    <a:pt x="1120" y="352"/>
                  </a:lnTo>
                  <a:lnTo>
                    <a:pt x="1120" y="352"/>
                  </a:lnTo>
                  <a:lnTo>
                    <a:pt x="1121" y="351"/>
                  </a:lnTo>
                  <a:lnTo>
                    <a:pt x="1121" y="351"/>
                  </a:lnTo>
                  <a:lnTo>
                    <a:pt x="1121" y="351"/>
                  </a:lnTo>
                  <a:lnTo>
                    <a:pt x="1122" y="350"/>
                  </a:lnTo>
                  <a:lnTo>
                    <a:pt x="1123" y="350"/>
                  </a:lnTo>
                  <a:lnTo>
                    <a:pt x="1123" y="350"/>
                  </a:lnTo>
                  <a:lnTo>
                    <a:pt x="1124" y="349"/>
                  </a:lnTo>
                  <a:lnTo>
                    <a:pt x="1125" y="349"/>
                  </a:lnTo>
                  <a:lnTo>
                    <a:pt x="1125" y="349"/>
                  </a:lnTo>
                  <a:lnTo>
                    <a:pt x="1126" y="348"/>
                  </a:lnTo>
                  <a:lnTo>
                    <a:pt x="1127" y="347"/>
                  </a:lnTo>
                  <a:lnTo>
                    <a:pt x="1129" y="346"/>
                  </a:lnTo>
                  <a:lnTo>
                    <a:pt x="1131" y="345"/>
                  </a:lnTo>
                  <a:lnTo>
                    <a:pt x="1131" y="345"/>
                  </a:lnTo>
                  <a:lnTo>
                    <a:pt x="1133" y="344"/>
                  </a:lnTo>
                  <a:lnTo>
                    <a:pt x="1135" y="343"/>
                  </a:lnTo>
                  <a:lnTo>
                    <a:pt x="1135" y="343"/>
                  </a:lnTo>
                  <a:lnTo>
                    <a:pt x="1135" y="342"/>
                  </a:lnTo>
                  <a:lnTo>
                    <a:pt x="1136" y="342"/>
                  </a:lnTo>
                  <a:lnTo>
                    <a:pt x="1136" y="342"/>
                  </a:lnTo>
                  <a:lnTo>
                    <a:pt x="1138" y="341"/>
                  </a:lnTo>
                  <a:lnTo>
                    <a:pt x="1139" y="340"/>
                  </a:lnTo>
                  <a:lnTo>
                    <a:pt x="1140" y="340"/>
                  </a:lnTo>
                  <a:lnTo>
                    <a:pt x="1140" y="340"/>
                  </a:lnTo>
                  <a:lnTo>
                    <a:pt x="1141" y="339"/>
                  </a:lnTo>
                  <a:lnTo>
                    <a:pt x="1141" y="339"/>
                  </a:lnTo>
                  <a:lnTo>
                    <a:pt x="1143" y="338"/>
                  </a:lnTo>
                  <a:lnTo>
                    <a:pt x="1145" y="336"/>
                  </a:lnTo>
                  <a:lnTo>
                    <a:pt x="1146" y="336"/>
                  </a:lnTo>
                  <a:lnTo>
                    <a:pt x="1148" y="335"/>
                  </a:lnTo>
                  <a:lnTo>
                    <a:pt x="1148" y="334"/>
                  </a:lnTo>
                  <a:lnTo>
                    <a:pt x="1150" y="334"/>
                  </a:lnTo>
                  <a:lnTo>
                    <a:pt x="1151" y="333"/>
                  </a:lnTo>
                  <a:lnTo>
                    <a:pt x="1152" y="332"/>
                  </a:lnTo>
                  <a:lnTo>
                    <a:pt x="1154" y="331"/>
                  </a:lnTo>
                  <a:lnTo>
                    <a:pt x="1154" y="331"/>
                  </a:lnTo>
                  <a:lnTo>
                    <a:pt x="1155" y="330"/>
                  </a:lnTo>
                  <a:lnTo>
                    <a:pt x="1156" y="330"/>
                  </a:lnTo>
                  <a:lnTo>
                    <a:pt x="1156" y="330"/>
                  </a:lnTo>
                  <a:lnTo>
                    <a:pt x="1157" y="329"/>
                  </a:lnTo>
                  <a:lnTo>
                    <a:pt x="1158" y="329"/>
                  </a:lnTo>
                  <a:lnTo>
                    <a:pt x="1160" y="328"/>
                  </a:lnTo>
                  <a:lnTo>
                    <a:pt x="1161" y="327"/>
                  </a:lnTo>
                  <a:lnTo>
                    <a:pt x="1162" y="326"/>
                  </a:lnTo>
                  <a:lnTo>
                    <a:pt x="1164" y="325"/>
                  </a:lnTo>
                  <a:lnTo>
                    <a:pt x="1164" y="325"/>
                  </a:lnTo>
                  <a:lnTo>
                    <a:pt x="1165" y="324"/>
                  </a:lnTo>
                  <a:lnTo>
                    <a:pt x="1166" y="324"/>
                  </a:lnTo>
                  <a:lnTo>
                    <a:pt x="1166" y="323"/>
                  </a:lnTo>
                  <a:lnTo>
                    <a:pt x="1169" y="322"/>
                  </a:lnTo>
                  <a:lnTo>
                    <a:pt x="1169" y="322"/>
                  </a:lnTo>
                  <a:lnTo>
                    <a:pt x="1172" y="320"/>
                  </a:lnTo>
                  <a:lnTo>
                    <a:pt x="1172" y="320"/>
                  </a:lnTo>
                  <a:lnTo>
                    <a:pt x="1173" y="319"/>
                  </a:lnTo>
                  <a:lnTo>
                    <a:pt x="1174" y="319"/>
                  </a:lnTo>
                  <a:lnTo>
                    <a:pt x="1175" y="318"/>
                  </a:lnTo>
                  <a:lnTo>
                    <a:pt x="1176" y="318"/>
                  </a:lnTo>
                  <a:lnTo>
                    <a:pt x="1176" y="318"/>
                  </a:lnTo>
                  <a:lnTo>
                    <a:pt x="1176" y="317"/>
                  </a:lnTo>
                  <a:lnTo>
                    <a:pt x="1177" y="317"/>
                  </a:lnTo>
                  <a:lnTo>
                    <a:pt x="1177" y="317"/>
                  </a:lnTo>
                  <a:lnTo>
                    <a:pt x="1178" y="316"/>
                  </a:lnTo>
                  <a:lnTo>
                    <a:pt x="1179" y="316"/>
                  </a:lnTo>
                  <a:lnTo>
                    <a:pt x="1180" y="315"/>
                  </a:lnTo>
                  <a:lnTo>
                    <a:pt x="1181" y="315"/>
                  </a:lnTo>
                  <a:lnTo>
                    <a:pt x="1182" y="314"/>
                  </a:lnTo>
                  <a:lnTo>
                    <a:pt x="1184" y="313"/>
                  </a:lnTo>
                  <a:lnTo>
                    <a:pt x="1184" y="312"/>
                  </a:lnTo>
                  <a:lnTo>
                    <a:pt x="1185" y="312"/>
                  </a:lnTo>
                  <a:lnTo>
                    <a:pt x="1187" y="310"/>
                  </a:lnTo>
                  <a:lnTo>
                    <a:pt x="1188" y="310"/>
                  </a:lnTo>
                  <a:lnTo>
                    <a:pt x="1189" y="309"/>
                  </a:lnTo>
                  <a:lnTo>
                    <a:pt x="1191" y="308"/>
                  </a:lnTo>
                  <a:lnTo>
                    <a:pt x="1192" y="307"/>
                  </a:lnTo>
                  <a:lnTo>
                    <a:pt x="1193" y="306"/>
                  </a:lnTo>
                  <a:lnTo>
                    <a:pt x="1195" y="305"/>
                  </a:lnTo>
                  <a:lnTo>
                    <a:pt x="1196" y="305"/>
                  </a:lnTo>
                  <a:lnTo>
                    <a:pt x="1197" y="304"/>
                  </a:lnTo>
                  <a:lnTo>
                    <a:pt x="1197" y="304"/>
                  </a:lnTo>
                  <a:lnTo>
                    <a:pt x="1198" y="303"/>
                  </a:lnTo>
                  <a:lnTo>
                    <a:pt x="1199" y="302"/>
                  </a:lnTo>
                  <a:lnTo>
                    <a:pt x="1200" y="302"/>
                  </a:lnTo>
                  <a:lnTo>
                    <a:pt x="1201" y="301"/>
                  </a:lnTo>
                  <a:lnTo>
                    <a:pt x="1201" y="301"/>
                  </a:lnTo>
                  <a:lnTo>
                    <a:pt x="1203" y="300"/>
                  </a:lnTo>
                  <a:lnTo>
                    <a:pt x="1205" y="298"/>
                  </a:lnTo>
                  <a:lnTo>
                    <a:pt x="1207" y="297"/>
                  </a:lnTo>
                  <a:lnTo>
                    <a:pt x="1208" y="296"/>
                  </a:lnTo>
                  <a:lnTo>
                    <a:pt x="1210" y="295"/>
                  </a:lnTo>
                  <a:lnTo>
                    <a:pt x="1211" y="294"/>
                  </a:lnTo>
                  <a:lnTo>
                    <a:pt x="1212" y="294"/>
                  </a:lnTo>
                  <a:lnTo>
                    <a:pt x="1212" y="293"/>
                  </a:lnTo>
                  <a:lnTo>
                    <a:pt x="1213" y="293"/>
                  </a:lnTo>
                  <a:lnTo>
                    <a:pt x="1214" y="292"/>
                  </a:lnTo>
                  <a:lnTo>
                    <a:pt x="1215" y="292"/>
                  </a:lnTo>
                  <a:lnTo>
                    <a:pt x="1215" y="291"/>
                  </a:lnTo>
                  <a:lnTo>
                    <a:pt x="1216" y="291"/>
                  </a:lnTo>
                  <a:lnTo>
                    <a:pt x="1217" y="290"/>
                  </a:lnTo>
                  <a:lnTo>
                    <a:pt x="1217" y="290"/>
                  </a:lnTo>
                  <a:lnTo>
                    <a:pt x="1219" y="288"/>
                  </a:lnTo>
                  <a:lnTo>
                    <a:pt x="1221" y="287"/>
                  </a:lnTo>
                  <a:lnTo>
                    <a:pt x="1224" y="285"/>
                  </a:lnTo>
                  <a:lnTo>
                    <a:pt x="1226" y="283"/>
                  </a:lnTo>
                  <a:lnTo>
                    <a:pt x="1227" y="283"/>
                  </a:lnTo>
                  <a:lnTo>
                    <a:pt x="1229" y="281"/>
                  </a:lnTo>
                  <a:lnTo>
                    <a:pt x="1232" y="279"/>
                  </a:lnTo>
                  <a:lnTo>
                    <a:pt x="1232" y="279"/>
                  </a:lnTo>
                  <a:lnTo>
                    <a:pt x="1240" y="274"/>
                  </a:lnTo>
                  <a:lnTo>
                    <a:pt x="1245" y="270"/>
                  </a:lnTo>
                  <a:lnTo>
                    <a:pt x="1246" y="270"/>
                  </a:lnTo>
                  <a:lnTo>
                    <a:pt x="1246" y="269"/>
                  </a:lnTo>
                  <a:lnTo>
                    <a:pt x="1247" y="268"/>
                  </a:lnTo>
                  <a:lnTo>
                    <a:pt x="1248" y="267"/>
                  </a:lnTo>
                  <a:lnTo>
                    <a:pt x="1249" y="267"/>
                  </a:lnTo>
                  <a:lnTo>
                    <a:pt x="1250" y="266"/>
                  </a:lnTo>
                  <a:lnTo>
                    <a:pt x="1250" y="266"/>
                  </a:lnTo>
                  <a:lnTo>
                    <a:pt x="1251" y="266"/>
                  </a:lnTo>
                  <a:lnTo>
                    <a:pt x="1252" y="265"/>
                  </a:lnTo>
                  <a:lnTo>
                    <a:pt x="1252" y="265"/>
                  </a:lnTo>
                  <a:lnTo>
                    <a:pt x="1252" y="265"/>
                  </a:lnTo>
                  <a:lnTo>
                    <a:pt x="1253" y="264"/>
                  </a:lnTo>
                  <a:lnTo>
                    <a:pt x="1257" y="261"/>
                  </a:lnTo>
                  <a:lnTo>
                    <a:pt x="1258" y="261"/>
                  </a:lnTo>
                  <a:lnTo>
                    <a:pt x="1259" y="260"/>
                  </a:lnTo>
                  <a:lnTo>
                    <a:pt x="1259" y="260"/>
                  </a:lnTo>
                  <a:lnTo>
                    <a:pt x="1261" y="258"/>
                  </a:lnTo>
                  <a:lnTo>
                    <a:pt x="1262" y="258"/>
                  </a:lnTo>
                  <a:lnTo>
                    <a:pt x="1262" y="258"/>
                  </a:lnTo>
                  <a:lnTo>
                    <a:pt x="1264" y="256"/>
                  </a:lnTo>
                  <a:lnTo>
                    <a:pt x="1265" y="256"/>
                  </a:lnTo>
                  <a:lnTo>
                    <a:pt x="1266" y="255"/>
                  </a:lnTo>
                  <a:lnTo>
                    <a:pt x="1266" y="255"/>
                  </a:lnTo>
                  <a:lnTo>
                    <a:pt x="1267" y="254"/>
                  </a:lnTo>
                  <a:lnTo>
                    <a:pt x="1267" y="254"/>
                  </a:lnTo>
                  <a:lnTo>
                    <a:pt x="1269" y="253"/>
                  </a:lnTo>
                  <a:lnTo>
                    <a:pt x="1269" y="253"/>
                  </a:lnTo>
                  <a:lnTo>
                    <a:pt x="1269" y="252"/>
                  </a:lnTo>
                  <a:lnTo>
                    <a:pt x="1270" y="252"/>
                  </a:lnTo>
                  <a:lnTo>
                    <a:pt x="1270" y="252"/>
                  </a:lnTo>
                  <a:lnTo>
                    <a:pt x="1271" y="252"/>
                  </a:lnTo>
                  <a:lnTo>
                    <a:pt x="1271" y="251"/>
                  </a:lnTo>
                  <a:lnTo>
                    <a:pt x="1272" y="251"/>
                  </a:lnTo>
                  <a:lnTo>
                    <a:pt x="1272" y="250"/>
                  </a:lnTo>
                  <a:lnTo>
                    <a:pt x="1272" y="250"/>
                  </a:lnTo>
                  <a:lnTo>
                    <a:pt x="1274" y="249"/>
                  </a:lnTo>
                  <a:lnTo>
                    <a:pt x="1275" y="248"/>
                  </a:lnTo>
                  <a:lnTo>
                    <a:pt x="1275" y="248"/>
                  </a:lnTo>
                  <a:lnTo>
                    <a:pt x="1276" y="248"/>
                  </a:lnTo>
                  <a:lnTo>
                    <a:pt x="1278" y="246"/>
                  </a:lnTo>
                  <a:lnTo>
                    <a:pt x="1278" y="246"/>
                  </a:lnTo>
                  <a:lnTo>
                    <a:pt x="1279" y="245"/>
                  </a:lnTo>
                  <a:lnTo>
                    <a:pt x="1281" y="244"/>
                  </a:lnTo>
                  <a:lnTo>
                    <a:pt x="1283" y="242"/>
                  </a:lnTo>
                  <a:lnTo>
                    <a:pt x="1283" y="242"/>
                  </a:lnTo>
                  <a:lnTo>
                    <a:pt x="1284" y="242"/>
                  </a:lnTo>
                  <a:lnTo>
                    <a:pt x="1284" y="241"/>
                  </a:lnTo>
                  <a:lnTo>
                    <a:pt x="1285" y="241"/>
                  </a:lnTo>
                  <a:lnTo>
                    <a:pt x="1287" y="239"/>
                  </a:lnTo>
                  <a:lnTo>
                    <a:pt x="1288" y="239"/>
                  </a:lnTo>
                  <a:lnTo>
                    <a:pt x="1289" y="238"/>
                  </a:lnTo>
                  <a:lnTo>
                    <a:pt x="1289" y="238"/>
                  </a:lnTo>
                  <a:lnTo>
                    <a:pt x="1292" y="236"/>
                  </a:lnTo>
                  <a:lnTo>
                    <a:pt x="1293" y="235"/>
                  </a:lnTo>
                  <a:lnTo>
                    <a:pt x="1294" y="234"/>
                  </a:lnTo>
                  <a:lnTo>
                    <a:pt x="1297" y="232"/>
                  </a:lnTo>
                  <a:lnTo>
                    <a:pt x="1299" y="230"/>
                  </a:lnTo>
                  <a:lnTo>
                    <a:pt x="1300" y="229"/>
                  </a:lnTo>
                  <a:lnTo>
                    <a:pt x="1301" y="229"/>
                  </a:lnTo>
                  <a:lnTo>
                    <a:pt x="1302" y="228"/>
                  </a:lnTo>
                  <a:lnTo>
                    <a:pt x="1302" y="228"/>
                  </a:lnTo>
                  <a:lnTo>
                    <a:pt x="1303" y="227"/>
                  </a:lnTo>
                  <a:lnTo>
                    <a:pt x="1304" y="227"/>
                  </a:lnTo>
                  <a:lnTo>
                    <a:pt x="1306" y="225"/>
                  </a:lnTo>
                  <a:lnTo>
                    <a:pt x="1306" y="225"/>
                  </a:lnTo>
                  <a:lnTo>
                    <a:pt x="1307" y="224"/>
                  </a:lnTo>
                  <a:lnTo>
                    <a:pt x="1308" y="223"/>
                  </a:lnTo>
                  <a:lnTo>
                    <a:pt x="1309" y="223"/>
                  </a:lnTo>
                  <a:lnTo>
                    <a:pt x="1311" y="221"/>
                  </a:lnTo>
                  <a:lnTo>
                    <a:pt x="1311" y="221"/>
                  </a:lnTo>
                  <a:lnTo>
                    <a:pt x="1312" y="221"/>
                  </a:lnTo>
                  <a:lnTo>
                    <a:pt x="1313" y="220"/>
                  </a:lnTo>
                  <a:lnTo>
                    <a:pt x="1313" y="219"/>
                  </a:lnTo>
                  <a:lnTo>
                    <a:pt x="1314" y="219"/>
                  </a:lnTo>
                  <a:lnTo>
                    <a:pt x="1315" y="218"/>
                  </a:lnTo>
                  <a:lnTo>
                    <a:pt x="1316" y="217"/>
                  </a:lnTo>
                  <a:lnTo>
                    <a:pt x="1317" y="216"/>
                  </a:lnTo>
                  <a:lnTo>
                    <a:pt x="1319" y="215"/>
                  </a:lnTo>
                  <a:lnTo>
                    <a:pt x="1320" y="214"/>
                  </a:lnTo>
                  <a:lnTo>
                    <a:pt x="1321" y="213"/>
                  </a:lnTo>
                  <a:lnTo>
                    <a:pt x="1321" y="213"/>
                  </a:lnTo>
                  <a:lnTo>
                    <a:pt x="1323" y="211"/>
                  </a:lnTo>
                  <a:lnTo>
                    <a:pt x="1325" y="210"/>
                  </a:lnTo>
                  <a:lnTo>
                    <a:pt x="1325" y="209"/>
                  </a:lnTo>
                  <a:lnTo>
                    <a:pt x="1326" y="208"/>
                  </a:lnTo>
                  <a:lnTo>
                    <a:pt x="1327" y="208"/>
                  </a:lnTo>
                  <a:lnTo>
                    <a:pt x="1327" y="208"/>
                  </a:lnTo>
                  <a:lnTo>
                    <a:pt x="1328" y="207"/>
                  </a:lnTo>
                  <a:lnTo>
                    <a:pt x="1328" y="207"/>
                  </a:lnTo>
                  <a:lnTo>
                    <a:pt x="1329" y="206"/>
                  </a:lnTo>
                  <a:lnTo>
                    <a:pt x="1330" y="205"/>
                  </a:lnTo>
                  <a:lnTo>
                    <a:pt x="1330" y="205"/>
                  </a:lnTo>
                  <a:lnTo>
                    <a:pt x="1331" y="204"/>
                  </a:lnTo>
                  <a:lnTo>
                    <a:pt x="1331" y="203"/>
                  </a:lnTo>
                  <a:lnTo>
                    <a:pt x="1332" y="203"/>
                  </a:lnTo>
                  <a:lnTo>
                    <a:pt x="1333" y="201"/>
                  </a:lnTo>
                  <a:lnTo>
                    <a:pt x="1334" y="200"/>
                  </a:lnTo>
                  <a:lnTo>
                    <a:pt x="1335" y="199"/>
                  </a:lnTo>
                  <a:lnTo>
                    <a:pt x="1335" y="199"/>
                  </a:lnTo>
                  <a:lnTo>
                    <a:pt x="1336" y="198"/>
                  </a:lnTo>
                  <a:lnTo>
                    <a:pt x="1336" y="198"/>
                  </a:lnTo>
                  <a:lnTo>
                    <a:pt x="1341" y="192"/>
                  </a:lnTo>
                  <a:lnTo>
                    <a:pt x="1342" y="191"/>
                  </a:lnTo>
                  <a:lnTo>
                    <a:pt x="1344" y="189"/>
                  </a:lnTo>
                  <a:lnTo>
                    <a:pt x="1344" y="189"/>
                  </a:lnTo>
                  <a:lnTo>
                    <a:pt x="1345" y="188"/>
                  </a:lnTo>
                  <a:lnTo>
                    <a:pt x="1345" y="187"/>
                  </a:lnTo>
                  <a:lnTo>
                    <a:pt x="1351" y="181"/>
                  </a:lnTo>
                  <a:lnTo>
                    <a:pt x="1351" y="180"/>
                  </a:lnTo>
                  <a:lnTo>
                    <a:pt x="1352" y="179"/>
                  </a:lnTo>
                  <a:lnTo>
                    <a:pt x="1353" y="178"/>
                  </a:lnTo>
                  <a:lnTo>
                    <a:pt x="1354" y="177"/>
                  </a:lnTo>
                  <a:lnTo>
                    <a:pt x="1354" y="177"/>
                  </a:lnTo>
                  <a:lnTo>
                    <a:pt x="1355" y="176"/>
                  </a:lnTo>
                  <a:lnTo>
                    <a:pt x="1356" y="175"/>
                  </a:lnTo>
                  <a:lnTo>
                    <a:pt x="1356" y="175"/>
                  </a:lnTo>
                  <a:lnTo>
                    <a:pt x="1358" y="173"/>
                  </a:lnTo>
                  <a:lnTo>
                    <a:pt x="1359" y="171"/>
                  </a:lnTo>
                  <a:lnTo>
                    <a:pt x="1360" y="171"/>
                  </a:lnTo>
                  <a:lnTo>
                    <a:pt x="1361" y="169"/>
                  </a:lnTo>
                  <a:lnTo>
                    <a:pt x="1361" y="169"/>
                  </a:lnTo>
                  <a:lnTo>
                    <a:pt x="1362" y="168"/>
                  </a:lnTo>
                  <a:lnTo>
                    <a:pt x="1363" y="167"/>
                  </a:lnTo>
                  <a:lnTo>
                    <a:pt x="1363" y="167"/>
                  </a:lnTo>
                  <a:lnTo>
                    <a:pt x="1364" y="166"/>
                  </a:lnTo>
                  <a:lnTo>
                    <a:pt x="1365" y="165"/>
                  </a:lnTo>
                  <a:lnTo>
                    <a:pt x="1370" y="159"/>
                  </a:lnTo>
                  <a:lnTo>
                    <a:pt x="1371" y="158"/>
                  </a:lnTo>
                  <a:lnTo>
                    <a:pt x="1371" y="157"/>
                  </a:lnTo>
                  <a:lnTo>
                    <a:pt x="1372" y="156"/>
                  </a:lnTo>
                  <a:lnTo>
                    <a:pt x="1372" y="156"/>
                  </a:lnTo>
                  <a:lnTo>
                    <a:pt x="1374" y="154"/>
                  </a:lnTo>
                  <a:lnTo>
                    <a:pt x="1375" y="153"/>
                  </a:lnTo>
                  <a:lnTo>
                    <a:pt x="1377" y="150"/>
                  </a:lnTo>
                  <a:lnTo>
                    <a:pt x="1377" y="150"/>
                  </a:lnTo>
                  <a:lnTo>
                    <a:pt x="1378" y="149"/>
                  </a:lnTo>
                  <a:lnTo>
                    <a:pt x="1379" y="148"/>
                  </a:lnTo>
                  <a:lnTo>
                    <a:pt x="1380" y="146"/>
                  </a:lnTo>
                  <a:lnTo>
                    <a:pt x="1381" y="146"/>
                  </a:lnTo>
                  <a:lnTo>
                    <a:pt x="1381" y="145"/>
                  </a:lnTo>
                  <a:lnTo>
                    <a:pt x="1382" y="144"/>
                  </a:lnTo>
                  <a:lnTo>
                    <a:pt x="1382" y="144"/>
                  </a:lnTo>
                  <a:lnTo>
                    <a:pt x="1384" y="141"/>
                  </a:lnTo>
                  <a:lnTo>
                    <a:pt x="1384" y="141"/>
                  </a:lnTo>
                  <a:lnTo>
                    <a:pt x="1385" y="140"/>
                  </a:lnTo>
                  <a:lnTo>
                    <a:pt x="1390" y="133"/>
                  </a:lnTo>
                  <a:lnTo>
                    <a:pt x="1392" y="130"/>
                  </a:lnTo>
                  <a:lnTo>
                    <a:pt x="1395" y="127"/>
                  </a:lnTo>
                  <a:lnTo>
                    <a:pt x="1396" y="125"/>
                  </a:lnTo>
                  <a:lnTo>
                    <a:pt x="1397" y="124"/>
                  </a:lnTo>
                  <a:lnTo>
                    <a:pt x="1399" y="120"/>
                  </a:lnTo>
                  <a:lnTo>
                    <a:pt x="1400" y="119"/>
                  </a:lnTo>
                  <a:lnTo>
                    <a:pt x="1401" y="118"/>
                  </a:lnTo>
                  <a:lnTo>
                    <a:pt x="1401" y="117"/>
                  </a:lnTo>
                  <a:lnTo>
                    <a:pt x="1402" y="116"/>
                  </a:lnTo>
                  <a:lnTo>
                    <a:pt x="1404" y="114"/>
                  </a:lnTo>
                  <a:lnTo>
                    <a:pt x="1405" y="112"/>
                  </a:lnTo>
                  <a:lnTo>
                    <a:pt x="1405" y="112"/>
                  </a:lnTo>
                  <a:lnTo>
                    <a:pt x="1405" y="111"/>
                  </a:lnTo>
                  <a:lnTo>
                    <a:pt x="1408" y="108"/>
                  </a:lnTo>
                  <a:lnTo>
                    <a:pt x="1409" y="106"/>
                  </a:lnTo>
                  <a:lnTo>
                    <a:pt x="1409" y="106"/>
                  </a:lnTo>
                  <a:lnTo>
                    <a:pt x="1410" y="105"/>
                  </a:lnTo>
                  <a:lnTo>
                    <a:pt x="1412" y="102"/>
                  </a:lnTo>
                  <a:lnTo>
                    <a:pt x="1413" y="100"/>
                  </a:lnTo>
                  <a:lnTo>
                    <a:pt x="1413" y="100"/>
                  </a:lnTo>
                  <a:lnTo>
                    <a:pt x="1414" y="98"/>
                  </a:lnTo>
                  <a:lnTo>
                    <a:pt x="1415" y="97"/>
                  </a:lnTo>
                  <a:lnTo>
                    <a:pt x="1416" y="96"/>
                  </a:lnTo>
                  <a:lnTo>
                    <a:pt x="1417" y="95"/>
                  </a:lnTo>
                  <a:lnTo>
                    <a:pt x="1418" y="94"/>
                  </a:lnTo>
                  <a:lnTo>
                    <a:pt x="1418" y="93"/>
                  </a:lnTo>
                  <a:lnTo>
                    <a:pt x="1418" y="93"/>
                  </a:lnTo>
                  <a:lnTo>
                    <a:pt x="1419" y="92"/>
                  </a:lnTo>
                  <a:lnTo>
                    <a:pt x="1420" y="90"/>
                  </a:lnTo>
                  <a:lnTo>
                    <a:pt x="1421" y="89"/>
                  </a:lnTo>
                  <a:lnTo>
                    <a:pt x="1422" y="88"/>
                  </a:lnTo>
                  <a:lnTo>
                    <a:pt x="1422" y="87"/>
                  </a:lnTo>
                  <a:lnTo>
                    <a:pt x="1423" y="87"/>
                  </a:lnTo>
                  <a:lnTo>
                    <a:pt x="1423" y="85"/>
                  </a:lnTo>
                  <a:lnTo>
                    <a:pt x="1424" y="85"/>
                  </a:lnTo>
                  <a:lnTo>
                    <a:pt x="1425" y="83"/>
                  </a:lnTo>
                  <a:lnTo>
                    <a:pt x="1426" y="81"/>
                  </a:lnTo>
                  <a:lnTo>
                    <a:pt x="1427" y="80"/>
                  </a:lnTo>
                  <a:lnTo>
                    <a:pt x="1427" y="80"/>
                  </a:lnTo>
                  <a:lnTo>
                    <a:pt x="1428" y="78"/>
                  </a:lnTo>
                  <a:lnTo>
                    <a:pt x="1430" y="76"/>
                  </a:lnTo>
                  <a:lnTo>
                    <a:pt x="1430" y="76"/>
                  </a:lnTo>
                  <a:lnTo>
                    <a:pt x="1431" y="74"/>
                  </a:lnTo>
                  <a:lnTo>
                    <a:pt x="1432" y="73"/>
                  </a:lnTo>
                  <a:lnTo>
                    <a:pt x="1432" y="72"/>
                  </a:lnTo>
                  <a:lnTo>
                    <a:pt x="1434" y="71"/>
                  </a:lnTo>
                  <a:lnTo>
                    <a:pt x="1435" y="69"/>
                  </a:lnTo>
                  <a:lnTo>
                    <a:pt x="1435" y="68"/>
                  </a:lnTo>
                  <a:lnTo>
                    <a:pt x="1436" y="68"/>
                  </a:lnTo>
                  <a:lnTo>
                    <a:pt x="1437" y="65"/>
                  </a:lnTo>
                  <a:lnTo>
                    <a:pt x="1438" y="64"/>
                  </a:lnTo>
                  <a:lnTo>
                    <a:pt x="1440" y="61"/>
                  </a:lnTo>
                  <a:lnTo>
                    <a:pt x="1441" y="60"/>
                  </a:lnTo>
                  <a:lnTo>
                    <a:pt x="1442" y="58"/>
                  </a:lnTo>
                  <a:lnTo>
                    <a:pt x="1443" y="57"/>
                  </a:lnTo>
                  <a:lnTo>
                    <a:pt x="1443" y="57"/>
                  </a:lnTo>
                  <a:lnTo>
                    <a:pt x="1445" y="54"/>
                  </a:lnTo>
                  <a:lnTo>
                    <a:pt x="1445" y="54"/>
                  </a:lnTo>
                  <a:lnTo>
                    <a:pt x="1447" y="52"/>
                  </a:lnTo>
                  <a:lnTo>
                    <a:pt x="1448" y="50"/>
                  </a:lnTo>
                  <a:lnTo>
                    <a:pt x="1449" y="49"/>
                  </a:lnTo>
                  <a:lnTo>
                    <a:pt x="1452" y="43"/>
                  </a:lnTo>
                  <a:lnTo>
                    <a:pt x="1453" y="41"/>
                  </a:lnTo>
                  <a:lnTo>
                    <a:pt x="1454" y="41"/>
                  </a:lnTo>
                  <a:lnTo>
                    <a:pt x="1456" y="37"/>
                  </a:lnTo>
                  <a:lnTo>
                    <a:pt x="1457" y="36"/>
                  </a:lnTo>
                  <a:lnTo>
                    <a:pt x="1457" y="34"/>
                  </a:lnTo>
                  <a:lnTo>
                    <a:pt x="1458" y="33"/>
                  </a:lnTo>
                  <a:lnTo>
                    <a:pt x="1460" y="29"/>
                  </a:lnTo>
                  <a:lnTo>
                    <a:pt x="1461" y="27"/>
                  </a:lnTo>
                  <a:lnTo>
                    <a:pt x="1461" y="26"/>
                  </a:lnTo>
                  <a:lnTo>
                    <a:pt x="1467" y="6"/>
                  </a:lnTo>
                  <a:lnTo>
                    <a:pt x="1467" y="0"/>
                  </a:lnTo>
                </a:path>
              </a:pathLst>
            </a:custGeom>
            <a:noFill/>
            <a:ln w="12">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3" name="Freeform 19"/>
            <p:cNvSpPr>
              <a:spLocks/>
            </p:cNvSpPr>
            <p:nvPr/>
          </p:nvSpPr>
          <p:spPr bwMode="auto">
            <a:xfrm>
              <a:off x="2708" y="648"/>
              <a:ext cx="4554" cy="2103"/>
            </a:xfrm>
            <a:custGeom>
              <a:avLst/>
              <a:gdLst/>
              <a:ahLst/>
              <a:cxnLst>
                <a:cxn ang="0">
                  <a:pos x="19" y="714"/>
                </a:cxn>
                <a:cxn ang="0">
                  <a:pos x="44" y="702"/>
                </a:cxn>
                <a:cxn ang="0">
                  <a:pos x="68" y="690"/>
                </a:cxn>
                <a:cxn ang="0">
                  <a:pos x="93" y="678"/>
                </a:cxn>
                <a:cxn ang="0">
                  <a:pos x="117" y="666"/>
                </a:cxn>
                <a:cxn ang="0">
                  <a:pos x="142" y="654"/>
                </a:cxn>
                <a:cxn ang="0">
                  <a:pos x="167" y="642"/>
                </a:cxn>
                <a:cxn ang="0">
                  <a:pos x="191" y="630"/>
                </a:cxn>
                <a:cxn ang="0">
                  <a:pos x="216" y="618"/>
                </a:cxn>
                <a:cxn ang="0">
                  <a:pos x="240" y="605"/>
                </a:cxn>
                <a:cxn ang="0">
                  <a:pos x="265" y="593"/>
                </a:cxn>
                <a:cxn ang="0">
                  <a:pos x="289" y="581"/>
                </a:cxn>
                <a:cxn ang="0">
                  <a:pos x="314" y="569"/>
                </a:cxn>
                <a:cxn ang="0">
                  <a:pos x="338" y="557"/>
                </a:cxn>
                <a:cxn ang="0">
                  <a:pos x="363" y="545"/>
                </a:cxn>
                <a:cxn ang="0">
                  <a:pos x="388" y="533"/>
                </a:cxn>
                <a:cxn ang="0">
                  <a:pos x="412" y="521"/>
                </a:cxn>
                <a:cxn ang="0">
                  <a:pos x="437" y="509"/>
                </a:cxn>
                <a:cxn ang="0">
                  <a:pos x="461" y="497"/>
                </a:cxn>
                <a:cxn ang="0">
                  <a:pos x="486" y="484"/>
                </a:cxn>
                <a:cxn ang="0">
                  <a:pos x="510" y="472"/>
                </a:cxn>
                <a:cxn ang="0">
                  <a:pos x="535" y="460"/>
                </a:cxn>
                <a:cxn ang="0">
                  <a:pos x="559" y="448"/>
                </a:cxn>
                <a:cxn ang="0">
                  <a:pos x="584" y="436"/>
                </a:cxn>
                <a:cxn ang="0">
                  <a:pos x="609" y="424"/>
                </a:cxn>
                <a:cxn ang="0">
                  <a:pos x="633" y="412"/>
                </a:cxn>
                <a:cxn ang="0">
                  <a:pos x="658" y="400"/>
                </a:cxn>
                <a:cxn ang="0">
                  <a:pos x="682" y="388"/>
                </a:cxn>
                <a:cxn ang="0">
                  <a:pos x="707" y="376"/>
                </a:cxn>
                <a:cxn ang="0">
                  <a:pos x="731" y="363"/>
                </a:cxn>
                <a:cxn ang="0">
                  <a:pos x="756" y="351"/>
                </a:cxn>
                <a:cxn ang="0">
                  <a:pos x="780" y="339"/>
                </a:cxn>
                <a:cxn ang="0">
                  <a:pos x="805" y="327"/>
                </a:cxn>
                <a:cxn ang="0">
                  <a:pos x="830" y="315"/>
                </a:cxn>
                <a:cxn ang="0">
                  <a:pos x="854" y="303"/>
                </a:cxn>
                <a:cxn ang="0">
                  <a:pos x="879" y="291"/>
                </a:cxn>
                <a:cxn ang="0">
                  <a:pos x="903" y="279"/>
                </a:cxn>
                <a:cxn ang="0">
                  <a:pos x="928" y="267"/>
                </a:cxn>
                <a:cxn ang="0">
                  <a:pos x="952" y="254"/>
                </a:cxn>
                <a:cxn ang="0">
                  <a:pos x="977" y="242"/>
                </a:cxn>
                <a:cxn ang="0">
                  <a:pos x="1001" y="230"/>
                </a:cxn>
                <a:cxn ang="0">
                  <a:pos x="1026" y="218"/>
                </a:cxn>
                <a:cxn ang="0">
                  <a:pos x="1051" y="206"/>
                </a:cxn>
                <a:cxn ang="0">
                  <a:pos x="1075" y="194"/>
                </a:cxn>
                <a:cxn ang="0">
                  <a:pos x="1100" y="182"/>
                </a:cxn>
                <a:cxn ang="0">
                  <a:pos x="1124" y="170"/>
                </a:cxn>
                <a:cxn ang="0">
                  <a:pos x="1149" y="158"/>
                </a:cxn>
                <a:cxn ang="0">
                  <a:pos x="1173" y="146"/>
                </a:cxn>
                <a:cxn ang="0">
                  <a:pos x="1198" y="133"/>
                </a:cxn>
                <a:cxn ang="0">
                  <a:pos x="1222" y="121"/>
                </a:cxn>
                <a:cxn ang="0">
                  <a:pos x="1247" y="109"/>
                </a:cxn>
                <a:cxn ang="0">
                  <a:pos x="1272" y="97"/>
                </a:cxn>
                <a:cxn ang="0">
                  <a:pos x="1296" y="85"/>
                </a:cxn>
                <a:cxn ang="0">
                  <a:pos x="1321" y="73"/>
                </a:cxn>
                <a:cxn ang="0">
                  <a:pos x="1345" y="61"/>
                </a:cxn>
                <a:cxn ang="0">
                  <a:pos x="1370" y="49"/>
                </a:cxn>
                <a:cxn ang="0">
                  <a:pos x="1394" y="37"/>
                </a:cxn>
                <a:cxn ang="0">
                  <a:pos x="1419" y="25"/>
                </a:cxn>
                <a:cxn ang="0">
                  <a:pos x="1443" y="12"/>
                </a:cxn>
                <a:cxn ang="0">
                  <a:pos x="1468" y="0"/>
                </a:cxn>
              </a:cxnLst>
              <a:rect l="0" t="0" r="r" b="b"/>
              <a:pathLst>
                <a:path w="1468" h="724">
                  <a:moveTo>
                    <a:pt x="0" y="724"/>
                  </a:moveTo>
                  <a:lnTo>
                    <a:pt x="5" y="722"/>
                  </a:lnTo>
                  <a:lnTo>
                    <a:pt x="9" y="719"/>
                  </a:lnTo>
                  <a:lnTo>
                    <a:pt x="14" y="717"/>
                  </a:lnTo>
                  <a:lnTo>
                    <a:pt x="19" y="714"/>
                  </a:lnTo>
                  <a:lnTo>
                    <a:pt x="24" y="712"/>
                  </a:lnTo>
                  <a:lnTo>
                    <a:pt x="29" y="710"/>
                  </a:lnTo>
                  <a:lnTo>
                    <a:pt x="34" y="707"/>
                  </a:lnTo>
                  <a:lnTo>
                    <a:pt x="39" y="705"/>
                  </a:lnTo>
                  <a:lnTo>
                    <a:pt x="44" y="702"/>
                  </a:lnTo>
                  <a:lnTo>
                    <a:pt x="49" y="700"/>
                  </a:lnTo>
                  <a:lnTo>
                    <a:pt x="54" y="697"/>
                  </a:lnTo>
                  <a:lnTo>
                    <a:pt x="59" y="695"/>
                  </a:lnTo>
                  <a:lnTo>
                    <a:pt x="63" y="693"/>
                  </a:lnTo>
                  <a:lnTo>
                    <a:pt x="68" y="690"/>
                  </a:lnTo>
                  <a:lnTo>
                    <a:pt x="73" y="688"/>
                  </a:lnTo>
                  <a:lnTo>
                    <a:pt x="78" y="685"/>
                  </a:lnTo>
                  <a:lnTo>
                    <a:pt x="83" y="683"/>
                  </a:lnTo>
                  <a:lnTo>
                    <a:pt x="88" y="680"/>
                  </a:lnTo>
                  <a:lnTo>
                    <a:pt x="93" y="678"/>
                  </a:lnTo>
                  <a:lnTo>
                    <a:pt x="98" y="676"/>
                  </a:lnTo>
                  <a:lnTo>
                    <a:pt x="103" y="673"/>
                  </a:lnTo>
                  <a:lnTo>
                    <a:pt x="108" y="671"/>
                  </a:lnTo>
                  <a:lnTo>
                    <a:pt x="113" y="668"/>
                  </a:lnTo>
                  <a:lnTo>
                    <a:pt x="117" y="666"/>
                  </a:lnTo>
                  <a:lnTo>
                    <a:pt x="122" y="664"/>
                  </a:lnTo>
                  <a:lnTo>
                    <a:pt x="127" y="661"/>
                  </a:lnTo>
                  <a:lnTo>
                    <a:pt x="132" y="659"/>
                  </a:lnTo>
                  <a:lnTo>
                    <a:pt x="137" y="656"/>
                  </a:lnTo>
                  <a:lnTo>
                    <a:pt x="142" y="654"/>
                  </a:lnTo>
                  <a:lnTo>
                    <a:pt x="147" y="651"/>
                  </a:lnTo>
                  <a:lnTo>
                    <a:pt x="152" y="649"/>
                  </a:lnTo>
                  <a:lnTo>
                    <a:pt x="157" y="647"/>
                  </a:lnTo>
                  <a:lnTo>
                    <a:pt x="162" y="644"/>
                  </a:lnTo>
                  <a:lnTo>
                    <a:pt x="167" y="642"/>
                  </a:lnTo>
                  <a:lnTo>
                    <a:pt x="171" y="639"/>
                  </a:lnTo>
                  <a:lnTo>
                    <a:pt x="176" y="637"/>
                  </a:lnTo>
                  <a:lnTo>
                    <a:pt x="181" y="635"/>
                  </a:lnTo>
                  <a:lnTo>
                    <a:pt x="186" y="632"/>
                  </a:lnTo>
                  <a:lnTo>
                    <a:pt x="191" y="630"/>
                  </a:lnTo>
                  <a:lnTo>
                    <a:pt x="196" y="627"/>
                  </a:lnTo>
                  <a:lnTo>
                    <a:pt x="201" y="625"/>
                  </a:lnTo>
                  <a:lnTo>
                    <a:pt x="206" y="622"/>
                  </a:lnTo>
                  <a:lnTo>
                    <a:pt x="211" y="620"/>
                  </a:lnTo>
                  <a:lnTo>
                    <a:pt x="216" y="618"/>
                  </a:lnTo>
                  <a:lnTo>
                    <a:pt x="221" y="615"/>
                  </a:lnTo>
                  <a:lnTo>
                    <a:pt x="225" y="613"/>
                  </a:lnTo>
                  <a:lnTo>
                    <a:pt x="230" y="610"/>
                  </a:lnTo>
                  <a:lnTo>
                    <a:pt x="235" y="608"/>
                  </a:lnTo>
                  <a:lnTo>
                    <a:pt x="240" y="605"/>
                  </a:lnTo>
                  <a:lnTo>
                    <a:pt x="245" y="603"/>
                  </a:lnTo>
                  <a:lnTo>
                    <a:pt x="250" y="601"/>
                  </a:lnTo>
                  <a:lnTo>
                    <a:pt x="255" y="598"/>
                  </a:lnTo>
                  <a:lnTo>
                    <a:pt x="260" y="596"/>
                  </a:lnTo>
                  <a:lnTo>
                    <a:pt x="265" y="593"/>
                  </a:lnTo>
                  <a:lnTo>
                    <a:pt x="270" y="591"/>
                  </a:lnTo>
                  <a:lnTo>
                    <a:pt x="275" y="589"/>
                  </a:lnTo>
                  <a:lnTo>
                    <a:pt x="280" y="586"/>
                  </a:lnTo>
                  <a:lnTo>
                    <a:pt x="284" y="584"/>
                  </a:lnTo>
                  <a:lnTo>
                    <a:pt x="289" y="581"/>
                  </a:lnTo>
                  <a:lnTo>
                    <a:pt x="294" y="579"/>
                  </a:lnTo>
                  <a:lnTo>
                    <a:pt x="299" y="576"/>
                  </a:lnTo>
                  <a:lnTo>
                    <a:pt x="304" y="574"/>
                  </a:lnTo>
                  <a:lnTo>
                    <a:pt x="309" y="572"/>
                  </a:lnTo>
                  <a:lnTo>
                    <a:pt x="314" y="569"/>
                  </a:lnTo>
                  <a:lnTo>
                    <a:pt x="319" y="567"/>
                  </a:lnTo>
                  <a:lnTo>
                    <a:pt x="324" y="564"/>
                  </a:lnTo>
                  <a:lnTo>
                    <a:pt x="329" y="562"/>
                  </a:lnTo>
                  <a:lnTo>
                    <a:pt x="334" y="559"/>
                  </a:lnTo>
                  <a:lnTo>
                    <a:pt x="338" y="557"/>
                  </a:lnTo>
                  <a:lnTo>
                    <a:pt x="343" y="555"/>
                  </a:lnTo>
                  <a:lnTo>
                    <a:pt x="348" y="552"/>
                  </a:lnTo>
                  <a:lnTo>
                    <a:pt x="353" y="550"/>
                  </a:lnTo>
                  <a:lnTo>
                    <a:pt x="358" y="547"/>
                  </a:lnTo>
                  <a:lnTo>
                    <a:pt x="363" y="545"/>
                  </a:lnTo>
                  <a:lnTo>
                    <a:pt x="368" y="543"/>
                  </a:lnTo>
                  <a:lnTo>
                    <a:pt x="373" y="540"/>
                  </a:lnTo>
                  <a:lnTo>
                    <a:pt x="378" y="538"/>
                  </a:lnTo>
                  <a:lnTo>
                    <a:pt x="383" y="535"/>
                  </a:lnTo>
                  <a:lnTo>
                    <a:pt x="388" y="533"/>
                  </a:lnTo>
                  <a:lnTo>
                    <a:pt x="392" y="530"/>
                  </a:lnTo>
                  <a:lnTo>
                    <a:pt x="397" y="528"/>
                  </a:lnTo>
                  <a:lnTo>
                    <a:pt x="402" y="526"/>
                  </a:lnTo>
                  <a:lnTo>
                    <a:pt x="407" y="523"/>
                  </a:lnTo>
                  <a:lnTo>
                    <a:pt x="412" y="521"/>
                  </a:lnTo>
                  <a:lnTo>
                    <a:pt x="417" y="518"/>
                  </a:lnTo>
                  <a:lnTo>
                    <a:pt x="422" y="516"/>
                  </a:lnTo>
                  <a:lnTo>
                    <a:pt x="427" y="513"/>
                  </a:lnTo>
                  <a:lnTo>
                    <a:pt x="432" y="511"/>
                  </a:lnTo>
                  <a:lnTo>
                    <a:pt x="437" y="509"/>
                  </a:lnTo>
                  <a:lnTo>
                    <a:pt x="442" y="506"/>
                  </a:lnTo>
                  <a:lnTo>
                    <a:pt x="446" y="504"/>
                  </a:lnTo>
                  <a:lnTo>
                    <a:pt x="451" y="501"/>
                  </a:lnTo>
                  <a:lnTo>
                    <a:pt x="456" y="499"/>
                  </a:lnTo>
                  <a:lnTo>
                    <a:pt x="461" y="497"/>
                  </a:lnTo>
                  <a:lnTo>
                    <a:pt x="466" y="494"/>
                  </a:lnTo>
                  <a:lnTo>
                    <a:pt x="471" y="492"/>
                  </a:lnTo>
                  <a:lnTo>
                    <a:pt x="476" y="489"/>
                  </a:lnTo>
                  <a:lnTo>
                    <a:pt x="481" y="487"/>
                  </a:lnTo>
                  <a:lnTo>
                    <a:pt x="486" y="484"/>
                  </a:lnTo>
                  <a:lnTo>
                    <a:pt x="491" y="482"/>
                  </a:lnTo>
                  <a:lnTo>
                    <a:pt x="496" y="480"/>
                  </a:lnTo>
                  <a:lnTo>
                    <a:pt x="501" y="477"/>
                  </a:lnTo>
                  <a:lnTo>
                    <a:pt x="505" y="475"/>
                  </a:lnTo>
                  <a:lnTo>
                    <a:pt x="510" y="472"/>
                  </a:lnTo>
                  <a:lnTo>
                    <a:pt x="515" y="470"/>
                  </a:lnTo>
                  <a:lnTo>
                    <a:pt x="520" y="467"/>
                  </a:lnTo>
                  <a:lnTo>
                    <a:pt x="525" y="465"/>
                  </a:lnTo>
                  <a:lnTo>
                    <a:pt x="530" y="463"/>
                  </a:lnTo>
                  <a:lnTo>
                    <a:pt x="535" y="460"/>
                  </a:lnTo>
                  <a:lnTo>
                    <a:pt x="540" y="458"/>
                  </a:lnTo>
                  <a:lnTo>
                    <a:pt x="545" y="455"/>
                  </a:lnTo>
                  <a:lnTo>
                    <a:pt x="550" y="453"/>
                  </a:lnTo>
                  <a:lnTo>
                    <a:pt x="555" y="451"/>
                  </a:lnTo>
                  <a:lnTo>
                    <a:pt x="559" y="448"/>
                  </a:lnTo>
                  <a:lnTo>
                    <a:pt x="564" y="446"/>
                  </a:lnTo>
                  <a:lnTo>
                    <a:pt x="569" y="443"/>
                  </a:lnTo>
                  <a:lnTo>
                    <a:pt x="574" y="441"/>
                  </a:lnTo>
                  <a:lnTo>
                    <a:pt x="579" y="438"/>
                  </a:lnTo>
                  <a:lnTo>
                    <a:pt x="584" y="436"/>
                  </a:lnTo>
                  <a:lnTo>
                    <a:pt x="589" y="434"/>
                  </a:lnTo>
                  <a:lnTo>
                    <a:pt x="594" y="431"/>
                  </a:lnTo>
                  <a:lnTo>
                    <a:pt x="599" y="429"/>
                  </a:lnTo>
                  <a:lnTo>
                    <a:pt x="604" y="426"/>
                  </a:lnTo>
                  <a:lnTo>
                    <a:pt x="609" y="424"/>
                  </a:lnTo>
                  <a:lnTo>
                    <a:pt x="613" y="421"/>
                  </a:lnTo>
                  <a:lnTo>
                    <a:pt x="618" y="419"/>
                  </a:lnTo>
                  <a:lnTo>
                    <a:pt x="623" y="417"/>
                  </a:lnTo>
                  <a:lnTo>
                    <a:pt x="628" y="414"/>
                  </a:lnTo>
                  <a:lnTo>
                    <a:pt x="633" y="412"/>
                  </a:lnTo>
                  <a:lnTo>
                    <a:pt x="638" y="409"/>
                  </a:lnTo>
                  <a:lnTo>
                    <a:pt x="643" y="407"/>
                  </a:lnTo>
                  <a:lnTo>
                    <a:pt x="648" y="405"/>
                  </a:lnTo>
                  <a:lnTo>
                    <a:pt x="653" y="402"/>
                  </a:lnTo>
                  <a:lnTo>
                    <a:pt x="658" y="400"/>
                  </a:lnTo>
                  <a:lnTo>
                    <a:pt x="663" y="397"/>
                  </a:lnTo>
                  <a:lnTo>
                    <a:pt x="667" y="395"/>
                  </a:lnTo>
                  <a:lnTo>
                    <a:pt x="672" y="392"/>
                  </a:lnTo>
                  <a:lnTo>
                    <a:pt x="677" y="390"/>
                  </a:lnTo>
                  <a:lnTo>
                    <a:pt x="682" y="388"/>
                  </a:lnTo>
                  <a:lnTo>
                    <a:pt x="687" y="385"/>
                  </a:lnTo>
                  <a:lnTo>
                    <a:pt x="692" y="383"/>
                  </a:lnTo>
                  <a:lnTo>
                    <a:pt x="697" y="380"/>
                  </a:lnTo>
                  <a:lnTo>
                    <a:pt x="702" y="378"/>
                  </a:lnTo>
                  <a:lnTo>
                    <a:pt x="707" y="376"/>
                  </a:lnTo>
                  <a:lnTo>
                    <a:pt x="712" y="373"/>
                  </a:lnTo>
                  <a:lnTo>
                    <a:pt x="717" y="371"/>
                  </a:lnTo>
                  <a:lnTo>
                    <a:pt x="722" y="368"/>
                  </a:lnTo>
                  <a:lnTo>
                    <a:pt x="726" y="366"/>
                  </a:lnTo>
                  <a:lnTo>
                    <a:pt x="731" y="363"/>
                  </a:lnTo>
                  <a:lnTo>
                    <a:pt x="736" y="361"/>
                  </a:lnTo>
                  <a:lnTo>
                    <a:pt x="741" y="359"/>
                  </a:lnTo>
                  <a:lnTo>
                    <a:pt x="746" y="356"/>
                  </a:lnTo>
                  <a:lnTo>
                    <a:pt x="751" y="354"/>
                  </a:lnTo>
                  <a:lnTo>
                    <a:pt x="756" y="351"/>
                  </a:lnTo>
                  <a:lnTo>
                    <a:pt x="761" y="349"/>
                  </a:lnTo>
                  <a:lnTo>
                    <a:pt x="766" y="346"/>
                  </a:lnTo>
                  <a:lnTo>
                    <a:pt x="771" y="344"/>
                  </a:lnTo>
                  <a:lnTo>
                    <a:pt x="776" y="342"/>
                  </a:lnTo>
                  <a:lnTo>
                    <a:pt x="780" y="339"/>
                  </a:lnTo>
                  <a:lnTo>
                    <a:pt x="785" y="337"/>
                  </a:lnTo>
                  <a:lnTo>
                    <a:pt x="790" y="334"/>
                  </a:lnTo>
                  <a:lnTo>
                    <a:pt x="795" y="332"/>
                  </a:lnTo>
                  <a:lnTo>
                    <a:pt x="800" y="330"/>
                  </a:lnTo>
                  <a:lnTo>
                    <a:pt x="805" y="327"/>
                  </a:lnTo>
                  <a:lnTo>
                    <a:pt x="810" y="325"/>
                  </a:lnTo>
                  <a:lnTo>
                    <a:pt x="815" y="322"/>
                  </a:lnTo>
                  <a:lnTo>
                    <a:pt x="820" y="320"/>
                  </a:lnTo>
                  <a:lnTo>
                    <a:pt x="825" y="317"/>
                  </a:lnTo>
                  <a:lnTo>
                    <a:pt x="830" y="315"/>
                  </a:lnTo>
                  <a:lnTo>
                    <a:pt x="834" y="313"/>
                  </a:lnTo>
                  <a:lnTo>
                    <a:pt x="839" y="310"/>
                  </a:lnTo>
                  <a:lnTo>
                    <a:pt x="844" y="308"/>
                  </a:lnTo>
                  <a:lnTo>
                    <a:pt x="849" y="305"/>
                  </a:lnTo>
                  <a:lnTo>
                    <a:pt x="854" y="303"/>
                  </a:lnTo>
                  <a:lnTo>
                    <a:pt x="859" y="300"/>
                  </a:lnTo>
                  <a:lnTo>
                    <a:pt x="864" y="298"/>
                  </a:lnTo>
                  <a:lnTo>
                    <a:pt x="869" y="296"/>
                  </a:lnTo>
                  <a:lnTo>
                    <a:pt x="874" y="293"/>
                  </a:lnTo>
                  <a:lnTo>
                    <a:pt x="879" y="291"/>
                  </a:lnTo>
                  <a:lnTo>
                    <a:pt x="884" y="288"/>
                  </a:lnTo>
                  <a:lnTo>
                    <a:pt x="888" y="286"/>
                  </a:lnTo>
                  <a:lnTo>
                    <a:pt x="893" y="284"/>
                  </a:lnTo>
                  <a:lnTo>
                    <a:pt x="898" y="281"/>
                  </a:lnTo>
                  <a:lnTo>
                    <a:pt x="903" y="279"/>
                  </a:lnTo>
                  <a:lnTo>
                    <a:pt x="908" y="276"/>
                  </a:lnTo>
                  <a:lnTo>
                    <a:pt x="913" y="274"/>
                  </a:lnTo>
                  <a:lnTo>
                    <a:pt x="918" y="271"/>
                  </a:lnTo>
                  <a:lnTo>
                    <a:pt x="923" y="269"/>
                  </a:lnTo>
                  <a:lnTo>
                    <a:pt x="928" y="267"/>
                  </a:lnTo>
                  <a:lnTo>
                    <a:pt x="933" y="264"/>
                  </a:lnTo>
                  <a:lnTo>
                    <a:pt x="938" y="262"/>
                  </a:lnTo>
                  <a:lnTo>
                    <a:pt x="942" y="259"/>
                  </a:lnTo>
                  <a:lnTo>
                    <a:pt x="947" y="257"/>
                  </a:lnTo>
                  <a:lnTo>
                    <a:pt x="952" y="254"/>
                  </a:lnTo>
                  <a:lnTo>
                    <a:pt x="957" y="252"/>
                  </a:lnTo>
                  <a:lnTo>
                    <a:pt x="962" y="250"/>
                  </a:lnTo>
                  <a:lnTo>
                    <a:pt x="967" y="247"/>
                  </a:lnTo>
                  <a:lnTo>
                    <a:pt x="972" y="245"/>
                  </a:lnTo>
                  <a:lnTo>
                    <a:pt x="977" y="242"/>
                  </a:lnTo>
                  <a:lnTo>
                    <a:pt x="982" y="240"/>
                  </a:lnTo>
                  <a:lnTo>
                    <a:pt x="987" y="238"/>
                  </a:lnTo>
                  <a:lnTo>
                    <a:pt x="992" y="235"/>
                  </a:lnTo>
                  <a:lnTo>
                    <a:pt x="996" y="233"/>
                  </a:lnTo>
                  <a:lnTo>
                    <a:pt x="1001" y="230"/>
                  </a:lnTo>
                  <a:lnTo>
                    <a:pt x="1006" y="228"/>
                  </a:lnTo>
                  <a:lnTo>
                    <a:pt x="1011" y="225"/>
                  </a:lnTo>
                  <a:lnTo>
                    <a:pt x="1016" y="223"/>
                  </a:lnTo>
                  <a:lnTo>
                    <a:pt x="1021" y="221"/>
                  </a:lnTo>
                  <a:lnTo>
                    <a:pt x="1026" y="218"/>
                  </a:lnTo>
                  <a:lnTo>
                    <a:pt x="1031" y="216"/>
                  </a:lnTo>
                  <a:lnTo>
                    <a:pt x="1036" y="213"/>
                  </a:lnTo>
                  <a:lnTo>
                    <a:pt x="1041" y="211"/>
                  </a:lnTo>
                  <a:lnTo>
                    <a:pt x="1046" y="208"/>
                  </a:lnTo>
                  <a:lnTo>
                    <a:pt x="1051" y="206"/>
                  </a:lnTo>
                  <a:lnTo>
                    <a:pt x="1055" y="204"/>
                  </a:lnTo>
                  <a:lnTo>
                    <a:pt x="1060" y="201"/>
                  </a:lnTo>
                  <a:lnTo>
                    <a:pt x="1065" y="199"/>
                  </a:lnTo>
                  <a:lnTo>
                    <a:pt x="1070" y="196"/>
                  </a:lnTo>
                  <a:lnTo>
                    <a:pt x="1075" y="194"/>
                  </a:lnTo>
                  <a:lnTo>
                    <a:pt x="1080" y="192"/>
                  </a:lnTo>
                  <a:lnTo>
                    <a:pt x="1085" y="189"/>
                  </a:lnTo>
                  <a:lnTo>
                    <a:pt x="1090" y="187"/>
                  </a:lnTo>
                  <a:lnTo>
                    <a:pt x="1095" y="184"/>
                  </a:lnTo>
                  <a:lnTo>
                    <a:pt x="1100" y="182"/>
                  </a:lnTo>
                  <a:lnTo>
                    <a:pt x="1105" y="179"/>
                  </a:lnTo>
                  <a:lnTo>
                    <a:pt x="1109" y="177"/>
                  </a:lnTo>
                  <a:lnTo>
                    <a:pt x="1114" y="175"/>
                  </a:lnTo>
                  <a:lnTo>
                    <a:pt x="1119" y="172"/>
                  </a:lnTo>
                  <a:lnTo>
                    <a:pt x="1124" y="170"/>
                  </a:lnTo>
                  <a:lnTo>
                    <a:pt x="1129" y="167"/>
                  </a:lnTo>
                  <a:lnTo>
                    <a:pt x="1134" y="165"/>
                  </a:lnTo>
                  <a:lnTo>
                    <a:pt x="1139" y="163"/>
                  </a:lnTo>
                  <a:lnTo>
                    <a:pt x="1144" y="160"/>
                  </a:lnTo>
                  <a:lnTo>
                    <a:pt x="1149" y="158"/>
                  </a:lnTo>
                  <a:lnTo>
                    <a:pt x="1154" y="155"/>
                  </a:lnTo>
                  <a:lnTo>
                    <a:pt x="1159" y="153"/>
                  </a:lnTo>
                  <a:lnTo>
                    <a:pt x="1163" y="150"/>
                  </a:lnTo>
                  <a:lnTo>
                    <a:pt x="1168" y="148"/>
                  </a:lnTo>
                  <a:lnTo>
                    <a:pt x="1173" y="146"/>
                  </a:lnTo>
                  <a:lnTo>
                    <a:pt x="1178" y="143"/>
                  </a:lnTo>
                  <a:lnTo>
                    <a:pt x="1183" y="141"/>
                  </a:lnTo>
                  <a:lnTo>
                    <a:pt x="1188" y="138"/>
                  </a:lnTo>
                  <a:lnTo>
                    <a:pt x="1193" y="136"/>
                  </a:lnTo>
                  <a:lnTo>
                    <a:pt x="1198" y="133"/>
                  </a:lnTo>
                  <a:lnTo>
                    <a:pt x="1203" y="131"/>
                  </a:lnTo>
                  <a:lnTo>
                    <a:pt x="1208" y="129"/>
                  </a:lnTo>
                  <a:lnTo>
                    <a:pt x="1213" y="126"/>
                  </a:lnTo>
                  <a:lnTo>
                    <a:pt x="1218" y="124"/>
                  </a:lnTo>
                  <a:lnTo>
                    <a:pt x="1222" y="121"/>
                  </a:lnTo>
                  <a:lnTo>
                    <a:pt x="1227" y="119"/>
                  </a:lnTo>
                  <a:lnTo>
                    <a:pt x="1232" y="117"/>
                  </a:lnTo>
                  <a:lnTo>
                    <a:pt x="1237" y="114"/>
                  </a:lnTo>
                  <a:lnTo>
                    <a:pt x="1242" y="112"/>
                  </a:lnTo>
                  <a:lnTo>
                    <a:pt x="1247" y="109"/>
                  </a:lnTo>
                  <a:lnTo>
                    <a:pt x="1252" y="107"/>
                  </a:lnTo>
                  <a:lnTo>
                    <a:pt x="1257" y="104"/>
                  </a:lnTo>
                  <a:lnTo>
                    <a:pt x="1262" y="102"/>
                  </a:lnTo>
                  <a:lnTo>
                    <a:pt x="1267" y="100"/>
                  </a:lnTo>
                  <a:lnTo>
                    <a:pt x="1272" y="97"/>
                  </a:lnTo>
                  <a:lnTo>
                    <a:pt x="1276" y="95"/>
                  </a:lnTo>
                  <a:lnTo>
                    <a:pt x="1281" y="92"/>
                  </a:lnTo>
                  <a:lnTo>
                    <a:pt x="1286" y="90"/>
                  </a:lnTo>
                  <a:lnTo>
                    <a:pt x="1291" y="87"/>
                  </a:lnTo>
                  <a:lnTo>
                    <a:pt x="1296" y="85"/>
                  </a:lnTo>
                  <a:lnTo>
                    <a:pt x="1301" y="83"/>
                  </a:lnTo>
                  <a:lnTo>
                    <a:pt x="1306" y="80"/>
                  </a:lnTo>
                  <a:lnTo>
                    <a:pt x="1311" y="78"/>
                  </a:lnTo>
                  <a:lnTo>
                    <a:pt x="1316" y="75"/>
                  </a:lnTo>
                  <a:lnTo>
                    <a:pt x="1321" y="73"/>
                  </a:lnTo>
                  <a:lnTo>
                    <a:pt x="1326" y="71"/>
                  </a:lnTo>
                  <a:lnTo>
                    <a:pt x="1330" y="68"/>
                  </a:lnTo>
                  <a:lnTo>
                    <a:pt x="1335" y="66"/>
                  </a:lnTo>
                  <a:lnTo>
                    <a:pt x="1340" y="63"/>
                  </a:lnTo>
                  <a:lnTo>
                    <a:pt x="1345" y="61"/>
                  </a:lnTo>
                  <a:lnTo>
                    <a:pt x="1350" y="58"/>
                  </a:lnTo>
                  <a:lnTo>
                    <a:pt x="1355" y="56"/>
                  </a:lnTo>
                  <a:lnTo>
                    <a:pt x="1360" y="54"/>
                  </a:lnTo>
                  <a:lnTo>
                    <a:pt x="1365" y="51"/>
                  </a:lnTo>
                  <a:lnTo>
                    <a:pt x="1370" y="49"/>
                  </a:lnTo>
                  <a:lnTo>
                    <a:pt x="1375" y="46"/>
                  </a:lnTo>
                  <a:lnTo>
                    <a:pt x="1380" y="44"/>
                  </a:lnTo>
                  <a:lnTo>
                    <a:pt x="1384" y="42"/>
                  </a:lnTo>
                  <a:lnTo>
                    <a:pt x="1389" y="39"/>
                  </a:lnTo>
                  <a:lnTo>
                    <a:pt x="1394" y="37"/>
                  </a:lnTo>
                  <a:lnTo>
                    <a:pt x="1399" y="34"/>
                  </a:lnTo>
                  <a:lnTo>
                    <a:pt x="1404" y="32"/>
                  </a:lnTo>
                  <a:lnTo>
                    <a:pt x="1409" y="29"/>
                  </a:lnTo>
                  <a:lnTo>
                    <a:pt x="1414" y="27"/>
                  </a:lnTo>
                  <a:lnTo>
                    <a:pt x="1419" y="25"/>
                  </a:lnTo>
                  <a:lnTo>
                    <a:pt x="1424" y="22"/>
                  </a:lnTo>
                  <a:lnTo>
                    <a:pt x="1429" y="20"/>
                  </a:lnTo>
                  <a:lnTo>
                    <a:pt x="1434" y="17"/>
                  </a:lnTo>
                  <a:lnTo>
                    <a:pt x="1438" y="15"/>
                  </a:lnTo>
                  <a:lnTo>
                    <a:pt x="1443" y="12"/>
                  </a:lnTo>
                  <a:lnTo>
                    <a:pt x="1448" y="10"/>
                  </a:lnTo>
                  <a:lnTo>
                    <a:pt x="1453" y="8"/>
                  </a:lnTo>
                  <a:lnTo>
                    <a:pt x="1458" y="5"/>
                  </a:lnTo>
                  <a:lnTo>
                    <a:pt x="1463" y="3"/>
                  </a:lnTo>
                  <a:lnTo>
                    <a:pt x="1468" y="0"/>
                  </a:lnTo>
                </a:path>
              </a:pathLst>
            </a:custGeom>
            <a:noFill/>
            <a:ln w="12">
              <a:solidFill>
                <a:srgbClr val="6E8E84"/>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4" name="Line 20"/>
            <p:cNvSpPr>
              <a:spLocks noChangeShapeType="1"/>
            </p:cNvSpPr>
            <p:nvPr/>
          </p:nvSpPr>
          <p:spPr bwMode="auto">
            <a:xfrm flipV="1">
              <a:off x="2708" y="648"/>
              <a:ext cx="1" cy="2103"/>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5" name="Line 21"/>
            <p:cNvSpPr>
              <a:spLocks noChangeShapeType="1"/>
            </p:cNvSpPr>
            <p:nvPr/>
          </p:nvSpPr>
          <p:spPr bwMode="auto">
            <a:xfrm flipH="1">
              <a:off x="2655" y="2751"/>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6" name="Rectangle 22"/>
            <p:cNvSpPr>
              <a:spLocks noChangeArrowheads="1"/>
            </p:cNvSpPr>
            <p:nvPr/>
          </p:nvSpPr>
          <p:spPr bwMode="auto">
            <a:xfrm rot="16200000">
              <a:off x="2556" y="2648"/>
              <a:ext cx="54"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Line 23"/>
            <p:cNvSpPr>
              <a:spLocks noChangeShapeType="1"/>
            </p:cNvSpPr>
            <p:nvPr/>
          </p:nvSpPr>
          <p:spPr bwMode="auto">
            <a:xfrm flipH="1">
              <a:off x="2655" y="2330"/>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8" name="Rectangle 24"/>
            <p:cNvSpPr>
              <a:spLocks noChangeArrowheads="1"/>
            </p:cNvSpPr>
            <p:nvPr/>
          </p:nvSpPr>
          <p:spPr bwMode="auto">
            <a:xfrm rot="16200000">
              <a:off x="2543" y="2224"/>
              <a:ext cx="81"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9" name="Line 25"/>
            <p:cNvSpPr>
              <a:spLocks noChangeShapeType="1"/>
            </p:cNvSpPr>
            <p:nvPr/>
          </p:nvSpPr>
          <p:spPr bwMode="auto">
            <a:xfrm flipH="1">
              <a:off x="2655" y="1912"/>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50" name="Rectangle 26"/>
            <p:cNvSpPr>
              <a:spLocks noChangeArrowheads="1"/>
            </p:cNvSpPr>
            <p:nvPr/>
          </p:nvSpPr>
          <p:spPr bwMode="auto">
            <a:xfrm rot="16200000">
              <a:off x="2543" y="1806"/>
              <a:ext cx="81"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1" name="Line 27"/>
            <p:cNvSpPr>
              <a:spLocks noChangeShapeType="1"/>
            </p:cNvSpPr>
            <p:nvPr/>
          </p:nvSpPr>
          <p:spPr bwMode="auto">
            <a:xfrm flipH="1">
              <a:off x="2655" y="1491"/>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52" name="Rectangle 28"/>
            <p:cNvSpPr>
              <a:spLocks noChangeArrowheads="1"/>
            </p:cNvSpPr>
            <p:nvPr/>
          </p:nvSpPr>
          <p:spPr bwMode="auto">
            <a:xfrm rot="16200000">
              <a:off x="2543" y="1384"/>
              <a:ext cx="81"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3" name="Line 29"/>
            <p:cNvSpPr>
              <a:spLocks noChangeShapeType="1"/>
            </p:cNvSpPr>
            <p:nvPr/>
          </p:nvSpPr>
          <p:spPr bwMode="auto">
            <a:xfrm flipH="1">
              <a:off x="2655" y="1069"/>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54" name="Rectangle 30"/>
            <p:cNvSpPr>
              <a:spLocks noChangeArrowheads="1"/>
            </p:cNvSpPr>
            <p:nvPr/>
          </p:nvSpPr>
          <p:spPr bwMode="auto">
            <a:xfrm rot="16200000">
              <a:off x="2543" y="963"/>
              <a:ext cx="81"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Line 31"/>
            <p:cNvSpPr>
              <a:spLocks noChangeShapeType="1"/>
            </p:cNvSpPr>
            <p:nvPr/>
          </p:nvSpPr>
          <p:spPr bwMode="auto">
            <a:xfrm flipH="1">
              <a:off x="2655" y="648"/>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56" name="Rectangle 32"/>
            <p:cNvSpPr>
              <a:spLocks noChangeArrowheads="1"/>
            </p:cNvSpPr>
            <p:nvPr/>
          </p:nvSpPr>
          <p:spPr bwMode="auto">
            <a:xfrm rot="16200000">
              <a:off x="2556" y="544"/>
              <a:ext cx="54"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7" name="Rectangle 33"/>
            <p:cNvSpPr>
              <a:spLocks noChangeArrowheads="1"/>
            </p:cNvSpPr>
            <p:nvPr/>
          </p:nvSpPr>
          <p:spPr bwMode="auto">
            <a:xfrm rot="16200000">
              <a:off x="741" y="2113"/>
              <a:ext cx="3256" cy="1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Proportion of affordable consumption of cigarette</a:t>
              </a:r>
              <a:endParaRPr kumimoji="0" lang="en-US" sz="1200" b="1" i="0" u="none" strike="noStrike" cap="none" normalizeH="0" baseline="0" dirty="0">
                <a:ln>
                  <a:noFill/>
                </a:ln>
                <a:solidFill>
                  <a:schemeClr val="tx1"/>
                </a:solidFill>
                <a:effectLst/>
                <a:latin typeface="Arial" pitchFamily="34" charset="0"/>
                <a:cs typeface="Arial" pitchFamily="34" charset="0"/>
              </a:endParaRPr>
            </a:p>
          </p:txBody>
        </p:sp>
        <p:sp>
          <p:nvSpPr>
            <p:cNvPr id="1058" name="Line 34"/>
            <p:cNvSpPr>
              <a:spLocks noChangeShapeType="1"/>
            </p:cNvSpPr>
            <p:nvPr/>
          </p:nvSpPr>
          <p:spPr bwMode="auto">
            <a:xfrm>
              <a:off x="2708" y="2751"/>
              <a:ext cx="4554"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59" name="Line 35"/>
            <p:cNvSpPr>
              <a:spLocks noChangeShapeType="1"/>
            </p:cNvSpPr>
            <p:nvPr/>
          </p:nvSpPr>
          <p:spPr bwMode="auto">
            <a:xfrm>
              <a:off x="2708" y="2751"/>
              <a:ext cx="1" cy="5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60" name="Rectangle 36"/>
            <p:cNvSpPr>
              <a:spLocks noChangeArrowheads="1"/>
            </p:cNvSpPr>
            <p:nvPr/>
          </p:nvSpPr>
          <p:spPr bwMode="auto">
            <a:xfrm>
              <a:off x="2680" y="2824"/>
              <a:ext cx="7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Line 37"/>
            <p:cNvSpPr>
              <a:spLocks noChangeShapeType="1"/>
            </p:cNvSpPr>
            <p:nvPr/>
          </p:nvSpPr>
          <p:spPr bwMode="auto">
            <a:xfrm>
              <a:off x="3617" y="2751"/>
              <a:ext cx="1" cy="5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62" name="Rectangle 38"/>
            <p:cNvSpPr>
              <a:spLocks noChangeArrowheads="1"/>
            </p:cNvSpPr>
            <p:nvPr/>
          </p:nvSpPr>
          <p:spPr bwMode="auto">
            <a:xfrm>
              <a:off x="3577" y="2824"/>
              <a:ext cx="108"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3" name="Line 39"/>
            <p:cNvSpPr>
              <a:spLocks noChangeShapeType="1"/>
            </p:cNvSpPr>
            <p:nvPr/>
          </p:nvSpPr>
          <p:spPr bwMode="auto">
            <a:xfrm>
              <a:off x="4529" y="2751"/>
              <a:ext cx="1" cy="5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64" name="Rectangle 40"/>
            <p:cNvSpPr>
              <a:spLocks noChangeArrowheads="1"/>
            </p:cNvSpPr>
            <p:nvPr/>
          </p:nvSpPr>
          <p:spPr bwMode="auto">
            <a:xfrm>
              <a:off x="4489" y="2824"/>
              <a:ext cx="108"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5" name="Line 41"/>
            <p:cNvSpPr>
              <a:spLocks noChangeShapeType="1"/>
            </p:cNvSpPr>
            <p:nvPr/>
          </p:nvSpPr>
          <p:spPr bwMode="auto">
            <a:xfrm>
              <a:off x="5441" y="2751"/>
              <a:ext cx="1" cy="5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66" name="Rectangle 42"/>
            <p:cNvSpPr>
              <a:spLocks noChangeArrowheads="1"/>
            </p:cNvSpPr>
            <p:nvPr/>
          </p:nvSpPr>
          <p:spPr bwMode="auto">
            <a:xfrm>
              <a:off x="5401" y="2824"/>
              <a:ext cx="108"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7" name="Line 43"/>
            <p:cNvSpPr>
              <a:spLocks noChangeShapeType="1"/>
            </p:cNvSpPr>
            <p:nvPr/>
          </p:nvSpPr>
          <p:spPr bwMode="auto">
            <a:xfrm>
              <a:off x="6350" y="2751"/>
              <a:ext cx="1" cy="5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68" name="Rectangle 44"/>
            <p:cNvSpPr>
              <a:spLocks noChangeArrowheads="1"/>
            </p:cNvSpPr>
            <p:nvPr/>
          </p:nvSpPr>
          <p:spPr bwMode="auto">
            <a:xfrm>
              <a:off x="6309" y="2824"/>
              <a:ext cx="108"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9" name="Line 45"/>
            <p:cNvSpPr>
              <a:spLocks noChangeShapeType="1"/>
            </p:cNvSpPr>
            <p:nvPr/>
          </p:nvSpPr>
          <p:spPr bwMode="auto">
            <a:xfrm>
              <a:off x="7262" y="2751"/>
              <a:ext cx="1" cy="50"/>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0" name="Rectangle 46"/>
            <p:cNvSpPr>
              <a:spLocks noChangeArrowheads="1"/>
            </p:cNvSpPr>
            <p:nvPr/>
          </p:nvSpPr>
          <p:spPr bwMode="auto">
            <a:xfrm>
              <a:off x="7234" y="2824"/>
              <a:ext cx="7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2753" y="2918"/>
              <a:ext cx="5225" cy="1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pitchFamily="34" charset="0"/>
                  <a:cs typeface="Arial" pitchFamily="34" charset="0"/>
                </a:rPr>
                <a:t>Proportion of sample population </a:t>
              </a:r>
              <a:r>
                <a:rPr kumimoji="0" lang="en-US" sz="1400" b="1" i="0" u="none" strike="noStrike" cap="none" normalizeH="0" baseline="0" dirty="0" smtClean="0">
                  <a:ln>
                    <a:noFill/>
                  </a:ln>
                  <a:solidFill>
                    <a:srgbClr val="000000"/>
                  </a:solidFill>
                  <a:effectLst/>
                  <a:latin typeface="Arial" pitchFamily="34" charset="0"/>
                  <a:cs typeface="Arial" pitchFamily="34" charset="0"/>
                </a:rPr>
                <a:t>arranged </a:t>
              </a:r>
              <a:r>
                <a:rPr kumimoji="0" lang="en-US" sz="1400" b="1" i="0" u="none" strike="noStrike" cap="none" normalizeH="0" baseline="0" dirty="0">
                  <a:ln>
                    <a:noFill/>
                  </a:ln>
                  <a:solidFill>
                    <a:srgbClr val="000000"/>
                  </a:solidFill>
                  <a:effectLst/>
                  <a:latin typeface="Arial" pitchFamily="34" charset="0"/>
                  <a:cs typeface="Arial" pitchFamily="34" charset="0"/>
                </a:rPr>
                <a:t>in ascending order of affordability</a:t>
              </a:r>
              <a:endParaRPr kumimoji="0" lang="en-US" sz="1400" b="1" i="0" u="none" strike="noStrike" cap="none" normalizeH="0" baseline="0" dirty="0">
                <a:ln>
                  <a:noFill/>
                </a:ln>
                <a:solidFill>
                  <a:schemeClr val="tx1"/>
                </a:solidFill>
                <a:effectLst/>
                <a:latin typeface="Arial" pitchFamily="34" charset="0"/>
                <a:cs typeface="Arial" pitchFamily="34" charset="0"/>
              </a:endParaRPr>
            </a:p>
          </p:txBody>
        </p:sp>
        <p:sp>
          <p:nvSpPr>
            <p:cNvPr id="1072" name="Rectangle 48"/>
            <p:cNvSpPr>
              <a:spLocks noChangeArrowheads="1"/>
            </p:cNvSpPr>
            <p:nvPr/>
          </p:nvSpPr>
          <p:spPr bwMode="auto">
            <a:xfrm>
              <a:off x="3639" y="3097"/>
              <a:ext cx="2692" cy="564"/>
            </a:xfrm>
            <a:prstGeom prst="rect">
              <a:avLst/>
            </a:prstGeom>
            <a:solidFill>
              <a:srgbClr val="FFFFFF"/>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73" name="Line 49"/>
            <p:cNvSpPr>
              <a:spLocks noChangeShapeType="1"/>
            </p:cNvSpPr>
            <p:nvPr/>
          </p:nvSpPr>
          <p:spPr bwMode="auto">
            <a:xfrm>
              <a:off x="3694" y="3208"/>
              <a:ext cx="484" cy="1"/>
            </a:xfrm>
            <a:prstGeom prst="line">
              <a:avLst/>
            </a:prstGeom>
            <a:noFill/>
            <a:ln w="2857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4" name="Line 50"/>
            <p:cNvSpPr>
              <a:spLocks noChangeShapeType="1"/>
            </p:cNvSpPr>
            <p:nvPr/>
          </p:nvSpPr>
          <p:spPr bwMode="auto">
            <a:xfrm>
              <a:off x="5075" y="3208"/>
              <a:ext cx="484" cy="1"/>
            </a:xfrm>
            <a:prstGeom prst="line">
              <a:avLst/>
            </a:prstGeom>
            <a:noFill/>
            <a:ln w="2857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5" name="Line 51"/>
            <p:cNvSpPr>
              <a:spLocks noChangeShapeType="1"/>
            </p:cNvSpPr>
            <p:nvPr/>
          </p:nvSpPr>
          <p:spPr bwMode="auto">
            <a:xfrm>
              <a:off x="3694" y="3379"/>
              <a:ext cx="484" cy="1"/>
            </a:xfrm>
            <a:prstGeom prst="line">
              <a:avLst/>
            </a:prstGeom>
            <a:noFill/>
            <a:ln w="2857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6" name="Line 52"/>
            <p:cNvSpPr>
              <a:spLocks noChangeShapeType="1"/>
            </p:cNvSpPr>
            <p:nvPr/>
          </p:nvSpPr>
          <p:spPr bwMode="auto">
            <a:xfrm>
              <a:off x="5075" y="3379"/>
              <a:ext cx="484" cy="1"/>
            </a:xfrm>
            <a:prstGeom prst="line">
              <a:avLst/>
            </a:prstGeom>
            <a:noFill/>
            <a:ln w="2857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7" name="Line 53"/>
            <p:cNvSpPr>
              <a:spLocks noChangeShapeType="1"/>
            </p:cNvSpPr>
            <p:nvPr/>
          </p:nvSpPr>
          <p:spPr bwMode="auto">
            <a:xfrm>
              <a:off x="3694" y="3547"/>
              <a:ext cx="484" cy="1"/>
            </a:xfrm>
            <a:prstGeom prst="line">
              <a:avLst/>
            </a:prstGeom>
            <a:noFill/>
            <a:ln w="28575">
              <a:solidFill>
                <a:srgbClr val="6E8E84"/>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8" name="Rectangle 54"/>
            <p:cNvSpPr>
              <a:spLocks noChangeArrowheads="1"/>
            </p:cNvSpPr>
            <p:nvPr/>
          </p:nvSpPr>
          <p:spPr bwMode="auto">
            <a:xfrm>
              <a:off x="4256" y="3155"/>
              <a:ext cx="56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W1(2009)</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1079" name="Rectangle 55"/>
            <p:cNvSpPr>
              <a:spLocks noChangeArrowheads="1"/>
            </p:cNvSpPr>
            <p:nvPr/>
          </p:nvSpPr>
          <p:spPr bwMode="auto">
            <a:xfrm>
              <a:off x="5636" y="3155"/>
              <a:ext cx="56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W2(2010)</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1080" name="Rectangle 56"/>
            <p:cNvSpPr>
              <a:spLocks noChangeArrowheads="1"/>
            </p:cNvSpPr>
            <p:nvPr/>
          </p:nvSpPr>
          <p:spPr bwMode="auto">
            <a:xfrm>
              <a:off x="4256" y="3327"/>
              <a:ext cx="744"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W3(2011-12</a:t>
              </a:r>
              <a:r>
                <a:rPr kumimoji="0" lang="en-US" sz="1200" b="0" i="0" u="none" strike="noStrike" cap="none" normalizeH="0" baseline="0" dirty="0">
                  <a:ln>
                    <a:noFill/>
                  </a:ln>
                  <a:solidFill>
                    <a:srgbClr val="000000"/>
                  </a:solidFill>
                  <a:effectLst/>
                  <a:latin typeface="Arial" pitchFamily="34"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1" name="Rectangle 57"/>
            <p:cNvSpPr>
              <a:spLocks noChangeArrowheads="1"/>
            </p:cNvSpPr>
            <p:nvPr/>
          </p:nvSpPr>
          <p:spPr bwMode="auto">
            <a:xfrm>
              <a:off x="5636" y="3327"/>
              <a:ext cx="75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W4(2014-15</a:t>
              </a:r>
              <a:r>
                <a:rPr kumimoji="0" lang="en-US" sz="1200" b="0" i="0" u="none" strike="noStrike" cap="none" normalizeH="0" baseline="0" dirty="0">
                  <a:ln>
                    <a:noFill/>
                  </a:ln>
                  <a:solidFill>
                    <a:srgbClr val="000000"/>
                  </a:solidFill>
                  <a:effectLst/>
                  <a:latin typeface="Arial" pitchFamily="34"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2" name="Rectangle 58"/>
            <p:cNvSpPr>
              <a:spLocks noChangeArrowheads="1"/>
            </p:cNvSpPr>
            <p:nvPr/>
          </p:nvSpPr>
          <p:spPr bwMode="auto">
            <a:xfrm>
              <a:off x="4256" y="3495"/>
              <a:ext cx="763"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Equality line</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1083" name="Rectangle 59"/>
            <p:cNvSpPr>
              <a:spLocks noChangeArrowheads="1"/>
            </p:cNvSpPr>
            <p:nvPr/>
          </p:nvSpPr>
          <p:spPr bwMode="auto">
            <a:xfrm>
              <a:off x="2696" y="240"/>
              <a:ext cx="586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E2D53"/>
                  </a:solidFill>
                  <a:effectLst/>
                  <a:latin typeface="Arial" pitchFamily="34" charset="0"/>
                  <a:cs typeface="Arial" pitchFamily="34" charset="0"/>
                </a:rPr>
                <a:t>Distribution of affordable cigarette consumption by wave and income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714380"/>
          </a:xfrm>
        </p:spPr>
        <p:txBody>
          <a:bodyPr>
            <a:normAutofit/>
          </a:bodyPr>
          <a:lstStyle/>
          <a:p>
            <a:r>
              <a:rPr lang="en-US" sz="3200" dirty="0" smtClean="0"/>
              <a:t>Fluctuates </a:t>
            </a:r>
            <a:r>
              <a:rPr lang="en-US" sz="3200" dirty="0"/>
              <a:t>over time using a  single brand price </a:t>
            </a:r>
            <a:endParaRPr lang="en-CA" sz="3200" dirty="0"/>
          </a:p>
        </p:txBody>
      </p:sp>
      <p:grpSp>
        <p:nvGrpSpPr>
          <p:cNvPr id="3" name="Group 5"/>
          <p:cNvGrpSpPr>
            <a:grpSpLocks noChangeAspect="1"/>
          </p:cNvGrpSpPr>
          <p:nvPr/>
        </p:nvGrpSpPr>
        <p:grpSpPr bwMode="auto">
          <a:xfrm>
            <a:off x="642910" y="1214423"/>
            <a:ext cx="8074708" cy="4753700"/>
            <a:chOff x="2184" y="-25"/>
            <a:chExt cx="6551" cy="3851"/>
          </a:xfrm>
        </p:grpSpPr>
        <p:sp>
          <p:nvSpPr>
            <p:cNvPr id="1028" name="AutoShape 4"/>
            <p:cNvSpPr>
              <a:spLocks noChangeAspect="1" noChangeArrowheads="1" noTextEdit="1"/>
            </p:cNvSpPr>
            <p:nvPr/>
          </p:nvSpPr>
          <p:spPr bwMode="auto">
            <a:xfrm>
              <a:off x="2184" y="447"/>
              <a:ext cx="5278" cy="3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30" name="Rectangle 6"/>
            <p:cNvSpPr>
              <a:spLocks noChangeArrowheads="1"/>
            </p:cNvSpPr>
            <p:nvPr/>
          </p:nvSpPr>
          <p:spPr bwMode="auto">
            <a:xfrm>
              <a:off x="2228" y="483"/>
              <a:ext cx="5195" cy="3303"/>
            </a:xfrm>
            <a:prstGeom prst="rect">
              <a:avLst/>
            </a:prstGeom>
            <a:solidFill>
              <a:srgbClr val="EAF2F3"/>
            </a:solidFill>
            <a:ln w="9525">
              <a:no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31" name="Rectangle 7"/>
            <p:cNvSpPr>
              <a:spLocks noChangeArrowheads="1"/>
            </p:cNvSpPr>
            <p:nvPr/>
          </p:nvSpPr>
          <p:spPr bwMode="auto">
            <a:xfrm>
              <a:off x="2231" y="488"/>
              <a:ext cx="6502" cy="3298"/>
            </a:xfrm>
            <a:prstGeom prst="rect">
              <a:avLst/>
            </a:prstGeom>
            <a:solidFill>
              <a:srgbClr val="EAF2F3"/>
            </a:solidFill>
            <a:ln w="6">
              <a:solidFill>
                <a:srgbClr val="EAF2F3"/>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32" name="Rectangle 8"/>
            <p:cNvSpPr>
              <a:spLocks noChangeArrowheads="1"/>
            </p:cNvSpPr>
            <p:nvPr/>
          </p:nvSpPr>
          <p:spPr bwMode="auto">
            <a:xfrm>
              <a:off x="2693" y="602"/>
              <a:ext cx="4588" cy="2084"/>
            </a:xfrm>
            <a:prstGeom prst="rect">
              <a:avLst/>
            </a:prstGeom>
            <a:solidFill>
              <a:srgbClr val="FFFFFF"/>
            </a:solidFill>
            <a:ln w="285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33" name="Line 9"/>
            <p:cNvSpPr>
              <a:spLocks noChangeShapeType="1"/>
            </p:cNvSpPr>
            <p:nvPr/>
          </p:nvSpPr>
          <p:spPr bwMode="auto">
            <a:xfrm>
              <a:off x="2693" y="2689"/>
              <a:ext cx="4591" cy="1"/>
            </a:xfrm>
            <a:prstGeom prst="line">
              <a:avLst/>
            </a:prstGeom>
            <a:noFill/>
            <a:ln w="13">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4" name="Line 10"/>
            <p:cNvSpPr>
              <a:spLocks noChangeShapeType="1"/>
            </p:cNvSpPr>
            <p:nvPr/>
          </p:nvSpPr>
          <p:spPr bwMode="auto">
            <a:xfrm>
              <a:off x="2693" y="2304"/>
              <a:ext cx="4591" cy="1"/>
            </a:xfrm>
            <a:prstGeom prst="line">
              <a:avLst/>
            </a:prstGeom>
            <a:noFill/>
            <a:ln w="13">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5" name="Line 11"/>
            <p:cNvSpPr>
              <a:spLocks noChangeShapeType="1"/>
            </p:cNvSpPr>
            <p:nvPr/>
          </p:nvSpPr>
          <p:spPr bwMode="auto">
            <a:xfrm>
              <a:off x="2693" y="1916"/>
              <a:ext cx="4591" cy="1"/>
            </a:xfrm>
            <a:prstGeom prst="line">
              <a:avLst/>
            </a:prstGeom>
            <a:noFill/>
            <a:ln w="13">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6" name="Line 12"/>
            <p:cNvSpPr>
              <a:spLocks noChangeShapeType="1"/>
            </p:cNvSpPr>
            <p:nvPr/>
          </p:nvSpPr>
          <p:spPr bwMode="auto">
            <a:xfrm>
              <a:off x="2693" y="1531"/>
              <a:ext cx="4591" cy="1"/>
            </a:xfrm>
            <a:prstGeom prst="line">
              <a:avLst/>
            </a:prstGeom>
            <a:noFill/>
            <a:ln w="13">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7" name="Line 13"/>
            <p:cNvSpPr>
              <a:spLocks noChangeShapeType="1"/>
            </p:cNvSpPr>
            <p:nvPr/>
          </p:nvSpPr>
          <p:spPr bwMode="auto">
            <a:xfrm>
              <a:off x="2693" y="1143"/>
              <a:ext cx="4591" cy="1"/>
            </a:xfrm>
            <a:prstGeom prst="line">
              <a:avLst/>
            </a:prstGeom>
            <a:noFill/>
            <a:ln w="13">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8" name="Line 14"/>
            <p:cNvSpPr>
              <a:spLocks noChangeShapeType="1"/>
            </p:cNvSpPr>
            <p:nvPr/>
          </p:nvSpPr>
          <p:spPr bwMode="auto">
            <a:xfrm>
              <a:off x="2693" y="758"/>
              <a:ext cx="4591" cy="1"/>
            </a:xfrm>
            <a:prstGeom prst="line">
              <a:avLst/>
            </a:prstGeom>
            <a:noFill/>
            <a:ln w="13">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39" name="Freeform 15"/>
            <p:cNvSpPr>
              <a:spLocks/>
            </p:cNvSpPr>
            <p:nvPr/>
          </p:nvSpPr>
          <p:spPr bwMode="auto">
            <a:xfrm>
              <a:off x="2706" y="758"/>
              <a:ext cx="4578" cy="1931"/>
            </a:xfrm>
            <a:custGeom>
              <a:avLst/>
              <a:gdLst/>
              <a:ahLst/>
              <a:cxnLst>
                <a:cxn ang="0">
                  <a:pos x="41" y="696"/>
                </a:cxn>
                <a:cxn ang="0">
                  <a:pos x="102" y="688"/>
                </a:cxn>
                <a:cxn ang="0">
                  <a:pos x="145" y="683"/>
                </a:cxn>
                <a:cxn ang="0">
                  <a:pos x="165" y="680"/>
                </a:cxn>
                <a:cxn ang="0">
                  <a:pos x="174" y="679"/>
                </a:cxn>
                <a:cxn ang="0">
                  <a:pos x="179" y="679"/>
                </a:cxn>
                <a:cxn ang="0">
                  <a:pos x="191" y="677"/>
                </a:cxn>
                <a:cxn ang="0">
                  <a:pos x="203" y="675"/>
                </a:cxn>
                <a:cxn ang="0">
                  <a:pos x="220" y="672"/>
                </a:cxn>
                <a:cxn ang="0">
                  <a:pos x="254" y="664"/>
                </a:cxn>
                <a:cxn ang="0">
                  <a:pos x="272" y="660"/>
                </a:cxn>
                <a:cxn ang="0">
                  <a:pos x="282" y="657"/>
                </a:cxn>
                <a:cxn ang="0">
                  <a:pos x="306" y="652"/>
                </a:cxn>
                <a:cxn ang="0">
                  <a:pos x="315" y="650"/>
                </a:cxn>
                <a:cxn ang="0">
                  <a:pos x="394" y="631"/>
                </a:cxn>
                <a:cxn ang="0">
                  <a:pos x="405" y="629"/>
                </a:cxn>
                <a:cxn ang="0">
                  <a:pos x="423" y="625"/>
                </a:cxn>
                <a:cxn ang="0">
                  <a:pos x="473" y="613"/>
                </a:cxn>
                <a:cxn ang="0">
                  <a:pos x="483" y="611"/>
                </a:cxn>
                <a:cxn ang="0">
                  <a:pos x="497" y="607"/>
                </a:cxn>
                <a:cxn ang="0">
                  <a:pos x="504" y="606"/>
                </a:cxn>
                <a:cxn ang="0">
                  <a:pos x="527" y="600"/>
                </a:cxn>
                <a:cxn ang="0">
                  <a:pos x="551" y="595"/>
                </a:cxn>
                <a:cxn ang="0">
                  <a:pos x="573" y="590"/>
                </a:cxn>
                <a:cxn ang="0">
                  <a:pos x="593" y="585"/>
                </a:cxn>
                <a:cxn ang="0">
                  <a:pos x="621" y="579"/>
                </a:cxn>
                <a:cxn ang="0">
                  <a:pos x="672" y="567"/>
                </a:cxn>
                <a:cxn ang="0">
                  <a:pos x="703" y="560"/>
                </a:cxn>
                <a:cxn ang="0">
                  <a:pos x="723" y="555"/>
                </a:cxn>
                <a:cxn ang="0">
                  <a:pos x="744" y="549"/>
                </a:cxn>
                <a:cxn ang="0">
                  <a:pos x="765" y="543"/>
                </a:cxn>
                <a:cxn ang="0">
                  <a:pos x="766" y="543"/>
                </a:cxn>
                <a:cxn ang="0">
                  <a:pos x="777" y="540"/>
                </a:cxn>
                <a:cxn ang="0">
                  <a:pos x="799" y="533"/>
                </a:cxn>
                <a:cxn ang="0">
                  <a:pos x="819" y="526"/>
                </a:cxn>
                <a:cxn ang="0">
                  <a:pos x="840" y="519"/>
                </a:cxn>
                <a:cxn ang="0">
                  <a:pos x="865" y="510"/>
                </a:cxn>
                <a:cxn ang="0">
                  <a:pos x="892" y="500"/>
                </a:cxn>
                <a:cxn ang="0">
                  <a:pos x="906" y="495"/>
                </a:cxn>
                <a:cxn ang="0">
                  <a:pos x="933" y="485"/>
                </a:cxn>
                <a:cxn ang="0">
                  <a:pos x="968" y="473"/>
                </a:cxn>
                <a:cxn ang="0">
                  <a:pos x="981" y="468"/>
                </a:cxn>
                <a:cxn ang="0">
                  <a:pos x="1003" y="460"/>
                </a:cxn>
                <a:cxn ang="0">
                  <a:pos x="1048" y="444"/>
                </a:cxn>
                <a:cxn ang="0">
                  <a:pos x="1077" y="433"/>
                </a:cxn>
                <a:cxn ang="0">
                  <a:pos x="1096" y="426"/>
                </a:cxn>
                <a:cxn ang="0">
                  <a:pos x="1122" y="416"/>
                </a:cxn>
                <a:cxn ang="0">
                  <a:pos x="1146" y="406"/>
                </a:cxn>
                <a:cxn ang="0">
                  <a:pos x="1168" y="395"/>
                </a:cxn>
                <a:cxn ang="0">
                  <a:pos x="1199" y="380"/>
                </a:cxn>
                <a:cxn ang="0">
                  <a:pos x="1212" y="373"/>
                </a:cxn>
                <a:cxn ang="0">
                  <a:pos x="1223" y="368"/>
                </a:cxn>
                <a:cxn ang="0">
                  <a:pos x="1233" y="363"/>
                </a:cxn>
                <a:cxn ang="0">
                  <a:pos x="1276" y="340"/>
                </a:cxn>
                <a:cxn ang="0">
                  <a:pos x="1283" y="334"/>
                </a:cxn>
                <a:cxn ang="0">
                  <a:pos x="1290" y="328"/>
                </a:cxn>
                <a:cxn ang="0">
                  <a:pos x="1311" y="309"/>
                </a:cxn>
                <a:cxn ang="0">
                  <a:pos x="1325" y="294"/>
                </a:cxn>
                <a:cxn ang="0">
                  <a:pos x="1354" y="260"/>
                </a:cxn>
                <a:cxn ang="0">
                  <a:pos x="1375" y="225"/>
                </a:cxn>
                <a:cxn ang="0">
                  <a:pos x="1426" y="103"/>
                </a:cxn>
                <a:cxn ang="0">
                  <a:pos x="1444" y="48"/>
                </a:cxn>
              </a:cxnLst>
              <a:rect l="0" t="0" r="r" b="b"/>
              <a:pathLst>
                <a:path w="1456" h="702">
                  <a:moveTo>
                    <a:pt x="0" y="702"/>
                  </a:moveTo>
                  <a:lnTo>
                    <a:pt x="41" y="696"/>
                  </a:lnTo>
                  <a:lnTo>
                    <a:pt x="61" y="694"/>
                  </a:lnTo>
                  <a:lnTo>
                    <a:pt x="102" y="688"/>
                  </a:lnTo>
                  <a:lnTo>
                    <a:pt x="127" y="685"/>
                  </a:lnTo>
                  <a:lnTo>
                    <a:pt x="145" y="683"/>
                  </a:lnTo>
                  <a:lnTo>
                    <a:pt x="148" y="682"/>
                  </a:lnTo>
                  <a:lnTo>
                    <a:pt x="165" y="680"/>
                  </a:lnTo>
                  <a:lnTo>
                    <a:pt x="171" y="680"/>
                  </a:lnTo>
                  <a:lnTo>
                    <a:pt x="174" y="679"/>
                  </a:lnTo>
                  <a:lnTo>
                    <a:pt x="178" y="679"/>
                  </a:lnTo>
                  <a:lnTo>
                    <a:pt x="179" y="679"/>
                  </a:lnTo>
                  <a:lnTo>
                    <a:pt x="185" y="678"/>
                  </a:lnTo>
                  <a:lnTo>
                    <a:pt x="191" y="677"/>
                  </a:lnTo>
                  <a:lnTo>
                    <a:pt x="202" y="675"/>
                  </a:lnTo>
                  <a:lnTo>
                    <a:pt x="203" y="675"/>
                  </a:lnTo>
                  <a:lnTo>
                    <a:pt x="216" y="672"/>
                  </a:lnTo>
                  <a:lnTo>
                    <a:pt x="220" y="672"/>
                  </a:lnTo>
                  <a:lnTo>
                    <a:pt x="237" y="668"/>
                  </a:lnTo>
                  <a:lnTo>
                    <a:pt x="254" y="664"/>
                  </a:lnTo>
                  <a:lnTo>
                    <a:pt x="258" y="663"/>
                  </a:lnTo>
                  <a:lnTo>
                    <a:pt x="272" y="660"/>
                  </a:lnTo>
                  <a:lnTo>
                    <a:pt x="273" y="659"/>
                  </a:lnTo>
                  <a:lnTo>
                    <a:pt x="282" y="657"/>
                  </a:lnTo>
                  <a:lnTo>
                    <a:pt x="293" y="655"/>
                  </a:lnTo>
                  <a:lnTo>
                    <a:pt x="306" y="652"/>
                  </a:lnTo>
                  <a:lnTo>
                    <a:pt x="310" y="651"/>
                  </a:lnTo>
                  <a:lnTo>
                    <a:pt x="315" y="650"/>
                  </a:lnTo>
                  <a:lnTo>
                    <a:pt x="376" y="636"/>
                  </a:lnTo>
                  <a:lnTo>
                    <a:pt x="394" y="631"/>
                  </a:lnTo>
                  <a:lnTo>
                    <a:pt x="404" y="629"/>
                  </a:lnTo>
                  <a:lnTo>
                    <a:pt x="405" y="629"/>
                  </a:lnTo>
                  <a:lnTo>
                    <a:pt x="416" y="626"/>
                  </a:lnTo>
                  <a:lnTo>
                    <a:pt x="423" y="625"/>
                  </a:lnTo>
                  <a:lnTo>
                    <a:pt x="466" y="615"/>
                  </a:lnTo>
                  <a:lnTo>
                    <a:pt x="473" y="613"/>
                  </a:lnTo>
                  <a:lnTo>
                    <a:pt x="476" y="612"/>
                  </a:lnTo>
                  <a:lnTo>
                    <a:pt x="483" y="611"/>
                  </a:lnTo>
                  <a:lnTo>
                    <a:pt x="493" y="608"/>
                  </a:lnTo>
                  <a:lnTo>
                    <a:pt x="497" y="607"/>
                  </a:lnTo>
                  <a:lnTo>
                    <a:pt x="500" y="607"/>
                  </a:lnTo>
                  <a:lnTo>
                    <a:pt x="504" y="606"/>
                  </a:lnTo>
                  <a:lnTo>
                    <a:pt x="511" y="604"/>
                  </a:lnTo>
                  <a:lnTo>
                    <a:pt x="527" y="600"/>
                  </a:lnTo>
                  <a:lnTo>
                    <a:pt x="540" y="598"/>
                  </a:lnTo>
                  <a:lnTo>
                    <a:pt x="551" y="595"/>
                  </a:lnTo>
                  <a:lnTo>
                    <a:pt x="567" y="591"/>
                  </a:lnTo>
                  <a:lnTo>
                    <a:pt x="573" y="590"/>
                  </a:lnTo>
                  <a:lnTo>
                    <a:pt x="586" y="587"/>
                  </a:lnTo>
                  <a:lnTo>
                    <a:pt x="593" y="585"/>
                  </a:lnTo>
                  <a:lnTo>
                    <a:pt x="605" y="582"/>
                  </a:lnTo>
                  <a:lnTo>
                    <a:pt x="621" y="579"/>
                  </a:lnTo>
                  <a:lnTo>
                    <a:pt x="631" y="576"/>
                  </a:lnTo>
                  <a:lnTo>
                    <a:pt x="672" y="567"/>
                  </a:lnTo>
                  <a:lnTo>
                    <a:pt x="701" y="560"/>
                  </a:lnTo>
                  <a:lnTo>
                    <a:pt x="703" y="560"/>
                  </a:lnTo>
                  <a:lnTo>
                    <a:pt x="714" y="557"/>
                  </a:lnTo>
                  <a:lnTo>
                    <a:pt x="723" y="555"/>
                  </a:lnTo>
                  <a:lnTo>
                    <a:pt x="743" y="549"/>
                  </a:lnTo>
                  <a:lnTo>
                    <a:pt x="744" y="549"/>
                  </a:lnTo>
                  <a:lnTo>
                    <a:pt x="764" y="543"/>
                  </a:lnTo>
                  <a:lnTo>
                    <a:pt x="765" y="543"/>
                  </a:lnTo>
                  <a:lnTo>
                    <a:pt x="766" y="543"/>
                  </a:lnTo>
                  <a:lnTo>
                    <a:pt x="766" y="543"/>
                  </a:lnTo>
                  <a:lnTo>
                    <a:pt x="767" y="543"/>
                  </a:lnTo>
                  <a:lnTo>
                    <a:pt x="777" y="540"/>
                  </a:lnTo>
                  <a:lnTo>
                    <a:pt x="792" y="535"/>
                  </a:lnTo>
                  <a:lnTo>
                    <a:pt x="799" y="533"/>
                  </a:lnTo>
                  <a:lnTo>
                    <a:pt x="811" y="529"/>
                  </a:lnTo>
                  <a:lnTo>
                    <a:pt x="819" y="526"/>
                  </a:lnTo>
                  <a:lnTo>
                    <a:pt x="836" y="520"/>
                  </a:lnTo>
                  <a:lnTo>
                    <a:pt x="840" y="519"/>
                  </a:lnTo>
                  <a:lnTo>
                    <a:pt x="860" y="512"/>
                  </a:lnTo>
                  <a:lnTo>
                    <a:pt x="865" y="510"/>
                  </a:lnTo>
                  <a:lnTo>
                    <a:pt x="882" y="503"/>
                  </a:lnTo>
                  <a:lnTo>
                    <a:pt x="892" y="500"/>
                  </a:lnTo>
                  <a:lnTo>
                    <a:pt x="899" y="497"/>
                  </a:lnTo>
                  <a:lnTo>
                    <a:pt x="906" y="495"/>
                  </a:lnTo>
                  <a:lnTo>
                    <a:pt x="916" y="491"/>
                  </a:lnTo>
                  <a:lnTo>
                    <a:pt x="933" y="485"/>
                  </a:lnTo>
                  <a:lnTo>
                    <a:pt x="962" y="475"/>
                  </a:lnTo>
                  <a:lnTo>
                    <a:pt x="968" y="473"/>
                  </a:lnTo>
                  <a:lnTo>
                    <a:pt x="975" y="470"/>
                  </a:lnTo>
                  <a:lnTo>
                    <a:pt x="981" y="468"/>
                  </a:lnTo>
                  <a:lnTo>
                    <a:pt x="992" y="464"/>
                  </a:lnTo>
                  <a:lnTo>
                    <a:pt x="1003" y="460"/>
                  </a:lnTo>
                  <a:lnTo>
                    <a:pt x="1036" y="448"/>
                  </a:lnTo>
                  <a:lnTo>
                    <a:pt x="1048" y="444"/>
                  </a:lnTo>
                  <a:lnTo>
                    <a:pt x="1051" y="443"/>
                  </a:lnTo>
                  <a:lnTo>
                    <a:pt x="1077" y="433"/>
                  </a:lnTo>
                  <a:lnTo>
                    <a:pt x="1080" y="432"/>
                  </a:lnTo>
                  <a:lnTo>
                    <a:pt x="1096" y="426"/>
                  </a:lnTo>
                  <a:lnTo>
                    <a:pt x="1097" y="426"/>
                  </a:lnTo>
                  <a:lnTo>
                    <a:pt x="1122" y="416"/>
                  </a:lnTo>
                  <a:lnTo>
                    <a:pt x="1123" y="415"/>
                  </a:lnTo>
                  <a:lnTo>
                    <a:pt x="1146" y="406"/>
                  </a:lnTo>
                  <a:lnTo>
                    <a:pt x="1162" y="398"/>
                  </a:lnTo>
                  <a:lnTo>
                    <a:pt x="1168" y="395"/>
                  </a:lnTo>
                  <a:lnTo>
                    <a:pt x="1180" y="389"/>
                  </a:lnTo>
                  <a:lnTo>
                    <a:pt x="1199" y="380"/>
                  </a:lnTo>
                  <a:lnTo>
                    <a:pt x="1206" y="376"/>
                  </a:lnTo>
                  <a:lnTo>
                    <a:pt x="1212" y="373"/>
                  </a:lnTo>
                  <a:lnTo>
                    <a:pt x="1216" y="371"/>
                  </a:lnTo>
                  <a:lnTo>
                    <a:pt x="1223" y="368"/>
                  </a:lnTo>
                  <a:lnTo>
                    <a:pt x="1226" y="366"/>
                  </a:lnTo>
                  <a:lnTo>
                    <a:pt x="1233" y="363"/>
                  </a:lnTo>
                  <a:lnTo>
                    <a:pt x="1274" y="342"/>
                  </a:lnTo>
                  <a:lnTo>
                    <a:pt x="1276" y="340"/>
                  </a:lnTo>
                  <a:lnTo>
                    <a:pt x="1276" y="340"/>
                  </a:lnTo>
                  <a:lnTo>
                    <a:pt x="1283" y="334"/>
                  </a:lnTo>
                  <a:lnTo>
                    <a:pt x="1287" y="331"/>
                  </a:lnTo>
                  <a:lnTo>
                    <a:pt x="1290" y="328"/>
                  </a:lnTo>
                  <a:lnTo>
                    <a:pt x="1301" y="318"/>
                  </a:lnTo>
                  <a:lnTo>
                    <a:pt x="1311" y="309"/>
                  </a:lnTo>
                  <a:lnTo>
                    <a:pt x="1314" y="305"/>
                  </a:lnTo>
                  <a:lnTo>
                    <a:pt x="1325" y="294"/>
                  </a:lnTo>
                  <a:lnTo>
                    <a:pt x="1344" y="273"/>
                  </a:lnTo>
                  <a:lnTo>
                    <a:pt x="1354" y="260"/>
                  </a:lnTo>
                  <a:lnTo>
                    <a:pt x="1370" y="235"/>
                  </a:lnTo>
                  <a:lnTo>
                    <a:pt x="1375" y="225"/>
                  </a:lnTo>
                  <a:lnTo>
                    <a:pt x="1386" y="204"/>
                  </a:lnTo>
                  <a:lnTo>
                    <a:pt x="1426" y="103"/>
                  </a:lnTo>
                  <a:lnTo>
                    <a:pt x="1433" y="86"/>
                  </a:lnTo>
                  <a:lnTo>
                    <a:pt x="1444" y="48"/>
                  </a:lnTo>
                  <a:lnTo>
                    <a:pt x="1456" y="0"/>
                  </a:lnTo>
                </a:path>
              </a:pathLst>
            </a:custGeom>
            <a:noFill/>
            <a:ln w="2857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0" name="Freeform 16"/>
            <p:cNvSpPr>
              <a:spLocks/>
            </p:cNvSpPr>
            <p:nvPr/>
          </p:nvSpPr>
          <p:spPr bwMode="auto">
            <a:xfrm>
              <a:off x="2769" y="758"/>
              <a:ext cx="4515" cy="1925"/>
            </a:xfrm>
            <a:custGeom>
              <a:avLst/>
              <a:gdLst/>
              <a:ahLst/>
              <a:cxnLst>
                <a:cxn ang="0">
                  <a:pos x="55" y="695"/>
                </a:cxn>
                <a:cxn ang="0">
                  <a:pos x="138" y="688"/>
                </a:cxn>
                <a:cxn ang="0">
                  <a:pos x="169" y="685"/>
                </a:cxn>
                <a:cxn ang="0">
                  <a:pos x="203" y="682"/>
                </a:cxn>
                <a:cxn ang="0">
                  <a:pos x="276" y="670"/>
                </a:cxn>
                <a:cxn ang="0">
                  <a:pos x="314" y="665"/>
                </a:cxn>
                <a:cxn ang="0">
                  <a:pos x="342" y="660"/>
                </a:cxn>
                <a:cxn ang="0">
                  <a:pos x="358" y="658"/>
                </a:cxn>
                <a:cxn ang="0">
                  <a:pos x="379" y="654"/>
                </a:cxn>
                <a:cxn ang="0">
                  <a:pos x="399" y="651"/>
                </a:cxn>
                <a:cxn ang="0">
                  <a:pos x="426" y="647"/>
                </a:cxn>
                <a:cxn ang="0">
                  <a:pos x="466" y="640"/>
                </a:cxn>
                <a:cxn ang="0">
                  <a:pos x="506" y="632"/>
                </a:cxn>
                <a:cxn ang="0">
                  <a:pos x="573" y="620"/>
                </a:cxn>
                <a:cxn ang="0">
                  <a:pos x="630" y="609"/>
                </a:cxn>
                <a:cxn ang="0">
                  <a:pos x="674" y="599"/>
                </a:cxn>
                <a:cxn ang="0">
                  <a:pos x="729" y="585"/>
                </a:cxn>
                <a:cxn ang="0">
                  <a:pos x="750" y="580"/>
                </a:cxn>
                <a:cxn ang="0">
                  <a:pos x="805" y="565"/>
                </a:cxn>
                <a:cxn ang="0">
                  <a:pos x="852" y="551"/>
                </a:cxn>
                <a:cxn ang="0">
                  <a:pos x="891" y="538"/>
                </a:cxn>
                <a:cxn ang="0">
                  <a:pos x="970" y="511"/>
                </a:cxn>
                <a:cxn ang="0">
                  <a:pos x="1027" y="490"/>
                </a:cxn>
                <a:cxn ang="0">
                  <a:pos x="1102" y="458"/>
                </a:cxn>
                <a:cxn ang="0">
                  <a:pos x="1121" y="449"/>
                </a:cxn>
                <a:cxn ang="0">
                  <a:pos x="1140" y="437"/>
                </a:cxn>
                <a:cxn ang="0">
                  <a:pos x="1214" y="366"/>
                </a:cxn>
                <a:cxn ang="0">
                  <a:pos x="1236" y="337"/>
                </a:cxn>
                <a:cxn ang="0">
                  <a:pos x="1289" y="269"/>
                </a:cxn>
                <a:cxn ang="0">
                  <a:pos x="1361" y="174"/>
                </a:cxn>
                <a:cxn ang="0">
                  <a:pos x="1372" y="154"/>
                </a:cxn>
                <a:cxn ang="0">
                  <a:pos x="1434" y="7"/>
                </a:cxn>
              </a:cxnLst>
              <a:rect l="0" t="0" r="r" b="b"/>
              <a:pathLst>
                <a:path w="1436" h="700">
                  <a:moveTo>
                    <a:pt x="0" y="700"/>
                  </a:moveTo>
                  <a:lnTo>
                    <a:pt x="55" y="695"/>
                  </a:lnTo>
                  <a:lnTo>
                    <a:pt x="84" y="693"/>
                  </a:lnTo>
                  <a:lnTo>
                    <a:pt x="138" y="688"/>
                  </a:lnTo>
                  <a:lnTo>
                    <a:pt x="161" y="686"/>
                  </a:lnTo>
                  <a:lnTo>
                    <a:pt x="169" y="685"/>
                  </a:lnTo>
                  <a:lnTo>
                    <a:pt x="189" y="683"/>
                  </a:lnTo>
                  <a:lnTo>
                    <a:pt x="203" y="682"/>
                  </a:lnTo>
                  <a:lnTo>
                    <a:pt x="252" y="674"/>
                  </a:lnTo>
                  <a:lnTo>
                    <a:pt x="276" y="670"/>
                  </a:lnTo>
                  <a:lnTo>
                    <a:pt x="301" y="667"/>
                  </a:lnTo>
                  <a:lnTo>
                    <a:pt x="314" y="665"/>
                  </a:lnTo>
                  <a:lnTo>
                    <a:pt x="328" y="662"/>
                  </a:lnTo>
                  <a:lnTo>
                    <a:pt x="342" y="660"/>
                  </a:lnTo>
                  <a:lnTo>
                    <a:pt x="345" y="660"/>
                  </a:lnTo>
                  <a:lnTo>
                    <a:pt x="358" y="658"/>
                  </a:lnTo>
                  <a:lnTo>
                    <a:pt x="372" y="655"/>
                  </a:lnTo>
                  <a:lnTo>
                    <a:pt x="379" y="654"/>
                  </a:lnTo>
                  <a:lnTo>
                    <a:pt x="392" y="652"/>
                  </a:lnTo>
                  <a:lnTo>
                    <a:pt x="399" y="651"/>
                  </a:lnTo>
                  <a:lnTo>
                    <a:pt x="412" y="649"/>
                  </a:lnTo>
                  <a:lnTo>
                    <a:pt x="426" y="647"/>
                  </a:lnTo>
                  <a:lnTo>
                    <a:pt x="433" y="646"/>
                  </a:lnTo>
                  <a:lnTo>
                    <a:pt x="466" y="640"/>
                  </a:lnTo>
                  <a:lnTo>
                    <a:pt x="486" y="636"/>
                  </a:lnTo>
                  <a:lnTo>
                    <a:pt x="506" y="632"/>
                  </a:lnTo>
                  <a:lnTo>
                    <a:pt x="536" y="627"/>
                  </a:lnTo>
                  <a:lnTo>
                    <a:pt x="573" y="620"/>
                  </a:lnTo>
                  <a:lnTo>
                    <a:pt x="609" y="613"/>
                  </a:lnTo>
                  <a:lnTo>
                    <a:pt x="630" y="609"/>
                  </a:lnTo>
                  <a:lnTo>
                    <a:pt x="659" y="602"/>
                  </a:lnTo>
                  <a:lnTo>
                    <a:pt x="674" y="599"/>
                  </a:lnTo>
                  <a:lnTo>
                    <a:pt x="701" y="592"/>
                  </a:lnTo>
                  <a:lnTo>
                    <a:pt x="729" y="585"/>
                  </a:lnTo>
                  <a:lnTo>
                    <a:pt x="736" y="583"/>
                  </a:lnTo>
                  <a:lnTo>
                    <a:pt x="750" y="580"/>
                  </a:lnTo>
                  <a:lnTo>
                    <a:pt x="778" y="572"/>
                  </a:lnTo>
                  <a:lnTo>
                    <a:pt x="805" y="565"/>
                  </a:lnTo>
                  <a:lnTo>
                    <a:pt x="814" y="562"/>
                  </a:lnTo>
                  <a:lnTo>
                    <a:pt x="852" y="551"/>
                  </a:lnTo>
                  <a:lnTo>
                    <a:pt x="871" y="545"/>
                  </a:lnTo>
                  <a:lnTo>
                    <a:pt x="891" y="538"/>
                  </a:lnTo>
                  <a:lnTo>
                    <a:pt x="916" y="530"/>
                  </a:lnTo>
                  <a:lnTo>
                    <a:pt x="970" y="511"/>
                  </a:lnTo>
                  <a:lnTo>
                    <a:pt x="1006" y="498"/>
                  </a:lnTo>
                  <a:lnTo>
                    <a:pt x="1027" y="490"/>
                  </a:lnTo>
                  <a:lnTo>
                    <a:pt x="1041" y="484"/>
                  </a:lnTo>
                  <a:lnTo>
                    <a:pt x="1102" y="458"/>
                  </a:lnTo>
                  <a:lnTo>
                    <a:pt x="1117" y="451"/>
                  </a:lnTo>
                  <a:lnTo>
                    <a:pt x="1121" y="449"/>
                  </a:lnTo>
                  <a:lnTo>
                    <a:pt x="1137" y="439"/>
                  </a:lnTo>
                  <a:lnTo>
                    <a:pt x="1140" y="437"/>
                  </a:lnTo>
                  <a:lnTo>
                    <a:pt x="1182" y="401"/>
                  </a:lnTo>
                  <a:lnTo>
                    <a:pt x="1214" y="366"/>
                  </a:lnTo>
                  <a:lnTo>
                    <a:pt x="1222" y="355"/>
                  </a:lnTo>
                  <a:lnTo>
                    <a:pt x="1236" y="337"/>
                  </a:lnTo>
                  <a:lnTo>
                    <a:pt x="1280" y="280"/>
                  </a:lnTo>
                  <a:lnTo>
                    <a:pt x="1289" y="269"/>
                  </a:lnTo>
                  <a:lnTo>
                    <a:pt x="1350" y="191"/>
                  </a:lnTo>
                  <a:lnTo>
                    <a:pt x="1361" y="174"/>
                  </a:lnTo>
                  <a:lnTo>
                    <a:pt x="1364" y="171"/>
                  </a:lnTo>
                  <a:lnTo>
                    <a:pt x="1372" y="154"/>
                  </a:lnTo>
                  <a:lnTo>
                    <a:pt x="1419" y="45"/>
                  </a:lnTo>
                  <a:lnTo>
                    <a:pt x="1434" y="7"/>
                  </a:lnTo>
                  <a:lnTo>
                    <a:pt x="1436" y="0"/>
                  </a:lnTo>
                </a:path>
              </a:pathLst>
            </a:custGeom>
            <a:noFill/>
            <a:ln w="2857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1" name="Freeform 17"/>
            <p:cNvSpPr>
              <a:spLocks/>
            </p:cNvSpPr>
            <p:nvPr/>
          </p:nvSpPr>
          <p:spPr bwMode="auto">
            <a:xfrm>
              <a:off x="2706" y="758"/>
              <a:ext cx="4578" cy="1928"/>
            </a:xfrm>
            <a:custGeom>
              <a:avLst/>
              <a:gdLst/>
              <a:ahLst/>
              <a:cxnLst>
                <a:cxn ang="0">
                  <a:pos x="15" y="699"/>
                </a:cxn>
                <a:cxn ang="0">
                  <a:pos x="37" y="694"/>
                </a:cxn>
                <a:cxn ang="0">
                  <a:pos x="58" y="690"/>
                </a:cxn>
                <a:cxn ang="0">
                  <a:pos x="83" y="685"/>
                </a:cxn>
                <a:cxn ang="0">
                  <a:pos x="110" y="680"/>
                </a:cxn>
                <a:cxn ang="0">
                  <a:pos x="142" y="674"/>
                </a:cxn>
                <a:cxn ang="0">
                  <a:pos x="171" y="668"/>
                </a:cxn>
                <a:cxn ang="0">
                  <a:pos x="192" y="663"/>
                </a:cxn>
                <a:cxn ang="0">
                  <a:pos x="219" y="658"/>
                </a:cxn>
                <a:cxn ang="0">
                  <a:pos x="248" y="649"/>
                </a:cxn>
                <a:cxn ang="0">
                  <a:pos x="283" y="637"/>
                </a:cxn>
                <a:cxn ang="0">
                  <a:pos x="301" y="631"/>
                </a:cxn>
                <a:cxn ang="0">
                  <a:pos x="318" y="625"/>
                </a:cxn>
                <a:cxn ang="0">
                  <a:pos x="341" y="617"/>
                </a:cxn>
                <a:cxn ang="0">
                  <a:pos x="378" y="604"/>
                </a:cxn>
                <a:cxn ang="0">
                  <a:pos x="392" y="599"/>
                </a:cxn>
                <a:cxn ang="0">
                  <a:pos x="420" y="589"/>
                </a:cxn>
                <a:cxn ang="0">
                  <a:pos x="445" y="580"/>
                </a:cxn>
                <a:cxn ang="0">
                  <a:pos x="460" y="575"/>
                </a:cxn>
                <a:cxn ang="0">
                  <a:pos x="477" y="569"/>
                </a:cxn>
                <a:cxn ang="0">
                  <a:pos x="516" y="555"/>
                </a:cxn>
                <a:cxn ang="0">
                  <a:pos x="534" y="549"/>
                </a:cxn>
                <a:cxn ang="0">
                  <a:pos x="549" y="544"/>
                </a:cxn>
                <a:cxn ang="0">
                  <a:pos x="573" y="535"/>
                </a:cxn>
                <a:cxn ang="0">
                  <a:pos x="595" y="527"/>
                </a:cxn>
                <a:cxn ang="0">
                  <a:pos x="625" y="517"/>
                </a:cxn>
                <a:cxn ang="0">
                  <a:pos x="644" y="510"/>
                </a:cxn>
                <a:cxn ang="0">
                  <a:pos x="671" y="501"/>
                </a:cxn>
                <a:cxn ang="0">
                  <a:pos x="694" y="493"/>
                </a:cxn>
                <a:cxn ang="0">
                  <a:pos x="713" y="486"/>
                </a:cxn>
                <a:cxn ang="0">
                  <a:pos x="747" y="474"/>
                </a:cxn>
                <a:cxn ang="0">
                  <a:pos x="767" y="467"/>
                </a:cxn>
                <a:cxn ang="0">
                  <a:pos x="799" y="455"/>
                </a:cxn>
                <a:cxn ang="0">
                  <a:pos x="825" y="445"/>
                </a:cxn>
                <a:cxn ang="0">
                  <a:pos x="841" y="438"/>
                </a:cxn>
                <a:cxn ang="0">
                  <a:pos x="864" y="429"/>
                </a:cxn>
                <a:cxn ang="0">
                  <a:pos x="889" y="419"/>
                </a:cxn>
                <a:cxn ang="0">
                  <a:pos x="915" y="408"/>
                </a:cxn>
                <a:cxn ang="0">
                  <a:pos x="941" y="398"/>
                </a:cxn>
                <a:cxn ang="0">
                  <a:pos x="967" y="387"/>
                </a:cxn>
                <a:cxn ang="0">
                  <a:pos x="993" y="374"/>
                </a:cxn>
                <a:cxn ang="0">
                  <a:pos x="1021" y="359"/>
                </a:cxn>
                <a:cxn ang="0">
                  <a:pos x="1055" y="341"/>
                </a:cxn>
                <a:cxn ang="0">
                  <a:pos x="1081" y="327"/>
                </a:cxn>
                <a:cxn ang="0">
                  <a:pos x="1095" y="319"/>
                </a:cxn>
                <a:cxn ang="0">
                  <a:pos x="1117" y="307"/>
                </a:cxn>
                <a:cxn ang="0">
                  <a:pos x="1136" y="296"/>
                </a:cxn>
                <a:cxn ang="0">
                  <a:pos x="1158" y="285"/>
                </a:cxn>
                <a:cxn ang="0">
                  <a:pos x="1170" y="278"/>
                </a:cxn>
                <a:cxn ang="0">
                  <a:pos x="1194" y="265"/>
                </a:cxn>
                <a:cxn ang="0">
                  <a:pos x="1222" y="249"/>
                </a:cxn>
                <a:cxn ang="0">
                  <a:pos x="1247" y="232"/>
                </a:cxn>
                <a:cxn ang="0">
                  <a:pos x="1271" y="217"/>
                </a:cxn>
                <a:cxn ang="0">
                  <a:pos x="1289" y="205"/>
                </a:cxn>
                <a:cxn ang="0">
                  <a:pos x="1331" y="174"/>
                </a:cxn>
                <a:cxn ang="0">
                  <a:pos x="1349" y="161"/>
                </a:cxn>
                <a:cxn ang="0">
                  <a:pos x="1369" y="145"/>
                </a:cxn>
                <a:cxn ang="0">
                  <a:pos x="1379" y="137"/>
                </a:cxn>
                <a:cxn ang="0">
                  <a:pos x="1401" y="116"/>
                </a:cxn>
                <a:cxn ang="0">
                  <a:pos x="1421" y="87"/>
                </a:cxn>
                <a:cxn ang="0">
                  <a:pos x="1429" y="76"/>
                </a:cxn>
                <a:cxn ang="0">
                  <a:pos x="1453" y="29"/>
                </a:cxn>
              </a:cxnLst>
              <a:rect l="0" t="0" r="r" b="b"/>
              <a:pathLst>
                <a:path w="1456" h="701">
                  <a:moveTo>
                    <a:pt x="0" y="701"/>
                  </a:moveTo>
                  <a:lnTo>
                    <a:pt x="1" y="701"/>
                  </a:lnTo>
                  <a:lnTo>
                    <a:pt x="2" y="701"/>
                  </a:lnTo>
                  <a:lnTo>
                    <a:pt x="5" y="700"/>
                  </a:lnTo>
                  <a:lnTo>
                    <a:pt x="6" y="700"/>
                  </a:lnTo>
                  <a:lnTo>
                    <a:pt x="7" y="700"/>
                  </a:lnTo>
                  <a:lnTo>
                    <a:pt x="10" y="699"/>
                  </a:lnTo>
                  <a:lnTo>
                    <a:pt x="13" y="699"/>
                  </a:lnTo>
                  <a:lnTo>
                    <a:pt x="15" y="699"/>
                  </a:lnTo>
                  <a:lnTo>
                    <a:pt x="18" y="698"/>
                  </a:lnTo>
                  <a:lnTo>
                    <a:pt x="21" y="697"/>
                  </a:lnTo>
                  <a:lnTo>
                    <a:pt x="24" y="697"/>
                  </a:lnTo>
                  <a:lnTo>
                    <a:pt x="29" y="696"/>
                  </a:lnTo>
                  <a:lnTo>
                    <a:pt x="30" y="696"/>
                  </a:lnTo>
                  <a:lnTo>
                    <a:pt x="32" y="695"/>
                  </a:lnTo>
                  <a:lnTo>
                    <a:pt x="35" y="694"/>
                  </a:lnTo>
                  <a:lnTo>
                    <a:pt x="36" y="694"/>
                  </a:lnTo>
                  <a:lnTo>
                    <a:pt x="37" y="694"/>
                  </a:lnTo>
                  <a:lnTo>
                    <a:pt x="39" y="694"/>
                  </a:lnTo>
                  <a:lnTo>
                    <a:pt x="41" y="693"/>
                  </a:lnTo>
                  <a:lnTo>
                    <a:pt x="44" y="693"/>
                  </a:lnTo>
                  <a:lnTo>
                    <a:pt x="47" y="692"/>
                  </a:lnTo>
                  <a:lnTo>
                    <a:pt x="50" y="692"/>
                  </a:lnTo>
                  <a:lnTo>
                    <a:pt x="52" y="691"/>
                  </a:lnTo>
                  <a:lnTo>
                    <a:pt x="53" y="691"/>
                  </a:lnTo>
                  <a:lnTo>
                    <a:pt x="55" y="691"/>
                  </a:lnTo>
                  <a:lnTo>
                    <a:pt x="58" y="690"/>
                  </a:lnTo>
                  <a:lnTo>
                    <a:pt x="62" y="689"/>
                  </a:lnTo>
                  <a:lnTo>
                    <a:pt x="66" y="689"/>
                  </a:lnTo>
                  <a:lnTo>
                    <a:pt x="69" y="688"/>
                  </a:lnTo>
                  <a:lnTo>
                    <a:pt x="72" y="687"/>
                  </a:lnTo>
                  <a:lnTo>
                    <a:pt x="75" y="687"/>
                  </a:lnTo>
                  <a:lnTo>
                    <a:pt x="76" y="686"/>
                  </a:lnTo>
                  <a:lnTo>
                    <a:pt x="81" y="686"/>
                  </a:lnTo>
                  <a:lnTo>
                    <a:pt x="81" y="685"/>
                  </a:lnTo>
                  <a:lnTo>
                    <a:pt x="83" y="685"/>
                  </a:lnTo>
                  <a:lnTo>
                    <a:pt x="86" y="685"/>
                  </a:lnTo>
                  <a:lnTo>
                    <a:pt x="89" y="684"/>
                  </a:lnTo>
                  <a:lnTo>
                    <a:pt x="89" y="684"/>
                  </a:lnTo>
                  <a:lnTo>
                    <a:pt x="94" y="683"/>
                  </a:lnTo>
                  <a:lnTo>
                    <a:pt x="98" y="682"/>
                  </a:lnTo>
                  <a:lnTo>
                    <a:pt x="101" y="682"/>
                  </a:lnTo>
                  <a:lnTo>
                    <a:pt x="105" y="681"/>
                  </a:lnTo>
                  <a:lnTo>
                    <a:pt x="107" y="680"/>
                  </a:lnTo>
                  <a:lnTo>
                    <a:pt x="110" y="680"/>
                  </a:lnTo>
                  <a:lnTo>
                    <a:pt x="114" y="679"/>
                  </a:lnTo>
                  <a:lnTo>
                    <a:pt x="115" y="679"/>
                  </a:lnTo>
                  <a:lnTo>
                    <a:pt x="120" y="678"/>
                  </a:lnTo>
                  <a:lnTo>
                    <a:pt x="123" y="677"/>
                  </a:lnTo>
                  <a:lnTo>
                    <a:pt x="127" y="677"/>
                  </a:lnTo>
                  <a:lnTo>
                    <a:pt x="134" y="675"/>
                  </a:lnTo>
                  <a:lnTo>
                    <a:pt x="135" y="675"/>
                  </a:lnTo>
                  <a:lnTo>
                    <a:pt x="138" y="674"/>
                  </a:lnTo>
                  <a:lnTo>
                    <a:pt x="142" y="674"/>
                  </a:lnTo>
                  <a:lnTo>
                    <a:pt x="145" y="673"/>
                  </a:lnTo>
                  <a:lnTo>
                    <a:pt x="148" y="672"/>
                  </a:lnTo>
                  <a:lnTo>
                    <a:pt x="151" y="672"/>
                  </a:lnTo>
                  <a:lnTo>
                    <a:pt x="154" y="671"/>
                  </a:lnTo>
                  <a:lnTo>
                    <a:pt x="157" y="671"/>
                  </a:lnTo>
                  <a:lnTo>
                    <a:pt x="164" y="669"/>
                  </a:lnTo>
                  <a:lnTo>
                    <a:pt x="165" y="669"/>
                  </a:lnTo>
                  <a:lnTo>
                    <a:pt x="168" y="669"/>
                  </a:lnTo>
                  <a:lnTo>
                    <a:pt x="171" y="668"/>
                  </a:lnTo>
                  <a:lnTo>
                    <a:pt x="172" y="668"/>
                  </a:lnTo>
                  <a:lnTo>
                    <a:pt x="174" y="667"/>
                  </a:lnTo>
                  <a:lnTo>
                    <a:pt x="176" y="667"/>
                  </a:lnTo>
                  <a:lnTo>
                    <a:pt x="178" y="667"/>
                  </a:lnTo>
                  <a:lnTo>
                    <a:pt x="180" y="666"/>
                  </a:lnTo>
                  <a:lnTo>
                    <a:pt x="182" y="666"/>
                  </a:lnTo>
                  <a:lnTo>
                    <a:pt x="187" y="664"/>
                  </a:lnTo>
                  <a:lnTo>
                    <a:pt x="190" y="664"/>
                  </a:lnTo>
                  <a:lnTo>
                    <a:pt x="192" y="663"/>
                  </a:lnTo>
                  <a:lnTo>
                    <a:pt x="194" y="663"/>
                  </a:lnTo>
                  <a:lnTo>
                    <a:pt x="198" y="662"/>
                  </a:lnTo>
                  <a:lnTo>
                    <a:pt x="200" y="662"/>
                  </a:lnTo>
                  <a:lnTo>
                    <a:pt x="203" y="661"/>
                  </a:lnTo>
                  <a:lnTo>
                    <a:pt x="204" y="661"/>
                  </a:lnTo>
                  <a:lnTo>
                    <a:pt x="206" y="660"/>
                  </a:lnTo>
                  <a:lnTo>
                    <a:pt x="211" y="659"/>
                  </a:lnTo>
                  <a:lnTo>
                    <a:pt x="214" y="659"/>
                  </a:lnTo>
                  <a:lnTo>
                    <a:pt x="219" y="658"/>
                  </a:lnTo>
                  <a:lnTo>
                    <a:pt x="221" y="657"/>
                  </a:lnTo>
                  <a:lnTo>
                    <a:pt x="223" y="657"/>
                  </a:lnTo>
                  <a:lnTo>
                    <a:pt x="225" y="656"/>
                  </a:lnTo>
                  <a:lnTo>
                    <a:pt x="231" y="654"/>
                  </a:lnTo>
                  <a:lnTo>
                    <a:pt x="237" y="652"/>
                  </a:lnTo>
                  <a:lnTo>
                    <a:pt x="240" y="651"/>
                  </a:lnTo>
                  <a:lnTo>
                    <a:pt x="241" y="651"/>
                  </a:lnTo>
                  <a:lnTo>
                    <a:pt x="246" y="650"/>
                  </a:lnTo>
                  <a:lnTo>
                    <a:pt x="248" y="649"/>
                  </a:lnTo>
                  <a:lnTo>
                    <a:pt x="251" y="648"/>
                  </a:lnTo>
                  <a:lnTo>
                    <a:pt x="260" y="645"/>
                  </a:lnTo>
                  <a:lnTo>
                    <a:pt x="260" y="645"/>
                  </a:lnTo>
                  <a:lnTo>
                    <a:pt x="267" y="643"/>
                  </a:lnTo>
                  <a:lnTo>
                    <a:pt x="270" y="642"/>
                  </a:lnTo>
                  <a:lnTo>
                    <a:pt x="275" y="640"/>
                  </a:lnTo>
                  <a:lnTo>
                    <a:pt x="278" y="639"/>
                  </a:lnTo>
                  <a:lnTo>
                    <a:pt x="281" y="638"/>
                  </a:lnTo>
                  <a:lnTo>
                    <a:pt x="283" y="637"/>
                  </a:lnTo>
                  <a:lnTo>
                    <a:pt x="283" y="637"/>
                  </a:lnTo>
                  <a:lnTo>
                    <a:pt x="286" y="636"/>
                  </a:lnTo>
                  <a:lnTo>
                    <a:pt x="288" y="635"/>
                  </a:lnTo>
                  <a:lnTo>
                    <a:pt x="289" y="635"/>
                  </a:lnTo>
                  <a:lnTo>
                    <a:pt x="290" y="634"/>
                  </a:lnTo>
                  <a:lnTo>
                    <a:pt x="293" y="633"/>
                  </a:lnTo>
                  <a:lnTo>
                    <a:pt x="294" y="633"/>
                  </a:lnTo>
                  <a:lnTo>
                    <a:pt x="298" y="632"/>
                  </a:lnTo>
                  <a:lnTo>
                    <a:pt x="301" y="631"/>
                  </a:lnTo>
                  <a:lnTo>
                    <a:pt x="301" y="631"/>
                  </a:lnTo>
                  <a:lnTo>
                    <a:pt x="303" y="630"/>
                  </a:lnTo>
                  <a:lnTo>
                    <a:pt x="307" y="629"/>
                  </a:lnTo>
                  <a:lnTo>
                    <a:pt x="307" y="629"/>
                  </a:lnTo>
                  <a:lnTo>
                    <a:pt x="307" y="629"/>
                  </a:lnTo>
                  <a:lnTo>
                    <a:pt x="308" y="628"/>
                  </a:lnTo>
                  <a:lnTo>
                    <a:pt x="311" y="627"/>
                  </a:lnTo>
                  <a:lnTo>
                    <a:pt x="318" y="625"/>
                  </a:lnTo>
                  <a:lnTo>
                    <a:pt x="318" y="625"/>
                  </a:lnTo>
                  <a:lnTo>
                    <a:pt x="319" y="625"/>
                  </a:lnTo>
                  <a:lnTo>
                    <a:pt x="321" y="624"/>
                  </a:lnTo>
                  <a:lnTo>
                    <a:pt x="322" y="623"/>
                  </a:lnTo>
                  <a:lnTo>
                    <a:pt x="324" y="622"/>
                  </a:lnTo>
                  <a:lnTo>
                    <a:pt x="327" y="622"/>
                  </a:lnTo>
                  <a:lnTo>
                    <a:pt x="332" y="620"/>
                  </a:lnTo>
                  <a:lnTo>
                    <a:pt x="333" y="620"/>
                  </a:lnTo>
                  <a:lnTo>
                    <a:pt x="336" y="619"/>
                  </a:lnTo>
                  <a:lnTo>
                    <a:pt x="341" y="617"/>
                  </a:lnTo>
                  <a:lnTo>
                    <a:pt x="342" y="616"/>
                  </a:lnTo>
                  <a:lnTo>
                    <a:pt x="343" y="616"/>
                  </a:lnTo>
                  <a:lnTo>
                    <a:pt x="346" y="615"/>
                  </a:lnTo>
                  <a:lnTo>
                    <a:pt x="358" y="611"/>
                  </a:lnTo>
                  <a:lnTo>
                    <a:pt x="362" y="609"/>
                  </a:lnTo>
                  <a:lnTo>
                    <a:pt x="366" y="608"/>
                  </a:lnTo>
                  <a:lnTo>
                    <a:pt x="372" y="606"/>
                  </a:lnTo>
                  <a:lnTo>
                    <a:pt x="376" y="604"/>
                  </a:lnTo>
                  <a:lnTo>
                    <a:pt x="378" y="604"/>
                  </a:lnTo>
                  <a:lnTo>
                    <a:pt x="379" y="603"/>
                  </a:lnTo>
                  <a:lnTo>
                    <a:pt x="385" y="601"/>
                  </a:lnTo>
                  <a:lnTo>
                    <a:pt x="386" y="601"/>
                  </a:lnTo>
                  <a:lnTo>
                    <a:pt x="389" y="600"/>
                  </a:lnTo>
                  <a:lnTo>
                    <a:pt x="389" y="600"/>
                  </a:lnTo>
                  <a:lnTo>
                    <a:pt x="390" y="599"/>
                  </a:lnTo>
                  <a:lnTo>
                    <a:pt x="391" y="599"/>
                  </a:lnTo>
                  <a:lnTo>
                    <a:pt x="392" y="599"/>
                  </a:lnTo>
                  <a:lnTo>
                    <a:pt x="392" y="599"/>
                  </a:lnTo>
                  <a:lnTo>
                    <a:pt x="393" y="598"/>
                  </a:lnTo>
                  <a:lnTo>
                    <a:pt x="397" y="597"/>
                  </a:lnTo>
                  <a:lnTo>
                    <a:pt x="402" y="595"/>
                  </a:lnTo>
                  <a:lnTo>
                    <a:pt x="408" y="593"/>
                  </a:lnTo>
                  <a:lnTo>
                    <a:pt x="409" y="593"/>
                  </a:lnTo>
                  <a:lnTo>
                    <a:pt x="410" y="592"/>
                  </a:lnTo>
                  <a:lnTo>
                    <a:pt x="413" y="591"/>
                  </a:lnTo>
                  <a:lnTo>
                    <a:pt x="417" y="590"/>
                  </a:lnTo>
                  <a:lnTo>
                    <a:pt x="420" y="589"/>
                  </a:lnTo>
                  <a:lnTo>
                    <a:pt x="423" y="588"/>
                  </a:lnTo>
                  <a:lnTo>
                    <a:pt x="424" y="587"/>
                  </a:lnTo>
                  <a:lnTo>
                    <a:pt x="427" y="586"/>
                  </a:lnTo>
                  <a:lnTo>
                    <a:pt x="428" y="586"/>
                  </a:lnTo>
                  <a:lnTo>
                    <a:pt x="437" y="583"/>
                  </a:lnTo>
                  <a:lnTo>
                    <a:pt x="438" y="583"/>
                  </a:lnTo>
                  <a:lnTo>
                    <a:pt x="439" y="582"/>
                  </a:lnTo>
                  <a:lnTo>
                    <a:pt x="442" y="581"/>
                  </a:lnTo>
                  <a:lnTo>
                    <a:pt x="445" y="580"/>
                  </a:lnTo>
                  <a:lnTo>
                    <a:pt x="446" y="580"/>
                  </a:lnTo>
                  <a:lnTo>
                    <a:pt x="447" y="580"/>
                  </a:lnTo>
                  <a:lnTo>
                    <a:pt x="448" y="579"/>
                  </a:lnTo>
                  <a:lnTo>
                    <a:pt x="449" y="579"/>
                  </a:lnTo>
                  <a:lnTo>
                    <a:pt x="451" y="578"/>
                  </a:lnTo>
                  <a:lnTo>
                    <a:pt x="453" y="577"/>
                  </a:lnTo>
                  <a:lnTo>
                    <a:pt x="455" y="577"/>
                  </a:lnTo>
                  <a:lnTo>
                    <a:pt x="456" y="576"/>
                  </a:lnTo>
                  <a:lnTo>
                    <a:pt x="460" y="575"/>
                  </a:lnTo>
                  <a:lnTo>
                    <a:pt x="461" y="575"/>
                  </a:lnTo>
                  <a:lnTo>
                    <a:pt x="467" y="572"/>
                  </a:lnTo>
                  <a:lnTo>
                    <a:pt x="468" y="572"/>
                  </a:lnTo>
                  <a:lnTo>
                    <a:pt x="470" y="572"/>
                  </a:lnTo>
                  <a:lnTo>
                    <a:pt x="471" y="571"/>
                  </a:lnTo>
                  <a:lnTo>
                    <a:pt x="472" y="571"/>
                  </a:lnTo>
                  <a:lnTo>
                    <a:pt x="473" y="570"/>
                  </a:lnTo>
                  <a:lnTo>
                    <a:pt x="474" y="570"/>
                  </a:lnTo>
                  <a:lnTo>
                    <a:pt x="477" y="569"/>
                  </a:lnTo>
                  <a:lnTo>
                    <a:pt x="479" y="568"/>
                  </a:lnTo>
                  <a:lnTo>
                    <a:pt x="481" y="568"/>
                  </a:lnTo>
                  <a:lnTo>
                    <a:pt x="484" y="567"/>
                  </a:lnTo>
                  <a:lnTo>
                    <a:pt x="486" y="566"/>
                  </a:lnTo>
                  <a:lnTo>
                    <a:pt x="489" y="565"/>
                  </a:lnTo>
                  <a:lnTo>
                    <a:pt x="498" y="562"/>
                  </a:lnTo>
                  <a:lnTo>
                    <a:pt x="501" y="561"/>
                  </a:lnTo>
                  <a:lnTo>
                    <a:pt x="510" y="557"/>
                  </a:lnTo>
                  <a:lnTo>
                    <a:pt x="516" y="555"/>
                  </a:lnTo>
                  <a:lnTo>
                    <a:pt x="518" y="555"/>
                  </a:lnTo>
                  <a:lnTo>
                    <a:pt x="519" y="554"/>
                  </a:lnTo>
                  <a:lnTo>
                    <a:pt x="521" y="554"/>
                  </a:lnTo>
                  <a:lnTo>
                    <a:pt x="524" y="552"/>
                  </a:lnTo>
                  <a:lnTo>
                    <a:pt x="527" y="551"/>
                  </a:lnTo>
                  <a:lnTo>
                    <a:pt x="528" y="551"/>
                  </a:lnTo>
                  <a:lnTo>
                    <a:pt x="531" y="550"/>
                  </a:lnTo>
                  <a:lnTo>
                    <a:pt x="533" y="549"/>
                  </a:lnTo>
                  <a:lnTo>
                    <a:pt x="534" y="549"/>
                  </a:lnTo>
                  <a:lnTo>
                    <a:pt x="537" y="548"/>
                  </a:lnTo>
                  <a:lnTo>
                    <a:pt x="540" y="547"/>
                  </a:lnTo>
                  <a:lnTo>
                    <a:pt x="541" y="546"/>
                  </a:lnTo>
                  <a:lnTo>
                    <a:pt x="541" y="546"/>
                  </a:lnTo>
                  <a:lnTo>
                    <a:pt x="542" y="546"/>
                  </a:lnTo>
                  <a:lnTo>
                    <a:pt x="544" y="545"/>
                  </a:lnTo>
                  <a:lnTo>
                    <a:pt x="546" y="545"/>
                  </a:lnTo>
                  <a:lnTo>
                    <a:pt x="547" y="544"/>
                  </a:lnTo>
                  <a:lnTo>
                    <a:pt x="549" y="544"/>
                  </a:lnTo>
                  <a:lnTo>
                    <a:pt x="550" y="543"/>
                  </a:lnTo>
                  <a:lnTo>
                    <a:pt x="550" y="543"/>
                  </a:lnTo>
                  <a:lnTo>
                    <a:pt x="553" y="542"/>
                  </a:lnTo>
                  <a:lnTo>
                    <a:pt x="557" y="541"/>
                  </a:lnTo>
                  <a:lnTo>
                    <a:pt x="560" y="540"/>
                  </a:lnTo>
                  <a:lnTo>
                    <a:pt x="563" y="539"/>
                  </a:lnTo>
                  <a:lnTo>
                    <a:pt x="566" y="538"/>
                  </a:lnTo>
                  <a:lnTo>
                    <a:pt x="568" y="537"/>
                  </a:lnTo>
                  <a:lnTo>
                    <a:pt x="573" y="535"/>
                  </a:lnTo>
                  <a:lnTo>
                    <a:pt x="576" y="534"/>
                  </a:lnTo>
                  <a:lnTo>
                    <a:pt x="582" y="532"/>
                  </a:lnTo>
                  <a:lnTo>
                    <a:pt x="588" y="530"/>
                  </a:lnTo>
                  <a:lnTo>
                    <a:pt x="589" y="530"/>
                  </a:lnTo>
                  <a:lnTo>
                    <a:pt x="590" y="529"/>
                  </a:lnTo>
                  <a:lnTo>
                    <a:pt x="591" y="529"/>
                  </a:lnTo>
                  <a:lnTo>
                    <a:pt x="593" y="528"/>
                  </a:lnTo>
                  <a:lnTo>
                    <a:pt x="595" y="528"/>
                  </a:lnTo>
                  <a:lnTo>
                    <a:pt x="595" y="527"/>
                  </a:lnTo>
                  <a:lnTo>
                    <a:pt x="598" y="526"/>
                  </a:lnTo>
                  <a:lnTo>
                    <a:pt x="601" y="525"/>
                  </a:lnTo>
                  <a:lnTo>
                    <a:pt x="606" y="524"/>
                  </a:lnTo>
                  <a:lnTo>
                    <a:pt x="609" y="523"/>
                  </a:lnTo>
                  <a:lnTo>
                    <a:pt x="618" y="519"/>
                  </a:lnTo>
                  <a:lnTo>
                    <a:pt x="621" y="518"/>
                  </a:lnTo>
                  <a:lnTo>
                    <a:pt x="621" y="518"/>
                  </a:lnTo>
                  <a:lnTo>
                    <a:pt x="624" y="517"/>
                  </a:lnTo>
                  <a:lnTo>
                    <a:pt x="625" y="517"/>
                  </a:lnTo>
                  <a:lnTo>
                    <a:pt x="627" y="516"/>
                  </a:lnTo>
                  <a:lnTo>
                    <a:pt x="629" y="516"/>
                  </a:lnTo>
                  <a:lnTo>
                    <a:pt x="631" y="515"/>
                  </a:lnTo>
                  <a:lnTo>
                    <a:pt x="635" y="514"/>
                  </a:lnTo>
                  <a:lnTo>
                    <a:pt x="636" y="513"/>
                  </a:lnTo>
                  <a:lnTo>
                    <a:pt x="637" y="513"/>
                  </a:lnTo>
                  <a:lnTo>
                    <a:pt x="640" y="512"/>
                  </a:lnTo>
                  <a:lnTo>
                    <a:pt x="642" y="511"/>
                  </a:lnTo>
                  <a:lnTo>
                    <a:pt x="644" y="510"/>
                  </a:lnTo>
                  <a:lnTo>
                    <a:pt x="645" y="510"/>
                  </a:lnTo>
                  <a:lnTo>
                    <a:pt x="648" y="509"/>
                  </a:lnTo>
                  <a:lnTo>
                    <a:pt x="649" y="508"/>
                  </a:lnTo>
                  <a:lnTo>
                    <a:pt x="652" y="507"/>
                  </a:lnTo>
                  <a:lnTo>
                    <a:pt x="661" y="504"/>
                  </a:lnTo>
                  <a:lnTo>
                    <a:pt x="665" y="503"/>
                  </a:lnTo>
                  <a:lnTo>
                    <a:pt x="666" y="503"/>
                  </a:lnTo>
                  <a:lnTo>
                    <a:pt x="668" y="502"/>
                  </a:lnTo>
                  <a:lnTo>
                    <a:pt x="671" y="501"/>
                  </a:lnTo>
                  <a:lnTo>
                    <a:pt x="674" y="500"/>
                  </a:lnTo>
                  <a:lnTo>
                    <a:pt x="678" y="498"/>
                  </a:lnTo>
                  <a:lnTo>
                    <a:pt x="680" y="498"/>
                  </a:lnTo>
                  <a:lnTo>
                    <a:pt x="681" y="497"/>
                  </a:lnTo>
                  <a:lnTo>
                    <a:pt x="684" y="496"/>
                  </a:lnTo>
                  <a:lnTo>
                    <a:pt x="685" y="496"/>
                  </a:lnTo>
                  <a:lnTo>
                    <a:pt x="687" y="495"/>
                  </a:lnTo>
                  <a:lnTo>
                    <a:pt x="691" y="494"/>
                  </a:lnTo>
                  <a:lnTo>
                    <a:pt x="694" y="493"/>
                  </a:lnTo>
                  <a:lnTo>
                    <a:pt x="696" y="492"/>
                  </a:lnTo>
                  <a:lnTo>
                    <a:pt x="699" y="491"/>
                  </a:lnTo>
                  <a:lnTo>
                    <a:pt x="700" y="491"/>
                  </a:lnTo>
                  <a:lnTo>
                    <a:pt x="703" y="490"/>
                  </a:lnTo>
                  <a:lnTo>
                    <a:pt x="704" y="489"/>
                  </a:lnTo>
                  <a:lnTo>
                    <a:pt x="707" y="488"/>
                  </a:lnTo>
                  <a:lnTo>
                    <a:pt x="708" y="488"/>
                  </a:lnTo>
                  <a:lnTo>
                    <a:pt x="711" y="487"/>
                  </a:lnTo>
                  <a:lnTo>
                    <a:pt x="713" y="486"/>
                  </a:lnTo>
                  <a:lnTo>
                    <a:pt x="715" y="486"/>
                  </a:lnTo>
                  <a:lnTo>
                    <a:pt x="717" y="485"/>
                  </a:lnTo>
                  <a:lnTo>
                    <a:pt x="718" y="484"/>
                  </a:lnTo>
                  <a:lnTo>
                    <a:pt x="720" y="484"/>
                  </a:lnTo>
                  <a:lnTo>
                    <a:pt x="723" y="483"/>
                  </a:lnTo>
                  <a:lnTo>
                    <a:pt x="726" y="482"/>
                  </a:lnTo>
                  <a:lnTo>
                    <a:pt x="736" y="478"/>
                  </a:lnTo>
                  <a:lnTo>
                    <a:pt x="738" y="478"/>
                  </a:lnTo>
                  <a:lnTo>
                    <a:pt x="747" y="474"/>
                  </a:lnTo>
                  <a:lnTo>
                    <a:pt x="750" y="473"/>
                  </a:lnTo>
                  <a:lnTo>
                    <a:pt x="751" y="473"/>
                  </a:lnTo>
                  <a:lnTo>
                    <a:pt x="752" y="473"/>
                  </a:lnTo>
                  <a:lnTo>
                    <a:pt x="757" y="471"/>
                  </a:lnTo>
                  <a:lnTo>
                    <a:pt x="758" y="470"/>
                  </a:lnTo>
                  <a:lnTo>
                    <a:pt x="759" y="470"/>
                  </a:lnTo>
                  <a:lnTo>
                    <a:pt x="762" y="469"/>
                  </a:lnTo>
                  <a:lnTo>
                    <a:pt x="764" y="468"/>
                  </a:lnTo>
                  <a:lnTo>
                    <a:pt x="767" y="467"/>
                  </a:lnTo>
                  <a:lnTo>
                    <a:pt x="770" y="466"/>
                  </a:lnTo>
                  <a:lnTo>
                    <a:pt x="772" y="465"/>
                  </a:lnTo>
                  <a:lnTo>
                    <a:pt x="776" y="464"/>
                  </a:lnTo>
                  <a:lnTo>
                    <a:pt x="780" y="462"/>
                  </a:lnTo>
                  <a:lnTo>
                    <a:pt x="787" y="460"/>
                  </a:lnTo>
                  <a:lnTo>
                    <a:pt x="789" y="459"/>
                  </a:lnTo>
                  <a:lnTo>
                    <a:pt x="791" y="458"/>
                  </a:lnTo>
                  <a:lnTo>
                    <a:pt x="796" y="456"/>
                  </a:lnTo>
                  <a:lnTo>
                    <a:pt x="799" y="455"/>
                  </a:lnTo>
                  <a:lnTo>
                    <a:pt x="802" y="454"/>
                  </a:lnTo>
                  <a:lnTo>
                    <a:pt x="804" y="453"/>
                  </a:lnTo>
                  <a:lnTo>
                    <a:pt x="809" y="451"/>
                  </a:lnTo>
                  <a:lnTo>
                    <a:pt x="813" y="449"/>
                  </a:lnTo>
                  <a:lnTo>
                    <a:pt x="816" y="448"/>
                  </a:lnTo>
                  <a:lnTo>
                    <a:pt x="818" y="447"/>
                  </a:lnTo>
                  <a:lnTo>
                    <a:pt x="820" y="446"/>
                  </a:lnTo>
                  <a:lnTo>
                    <a:pt x="823" y="445"/>
                  </a:lnTo>
                  <a:lnTo>
                    <a:pt x="825" y="445"/>
                  </a:lnTo>
                  <a:lnTo>
                    <a:pt x="827" y="444"/>
                  </a:lnTo>
                  <a:lnTo>
                    <a:pt x="831" y="442"/>
                  </a:lnTo>
                  <a:lnTo>
                    <a:pt x="833" y="441"/>
                  </a:lnTo>
                  <a:lnTo>
                    <a:pt x="836" y="440"/>
                  </a:lnTo>
                  <a:lnTo>
                    <a:pt x="836" y="440"/>
                  </a:lnTo>
                  <a:lnTo>
                    <a:pt x="836" y="440"/>
                  </a:lnTo>
                  <a:lnTo>
                    <a:pt x="836" y="440"/>
                  </a:lnTo>
                  <a:lnTo>
                    <a:pt x="839" y="439"/>
                  </a:lnTo>
                  <a:lnTo>
                    <a:pt x="841" y="438"/>
                  </a:lnTo>
                  <a:lnTo>
                    <a:pt x="845" y="436"/>
                  </a:lnTo>
                  <a:lnTo>
                    <a:pt x="847" y="436"/>
                  </a:lnTo>
                  <a:lnTo>
                    <a:pt x="849" y="435"/>
                  </a:lnTo>
                  <a:lnTo>
                    <a:pt x="852" y="434"/>
                  </a:lnTo>
                  <a:lnTo>
                    <a:pt x="853" y="433"/>
                  </a:lnTo>
                  <a:lnTo>
                    <a:pt x="855" y="433"/>
                  </a:lnTo>
                  <a:lnTo>
                    <a:pt x="860" y="431"/>
                  </a:lnTo>
                  <a:lnTo>
                    <a:pt x="861" y="430"/>
                  </a:lnTo>
                  <a:lnTo>
                    <a:pt x="864" y="429"/>
                  </a:lnTo>
                  <a:lnTo>
                    <a:pt x="867" y="428"/>
                  </a:lnTo>
                  <a:lnTo>
                    <a:pt x="872" y="426"/>
                  </a:lnTo>
                  <a:lnTo>
                    <a:pt x="874" y="425"/>
                  </a:lnTo>
                  <a:lnTo>
                    <a:pt x="877" y="423"/>
                  </a:lnTo>
                  <a:lnTo>
                    <a:pt x="880" y="422"/>
                  </a:lnTo>
                  <a:lnTo>
                    <a:pt x="882" y="422"/>
                  </a:lnTo>
                  <a:lnTo>
                    <a:pt x="884" y="421"/>
                  </a:lnTo>
                  <a:lnTo>
                    <a:pt x="887" y="419"/>
                  </a:lnTo>
                  <a:lnTo>
                    <a:pt x="889" y="419"/>
                  </a:lnTo>
                  <a:lnTo>
                    <a:pt x="891" y="418"/>
                  </a:lnTo>
                  <a:lnTo>
                    <a:pt x="894" y="417"/>
                  </a:lnTo>
                  <a:lnTo>
                    <a:pt x="897" y="415"/>
                  </a:lnTo>
                  <a:lnTo>
                    <a:pt x="900" y="414"/>
                  </a:lnTo>
                  <a:lnTo>
                    <a:pt x="903" y="413"/>
                  </a:lnTo>
                  <a:lnTo>
                    <a:pt x="905" y="412"/>
                  </a:lnTo>
                  <a:lnTo>
                    <a:pt x="911" y="410"/>
                  </a:lnTo>
                  <a:lnTo>
                    <a:pt x="913" y="409"/>
                  </a:lnTo>
                  <a:lnTo>
                    <a:pt x="915" y="408"/>
                  </a:lnTo>
                  <a:lnTo>
                    <a:pt x="921" y="406"/>
                  </a:lnTo>
                  <a:lnTo>
                    <a:pt x="923" y="405"/>
                  </a:lnTo>
                  <a:lnTo>
                    <a:pt x="928" y="403"/>
                  </a:lnTo>
                  <a:lnTo>
                    <a:pt x="929" y="403"/>
                  </a:lnTo>
                  <a:lnTo>
                    <a:pt x="932" y="402"/>
                  </a:lnTo>
                  <a:lnTo>
                    <a:pt x="934" y="401"/>
                  </a:lnTo>
                  <a:lnTo>
                    <a:pt x="936" y="400"/>
                  </a:lnTo>
                  <a:lnTo>
                    <a:pt x="939" y="399"/>
                  </a:lnTo>
                  <a:lnTo>
                    <a:pt x="941" y="398"/>
                  </a:lnTo>
                  <a:lnTo>
                    <a:pt x="943" y="397"/>
                  </a:lnTo>
                  <a:lnTo>
                    <a:pt x="945" y="396"/>
                  </a:lnTo>
                  <a:lnTo>
                    <a:pt x="947" y="395"/>
                  </a:lnTo>
                  <a:lnTo>
                    <a:pt x="951" y="394"/>
                  </a:lnTo>
                  <a:lnTo>
                    <a:pt x="954" y="393"/>
                  </a:lnTo>
                  <a:lnTo>
                    <a:pt x="957" y="392"/>
                  </a:lnTo>
                  <a:lnTo>
                    <a:pt x="960" y="391"/>
                  </a:lnTo>
                  <a:lnTo>
                    <a:pt x="963" y="389"/>
                  </a:lnTo>
                  <a:lnTo>
                    <a:pt x="967" y="387"/>
                  </a:lnTo>
                  <a:lnTo>
                    <a:pt x="969" y="387"/>
                  </a:lnTo>
                  <a:lnTo>
                    <a:pt x="969" y="386"/>
                  </a:lnTo>
                  <a:lnTo>
                    <a:pt x="975" y="384"/>
                  </a:lnTo>
                  <a:lnTo>
                    <a:pt x="977" y="383"/>
                  </a:lnTo>
                  <a:lnTo>
                    <a:pt x="982" y="380"/>
                  </a:lnTo>
                  <a:lnTo>
                    <a:pt x="986" y="378"/>
                  </a:lnTo>
                  <a:lnTo>
                    <a:pt x="987" y="378"/>
                  </a:lnTo>
                  <a:lnTo>
                    <a:pt x="990" y="376"/>
                  </a:lnTo>
                  <a:lnTo>
                    <a:pt x="993" y="374"/>
                  </a:lnTo>
                  <a:lnTo>
                    <a:pt x="995" y="373"/>
                  </a:lnTo>
                  <a:lnTo>
                    <a:pt x="997" y="372"/>
                  </a:lnTo>
                  <a:lnTo>
                    <a:pt x="999" y="371"/>
                  </a:lnTo>
                  <a:lnTo>
                    <a:pt x="1002" y="369"/>
                  </a:lnTo>
                  <a:lnTo>
                    <a:pt x="1011" y="365"/>
                  </a:lnTo>
                  <a:lnTo>
                    <a:pt x="1013" y="363"/>
                  </a:lnTo>
                  <a:lnTo>
                    <a:pt x="1015" y="363"/>
                  </a:lnTo>
                  <a:lnTo>
                    <a:pt x="1015" y="362"/>
                  </a:lnTo>
                  <a:lnTo>
                    <a:pt x="1021" y="359"/>
                  </a:lnTo>
                  <a:lnTo>
                    <a:pt x="1022" y="358"/>
                  </a:lnTo>
                  <a:lnTo>
                    <a:pt x="1026" y="357"/>
                  </a:lnTo>
                  <a:lnTo>
                    <a:pt x="1026" y="357"/>
                  </a:lnTo>
                  <a:lnTo>
                    <a:pt x="1031" y="354"/>
                  </a:lnTo>
                  <a:lnTo>
                    <a:pt x="1033" y="352"/>
                  </a:lnTo>
                  <a:lnTo>
                    <a:pt x="1047" y="345"/>
                  </a:lnTo>
                  <a:lnTo>
                    <a:pt x="1048" y="345"/>
                  </a:lnTo>
                  <a:lnTo>
                    <a:pt x="1050" y="343"/>
                  </a:lnTo>
                  <a:lnTo>
                    <a:pt x="1055" y="341"/>
                  </a:lnTo>
                  <a:lnTo>
                    <a:pt x="1058" y="339"/>
                  </a:lnTo>
                  <a:lnTo>
                    <a:pt x="1067" y="334"/>
                  </a:lnTo>
                  <a:lnTo>
                    <a:pt x="1069" y="333"/>
                  </a:lnTo>
                  <a:lnTo>
                    <a:pt x="1073" y="331"/>
                  </a:lnTo>
                  <a:lnTo>
                    <a:pt x="1074" y="330"/>
                  </a:lnTo>
                  <a:lnTo>
                    <a:pt x="1076" y="329"/>
                  </a:lnTo>
                  <a:lnTo>
                    <a:pt x="1077" y="329"/>
                  </a:lnTo>
                  <a:lnTo>
                    <a:pt x="1078" y="328"/>
                  </a:lnTo>
                  <a:lnTo>
                    <a:pt x="1081" y="327"/>
                  </a:lnTo>
                  <a:lnTo>
                    <a:pt x="1082" y="326"/>
                  </a:lnTo>
                  <a:lnTo>
                    <a:pt x="1084" y="325"/>
                  </a:lnTo>
                  <a:lnTo>
                    <a:pt x="1087" y="323"/>
                  </a:lnTo>
                  <a:lnTo>
                    <a:pt x="1089" y="322"/>
                  </a:lnTo>
                  <a:lnTo>
                    <a:pt x="1091" y="321"/>
                  </a:lnTo>
                  <a:lnTo>
                    <a:pt x="1092" y="320"/>
                  </a:lnTo>
                  <a:lnTo>
                    <a:pt x="1093" y="320"/>
                  </a:lnTo>
                  <a:lnTo>
                    <a:pt x="1094" y="319"/>
                  </a:lnTo>
                  <a:lnTo>
                    <a:pt x="1095" y="319"/>
                  </a:lnTo>
                  <a:lnTo>
                    <a:pt x="1098" y="317"/>
                  </a:lnTo>
                  <a:lnTo>
                    <a:pt x="1100" y="316"/>
                  </a:lnTo>
                  <a:lnTo>
                    <a:pt x="1102" y="315"/>
                  </a:lnTo>
                  <a:lnTo>
                    <a:pt x="1102" y="315"/>
                  </a:lnTo>
                  <a:lnTo>
                    <a:pt x="1107" y="312"/>
                  </a:lnTo>
                  <a:lnTo>
                    <a:pt x="1111" y="310"/>
                  </a:lnTo>
                  <a:lnTo>
                    <a:pt x="1113" y="309"/>
                  </a:lnTo>
                  <a:lnTo>
                    <a:pt x="1116" y="307"/>
                  </a:lnTo>
                  <a:lnTo>
                    <a:pt x="1117" y="307"/>
                  </a:lnTo>
                  <a:lnTo>
                    <a:pt x="1118" y="306"/>
                  </a:lnTo>
                  <a:lnTo>
                    <a:pt x="1124" y="303"/>
                  </a:lnTo>
                  <a:lnTo>
                    <a:pt x="1127" y="301"/>
                  </a:lnTo>
                  <a:lnTo>
                    <a:pt x="1127" y="301"/>
                  </a:lnTo>
                  <a:lnTo>
                    <a:pt x="1128" y="301"/>
                  </a:lnTo>
                  <a:lnTo>
                    <a:pt x="1131" y="299"/>
                  </a:lnTo>
                  <a:lnTo>
                    <a:pt x="1133" y="298"/>
                  </a:lnTo>
                  <a:lnTo>
                    <a:pt x="1134" y="297"/>
                  </a:lnTo>
                  <a:lnTo>
                    <a:pt x="1136" y="296"/>
                  </a:lnTo>
                  <a:lnTo>
                    <a:pt x="1138" y="295"/>
                  </a:lnTo>
                  <a:lnTo>
                    <a:pt x="1142" y="293"/>
                  </a:lnTo>
                  <a:lnTo>
                    <a:pt x="1144" y="292"/>
                  </a:lnTo>
                  <a:lnTo>
                    <a:pt x="1147" y="291"/>
                  </a:lnTo>
                  <a:lnTo>
                    <a:pt x="1148" y="290"/>
                  </a:lnTo>
                  <a:lnTo>
                    <a:pt x="1149" y="289"/>
                  </a:lnTo>
                  <a:lnTo>
                    <a:pt x="1153" y="287"/>
                  </a:lnTo>
                  <a:lnTo>
                    <a:pt x="1156" y="285"/>
                  </a:lnTo>
                  <a:lnTo>
                    <a:pt x="1158" y="285"/>
                  </a:lnTo>
                  <a:lnTo>
                    <a:pt x="1159" y="284"/>
                  </a:lnTo>
                  <a:lnTo>
                    <a:pt x="1160" y="283"/>
                  </a:lnTo>
                  <a:lnTo>
                    <a:pt x="1163" y="282"/>
                  </a:lnTo>
                  <a:lnTo>
                    <a:pt x="1166" y="280"/>
                  </a:lnTo>
                  <a:lnTo>
                    <a:pt x="1166" y="280"/>
                  </a:lnTo>
                  <a:lnTo>
                    <a:pt x="1167" y="279"/>
                  </a:lnTo>
                  <a:lnTo>
                    <a:pt x="1168" y="279"/>
                  </a:lnTo>
                  <a:lnTo>
                    <a:pt x="1170" y="278"/>
                  </a:lnTo>
                  <a:lnTo>
                    <a:pt x="1170" y="278"/>
                  </a:lnTo>
                  <a:lnTo>
                    <a:pt x="1171" y="277"/>
                  </a:lnTo>
                  <a:lnTo>
                    <a:pt x="1175" y="275"/>
                  </a:lnTo>
                  <a:lnTo>
                    <a:pt x="1177" y="274"/>
                  </a:lnTo>
                  <a:lnTo>
                    <a:pt x="1179" y="273"/>
                  </a:lnTo>
                  <a:lnTo>
                    <a:pt x="1179" y="273"/>
                  </a:lnTo>
                  <a:lnTo>
                    <a:pt x="1182" y="271"/>
                  </a:lnTo>
                  <a:lnTo>
                    <a:pt x="1186" y="269"/>
                  </a:lnTo>
                  <a:lnTo>
                    <a:pt x="1193" y="265"/>
                  </a:lnTo>
                  <a:lnTo>
                    <a:pt x="1194" y="265"/>
                  </a:lnTo>
                  <a:lnTo>
                    <a:pt x="1196" y="264"/>
                  </a:lnTo>
                  <a:lnTo>
                    <a:pt x="1205" y="259"/>
                  </a:lnTo>
                  <a:lnTo>
                    <a:pt x="1207" y="258"/>
                  </a:lnTo>
                  <a:lnTo>
                    <a:pt x="1208" y="257"/>
                  </a:lnTo>
                  <a:lnTo>
                    <a:pt x="1211" y="255"/>
                  </a:lnTo>
                  <a:lnTo>
                    <a:pt x="1214" y="254"/>
                  </a:lnTo>
                  <a:lnTo>
                    <a:pt x="1214" y="254"/>
                  </a:lnTo>
                  <a:lnTo>
                    <a:pt x="1219" y="250"/>
                  </a:lnTo>
                  <a:lnTo>
                    <a:pt x="1222" y="249"/>
                  </a:lnTo>
                  <a:lnTo>
                    <a:pt x="1227" y="245"/>
                  </a:lnTo>
                  <a:lnTo>
                    <a:pt x="1232" y="242"/>
                  </a:lnTo>
                  <a:lnTo>
                    <a:pt x="1234" y="241"/>
                  </a:lnTo>
                  <a:lnTo>
                    <a:pt x="1236" y="239"/>
                  </a:lnTo>
                  <a:lnTo>
                    <a:pt x="1239" y="238"/>
                  </a:lnTo>
                  <a:lnTo>
                    <a:pt x="1243" y="235"/>
                  </a:lnTo>
                  <a:lnTo>
                    <a:pt x="1244" y="235"/>
                  </a:lnTo>
                  <a:lnTo>
                    <a:pt x="1245" y="233"/>
                  </a:lnTo>
                  <a:lnTo>
                    <a:pt x="1247" y="232"/>
                  </a:lnTo>
                  <a:lnTo>
                    <a:pt x="1249" y="231"/>
                  </a:lnTo>
                  <a:lnTo>
                    <a:pt x="1251" y="230"/>
                  </a:lnTo>
                  <a:lnTo>
                    <a:pt x="1253" y="229"/>
                  </a:lnTo>
                  <a:lnTo>
                    <a:pt x="1254" y="228"/>
                  </a:lnTo>
                  <a:lnTo>
                    <a:pt x="1264" y="222"/>
                  </a:lnTo>
                  <a:lnTo>
                    <a:pt x="1266" y="221"/>
                  </a:lnTo>
                  <a:lnTo>
                    <a:pt x="1266" y="220"/>
                  </a:lnTo>
                  <a:lnTo>
                    <a:pt x="1268" y="219"/>
                  </a:lnTo>
                  <a:lnTo>
                    <a:pt x="1271" y="217"/>
                  </a:lnTo>
                  <a:lnTo>
                    <a:pt x="1272" y="217"/>
                  </a:lnTo>
                  <a:lnTo>
                    <a:pt x="1273" y="216"/>
                  </a:lnTo>
                  <a:lnTo>
                    <a:pt x="1273" y="216"/>
                  </a:lnTo>
                  <a:lnTo>
                    <a:pt x="1275" y="215"/>
                  </a:lnTo>
                  <a:lnTo>
                    <a:pt x="1280" y="212"/>
                  </a:lnTo>
                  <a:lnTo>
                    <a:pt x="1283" y="210"/>
                  </a:lnTo>
                  <a:lnTo>
                    <a:pt x="1285" y="208"/>
                  </a:lnTo>
                  <a:lnTo>
                    <a:pt x="1288" y="206"/>
                  </a:lnTo>
                  <a:lnTo>
                    <a:pt x="1289" y="205"/>
                  </a:lnTo>
                  <a:lnTo>
                    <a:pt x="1290" y="204"/>
                  </a:lnTo>
                  <a:lnTo>
                    <a:pt x="1294" y="202"/>
                  </a:lnTo>
                  <a:lnTo>
                    <a:pt x="1300" y="197"/>
                  </a:lnTo>
                  <a:lnTo>
                    <a:pt x="1301" y="196"/>
                  </a:lnTo>
                  <a:lnTo>
                    <a:pt x="1310" y="189"/>
                  </a:lnTo>
                  <a:lnTo>
                    <a:pt x="1313" y="187"/>
                  </a:lnTo>
                  <a:lnTo>
                    <a:pt x="1322" y="180"/>
                  </a:lnTo>
                  <a:lnTo>
                    <a:pt x="1323" y="179"/>
                  </a:lnTo>
                  <a:lnTo>
                    <a:pt x="1331" y="174"/>
                  </a:lnTo>
                  <a:lnTo>
                    <a:pt x="1332" y="173"/>
                  </a:lnTo>
                  <a:lnTo>
                    <a:pt x="1335" y="171"/>
                  </a:lnTo>
                  <a:lnTo>
                    <a:pt x="1338" y="169"/>
                  </a:lnTo>
                  <a:lnTo>
                    <a:pt x="1339" y="168"/>
                  </a:lnTo>
                  <a:lnTo>
                    <a:pt x="1339" y="168"/>
                  </a:lnTo>
                  <a:lnTo>
                    <a:pt x="1342" y="166"/>
                  </a:lnTo>
                  <a:lnTo>
                    <a:pt x="1343" y="165"/>
                  </a:lnTo>
                  <a:lnTo>
                    <a:pt x="1346" y="163"/>
                  </a:lnTo>
                  <a:lnTo>
                    <a:pt x="1349" y="161"/>
                  </a:lnTo>
                  <a:lnTo>
                    <a:pt x="1354" y="157"/>
                  </a:lnTo>
                  <a:lnTo>
                    <a:pt x="1357" y="154"/>
                  </a:lnTo>
                  <a:lnTo>
                    <a:pt x="1360" y="152"/>
                  </a:lnTo>
                  <a:lnTo>
                    <a:pt x="1361" y="151"/>
                  </a:lnTo>
                  <a:lnTo>
                    <a:pt x="1362" y="150"/>
                  </a:lnTo>
                  <a:lnTo>
                    <a:pt x="1363" y="150"/>
                  </a:lnTo>
                  <a:lnTo>
                    <a:pt x="1364" y="149"/>
                  </a:lnTo>
                  <a:lnTo>
                    <a:pt x="1367" y="147"/>
                  </a:lnTo>
                  <a:lnTo>
                    <a:pt x="1369" y="145"/>
                  </a:lnTo>
                  <a:lnTo>
                    <a:pt x="1370" y="144"/>
                  </a:lnTo>
                  <a:lnTo>
                    <a:pt x="1371" y="144"/>
                  </a:lnTo>
                  <a:lnTo>
                    <a:pt x="1374" y="142"/>
                  </a:lnTo>
                  <a:lnTo>
                    <a:pt x="1375" y="141"/>
                  </a:lnTo>
                  <a:lnTo>
                    <a:pt x="1376" y="140"/>
                  </a:lnTo>
                  <a:lnTo>
                    <a:pt x="1376" y="140"/>
                  </a:lnTo>
                  <a:lnTo>
                    <a:pt x="1377" y="139"/>
                  </a:lnTo>
                  <a:lnTo>
                    <a:pt x="1378" y="138"/>
                  </a:lnTo>
                  <a:lnTo>
                    <a:pt x="1379" y="137"/>
                  </a:lnTo>
                  <a:lnTo>
                    <a:pt x="1383" y="135"/>
                  </a:lnTo>
                  <a:lnTo>
                    <a:pt x="1383" y="134"/>
                  </a:lnTo>
                  <a:lnTo>
                    <a:pt x="1386" y="132"/>
                  </a:lnTo>
                  <a:lnTo>
                    <a:pt x="1387" y="131"/>
                  </a:lnTo>
                  <a:lnTo>
                    <a:pt x="1387" y="131"/>
                  </a:lnTo>
                  <a:lnTo>
                    <a:pt x="1389" y="129"/>
                  </a:lnTo>
                  <a:lnTo>
                    <a:pt x="1391" y="127"/>
                  </a:lnTo>
                  <a:lnTo>
                    <a:pt x="1398" y="120"/>
                  </a:lnTo>
                  <a:lnTo>
                    <a:pt x="1401" y="116"/>
                  </a:lnTo>
                  <a:lnTo>
                    <a:pt x="1403" y="112"/>
                  </a:lnTo>
                  <a:lnTo>
                    <a:pt x="1406" y="108"/>
                  </a:lnTo>
                  <a:lnTo>
                    <a:pt x="1409" y="104"/>
                  </a:lnTo>
                  <a:lnTo>
                    <a:pt x="1411" y="100"/>
                  </a:lnTo>
                  <a:lnTo>
                    <a:pt x="1414" y="97"/>
                  </a:lnTo>
                  <a:lnTo>
                    <a:pt x="1416" y="95"/>
                  </a:lnTo>
                  <a:lnTo>
                    <a:pt x="1418" y="91"/>
                  </a:lnTo>
                  <a:lnTo>
                    <a:pt x="1420" y="89"/>
                  </a:lnTo>
                  <a:lnTo>
                    <a:pt x="1421" y="87"/>
                  </a:lnTo>
                  <a:lnTo>
                    <a:pt x="1422" y="85"/>
                  </a:lnTo>
                  <a:lnTo>
                    <a:pt x="1423" y="84"/>
                  </a:lnTo>
                  <a:lnTo>
                    <a:pt x="1424" y="82"/>
                  </a:lnTo>
                  <a:lnTo>
                    <a:pt x="1426" y="80"/>
                  </a:lnTo>
                  <a:lnTo>
                    <a:pt x="1427" y="79"/>
                  </a:lnTo>
                  <a:lnTo>
                    <a:pt x="1428" y="77"/>
                  </a:lnTo>
                  <a:lnTo>
                    <a:pt x="1429" y="76"/>
                  </a:lnTo>
                  <a:lnTo>
                    <a:pt x="1429" y="76"/>
                  </a:lnTo>
                  <a:lnTo>
                    <a:pt x="1429" y="76"/>
                  </a:lnTo>
                  <a:lnTo>
                    <a:pt x="1430" y="74"/>
                  </a:lnTo>
                  <a:lnTo>
                    <a:pt x="1434" y="69"/>
                  </a:lnTo>
                  <a:lnTo>
                    <a:pt x="1435" y="67"/>
                  </a:lnTo>
                  <a:lnTo>
                    <a:pt x="1438" y="62"/>
                  </a:lnTo>
                  <a:lnTo>
                    <a:pt x="1439" y="61"/>
                  </a:lnTo>
                  <a:lnTo>
                    <a:pt x="1448" y="44"/>
                  </a:lnTo>
                  <a:lnTo>
                    <a:pt x="1449" y="42"/>
                  </a:lnTo>
                  <a:lnTo>
                    <a:pt x="1450" y="40"/>
                  </a:lnTo>
                  <a:lnTo>
                    <a:pt x="1453" y="29"/>
                  </a:lnTo>
                  <a:lnTo>
                    <a:pt x="1453" y="29"/>
                  </a:lnTo>
                  <a:lnTo>
                    <a:pt x="1456" y="0"/>
                  </a:lnTo>
                </a:path>
              </a:pathLst>
            </a:custGeom>
            <a:noFill/>
            <a:ln w="2857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2" name="Freeform 18"/>
            <p:cNvSpPr>
              <a:spLocks/>
            </p:cNvSpPr>
            <p:nvPr/>
          </p:nvSpPr>
          <p:spPr bwMode="auto">
            <a:xfrm>
              <a:off x="2700" y="758"/>
              <a:ext cx="4584" cy="1931"/>
            </a:xfrm>
            <a:custGeom>
              <a:avLst/>
              <a:gdLst/>
              <a:ahLst/>
              <a:cxnLst>
                <a:cxn ang="0">
                  <a:pos x="19" y="699"/>
                </a:cxn>
                <a:cxn ang="0">
                  <a:pos x="46" y="695"/>
                </a:cxn>
                <a:cxn ang="0">
                  <a:pos x="84" y="687"/>
                </a:cxn>
                <a:cxn ang="0">
                  <a:pos x="107" y="682"/>
                </a:cxn>
                <a:cxn ang="0">
                  <a:pos x="130" y="676"/>
                </a:cxn>
                <a:cxn ang="0">
                  <a:pos x="152" y="671"/>
                </a:cxn>
                <a:cxn ang="0">
                  <a:pos x="191" y="662"/>
                </a:cxn>
                <a:cxn ang="0">
                  <a:pos x="219" y="655"/>
                </a:cxn>
                <a:cxn ang="0">
                  <a:pos x="238" y="650"/>
                </a:cxn>
                <a:cxn ang="0">
                  <a:pos x="261" y="645"/>
                </a:cxn>
                <a:cxn ang="0">
                  <a:pos x="281" y="640"/>
                </a:cxn>
                <a:cxn ang="0">
                  <a:pos x="314" y="632"/>
                </a:cxn>
                <a:cxn ang="0">
                  <a:pos x="336" y="627"/>
                </a:cxn>
                <a:cxn ang="0">
                  <a:pos x="369" y="619"/>
                </a:cxn>
                <a:cxn ang="0">
                  <a:pos x="401" y="612"/>
                </a:cxn>
                <a:cxn ang="0">
                  <a:pos x="419" y="607"/>
                </a:cxn>
                <a:cxn ang="0">
                  <a:pos x="449" y="600"/>
                </a:cxn>
                <a:cxn ang="0">
                  <a:pos x="469" y="595"/>
                </a:cxn>
                <a:cxn ang="0">
                  <a:pos x="494" y="588"/>
                </a:cxn>
                <a:cxn ang="0">
                  <a:pos x="524" y="580"/>
                </a:cxn>
                <a:cxn ang="0">
                  <a:pos x="562" y="570"/>
                </a:cxn>
                <a:cxn ang="0">
                  <a:pos x="587" y="563"/>
                </a:cxn>
                <a:cxn ang="0">
                  <a:pos x="617" y="555"/>
                </a:cxn>
                <a:cxn ang="0">
                  <a:pos x="645" y="547"/>
                </a:cxn>
                <a:cxn ang="0">
                  <a:pos x="665" y="540"/>
                </a:cxn>
                <a:cxn ang="0">
                  <a:pos x="682" y="533"/>
                </a:cxn>
                <a:cxn ang="0">
                  <a:pos x="708" y="524"/>
                </a:cxn>
                <a:cxn ang="0">
                  <a:pos x="736" y="513"/>
                </a:cxn>
                <a:cxn ang="0">
                  <a:pos x="772" y="500"/>
                </a:cxn>
                <a:cxn ang="0">
                  <a:pos x="796" y="492"/>
                </a:cxn>
                <a:cxn ang="0">
                  <a:pos x="816" y="484"/>
                </a:cxn>
                <a:cxn ang="0">
                  <a:pos x="836" y="477"/>
                </a:cxn>
                <a:cxn ang="0">
                  <a:pos x="865" y="466"/>
                </a:cxn>
                <a:cxn ang="0">
                  <a:pos x="889" y="457"/>
                </a:cxn>
                <a:cxn ang="0">
                  <a:pos x="913" y="448"/>
                </a:cxn>
                <a:cxn ang="0">
                  <a:pos x="925" y="443"/>
                </a:cxn>
                <a:cxn ang="0">
                  <a:pos x="963" y="429"/>
                </a:cxn>
                <a:cxn ang="0">
                  <a:pos x="985" y="419"/>
                </a:cxn>
                <a:cxn ang="0">
                  <a:pos x="1019" y="405"/>
                </a:cxn>
                <a:cxn ang="0">
                  <a:pos x="1043" y="393"/>
                </a:cxn>
                <a:cxn ang="0">
                  <a:pos x="1076" y="377"/>
                </a:cxn>
                <a:cxn ang="0">
                  <a:pos x="1103" y="363"/>
                </a:cxn>
                <a:cxn ang="0">
                  <a:pos x="1123" y="353"/>
                </a:cxn>
                <a:cxn ang="0">
                  <a:pos x="1162" y="334"/>
                </a:cxn>
                <a:cxn ang="0">
                  <a:pos x="1186" y="321"/>
                </a:cxn>
                <a:cxn ang="0">
                  <a:pos x="1206" y="310"/>
                </a:cxn>
                <a:cxn ang="0">
                  <a:pos x="1227" y="290"/>
                </a:cxn>
                <a:cxn ang="0">
                  <a:pos x="1251" y="267"/>
                </a:cxn>
                <a:cxn ang="0">
                  <a:pos x="1267" y="252"/>
                </a:cxn>
                <a:cxn ang="0">
                  <a:pos x="1292" y="228"/>
                </a:cxn>
                <a:cxn ang="0">
                  <a:pos x="1311" y="210"/>
                </a:cxn>
                <a:cxn ang="0">
                  <a:pos x="1335" y="187"/>
                </a:cxn>
                <a:cxn ang="0">
                  <a:pos x="1355" y="168"/>
                </a:cxn>
                <a:cxn ang="0">
                  <a:pos x="1372" y="151"/>
                </a:cxn>
                <a:cxn ang="0">
                  <a:pos x="1398" y="126"/>
                </a:cxn>
                <a:cxn ang="0">
                  <a:pos x="1429" y="87"/>
                </a:cxn>
              </a:cxnLst>
              <a:rect l="0" t="0" r="r" b="b"/>
              <a:pathLst>
                <a:path w="1458" h="702">
                  <a:moveTo>
                    <a:pt x="0" y="702"/>
                  </a:moveTo>
                  <a:lnTo>
                    <a:pt x="4" y="701"/>
                  </a:lnTo>
                  <a:lnTo>
                    <a:pt x="9" y="701"/>
                  </a:lnTo>
                  <a:lnTo>
                    <a:pt x="13" y="700"/>
                  </a:lnTo>
                  <a:lnTo>
                    <a:pt x="19" y="699"/>
                  </a:lnTo>
                  <a:lnTo>
                    <a:pt x="23" y="699"/>
                  </a:lnTo>
                  <a:lnTo>
                    <a:pt x="29" y="698"/>
                  </a:lnTo>
                  <a:lnTo>
                    <a:pt x="33" y="697"/>
                  </a:lnTo>
                  <a:lnTo>
                    <a:pt x="40" y="696"/>
                  </a:lnTo>
                  <a:lnTo>
                    <a:pt x="46" y="695"/>
                  </a:lnTo>
                  <a:lnTo>
                    <a:pt x="53" y="694"/>
                  </a:lnTo>
                  <a:lnTo>
                    <a:pt x="58" y="693"/>
                  </a:lnTo>
                  <a:lnTo>
                    <a:pt x="63" y="692"/>
                  </a:lnTo>
                  <a:lnTo>
                    <a:pt x="79" y="688"/>
                  </a:lnTo>
                  <a:lnTo>
                    <a:pt x="84" y="687"/>
                  </a:lnTo>
                  <a:lnTo>
                    <a:pt x="88" y="686"/>
                  </a:lnTo>
                  <a:lnTo>
                    <a:pt x="97" y="684"/>
                  </a:lnTo>
                  <a:lnTo>
                    <a:pt x="101" y="683"/>
                  </a:lnTo>
                  <a:lnTo>
                    <a:pt x="103" y="683"/>
                  </a:lnTo>
                  <a:lnTo>
                    <a:pt x="107" y="682"/>
                  </a:lnTo>
                  <a:lnTo>
                    <a:pt x="112" y="680"/>
                  </a:lnTo>
                  <a:lnTo>
                    <a:pt x="116" y="679"/>
                  </a:lnTo>
                  <a:lnTo>
                    <a:pt x="120" y="678"/>
                  </a:lnTo>
                  <a:lnTo>
                    <a:pt x="125" y="677"/>
                  </a:lnTo>
                  <a:lnTo>
                    <a:pt x="130" y="676"/>
                  </a:lnTo>
                  <a:lnTo>
                    <a:pt x="134" y="675"/>
                  </a:lnTo>
                  <a:lnTo>
                    <a:pt x="137" y="674"/>
                  </a:lnTo>
                  <a:lnTo>
                    <a:pt x="142" y="673"/>
                  </a:lnTo>
                  <a:lnTo>
                    <a:pt x="148" y="672"/>
                  </a:lnTo>
                  <a:lnTo>
                    <a:pt x="152" y="671"/>
                  </a:lnTo>
                  <a:lnTo>
                    <a:pt x="165" y="668"/>
                  </a:lnTo>
                  <a:lnTo>
                    <a:pt x="170" y="667"/>
                  </a:lnTo>
                  <a:lnTo>
                    <a:pt x="174" y="666"/>
                  </a:lnTo>
                  <a:lnTo>
                    <a:pt x="187" y="663"/>
                  </a:lnTo>
                  <a:lnTo>
                    <a:pt x="191" y="662"/>
                  </a:lnTo>
                  <a:lnTo>
                    <a:pt x="196" y="660"/>
                  </a:lnTo>
                  <a:lnTo>
                    <a:pt x="200" y="660"/>
                  </a:lnTo>
                  <a:lnTo>
                    <a:pt x="204" y="659"/>
                  </a:lnTo>
                  <a:lnTo>
                    <a:pt x="208" y="658"/>
                  </a:lnTo>
                  <a:lnTo>
                    <a:pt x="219" y="655"/>
                  </a:lnTo>
                  <a:lnTo>
                    <a:pt x="221" y="654"/>
                  </a:lnTo>
                  <a:lnTo>
                    <a:pt x="226" y="653"/>
                  </a:lnTo>
                  <a:lnTo>
                    <a:pt x="232" y="652"/>
                  </a:lnTo>
                  <a:lnTo>
                    <a:pt x="236" y="651"/>
                  </a:lnTo>
                  <a:lnTo>
                    <a:pt x="238" y="650"/>
                  </a:lnTo>
                  <a:lnTo>
                    <a:pt x="244" y="649"/>
                  </a:lnTo>
                  <a:lnTo>
                    <a:pt x="247" y="648"/>
                  </a:lnTo>
                  <a:lnTo>
                    <a:pt x="255" y="646"/>
                  </a:lnTo>
                  <a:lnTo>
                    <a:pt x="259" y="645"/>
                  </a:lnTo>
                  <a:lnTo>
                    <a:pt x="261" y="645"/>
                  </a:lnTo>
                  <a:lnTo>
                    <a:pt x="266" y="644"/>
                  </a:lnTo>
                  <a:lnTo>
                    <a:pt x="269" y="643"/>
                  </a:lnTo>
                  <a:lnTo>
                    <a:pt x="272" y="643"/>
                  </a:lnTo>
                  <a:lnTo>
                    <a:pt x="276" y="642"/>
                  </a:lnTo>
                  <a:lnTo>
                    <a:pt x="281" y="640"/>
                  </a:lnTo>
                  <a:lnTo>
                    <a:pt x="285" y="639"/>
                  </a:lnTo>
                  <a:lnTo>
                    <a:pt x="292" y="638"/>
                  </a:lnTo>
                  <a:lnTo>
                    <a:pt x="304" y="635"/>
                  </a:lnTo>
                  <a:lnTo>
                    <a:pt x="313" y="633"/>
                  </a:lnTo>
                  <a:lnTo>
                    <a:pt x="314" y="632"/>
                  </a:lnTo>
                  <a:lnTo>
                    <a:pt x="320" y="631"/>
                  </a:lnTo>
                  <a:lnTo>
                    <a:pt x="324" y="630"/>
                  </a:lnTo>
                  <a:lnTo>
                    <a:pt x="329" y="629"/>
                  </a:lnTo>
                  <a:lnTo>
                    <a:pt x="334" y="628"/>
                  </a:lnTo>
                  <a:lnTo>
                    <a:pt x="336" y="627"/>
                  </a:lnTo>
                  <a:lnTo>
                    <a:pt x="342" y="626"/>
                  </a:lnTo>
                  <a:lnTo>
                    <a:pt x="346" y="625"/>
                  </a:lnTo>
                  <a:lnTo>
                    <a:pt x="355" y="623"/>
                  </a:lnTo>
                  <a:lnTo>
                    <a:pt x="360" y="621"/>
                  </a:lnTo>
                  <a:lnTo>
                    <a:pt x="369" y="619"/>
                  </a:lnTo>
                  <a:lnTo>
                    <a:pt x="374" y="618"/>
                  </a:lnTo>
                  <a:lnTo>
                    <a:pt x="378" y="617"/>
                  </a:lnTo>
                  <a:lnTo>
                    <a:pt x="383" y="616"/>
                  </a:lnTo>
                  <a:lnTo>
                    <a:pt x="389" y="615"/>
                  </a:lnTo>
                  <a:lnTo>
                    <a:pt x="401" y="612"/>
                  </a:lnTo>
                  <a:lnTo>
                    <a:pt x="404" y="611"/>
                  </a:lnTo>
                  <a:lnTo>
                    <a:pt x="408" y="610"/>
                  </a:lnTo>
                  <a:lnTo>
                    <a:pt x="413" y="609"/>
                  </a:lnTo>
                  <a:lnTo>
                    <a:pt x="414" y="609"/>
                  </a:lnTo>
                  <a:lnTo>
                    <a:pt x="419" y="607"/>
                  </a:lnTo>
                  <a:lnTo>
                    <a:pt x="425" y="606"/>
                  </a:lnTo>
                  <a:lnTo>
                    <a:pt x="429" y="605"/>
                  </a:lnTo>
                  <a:lnTo>
                    <a:pt x="434" y="603"/>
                  </a:lnTo>
                  <a:lnTo>
                    <a:pt x="442" y="601"/>
                  </a:lnTo>
                  <a:lnTo>
                    <a:pt x="449" y="600"/>
                  </a:lnTo>
                  <a:lnTo>
                    <a:pt x="453" y="599"/>
                  </a:lnTo>
                  <a:lnTo>
                    <a:pt x="461" y="597"/>
                  </a:lnTo>
                  <a:lnTo>
                    <a:pt x="463" y="596"/>
                  </a:lnTo>
                  <a:lnTo>
                    <a:pt x="465" y="596"/>
                  </a:lnTo>
                  <a:lnTo>
                    <a:pt x="469" y="595"/>
                  </a:lnTo>
                  <a:lnTo>
                    <a:pt x="475" y="593"/>
                  </a:lnTo>
                  <a:lnTo>
                    <a:pt x="477" y="593"/>
                  </a:lnTo>
                  <a:lnTo>
                    <a:pt x="485" y="590"/>
                  </a:lnTo>
                  <a:lnTo>
                    <a:pt x="490" y="589"/>
                  </a:lnTo>
                  <a:lnTo>
                    <a:pt x="494" y="588"/>
                  </a:lnTo>
                  <a:lnTo>
                    <a:pt x="503" y="586"/>
                  </a:lnTo>
                  <a:lnTo>
                    <a:pt x="507" y="584"/>
                  </a:lnTo>
                  <a:lnTo>
                    <a:pt x="517" y="582"/>
                  </a:lnTo>
                  <a:lnTo>
                    <a:pt x="519" y="581"/>
                  </a:lnTo>
                  <a:lnTo>
                    <a:pt x="524" y="580"/>
                  </a:lnTo>
                  <a:lnTo>
                    <a:pt x="533" y="577"/>
                  </a:lnTo>
                  <a:lnTo>
                    <a:pt x="542" y="575"/>
                  </a:lnTo>
                  <a:lnTo>
                    <a:pt x="547" y="574"/>
                  </a:lnTo>
                  <a:lnTo>
                    <a:pt x="557" y="571"/>
                  </a:lnTo>
                  <a:lnTo>
                    <a:pt x="562" y="570"/>
                  </a:lnTo>
                  <a:lnTo>
                    <a:pt x="568" y="568"/>
                  </a:lnTo>
                  <a:lnTo>
                    <a:pt x="574" y="566"/>
                  </a:lnTo>
                  <a:lnTo>
                    <a:pt x="575" y="566"/>
                  </a:lnTo>
                  <a:lnTo>
                    <a:pt x="581" y="564"/>
                  </a:lnTo>
                  <a:lnTo>
                    <a:pt x="587" y="563"/>
                  </a:lnTo>
                  <a:lnTo>
                    <a:pt x="591" y="562"/>
                  </a:lnTo>
                  <a:lnTo>
                    <a:pt x="598" y="560"/>
                  </a:lnTo>
                  <a:lnTo>
                    <a:pt x="604" y="558"/>
                  </a:lnTo>
                  <a:lnTo>
                    <a:pt x="608" y="557"/>
                  </a:lnTo>
                  <a:lnTo>
                    <a:pt x="617" y="555"/>
                  </a:lnTo>
                  <a:lnTo>
                    <a:pt x="622" y="553"/>
                  </a:lnTo>
                  <a:lnTo>
                    <a:pt x="627" y="552"/>
                  </a:lnTo>
                  <a:lnTo>
                    <a:pt x="636" y="549"/>
                  </a:lnTo>
                  <a:lnTo>
                    <a:pt x="641" y="548"/>
                  </a:lnTo>
                  <a:lnTo>
                    <a:pt x="645" y="547"/>
                  </a:lnTo>
                  <a:lnTo>
                    <a:pt x="649" y="545"/>
                  </a:lnTo>
                  <a:lnTo>
                    <a:pt x="652" y="544"/>
                  </a:lnTo>
                  <a:lnTo>
                    <a:pt x="658" y="542"/>
                  </a:lnTo>
                  <a:lnTo>
                    <a:pt x="663" y="540"/>
                  </a:lnTo>
                  <a:lnTo>
                    <a:pt x="665" y="540"/>
                  </a:lnTo>
                  <a:lnTo>
                    <a:pt x="667" y="539"/>
                  </a:lnTo>
                  <a:lnTo>
                    <a:pt x="671" y="537"/>
                  </a:lnTo>
                  <a:lnTo>
                    <a:pt x="675" y="536"/>
                  </a:lnTo>
                  <a:lnTo>
                    <a:pt x="678" y="535"/>
                  </a:lnTo>
                  <a:lnTo>
                    <a:pt x="682" y="533"/>
                  </a:lnTo>
                  <a:lnTo>
                    <a:pt x="687" y="532"/>
                  </a:lnTo>
                  <a:lnTo>
                    <a:pt x="689" y="531"/>
                  </a:lnTo>
                  <a:lnTo>
                    <a:pt x="694" y="529"/>
                  </a:lnTo>
                  <a:lnTo>
                    <a:pt x="700" y="527"/>
                  </a:lnTo>
                  <a:lnTo>
                    <a:pt x="708" y="524"/>
                  </a:lnTo>
                  <a:lnTo>
                    <a:pt x="710" y="523"/>
                  </a:lnTo>
                  <a:lnTo>
                    <a:pt x="714" y="522"/>
                  </a:lnTo>
                  <a:lnTo>
                    <a:pt x="727" y="517"/>
                  </a:lnTo>
                  <a:lnTo>
                    <a:pt x="732" y="515"/>
                  </a:lnTo>
                  <a:lnTo>
                    <a:pt x="736" y="513"/>
                  </a:lnTo>
                  <a:lnTo>
                    <a:pt x="741" y="512"/>
                  </a:lnTo>
                  <a:lnTo>
                    <a:pt x="743" y="511"/>
                  </a:lnTo>
                  <a:lnTo>
                    <a:pt x="768" y="502"/>
                  </a:lnTo>
                  <a:lnTo>
                    <a:pt x="770" y="501"/>
                  </a:lnTo>
                  <a:lnTo>
                    <a:pt x="772" y="500"/>
                  </a:lnTo>
                  <a:lnTo>
                    <a:pt x="774" y="500"/>
                  </a:lnTo>
                  <a:lnTo>
                    <a:pt x="779" y="498"/>
                  </a:lnTo>
                  <a:lnTo>
                    <a:pt x="787" y="495"/>
                  </a:lnTo>
                  <a:lnTo>
                    <a:pt x="792" y="493"/>
                  </a:lnTo>
                  <a:lnTo>
                    <a:pt x="796" y="492"/>
                  </a:lnTo>
                  <a:lnTo>
                    <a:pt x="801" y="489"/>
                  </a:lnTo>
                  <a:lnTo>
                    <a:pt x="804" y="488"/>
                  </a:lnTo>
                  <a:lnTo>
                    <a:pt x="809" y="487"/>
                  </a:lnTo>
                  <a:lnTo>
                    <a:pt x="812" y="486"/>
                  </a:lnTo>
                  <a:lnTo>
                    <a:pt x="816" y="484"/>
                  </a:lnTo>
                  <a:lnTo>
                    <a:pt x="823" y="481"/>
                  </a:lnTo>
                  <a:lnTo>
                    <a:pt x="825" y="481"/>
                  </a:lnTo>
                  <a:lnTo>
                    <a:pt x="829" y="479"/>
                  </a:lnTo>
                  <a:lnTo>
                    <a:pt x="830" y="479"/>
                  </a:lnTo>
                  <a:lnTo>
                    <a:pt x="836" y="477"/>
                  </a:lnTo>
                  <a:lnTo>
                    <a:pt x="849" y="472"/>
                  </a:lnTo>
                  <a:lnTo>
                    <a:pt x="851" y="471"/>
                  </a:lnTo>
                  <a:lnTo>
                    <a:pt x="852" y="471"/>
                  </a:lnTo>
                  <a:lnTo>
                    <a:pt x="857" y="469"/>
                  </a:lnTo>
                  <a:lnTo>
                    <a:pt x="865" y="466"/>
                  </a:lnTo>
                  <a:lnTo>
                    <a:pt x="867" y="465"/>
                  </a:lnTo>
                  <a:lnTo>
                    <a:pt x="873" y="463"/>
                  </a:lnTo>
                  <a:lnTo>
                    <a:pt x="877" y="462"/>
                  </a:lnTo>
                  <a:lnTo>
                    <a:pt x="882" y="460"/>
                  </a:lnTo>
                  <a:lnTo>
                    <a:pt x="889" y="457"/>
                  </a:lnTo>
                  <a:lnTo>
                    <a:pt x="893" y="456"/>
                  </a:lnTo>
                  <a:lnTo>
                    <a:pt x="895" y="455"/>
                  </a:lnTo>
                  <a:lnTo>
                    <a:pt x="903" y="452"/>
                  </a:lnTo>
                  <a:lnTo>
                    <a:pt x="907" y="450"/>
                  </a:lnTo>
                  <a:lnTo>
                    <a:pt x="913" y="448"/>
                  </a:lnTo>
                  <a:lnTo>
                    <a:pt x="915" y="448"/>
                  </a:lnTo>
                  <a:lnTo>
                    <a:pt x="920" y="446"/>
                  </a:lnTo>
                  <a:lnTo>
                    <a:pt x="921" y="445"/>
                  </a:lnTo>
                  <a:lnTo>
                    <a:pt x="923" y="444"/>
                  </a:lnTo>
                  <a:lnTo>
                    <a:pt x="925" y="443"/>
                  </a:lnTo>
                  <a:lnTo>
                    <a:pt x="927" y="443"/>
                  </a:lnTo>
                  <a:lnTo>
                    <a:pt x="928" y="443"/>
                  </a:lnTo>
                  <a:lnTo>
                    <a:pt x="953" y="433"/>
                  </a:lnTo>
                  <a:lnTo>
                    <a:pt x="957" y="431"/>
                  </a:lnTo>
                  <a:lnTo>
                    <a:pt x="963" y="429"/>
                  </a:lnTo>
                  <a:lnTo>
                    <a:pt x="970" y="426"/>
                  </a:lnTo>
                  <a:lnTo>
                    <a:pt x="972" y="425"/>
                  </a:lnTo>
                  <a:lnTo>
                    <a:pt x="977" y="423"/>
                  </a:lnTo>
                  <a:lnTo>
                    <a:pt x="981" y="421"/>
                  </a:lnTo>
                  <a:lnTo>
                    <a:pt x="985" y="419"/>
                  </a:lnTo>
                  <a:lnTo>
                    <a:pt x="994" y="415"/>
                  </a:lnTo>
                  <a:lnTo>
                    <a:pt x="999" y="413"/>
                  </a:lnTo>
                  <a:lnTo>
                    <a:pt x="1004" y="411"/>
                  </a:lnTo>
                  <a:lnTo>
                    <a:pt x="1014" y="407"/>
                  </a:lnTo>
                  <a:lnTo>
                    <a:pt x="1019" y="405"/>
                  </a:lnTo>
                  <a:lnTo>
                    <a:pt x="1028" y="401"/>
                  </a:lnTo>
                  <a:lnTo>
                    <a:pt x="1031" y="399"/>
                  </a:lnTo>
                  <a:lnTo>
                    <a:pt x="1035" y="397"/>
                  </a:lnTo>
                  <a:lnTo>
                    <a:pt x="1038" y="396"/>
                  </a:lnTo>
                  <a:lnTo>
                    <a:pt x="1043" y="393"/>
                  </a:lnTo>
                  <a:lnTo>
                    <a:pt x="1047" y="391"/>
                  </a:lnTo>
                  <a:lnTo>
                    <a:pt x="1049" y="390"/>
                  </a:lnTo>
                  <a:lnTo>
                    <a:pt x="1057" y="386"/>
                  </a:lnTo>
                  <a:lnTo>
                    <a:pt x="1063" y="383"/>
                  </a:lnTo>
                  <a:lnTo>
                    <a:pt x="1076" y="377"/>
                  </a:lnTo>
                  <a:lnTo>
                    <a:pt x="1080" y="374"/>
                  </a:lnTo>
                  <a:lnTo>
                    <a:pt x="1083" y="373"/>
                  </a:lnTo>
                  <a:lnTo>
                    <a:pt x="1092" y="369"/>
                  </a:lnTo>
                  <a:lnTo>
                    <a:pt x="1094" y="368"/>
                  </a:lnTo>
                  <a:lnTo>
                    <a:pt x="1103" y="363"/>
                  </a:lnTo>
                  <a:lnTo>
                    <a:pt x="1105" y="362"/>
                  </a:lnTo>
                  <a:lnTo>
                    <a:pt x="1109" y="360"/>
                  </a:lnTo>
                  <a:lnTo>
                    <a:pt x="1111" y="359"/>
                  </a:lnTo>
                  <a:lnTo>
                    <a:pt x="1114" y="357"/>
                  </a:lnTo>
                  <a:lnTo>
                    <a:pt x="1123" y="353"/>
                  </a:lnTo>
                  <a:lnTo>
                    <a:pt x="1125" y="352"/>
                  </a:lnTo>
                  <a:lnTo>
                    <a:pt x="1138" y="346"/>
                  </a:lnTo>
                  <a:lnTo>
                    <a:pt x="1140" y="345"/>
                  </a:lnTo>
                  <a:lnTo>
                    <a:pt x="1156" y="336"/>
                  </a:lnTo>
                  <a:lnTo>
                    <a:pt x="1162" y="334"/>
                  </a:lnTo>
                  <a:lnTo>
                    <a:pt x="1167" y="331"/>
                  </a:lnTo>
                  <a:lnTo>
                    <a:pt x="1169" y="330"/>
                  </a:lnTo>
                  <a:lnTo>
                    <a:pt x="1174" y="327"/>
                  </a:lnTo>
                  <a:lnTo>
                    <a:pt x="1179" y="324"/>
                  </a:lnTo>
                  <a:lnTo>
                    <a:pt x="1186" y="321"/>
                  </a:lnTo>
                  <a:lnTo>
                    <a:pt x="1192" y="318"/>
                  </a:lnTo>
                  <a:lnTo>
                    <a:pt x="1194" y="316"/>
                  </a:lnTo>
                  <a:lnTo>
                    <a:pt x="1199" y="314"/>
                  </a:lnTo>
                  <a:lnTo>
                    <a:pt x="1204" y="311"/>
                  </a:lnTo>
                  <a:lnTo>
                    <a:pt x="1206" y="310"/>
                  </a:lnTo>
                  <a:lnTo>
                    <a:pt x="1211" y="304"/>
                  </a:lnTo>
                  <a:lnTo>
                    <a:pt x="1215" y="301"/>
                  </a:lnTo>
                  <a:lnTo>
                    <a:pt x="1217" y="299"/>
                  </a:lnTo>
                  <a:lnTo>
                    <a:pt x="1221" y="295"/>
                  </a:lnTo>
                  <a:lnTo>
                    <a:pt x="1227" y="290"/>
                  </a:lnTo>
                  <a:lnTo>
                    <a:pt x="1231" y="286"/>
                  </a:lnTo>
                  <a:lnTo>
                    <a:pt x="1236" y="281"/>
                  </a:lnTo>
                  <a:lnTo>
                    <a:pt x="1241" y="277"/>
                  </a:lnTo>
                  <a:lnTo>
                    <a:pt x="1247" y="271"/>
                  </a:lnTo>
                  <a:lnTo>
                    <a:pt x="1251" y="267"/>
                  </a:lnTo>
                  <a:lnTo>
                    <a:pt x="1253" y="265"/>
                  </a:lnTo>
                  <a:lnTo>
                    <a:pt x="1259" y="259"/>
                  </a:lnTo>
                  <a:lnTo>
                    <a:pt x="1263" y="255"/>
                  </a:lnTo>
                  <a:lnTo>
                    <a:pt x="1265" y="253"/>
                  </a:lnTo>
                  <a:lnTo>
                    <a:pt x="1267" y="252"/>
                  </a:lnTo>
                  <a:lnTo>
                    <a:pt x="1269" y="250"/>
                  </a:lnTo>
                  <a:lnTo>
                    <a:pt x="1281" y="238"/>
                  </a:lnTo>
                  <a:lnTo>
                    <a:pt x="1285" y="234"/>
                  </a:lnTo>
                  <a:lnTo>
                    <a:pt x="1290" y="230"/>
                  </a:lnTo>
                  <a:lnTo>
                    <a:pt x="1292" y="228"/>
                  </a:lnTo>
                  <a:lnTo>
                    <a:pt x="1294" y="226"/>
                  </a:lnTo>
                  <a:lnTo>
                    <a:pt x="1298" y="222"/>
                  </a:lnTo>
                  <a:lnTo>
                    <a:pt x="1304" y="217"/>
                  </a:lnTo>
                  <a:lnTo>
                    <a:pt x="1307" y="214"/>
                  </a:lnTo>
                  <a:lnTo>
                    <a:pt x="1311" y="210"/>
                  </a:lnTo>
                  <a:lnTo>
                    <a:pt x="1314" y="207"/>
                  </a:lnTo>
                  <a:lnTo>
                    <a:pt x="1327" y="195"/>
                  </a:lnTo>
                  <a:lnTo>
                    <a:pt x="1329" y="193"/>
                  </a:lnTo>
                  <a:lnTo>
                    <a:pt x="1331" y="191"/>
                  </a:lnTo>
                  <a:lnTo>
                    <a:pt x="1335" y="187"/>
                  </a:lnTo>
                  <a:lnTo>
                    <a:pt x="1338" y="184"/>
                  </a:lnTo>
                  <a:lnTo>
                    <a:pt x="1340" y="183"/>
                  </a:lnTo>
                  <a:lnTo>
                    <a:pt x="1345" y="178"/>
                  </a:lnTo>
                  <a:lnTo>
                    <a:pt x="1350" y="172"/>
                  </a:lnTo>
                  <a:lnTo>
                    <a:pt x="1355" y="168"/>
                  </a:lnTo>
                  <a:lnTo>
                    <a:pt x="1357" y="166"/>
                  </a:lnTo>
                  <a:lnTo>
                    <a:pt x="1359" y="164"/>
                  </a:lnTo>
                  <a:lnTo>
                    <a:pt x="1364" y="159"/>
                  </a:lnTo>
                  <a:lnTo>
                    <a:pt x="1366" y="157"/>
                  </a:lnTo>
                  <a:lnTo>
                    <a:pt x="1372" y="151"/>
                  </a:lnTo>
                  <a:lnTo>
                    <a:pt x="1377" y="147"/>
                  </a:lnTo>
                  <a:lnTo>
                    <a:pt x="1389" y="135"/>
                  </a:lnTo>
                  <a:lnTo>
                    <a:pt x="1391" y="133"/>
                  </a:lnTo>
                  <a:lnTo>
                    <a:pt x="1393" y="131"/>
                  </a:lnTo>
                  <a:lnTo>
                    <a:pt x="1398" y="126"/>
                  </a:lnTo>
                  <a:lnTo>
                    <a:pt x="1402" y="121"/>
                  </a:lnTo>
                  <a:lnTo>
                    <a:pt x="1407" y="116"/>
                  </a:lnTo>
                  <a:lnTo>
                    <a:pt x="1415" y="105"/>
                  </a:lnTo>
                  <a:lnTo>
                    <a:pt x="1424" y="95"/>
                  </a:lnTo>
                  <a:lnTo>
                    <a:pt x="1429" y="87"/>
                  </a:lnTo>
                  <a:lnTo>
                    <a:pt x="1431" y="84"/>
                  </a:lnTo>
                  <a:lnTo>
                    <a:pt x="1456" y="18"/>
                  </a:lnTo>
                  <a:lnTo>
                    <a:pt x="1458" y="0"/>
                  </a:lnTo>
                </a:path>
              </a:pathLst>
            </a:custGeom>
            <a:noFill/>
            <a:ln w="2857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3" name="Freeform 19"/>
            <p:cNvSpPr>
              <a:spLocks/>
            </p:cNvSpPr>
            <p:nvPr/>
          </p:nvSpPr>
          <p:spPr bwMode="auto">
            <a:xfrm>
              <a:off x="2693" y="758"/>
              <a:ext cx="4591" cy="1931"/>
            </a:xfrm>
            <a:custGeom>
              <a:avLst/>
              <a:gdLst/>
              <a:ahLst/>
              <a:cxnLst>
                <a:cxn ang="0">
                  <a:pos x="19" y="693"/>
                </a:cxn>
                <a:cxn ang="0">
                  <a:pos x="44" y="681"/>
                </a:cxn>
                <a:cxn ang="0">
                  <a:pos x="68" y="669"/>
                </a:cxn>
                <a:cxn ang="0">
                  <a:pos x="93" y="658"/>
                </a:cxn>
                <a:cxn ang="0">
                  <a:pos x="117" y="646"/>
                </a:cxn>
                <a:cxn ang="0">
                  <a:pos x="142" y="634"/>
                </a:cxn>
                <a:cxn ang="0">
                  <a:pos x="166" y="622"/>
                </a:cxn>
                <a:cxn ang="0">
                  <a:pos x="190" y="611"/>
                </a:cxn>
                <a:cxn ang="0">
                  <a:pos x="215" y="599"/>
                </a:cxn>
                <a:cxn ang="0">
                  <a:pos x="239" y="587"/>
                </a:cxn>
                <a:cxn ang="0">
                  <a:pos x="264" y="575"/>
                </a:cxn>
                <a:cxn ang="0">
                  <a:pos x="288" y="564"/>
                </a:cxn>
                <a:cxn ang="0">
                  <a:pos x="312" y="552"/>
                </a:cxn>
                <a:cxn ang="0">
                  <a:pos x="337" y="540"/>
                </a:cxn>
                <a:cxn ang="0">
                  <a:pos x="361" y="528"/>
                </a:cxn>
                <a:cxn ang="0">
                  <a:pos x="386" y="517"/>
                </a:cxn>
                <a:cxn ang="0">
                  <a:pos x="410" y="505"/>
                </a:cxn>
                <a:cxn ang="0">
                  <a:pos x="435" y="493"/>
                </a:cxn>
                <a:cxn ang="0">
                  <a:pos x="459" y="481"/>
                </a:cxn>
                <a:cxn ang="0">
                  <a:pos x="483" y="470"/>
                </a:cxn>
                <a:cxn ang="0">
                  <a:pos x="508" y="458"/>
                </a:cxn>
                <a:cxn ang="0">
                  <a:pos x="532" y="446"/>
                </a:cxn>
                <a:cxn ang="0">
                  <a:pos x="557" y="434"/>
                </a:cxn>
                <a:cxn ang="0">
                  <a:pos x="581" y="423"/>
                </a:cxn>
                <a:cxn ang="0">
                  <a:pos x="605" y="411"/>
                </a:cxn>
                <a:cxn ang="0">
                  <a:pos x="630" y="399"/>
                </a:cxn>
                <a:cxn ang="0">
                  <a:pos x="654" y="387"/>
                </a:cxn>
                <a:cxn ang="0">
                  <a:pos x="679" y="376"/>
                </a:cxn>
                <a:cxn ang="0">
                  <a:pos x="703" y="364"/>
                </a:cxn>
                <a:cxn ang="0">
                  <a:pos x="728" y="352"/>
                </a:cxn>
                <a:cxn ang="0">
                  <a:pos x="752" y="340"/>
                </a:cxn>
                <a:cxn ang="0">
                  <a:pos x="776" y="329"/>
                </a:cxn>
                <a:cxn ang="0">
                  <a:pos x="801" y="317"/>
                </a:cxn>
                <a:cxn ang="0">
                  <a:pos x="825" y="305"/>
                </a:cxn>
                <a:cxn ang="0">
                  <a:pos x="850" y="294"/>
                </a:cxn>
                <a:cxn ang="0">
                  <a:pos x="874" y="282"/>
                </a:cxn>
                <a:cxn ang="0">
                  <a:pos x="898" y="270"/>
                </a:cxn>
                <a:cxn ang="0">
                  <a:pos x="923" y="258"/>
                </a:cxn>
                <a:cxn ang="0">
                  <a:pos x="947" y="247"/>
                </a:cxn>
                <a:cxn ang="0">
                  <a:pos x="972" y="235"/>
                </a:cxn>
                <a:cxn ang="0">
                  <a:pos x="996" y="223"/>
                </a:cxn>
                <a:cxn ang="0">
                  <a:pos x="1020" y="211"/>
                </a:cxn>
                <a:cxn ang="0">
                  <a:pos x="1045" y="200"/>
                </a:cxn>
                <a:cxn ang="0">
                  <a:pos x="1069" y="188"/>
                </a:cxn>
                <a:cxn ang="0">
                  <a:pos x="1094" y="176"/>
                </a:cxn>
                <a:cxn ang="0">
                  <a:pos x="1118" y="164"/>
                </a:cxn>
                <a:cxn ang="0">
                  <a:pos x="1143" y="153"/>
                </a:cxn>
                <a:cxn ang="0">
                  <a:pos x="1167" y="141"/>
                </a:cxn>
                <a:cxn ang="0">
                  <a:pos x="1191" y="129"/>
                </a:cxn>
                <a:cxn ang="0">
                  <a:pos x="1216" y="117"/>
                </a:cxn>
                <a:cxn ang="0">
                  <a:pos x="1240" y="106"/>
                </a:cxn>
                <a:cxn ang="0">
                  <a:pos x="1265" y="94"/>
                </a:cxn>
                <a:cxn ang="0">
                  <a:pos x="1289" y="82"/>
                </a:cxn>
                <a:cxn ang="0">
                  <a:pos x="1313" y="70"/>
                </a:cxn>
                <a:cxn ang="0">
                  <a:pos x="1338" y="59"/>
                </a:cxn>
                <a:cxn ang="0">
                  <a:pos x="1362" y="47"/>
                </a:cxn>
                <a:cxn ang="0">
                  <a:pos x="1387" y="35"/>
                </a:cxn>
                <a:cxn ang="0">
                  <a:pos x="1411" y="23"/>
                </a:cxn>
                <a:cxn ang="0">
                  <a:pos x="1436" y="12"/>
                </a:cxn>
                <a:cxn ang="0">
                  <a:pos x="1460" y="0"/>
                </a:cxn>
              </a:cxnLst>
              <a:rect l="0" t="0" r="r" b="b"/>
              <a:pathLst>
                <a:path w="1460" h="702">
                  <a:moveTo>
                    <a:pt x="0" y="702"/>
                  </a:moveTo>
                  <a:lnTo>
                    <a:pt x="5" y="700"/>
                  </a:lnTo>
                  <a:lnTo>
                    <a:pt x="10" y="697"/>
                  </a:lnTo>
                  <a:lnTo>
                    <a:pt x="15" y="695"/>
                  </a:lnTo>
                  <a:lnTo>
                    <a:pt x="19" y="693"/>
                  </a:lnTo>
                  <a:lnTo>
                    <a:pt x="24" y="690"/>
                  </a:lnTo>
                  <a:lnTo>
                    <a:pt x="29" y="688"/>
                  </a:lnTo>
                  <a:lnTo>
                    <a:pt x="34" y="686"/>
                  </a:lnTo>
                  <a:lnTo>
                    <a:pt x="39" y="683"/>
                  </a:lnTo>
                  <a:lnTo>
                    <a:pt x="44" y="681"/>
                  </a:lnTo>
                  <a:lnTo>
                    <a:pt x="49" y="679"/>
                  </a:lnTo>
                  <a:lnTo>
                    <a:pt x="54" y="676"/>
                  </a:lnTo>
                  <a:lnTo>
                    <a:pt x="59" y="674"/>
                  </a:lnTo>
                  <a:lnTo>
                    <a:pt x="63" y="672"/>
                  </a:lnTo>
                  <a:lnTo>
                    <a:pt x="68" y="669"/>
                  </a:lnTo>
                  <a:lnTo>
                    <a:pt x="73" y="667"/>
                  </a:lnTo>
                  <a:lnTo>
                    <a:pt x="78" y="665"/>
                  </a:lnTo>
                  <a:lnTo>
                    <a:pt x="83" y="662"/>
                  </a:lnTo>
                  <a:lnTo>
                    <a:pt x="88" y="660"/>
                  </a:lnTo>
                  <a:lnTo>
                    <a:pt x="93" y="658"/>
                  </a:lnTo>
                  <a:lnTo>
                    <a:pt x="98" y="655"/>
                  </a:lnTo>
                  <a:lnTo>
                    <a:pt x="103" y="653"/>
                  </a:lnTo>
                  <a:lnTo>
                    <a:pt x="107" y="650"/>
                  </a:lnTo>
                  <a:lnTo>
                    <a:pt x="112" y="648"/>
                  </a:lnTo>
                  <a:lnTo>
                    <a:pt x="117" y="646"/>
                  </a:lnTo>
                  <a:lnTo>
                    <a:pt x="122" y="643"/>
                  </a:lnTo>
                  <a:lnTo>
                    <a:pt x="127" y="641"/>
                  </a:lnTo>
                  <a:lnTo>
                    <a:pt x="132" y="639"/>
                  </a:lnTo>
                  <a:lnTo>
                    <a:pt x="137" y="636"/>
                  </a:lnTo>
                  <a:lnTo>
                    <a:pt x="142" y="634"/>
                  </a:lnTo>
                  <a:lnTo>
                    <a:pt x="146" y="632"/>
                  </a:lnTo>
                  <a:lnTo>
                    <a:pt x="151" y="629"/>
                  </a:lnTo>
                  <a:lnTo>
                    <a:pt x="156" y="627"/>
                  </a:lnTo>
                  <a:lnTo>
                    <a:pt x="161" y="625"/>
                  </a:lnTo>
                  <a:lnTo>
                    <a:pt x="166" y="622"/>
                  </a:lnTo>
                  <a:lnTo>
                    <a:pt x="171" y="620"/>
                  </a:lnTo>
                  <a:lnTo>
                    <a:pt x="176" y="618"/>
                  </a:lnTo>
                  <a:lnTo>
                    <a:pt x="181" y="615"/>
                  </a:lnTo>
                  <a:lnTo>
                    <a:pt x="186" y="613"/>
                  </a:lnTo>
                  <a:lnTo>
                    <a:pt x="190" y="611"/>
                  </a:lnTo>
                  <a:lnTo>
                    <a:pt x="195" y="608"/>
                  </a:lnTo>
                  <a:lnTo>
                    <a:pt x="200" y="606"/>
                  </a:lnTo>
                  <a:lnTo>
                    <a:pt x="205" y="604"/>
                  </a:lnTo>
                  <a:lnTo>
                    <a:pt x="210" y="601"/>
                  </a:lnTo>
                  <a:lnTo>
                    <a:pt x="215" y="599"/>
                  </a:lnTo>
                  <a:lnTo>
                    <a:pt x="220" y="596"/>
                  </a:lnTo>
                  <a:lnTo>
                    <a:pt x="225" y="594"/>
                  </a:lnTo>
                  <a:lnTo>
                    <a:pt x="229" y="592"/>
                  </a:lnTo>
                  <a:lnTo>
                    <a:pt x="234" y="589"/>
                  </a:lnTo>
                  <a:lnTo>
                    <a:pt x="239" y="587"/>
                  </a:lnTo>
                  <a:lnTo>
                    <a:pt x="244" y="585"/>
                  </a:lnTo>
                  <a:lnTo>
                    <a:pt x="249" y="582"/>
                  </a:lnTo>
                  <a:lnTo>
                    <a:pt x="254" y="580"/>
                  </a:lnTo>
                  <a:lnTo>
                    <a:pt x="259" y="578"/>
                  </a:lnTo>
                  <a:lnTo>
                    <a:pt x="264" y="575"/>
                  </a:lnTo>
                  <a:lnTo>
                    <a:pt x="269" y="573"/>
                  </a:lnTo>
                  <a:lnTo>
                    <a:pt x="273" y="571"/>
                  </a:lnTo>
                  <a:lnTo>
                    <a:pt x="278" y="568"/>
                  </a:lnTo>
                  <a:lnTo>
                    <a:pt x="283" y="566"/>
                  </a:lnTo>
                  <a:lnTo>
                    <a:pt x="288" y="564"/>
                  </a:lnTo>
                  <a:lnTo>
                    <a:pt x="293" y="561"/>
                  </a:lnTo>
                  <a:lnTo>
                    <a:pt x="298" y="559"/>
                  </a:lnTo>
                  <a:lnTo>
                    <a:pt x="303" y="557"/>
                  </a:lnTo>
                  <a:lnTo>
                    <a:pt x="308" y="554"/>
                  </a:lnTo>
                  <a:lnTo>
                    <a:pt x="312" y="552"/>
                  </a:lnTo>
                  <a:lnTo>
                    <a:pt x="317" y="550"/>
                  </a:lnTo>
                  <a:lnTo>
                    <a:pt x="322" y="547"/>
                  </a:lnTo>
                  <a:lnTo>
                    <a:pt x="327" y="545"/>
                  </a:lnTo>
                  <a:lnTo>
                    <a:pt x="332" y="542"/>
                  </a:lnTo>
                  <a:lnTo>
                    <a:pt x="337" y="540"/>
                  </a:lnTo>
                  <a:lnTo>
                    <a:pt x="342" y="538"/>
                  </a:lnTo>
                  <a:lnTo>
                    <a:pt x="347" y="535"/>
                  </a:lnTo>
                  <a:lnTo>
                    <a:pt x="352" y="533"/>
                  </a:lnTo>
                  <a:lnTo>
                    <a:pt x="356" y="531"/>
                  </a:lnTo>
                  <a:lnTo>
                    <a:pt x="361" y="528"/>
                  </a:lnTo>
                  <a:lnTo>
                    <a:pt x="366" y="526"/>
                  </a:lnTo>
                  <a:lnTo>
                    <a:pt x="371" y="524"/>
                  </a:lnTo>
                  <a:lnTo>
                    <a:pt x="376" y="521"/>
                  </a:lnTo>
                  <a:lnTo>
                    <a:pt x="381" y="519"/>
                  </a:lnTo>
                  <a:lnTo>
                    <a:pt x="386" y="517"/>
                  </a:lnTo>
                  <a:lnTo>
                    <a:pt x="391" y="514"/>
                  </a:lnTo>
                  <a:lnTo>
                    <a:pt x="395" y="512"/>
                  </a:lnTo>
                  <a:lnTo>
                    <a:pt x="400" y="510"/>
                  </a:lnTo>
                  <a:lnTo>
                    <a:pt x="405" y="507"/>
                  </a:lnTo>
                  <a:lnTo>
                    <a:pt x="410" y="505"/>
                  </a:lnTo>
                  <a:lnTo>
                    <a:pt x="415" y="503"/>
                  </a:lnTo>
                  <a:lnTo>
                    <a:pt x="420" y="500"/>
                  </a:lnTo>
                  <a:lnTo>
                    <a:pt x="425" y="498"/>
                  </a:lnTo>
                  <a:lnTo>
                    <a:pt x="430" y="495"/>
                  </a:lnTo>
                  <a:lnTo>
                    <a:pt x="435" y="493"/>
                  </a:lnTo>
                  <a:lnTo>
                    <a:pt x="439" y="491"/>
                  </a:lnTo>
                  <a:lnTo>
                    <a:pt x="444" y="488"/>
                  </a:lnTo>
                  <a:lnTo>
                    <a:pt x="449" y="486"/>
                  </a:lnTo>
                  <a:lnTo>
                    <a:pt x="454" y="484"/>
                  </a:lnTo>
                  <a:lnTo>
                    <a:pt x="459" y="481"/>
                  </a:lnTo>
                  <a:lnTo>
                    <a:pt x="464" y="479"/>
                  </a:lnTo>
                  <a:lnTo>
                    <a:pt x="469" y="477"/>
                  </a:lnTo>
                  <a:lnTo>
                    <a:pt x="474" y="474"/>
                  </a:lnTo>
                  <a:lnTo>
                    <a:pt x="478" y="472"/>
                  </a:lnTo>
                  <a:lnTo>
                    <a:pt x="483" y="470"/>
                  </a:lnTo>
                  <a:lnTo>
                    <a:pt x="488" y="467"/>
                  </a:lnTo>
                  <a:lnTo>
                    <a:pt x="493" y="465"/>
                  </a:lnTo>
                  <a:lnTo>
                    <a:pt x="498" y="463"/>
                  </a:lnTo>
                  <a:lnTo>
                    <a:pt x="503" y="460"/>
                  </a:lnTo>
                  <a:lnTo>
                    <a:pt x="508" y="458"/>
                  </a:lnTo>
                  <a:lnTo>
                    <a:pt x="513" y="456"/>
                  </a:lnTo>
                  <a:lnTo>
                    <a:pt x="518" y="453"/>
                  </a:lnTo>
                  <a:lnTo>
                    <a:pt x="522" y="451"/>
                  </a:lnTo>
                  <a:lnTo>
                    <a:pt x="527" y="449"/>
                  </a:lnTo>
                  <a:lnTo>
                    <a:pt x="532" y="446"/>
                  </a:lnTo>
                  <a:lnTo>
                    <a:pt x="537" y="444"/>
                  </a:lnTo>
                  <a:lnTo>
                    <a:pt x="542" y="441"/>
                  </a:lnTo>
                  <a:lnTo>
                    <a:pt x="547" y="439"/>
                  </a:lnTo>
                  <a:lnTo>
                    <a:pt x="552" y="437"/>
                  </a:lnTo>
                  <a:lnTo>
                    <a:pt x="557" y="434"/>
                  </a:lnTo>
                  <a:lnTo>
                    <a:pt x="562" y="432"/>
                  </a:lnTo>
                  <a:lnTo>
                    <a:pt x="566" y="430"/>
                  </a:lnTo>
                  <a:lnTo>
                    <a:pt x="571" y="427"/>
                  </a:lnTo>
                  <a:lnTo>
                    <a:pt x="576" y="425"/>
                  </a:lnTo>
                  <a:lnTo>
                    <a:pt x="581" y="423"/>
                  </a:lnTo>
                  <a:lnTo>
                    <a:pt x="586" y="420"/>
                  </a:lnTo>
                  <a:lnTo>
                    <a:pt x="591" y="418"/>
                  </a:lnTo>
                  <a:lnTo>
                    <a:pt x="596" y="416"/>
                  </a:lnTo>
                  <a:lnTo>
                    <a:pt x="601" y="413"/>
                  </a:lnTo>
                  <a:lnTo>
                    <a:pt x="605" y="411"/>
                  </a:lnTo>
                  <a:lnTo>
                    <a:pt x="610" y="409"/>
                  </a:lnTo>
                  <a:lnTo>
                    <a:pt x="615" y="406"/>
                  </a:lnTo>
                  <a:lnTo>
                    <a:pt x="620" y="404"/>
                  </a:lnTo>
                  <a:lnTo>
                    <a:pt x="625" y="402"/>
                  </a:lnTo>
                  <a:lnTo>
                    <a:pt x="630" y="399"/>
                  </a:lnTo>
                  <a:lnTo>
                    <a:pt x="635" y="397"/>
                  </a:lnTo>
                  <a:lnTo>
                    <a:pt x="640" y="395"/>
                  </a:lnTo>
                  <a:lnTo>
                    <a:pt x="645" y="392"/>
                  </a:lnTo>
                  <a:lnTo>
                    <a:pt x="649" y="390"/>
                  </a:lnTo>
                  <a:lnTo>
                    <a:pt x="654" y="387"/>
                  </a:lnTo>
                  <a:lnTo>
                    <a:pt x="659" y="385"/>
                  </a:lnTo>
                  <a:lnTo>
                    <a:pt x="664" y="383"/>
                  </a:lnTo>
                  <a:lnTo>
                    <a:pt x="669" y="380"/>
                  </a:lnTo>
                  <a:lnTo>
                    <a:pt x="674" y="378"/>
                  </a:lnTo>
                  <a:lnTo>
                    <a:pt x="679" y="376"/>
                  </a:lnTo>
                  <a:lnTo>
                    <a:pt x="684" y="373"/>
                  </a:lnTo>
                  <a:lnTo>
                    <a:pt x="688" y="371"/>
                  </a:lnTo>
                  <a:lnTo>
                    <a:pt x="693" y="369"/>
                  </a:lnTo>
                  <a:lnTo>
                    <a:pt x="698" y="366"/>
                  </a:lnTo>
                  <a:lnTo>
                    <a:pt x="703" y="364"/>
                  </a:lnTo>
                  <a:lnTo>
                    <a:pt x="708" y="362"/>
                  </a:lnTo>
                  <a:lnTo>
                    <a:pt x="713" y="359"/>
                  </a:lnTo>
                  <a:lnTo>
                    <a:pt x="718" y="357"/>
                  </a:lnTo>
                  <a:lnTo>
                    <a:pt x="723" y="355"/>
                  </a:lnTo>
                  <a:lnTo>
                    <a:pt x="728" y="352"/>
                  </a:lnTo>
                  <a:lnTo>
                    <a:pt x="732" y="350"/>
                  </a:lnTo>
                  <a:lnTo>
                    <a:pt x="737" y="348"/>
                  </a:lnTo>
                  <a:lnTo>
                    <a:pt x="742" y="345"/>
                  </a:lnTo>
                  <a:lnTo>
                    <a:pt x="747" y="343"/>
                  </a:lnTo>
                  <a:lnTo>
                    <a:pt x="752" y="340"/>
                  </a:lnTo>
                  <a:lnTo>
                    <a:pt x="757" y="338"/>
                  </a:lnTo>
                  <a:lnTo>
                    <a:pt x="762" y="336"/>
                  </a:lnTo>
                  <a:lnTo>
                    <a:pt x="767" y="333"/>
                  </a:lnTo>
                  <a:lnTo>
                    <a:pt x="771" y="331"/>
                  </a:lnTo>
                  <a:lnTo>
                    <a:pt x="776" y="329"/>
                  </a:lnTo>
                  <a:lnTo>
                    <a:pt x="781" y="326"/>
                  </a:lnTo>
                  <a:lnTo>
                    <a:pt x="786" y="324"/>
                  </a:lnTo>
                  <a:lnTo>
                    <a:pt x="791" y="322"/>
                  </a:lnTo>
                  <a:lnTo>
                    <a:pt x="796" y="319"/>
                  </a:lnTo>
                  <a:lnTo>
                    <a:pt x="801" y="317"/>
                  </a:lnTo>
                  <a:lnTo>
                    <a:pt x="806" y="315"/>
                  </a:lnTo>
                  <a:lnTo>
                    <a:pt x="811" y="312"/>
                  </a:lnTo>
                  <a:lnTo>
                    <a:pt x="815" y="310"/>
                  </a:lnTo>
                  <a:lnTo>
                    <a:pt x="820" y="308"/>
                  </a:lnTo>
                  <a:lnTo>
                    <a:pt x="825" y="305"/>
                  </a:lnTo>
                  <a:lnTo>
                    <a:pt x="830" y="303"/>
                  </a:lnTo>
                  <a:lnTo>
                    <a:pt x="835" y="301"/>
                  </a:lnTo>
                  <a:lnTo>
                    <a:pt x="840" y="298"/>
                  </a:lnTo>
                  <a:lnTo>
                    <a:pt x="845" y="296"/>
                  </a:lnTo>
                  <a:lnTo>
                    <a:pt x="850" y="294"/>
                  </a:lnTo>
                  <a:lnTo>
                    <a:pt x="854" y="291"/>
                  </a:lnTo>
                  <a:lnTo>
                    <a:pt x="859" y="289"/>
                  </a:lnTo>
                  <a:lnTo>
                    <a:pt x="864" y="287"/>
                  </a:lnTo>
                  <a:lnTo>
                    <a:pt x="869" y="284"/>
                  </a:lnTo>
                  <a:lnTo>
                    <a:pt x="874" y="282"/>
                  </a:lnTo>
                  <a:lnTo>
                    <a:pt x="879" y="279"/>
                  </a:lnTo>
                  <a:lnTo>
                    <a:pt x="884" y="277"/>
                  </a:lnTo>
                  <a:lnTo>
                    <a:pt x="889" y="275"/>
                  </a:lnTo>
                  <a:lnTo>
                    <a:pt x="894" y="272"/>
                  </a:lnTo>
                  <a:lnTo>
                    <a:pt x="898" y="270"/>
                  </a:lnTo>
                  <a:lnTo>
                    <a:pt x="903" y="268"/>
                  </a:lnTo>
                  <a:lnTo>
                    <a:pt x="908" y="265"/>
                  </a:lnTo>
                  <a:lnTo>
                    <a:pt x="913" y="263"/>
                  </a:lnTo>
                  <a:lnTo>
                    <a:pt x="918" y="261"/>
                  </a:lnTo>
                  <a:lnTo>
                    <a:pt x="923" y="258"/>
                  </a:lnTo>
                  <a:lnTo>
                    <a:pt x="928" y="256"/>
                  </a:lnTo>
                  <a:lnTo>
                    <a:pt x="933" y="254"/>
                  </a:lnTo>
                  <a:lnTo>
                    <a:pt x="937" y="251"/>
                  </a:lnTo>
                  <a:lnTo>
                    <a:pt x="942" y="249"/>
                  </a:lnTo>
                  <a:lnTo>
                    <a:pt x="947" y="247"/>
                  </a:lnTo>
                  <a:lnTo>
                    <a:pt x="952" y="244"/>
                  </a:lnTo>
                  <a:lnTo>
                    <a:pt x="957" y="242"/>
                  </a:lnTo>
                  <a:lnTo>
                    <a:pt x="962" y="240"/>
                  </a:lnTo>
                  <a:lnTo>
                    <a:pt x="967" y="237"/>
                  </a:lnTo>
                  <a:lnTo>
                    <a:pt x="972" y="235"/>
                  </a:lnTo>
                  <a:lnTo>
                    <a:pt x="977" y="233"/>
                  </a:lnTo>
                  <a:lnTo>
                    <a:pt x="981" y="230"/>
                  </a:lnTo>
                  <a:lnTo>
                    <a:pt x="986" y="228"/>
                  </a:lnTo>
                  <a:lnTo>
                    <a:pt x="991" y="225"/>
                  </a:lnTo>
                  <a:lnTo>
                    <a:pt x="996" y="223"/>
                  </a:lnTo>
                  <a:lnTo>
                    <a:pt x="1001" y="221"/>
                  </a:lnTo>
                  <a:lnTo>
                    <a:pt x="1006" y="218"/>
                  </a:lnTo>
                  <a:lnTo>
                    <a:pt x="1011" y="216"/>
                  </a:lnTo>
                  <a:lnTo>
                    <a:pt x="1016" y="214"/>
                  </a:lnTo>
                  <a:lnTo>
                    <a:pt x="1020" y="211"/>
                  </a:lnTo>
                  <a:lnTo>
                    <a:pt x="1025" y="209"/>
                  </a:lnTo>
                  <a:lnTo>
                    <a:pt x="1030" y="207"/>
                  </a:lnTo>
                  <a:lnTo>
                    <a:pt x="1035" y="204"/>
                  </a:lnTo>
                  <a:lnTo>
                    <a:pt x="1040" y="202"/>
                  </a:lnTo>
                  <a:lnTo>
                    <a:pt x="1045" y="200"/>
                  </a:lnTo>
                  <a:lnTo>
                    <a:pt x="1050" y="197"/>
                  </a:lnTo>
                  <a:lnTo>
                    <a:pt x="1055" y="195"/>
                  </a:lnTo>
                  <a:lnTo>
                    <a:pt x="1060" y="193"/>
                  </a:lnTo>
                  <a:lnTo>
                    <a:pt x="1064" y="190"/>
                  </a:lnTo>
                  <a:lnTo>
                    <a:pt x="1069" y="188"/>
                  </a:lnTo>
                  <a:lnTo>
                    <a:pt x="1074" y="186"/>
                  </a:lnTo>
                  <a:lnTo>
                    <a:pt x="1079" y="183"/>
                  </a:lnTo>
                  <a:lnTo>
                    <a:pt x="1084" y="181"/>
                  </a:lnTo>
                  <a:lnTo>
                    <a:pt x="1089" y="178"/>
                  </a:lnTo>
                  <a:lnTo>
                    <a:pt x="1094" y="176"/>
                  </a:lnTo>
                  <a:lnTo>
                    <a:pt x="1099" y="174"/>
                  </a:lnTo>
                  <a:lnTo>
                    <a:pt x="1104" y="171"/>
                  </a:lnTo>
                  <a:lnTo>
                    <a:pt x="1108" y="169"/>
                  </a:lnTo>
                  <a:lnTo>
                    <a:pt x="1113" y="167"/>
                  </a:lnTo>
                  <a:lnTo>
                    <a:pt x="1118" y="164"/>
                  </a:lnTo>
                  <a:lnTo>
                    <a:pt x="1123" y="162"/>
                  </a:lnTo>
                  <a:lnTo>
                    <a:pt x="1128" y="160"/>
                  </a:lnTo>
                  <a:lnTo>
                    <a:pt x="1133" y="157"/>
                  </a:lnTo>
                  <a:lnTo>
                    <a:pt x="1138" y="155"/>
                  </a:lnTo>
                  <a:lnTo>
                    <a:pt x="1143" y="153"/>
                  </a:lnTo>
                  <a:lnTo>
                    <a:pt x="1147" y="150"/>
                  </a:lnTo>
                  <a:lnTo>
                    <a:pt x="1152" y="148"/>
                  </a:lnTo>
                  <a:lnTo>
                    <a:pt x="1157" y="146"/>
                  </a:lnTo>
                  <a:lnTo>
                    <a:pt x="1162" y="143"/>
                  </a:lnTo>
                  <a:lnTo>
                    <a:pt x="1167" y="141"/>
                  </a:lnTo>
                  <a:lnTo>
                    <a:pt x="1172" y="139"/>
                  </a:lnTo>
                  <a:lnTo>
                    <a:pt x="1177" y="136"/>
                  </a:lnTo>
                  <a:lnTo>
                    <a:pt x="1182" y="134"/>
                  </a:lnTo>
                  <a:lnTo>
                    <a:pt x="1187" y="132"/>
                  </a:lnTo>
                  <a:lnTo>
                    <a:pt x="1191" y="129"/>
                  </a:lnTo>
                  <a:lnTo>
                    <a:pt x="1196" y="127"/>
                  </a:lnTo>
                  <a:lnTo>
                    <a:pt x="1201" y="124"/>
                  </a:lnTo>
                  <a:lnTo>
                    <a:pt x="1206" y="122"/>
                  </a:lnTo>
                  <a:lnTo>
                    <a:pt x="1211" y="120"/>
                  </a:lnTo>
                  <a:lnTo>
                    <a:pt x="1216" y="117"/>
                  </a:lnTo>
                  <a:lnTo>
                    <a:pt x="1221" y="115"/>
                  </a:lnTo>
                  <a:lnTo>
                    <a:pt x="1226" y="113"/>
                  </a:lnTo>
                  <a:lnTo>
                    <a:pt x="1230" y="110"/>
                  </a:lnTo>
                  <a:lnTo>
                    <a:pt x="1235" y="108"/>
                  </a:lnTo>
                  <a:lnTo>
                    <a:pt x="1240" y="106"/>
                  </a:lnTo>
                  <a:lnTo>
                    <a:pt x="1245" y="103"/>
                  </a:lnTo>
                  <a:lnTo>
                    <a:pt x="1250" y="101"/>
                  </a:lnTo>
                  <a:lnTo>
                    <a:pt x="1255" y="99"/>
                  </a:lnTo>
                  <a:lnTo>
                    <a:pt x="1260" y="96"/>
                  </a:lnTo>
                  <a:lnTo>
                    <a:pt x="1265" y="94"/>
                  </a:lnTo>
                  <a:lnTo>
                    <a:pt x="1269" y="92"/>
                  </a:lnTo>
                  <a:lnTo>
                    <a:pt x="1274" y="89"/>
                  </a:lnTo>
                  <a:lnTo>
                    <a:pt x="1279" y="87"/>
                  </a:lnTo>
                  <a:lnTo>
                    <a:pt x="1284" y="85"/>
                  </a:lnTo>
                  <a:lnTo>
                    <a:pt x="1289" y="82"/>
                  </a:lnTo>
                  <a:lnTo>
                    <a:pt x="1294" y="80"/>
                  </a:lnTo>
                  <a:lnTo>
                    <a:pt x="1299" y="77"/>
                  </a:lnTo>
                  <a:lnTo>
                    <a:pt x="1304" y="75"/>
                  </a:lnTo>
                  <a:lnTo>
                    <a:pt x="1309" y="73"/>
                  </a:lnTo>
                  <a:lnTo>
                    <a:pt x="1313" y="70"/>
                  </a:lnTo>
                  <a:lnTo>
                    <a:pt x="1318" y="68"/>
                  </a:lnTo>
                  <a:lnTo>
                    <a:pt x="1323" y="66"/>
                  </a:lnTo>
                  <a:lnTo>
                    <a:pt x="1328" y="63"/>
                  </a:lnTo>
                  <a:lnTo>
                    <a:pt x="1333" y="61"/>
                  </a:lnTo>
                  <a:lnTo>
                    <a:pt x="1338" y="59"/>
                  </a:lnTo>
                  <a:lnTo>
                    <a:pt x="1343" y="56"/>
                  </a:lnTo>
                  <a:lnTo>
                    <a:pt x="1348" y="54"/>
                  </a:lnTo>
                  <a:lnTo>
                    <a:pt x="1353" y="52"/>
                  </a:lnTo>
                  <a:lnTo>
                    <a:pt x="1357" y="49"/>
                  </a:lnTo>
                  <a:lnTo>
                    <a:pt x="1362" y="47"/>
                  </a:lnTo>
                  <a:lnTo>
                    <a:pt x="1367" y="45"/>
                  </a:lnTo>
                  <a:lnTo>
                    <a:pt x="1372" y="42"/>
                  </a:lnTo>
                  <a:lnTo>
                    <a:pt x="1377" y="40"/>
                  </a:lnTo>
                  <a:lnTo>
                    <a:pt x="1382" y="38"/>
                  </a:lnTo>
                  <a:lnTo>
                    <a:pt x="1387" y="35"/>
                  </a:lnTo>
                  <a:lnTo>
                    <a:pt x="1392" y="33"/>
                  </a:lnTo>
                  <a:lnTo>
                    <a:pt x="1396" y="31"/>
                  </a:lnTo>
                  <a:lnTo>
                    <a:pt x="1401" y="28"/>
                  </a:lnTo>
                  <a:lnTo>
                    <a:pt x="1406" y="26"/>
                  </a:lnTo>
                  <a:lnTo>
                    <a:pt x="1411" y="23"/>
                  </a:lnTo>
                  <a:lnTo>
                    <a:pt x="1416" y="21"/>
                  </a:lnTo>
                  <a:lnTo>
                    <a:pt x="1421" y="19"/>
                  </a:lnTo>
                  <a:lnTo>
                    <a:pt x="1426" y="16"/>
                  </a:lnTo>
                  <a:lnTo>
                    <a:pt x="1431" y="14"/>
                  </a:lnTo>
                  <a:lnTo>
                    <a:pt x="1436" y="12"/>
                  </a:lnTo>
                  <a:lnTo>
                    <a:pt x="1440" y="9"/>
                  </a:lnTo>
                  <a:lnTo>
                    <a:pt x="1445" y="7"/>
                  </a:lnTo>
                  <a:lnTo>
                    <a:pt x="1450" y="5"/>
                  </a:lnTo>
                  <a:lnTo>
                    <a:pt x="1455" y="2"/>
                  </a:lnTo>
                  <a:lnTo>
                    <a:pt x="1460" y="0"/>
                  </a:lnTo>
                </a:path>
              </a:pathLst>
            </a:custGeom>
            <a:noFill/>
            <a:ln w="28575">
              <a:solidFill>
                <a:srgbClr val="6E8E84"/>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4" name="Line 20"/>
            <p:cNvSpPr>
              <a:spLocks noChangeShapeType="1"/>
            </p:cNvSpPr>
            <p:nvPr/>
          </p:nvSpPr>
          <p:spPr bwMode="auto">
            <a:xfrm flipV="1">
              <a:off x="2693" y="758"/>
              <a:ext cx="1" cy="193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5" name="Line 21"/>
            <p:cNvSpPr>
              <a:spLocks noChangeShapeType="1"/>
            </p:cNvSpPr>
            <p:nvPr/>
          </p:nvSpPr>
          <p:spPr bwMode="auto">
            <a:xfrm flipH="1">
              <a:off x="2640" y="2689"/>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6" name="Rectangle 22"/>
            <p:cNvSpPr>
              <a:spLocks noChangeArrowheads="1"/>
            </p:cNvSpPr>
            <p:nvPr/>
          </p:nvSpPr>
          <p:spPr bwMode="auto">
            <a:xfrm rot="16200000">
              <a:off x="2526" y="2556"/>
              <a:ext cx="65" cy="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Line 23"/>
            <p:cNvSpPr>
              <a:spLocks noChangeShapeType="1"/>
            </p:cNvSpPr>
            <p:nvPr/>
          </p:nvSpPr>
          <p:spPr bwMode="auto">
            <a:xfrm flipH="1">
              <a:off x="2640" y="2304"/>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48" name="Rectangle 24"/>
            <p:cNvSpPr>
              <a:spLocks noChangeArrowheads="1"/>
            </p:cNvSpPr>
            <p:nvPr/>
          </p:nvSpPr>
          <p:spPr bwMode="auto">
            <a:xfrm rot="16200000">
              <a:off x="2510" y="2167"/>
              <a:ext cx="97" cy="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9" name="Line 25"/>
            <p:cNvSpPr>
              <a:spLocks noChangeShapeType="1"/>
            </p:cNvSpPr>
            <p:nvPr/>
          </p:nvSpPr>
          <p:spPr bwMode="auto">
            <a:xfrm flipH="1">
              <a:off x="2640" y="1916"/>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50" name="Rectangle 26"/>
            <p:cNvSpPr>
              <a:spLocks noChangeArrowheads="1"/>
            </p:cNvSpPr>
            <p:nvPr/>
          </p:nvSpPr>
          <p:spPr bwMode="auto">
            <a:xfrm rot="16200000">
              <a:off x="2510" y="1779"/>
              <a:ext cx="97" cy="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1" name="Line 27"/>
            <p:cNvSpPr>
              <a:spLocks noChangeShapeType="1"/>
            </p:cNvSpPr>
            <p:nvPr/>
          </p:nvSpPr>
          <p:spPr bwMode="auto">
            <a:xfrm flipH="1">
              <a:off x="2640" y="1531"/>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52" name="Rectangle 28"/>
            <p:cNvSpPr>
              <a:spLocks noChangeArrowheads="1"/>
            </p:cNvSpPr>
            <p:nvPr/>
          </p:nvSpPr>
          <p:spPr bwMode="auto">
            <a:xfrm rot="16200000">
              <a:off x="2510" y="1394"/>
              <a:ext cx="97" cy="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3" name="Line 29"/>
            <p:cNvSpPr>
              <a:spLocks noChangeShapeType="1"/>
            </p:cNvSpPr>
            <p:nvPr/>
          </p:nvSpPr>
          <p:spPr bwMode="auto">
            <a:xfrm flipH="1">
              <a:off x="2640" y="1143"/>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54" name="Rectangle 30"/>
            <p:cNvSpPr>
              <a:spLocks noChangeArrowheads="1"/>
            </p:cNvSpPr>
            <p:nvPr/>
          </p:nvSpPr>
          <p:spPr bwMode="auto">
            <a:xfrm rot="16200000">
              <a:off x="2510" y="1006"/>
              <a:ext cx="97" cy="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5" name="Line 31"/>
            <p:cNvSpPr>
              <a:spLocks noChangeShapeType="1"/>
            </p:cNvSpPr>
            <p:nvPr/>
          </p:nvSpPr>
          <p:spPr bwMode="auto">
            <a:xfrm flipH="1">
              <a:off x="2640" y="758"/>
              <a:ext cx="53"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56" name="Rectangle 32"/>
            <p:cNvSpPr>
              <a:spLocks noChangeArrowheads="1"/>
            </p:cNvSpPr>
            <p:nvPr/>
          </p:nvSpPr>
          <p:spPr bwMode="auto">
            <a:xfrm rot="16200000">
              <a:off x="2526" y="625"/>
              <a:ext cx="65" cy="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57" name="Rectangle 33"/>
            <p:cNvSpPr>
              <a:spLocks noChangeArrowheads="1"/>
            </p:cNvSpPr>
            <p:nvPr/>
          </p:nvSpPr>
          <p:spPr bwMode="auto">
            <a:xfrm rot="16200000">
              <a:off x="406" y="1821"/>
              <a:ext cx="3706"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Arial" pitchFamily="34" charset="0"/>
                </a:rPr>
                <a:t>Proportion of affordable consumption by all smokers</a:t>
              </a:r>
              <a:endParaRPr kumimoji="0" lang="en-US" sz="1200" b="1" i="0" u="none" strike="noStrike" cap="none" normalizeH="0" baseline="0" dirty="0">
                <a:ln>
                  <a:noFill/>
                </a:ln>
                <a:solidFill>
                  <a:schemeClr val="tx1"/>
                </a:solidFill>
                <a:effectLst/>
                <a:latin typeface="Arial" pitchFamily="34" charset="0"/>
                <a:cs typeface="Arial" pitchFamily="34" charset="0"/>
              </a:endParaRPr>
            </a:p>
          </p:txBody>
        </p:sp>
        <p:sp>
          <p:nvSpPr>
            <p:cNvPr id="1058" name="Line 34"/>
            <p:cNvSpPr>
              <a:spLocks noChangeShapeType="1"/>
            </p:cNvSpPr>
            <p:nvPr/>
          </p:nvSpPr>
          <p:spPr bwMode="auto">
            <a:xfrm>
              <a:off x="2693" y="2689"/>
              <a:ext cx="4591"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59" name="Line 35"/>
            <p:cNvSpPr>
              <a:spLocks noChangeShapeType="1"/>
            </p:cNvSpPr>
            <p:nvPr/>
          </p:nvSpPr>
          <p:spPr bwMode="auto">
            <a:xfrm>
              <a:off x="2693" y="2689"/>
              <a:ext cx="1" cy="46"/>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60" name="Rectangle 36"/>
            <p:cNvSpPr>
              <a:spLocks noChangeArrowheads="1"/>
            </p:cNvSpPr>
            <p:nvPr/>
          </p:nvSpPr>
          <p:spPr bwMode="auto">
            <a:xfrm>
              <a:off x="2659" y="2757"/>
              <a:ext cx="87" cy="1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1" name="Line 37"/>
            <p:cNvSpPr>
              <a:spLocks noChangeShapeType="1"/>
            </p:cNvSpPr>
            <p:nvPr/>
          </p:nvSpPr>
          <p:spPr bwMode="auto">
            <a:xfrm>
              <a:off x="3612" y="2689"/>
              <a:ext cx="1" cy="46"/>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62" name="Rectangle 38"/>
            <p:cNvSpPr>
              <a:spLocks noChangeArrowheads="1"/>
            </p:cNvSpPr>
            <p:nvPr/>
          </p:nvSpPr>
          <p:spPr bwMode="auto">
            <a:xfrm>
              <a:off x="3558" y="2757"/>
              <a:ext cx="130" cy="1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3" name="Line 39"/>
            <p:cNvSpPr>
              <a:spLocks noChangeShapeType="1"/>
            </p:cNvSpPr>
            <p:nvPr/>
          </p:nvSpPr>
          <p:spPr bwMode="auto">
            <a:xfrm>
              <a:off x="4530" y="2689"/>
              <a:ext cx="1" cy="46"/>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64" name="Rectangle 40"/>
            <p:cNvSpPr>
              <a:spLocks noChangeArrowheads="1"/>
            </p:cNvSpPr>
            <p:nvPr/>
          </p:nvSpPr>
          <p:spPr bwMode="auto">
            <a:xfrm>
              <a:off x="4476" y="2757"/>
              <a:ext cx="130" cy="1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5" name="Line 41"/>
            <p:cNvSpPr>
              <a:spLocks noChangeShapeType="1"/>
            </p:cNvSpPr>
            <p:nvPr/>
          </p:nvSpPr>
          <p:spPr bwMode="auto">
            <a:xfrm>
              <a:off x="5448" y="2689"/>
              <a:ext cx="1" cy="46"/>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66" name="Rectangle 42"/>
            <p:cNvSpPr>
              <a:spLocks noChangeArrowheads="1"/>
            </p:cNvSpPr>
            <p:nvPr/>
          </p:nvSpPr>
          <p:spPr bwMode="auto">
            <a:xfrm>
              <a:off x="5394" y="2757"/>
              <a:ext cx="130" cy="1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7" name="Line 43"/>
            <p:cNvSpPr>
              <a:spLocks noChangeShapeType="1"/>
            </p:cNvSpPr>
            <p:nvPr/>
          </p:nvSpPr>
          <p:spPr bwMode="auto">
            <a:xfrm>
              <a:off x="6366" y="2689"/>
              <a:ext cx="1" cy="46"/>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68" name="Rectangle 44"/>
            <p:cNvSpPr>
              <a:spLocks noChangeArrowheads="1"/>
            </p:cNvSpPr>
            <p:nvPr/>
          </p:nvSpPr>
          <p:spPr bwMode="auto">
            <a:xfrm>
              <a:off x="6313" y="2757"/>
              <a:ext cx="130" cy="1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69" name="Line 45"/>
            <p:cNvSpPr>
              <a:spLocks noChangeShapeType="1"/>
            </p:cNvSpPr>
            <p:nvPr/>
          </p:nvSpPr>
          <p:spPr bwMode="auto">
            <a:xfrm>
              <a:off x="7284" y="2689"/>
              <a:ext cx="1" cy="46"/>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0" name="Rectangle 46"/>
            <p:cNvSpPr>
              <a:spLocks noChangeArrowheads="1"/>
            </p:cNvSpPr>
            <p:nvPr/>
          </p:nvSpPr>
          <p:spPr bwMode="auto">
            <a:xfrm>
              <a:off x="7250" y="2757"/>
              <a:ext cx="87" cy="14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2538" y="2916"/>
              <a:ext cx="6089"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pitchFamily="34" charset="0"/>
                  <a:cs typeface="Arial" pitchFamily="34" charset="0"/>
                </a:rPr>
                <a:t>Cumulative proportion of smokers in ascending order of consumption power</a:t>
              </a: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sp>
          <p:nvSpPr>
            <p:cNvPr id="1072" name="Rectangle 48"/>
            <p:cNvSpPr>
              <a:spLocks noChangeArrowheads="1"/>
            </p:cNvSpPr>
            <p:nvPr/>
          </p:nvSpPr>
          <p:spPr bwMode="auto">
            <a:xfrm>
              <a:off x="3777" y="3124"/>
              <a:ext cx="2368" cy="594"/>
            </a:xfrm>
            <a:prstGeom prst="rect">
              <a:avLst/>
            </a:prstGeom>
            <a:solidFill>
              <a:srgbClr val="FFFFFF"/>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1073" name="Line 49"/>
            <p:cNvSpPr>
              <a:spLocks noChangeShapeType="1"/>
            </p:cNvSpPr>
            <p:nvPr/>
          </p:nvSpPr>
          <p:spPr bwMode="auto">
            <a:xfrm>
              <a:off x="3895" y="3173"/>
              <a:ext cx="487" cy="1"/>
            </a:xfrm>
            <a:prstGeom prst="line">
              <a:avLst/>
            </a:prstGeom>
            <a:noFill/>
            <a:ln w="2857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4" name="Line 50"/>
            <p:cNvSpPr>
              <a:spLocks noChangeShapeType="1"/>
            </p:cNvSpPr>
            <p:nvPr/>
          </p:nvSpPr>
          <p:spPr bwMode="auto">
            <a:xfrm>
              <a:off x="5111" y="3173"/>
              <a:ext cx="491" cy="1"/>
            </a:xfrm>
            <a:prstGeom prst="line">
              <a:avLst/>
            </a:prstGeom>
            <a:noFill/>
            <a:ln w="28575">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5" name="Line 51"/>
            <p:cNvSpPr>
              <a:spLocks noChangeShapeType="1"/>
            </p:cNvSpPr>
            <p:nvPr/>
          </p:nvSpPr>
          <p:spPr bwMode="auto">
            <a:xfrm>
              <a:off x="3895" y="3335"/>
              <a:ext cx="487" cy="1"/>
            </a:xfrm>
            <a:prstGeom prst="line">
              <a:avLst/>
            </a:prstGeom>
            <a:noFill/>
            <a:ln w="28575">
              <a:solidFill>
                <a:srgbClr val="55752F"/>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6" name="Line 52"/>
            <p:cNvSpPr>
              <a:spLocks noChangeShapeType="1"/>
            </p:cNvSpPr>
            <p:nvPr/>
          </p:nvSpPr>
          <p:spPr bwMode="auto">
            <a:xfrm>
              <a:off x="5111" y="3335"/>
              <a:ext cx="491" cy="1"/>
            </a:xfrm>
            <a:prstGeom prst="line">
              <a:avLst/>
            </a:prstGeom>
            <a:noFill/>
            <a:ln w="28575">
              <a:solidFill>
                <a:srgbClr val="E37E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7" name="Line 53"/>
            <p:cNvSpPr>
              <a:spLocks noChangeShapeType="1"/>
            </p:cNvSpPr>
            <p:nvPr/>
          </p:nvSpPr>
          <p:spPr bwMode="auto">
            <a:xfrm>
              <a:off x="3895" y="3495"/>
              <a:ext cx="487" cy="1"/>
            </a:xfrm>
            <a:prstGeom prst="line">
              <a:avLst/>
            </a:prstGeom>
            <a:noFill/>
            <a:ln w="28575">
              <a:solidFill>
                <a:srgbClr val="6E8E84"/>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1078" name="Rectangle 54"/>
            <p:cNvSpPr>
              <a:spLocks noChangeArrowheads="1"/>
            </p:cNvSpPr>
            <p:nvPr/>
          </p:nvSpPr>
          <p:spPr bwMode="auto">
            <a:xfrm>
              <a:off x="4461" y="3123"/>
              <a:ext cx="369"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cs typeface="Arial" pitchFamily="34" charset="0"/>
                </a:rPr>
                <a:t>2009</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079" name="Rectangle 55"/>
            <p:cNvSpPr>
              <a:spLocks noChangeArrowheads="1"/>
            </p:cNvSpPr>
            <p:nvPr/>
          </p:nvSpPr>
          <p:spPr bwMode="auto">
            <a:xfrm>
              <a:off x="5681" y="3123"/>
              <a:ext cx="369"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cs typeface="Arial" pitchFamily="34" charset="0"/>
                </a:rPr>
                <a:t>2010</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080" name="Rectangle 56"/>
            <p:cNvSpPr>
              <a:spLocks noChangeArrowheads="1"/>
            </p:cNvSpPr>
            <p:nvPr/>
          </p:nvSpPr>
          <p:spPr bwMode="auto">
            <a:xfrm>
              <a:off x="4461" y="3286"/>
              <a:ext cx="598"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cs typeface="Arial" pitchFamily="34" charset="0"/>
                </a:rPr>
                <a:t>2011-12</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081" name="Rectangle 57"/>
            <p:cNvSpPr>
              <a:spLocks noChangeArrowheads="1"/>
            </p:cNvSpPr>
            <p:nvPr/>
          </p:nvSpPr>
          <p:spPr bwMode="auto">
            <a:xfrm>
              <a:off x="5681" y="3286"/>
              <a:ext cx="610"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cs typeface="Arial" pitchFamily="34" charset="0"/>
                </a:rPr>
                <a:t>2014-15</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082" name="Rectangle 58"/>
            <p:cNvSpPr>
              <a:spLocks noChangeArrowheads="1"/>
            </p:cNvSpPr>
            <p:nvPr/>
          </p:nvSpPr>
          <p:spPr bwMode="auto">
            <a:xfrm>
              <a:off x="4461" y="3445"/>
              <a:ext cx="728"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cs typeface="Arial" pitchFamily="34" charset="0"/>
                </a:rPr>
                <a:t>Equal line</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083" name="Rectangle 59"/>
            <p:cNvSpPr>
              <a:spLocks noChangeArrowheads="1"/>
            </p:cNvSpPr>
            <p:nvPr/>
          </p:nvSpPr>
          <p:spPr bwMode="auto">
            <a:xfrm>
              <a:off x="2474" y="-25"/>
              <a:ext cx="6261" cy="1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1E2D53"/>
                  </a:solidFill>
                  <a:effectLst/>
                  <a:latin typeface="Arial" pitchFamily="34" charset="0"/>
                  <a:cs typeface="Arial" pitchFamily="34" charset="0"/>
                </a:rPr>
                <a:t>Distribution of affordable cigarette consumption using a single brand</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Taxation</a:t>
            </a:r>
            <a:endParaRPr lang="en-CA" dirty="0"/>
          </a:p>
        </p:txBody>
      </p:sp>
      <p:sp>
        <p:nvSpPr>
          <p:cNvPr id="3" name="Subtitle 2"/>
          <p:cNvSpPr>
            <a:spLocks noGrp="1"/>
          </p:cNvSpPr>
          <p:nvPr>
            <p:ph type="subTitle" idx="1"/>
          </p:nvPr>
        </p:nvSpPr>
        <p:spPr/>
        <p:txBody>
          <a:bodyPr/>
          <a:lstStyle/>
          <a:p>
            <a:endParaRPr lang="en-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Disease Profile in Bangladesh</a:t>
            </a:r>
            <a:endParaRPr lang="en-CA" dirty="0"/>
          </a:p>
        </p:txBody>
      </p:sp>
      <p:sp>
        <p:nvSpPr>
          <p:cNvPr id="3" name="Content Placeholder 2"/>
          <p:cNvSpPr>
            <a:spLocks noGrp="1"/>
          </p:cNvSpPr>
          <p:nvPr>
            <p:ph idx="1"/>
          </p:nvPr>
        </p:nvSpPr>
        <p:spPr/>
        <p:txBody>
          <a:bodyPr/>
          <a:lstStyle/>
          <a:p>
            <a:endParaRPr lang="en-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10400"/>
          </a:xfrm>
        </p:spPr>
        <p:txBody>
          <a:bodyPr/>
          <a:lstStyle/>
          <a:p>
            <a:r>
              <a:rPr lang="en-CA" dirty="0" smtClean="0"/>
              <a:t>Methodology</a:t>
            </a:r>
            <a:endParaRPr lang="en-CA" dirty="0"/>
          </a:p>
        </p:txBody>
      </p:sp>
      <p:sp>
        <p:nvSpPr>
          <p:cNvPr id="3" name="Content Placeholder 2"/>
          <p:cNvSpPr>
            <a:spLocks noGrp="1"/>
          </p:cNvSpPr>
          <p:nvPr>
            <p:ph idx="1"/>
          </p:nvPr>
        </p:nvSpPr>
        <p:spPr/>
        <p:txBody>
          <a:bodyPr>
            <a:normAutofit/>
          </a:bodyPr>
          <a:lstStyle/>
          <a:p>
            <a:endParaRPr lang="en-CA" dirty="0" smtClean="0"/>
          </a:p>
          <a:p>
            <a:endParaRPr lang="en-GB" dirty="0" smtClean="0"/>
          </a:p>
          <a:p>
            <a:endParaRPr lang="en-GB" dirty="0" smtClean="0"/>
          </a:p>
          <a:p>
            <a:r>
              <a:rPr lang="en-GB" dirty="0" smtClean="0"/>
              <a:t>where	 is the prevalence of exposure to category </a:t>
            </a:r>
            <a:r>
              <a:rPr lang="en-GB" i="1" dirty="0" err="1" smtClean="0"/>
              <a:t>i</a:t>
            </a:r>
            <a:r>
              <a:rPr lang="en-GB" dirty="0" smtClean="0"/>
              <a:t> of the risk factor</a:t>
            </a:r>
            <a:endParaRPr lang="en-CA" dirty="0" smtClean="0"/>
          </a:p>
          <a:p>
            <a:r>
              <a:rPr lang="en-GB" dirty="0" smtClean="0"/>
              <a:t>	  is the corresponding relative risk for category </a:t>
            </a:r>
            <a:r>
              <a:rPr lang="en-GB" i="1" dirty="0" err="1" smtClean="0"/>
              <a:t>i</a:t>
            </a:r>
            <a:r>
              <a:rPr lang="en-GB" dirty="0" smtClean="0"/>
              <a:t> of the risk factor relative to the reference category, and</a:t>
            </a:r>
            <a:endParaRPr lang="en-CA" dirty="0" smtClean="0"/>
          </a:p>
          <a:p>
            <a:r>
              <a:rPr lang="en-GB" i="1" dirty="0" err="1" smtClean="0"/>
              <a:t>i</a:t>
            </a:r>
            <a:r>
              <a:rPr lang="en-GB" i="1" dirty="0" smtClean="0"/>
              <a:t>=0</a:t>
            </a:r>
            <a:r>
              <a:rPr lang="en-GB" dirty="0" smtClean="0"/>
              <a:t>	is the reference (non-exposed) category.</a:t>
            </a:r>
            <a:endParaRPr lang="en-CA" dirty="0" smtClean="0"/>
          </a:p>
        </p:txBody>
      </p:sp>
      <p:graphicFrame>
        <p:nvGraphicFramePr>
          <p:cNvPr id="4" name="Object 3"/>
          <p:cNvGraphicFramePr>
            <a:graphicFrameLocks noChangeAspect="1"/>
          </p:cNvGraphicFramePr>
          <p:nvPr/>
        </p:nvGraphicFramePr>
        <p:xfrm>
          <a:off x="1428729" y="2000240"/>
          <a:ext cx="5235652" cy="1214446"/>
        </p:xfrm>
        <a:graphic>
          <a:graphicData uri="http://schemas.openxmlformats.org/presentationml/2006/ole">
            <p:oleObj spid="_x0000_s1026" name="Equation" r:id="rId3" imgW="1714320" imgH="482400" progId="Equation.3">
              <p:embed/>
            </p:oleObj>
          </a:graphicData>
        </a:graphic>
      </p:graphicFrame>
      <p:graphicFrame>
        <p:nvGraphicFramePr>
          <p:cNvPr id="5" name="Object 4"/>
          <p:cNvGraphicFramePr>
            <a:graphicFrameLocks noChangeAspect="1"/>
          </p:cNvGraphicFramePr>
          <p:nvPr/>
        </p:nvGraphicFramePr>
        <p:xfrm>
          <a:off x="1714480" y="3286124"/>
          <a:ext cx="500066" cy="571504"/>
        </p:xfrm>
        <a:graphic>
          <a:graphicData uri="http://schemas.openxmlformats.org/presentationml/2006/ole">
            <p:oleObj spid="_x0000_s1027" name="Equation" r:id="rId4" imgW="177480" imgH="228600" progId="Equation.3">
              <p:embed/>
            </p:oleObj>
          </a:graphicData>
        </a:graphic>
      </p:graphicFrame>
      <p:graphicFrame>
        <p:nvGraphicFramePr>
          <p:cNvPr id="6" name="Object 5"/>
          <p:cNvGraphicFramePr>
            <a:graphicFrameLocks noChangeAspect="1"/>
          </p:cNvGraphicFramePr>
          <p:nvPr/>
        </p:nvGraphicFramePr>
        <p:xfrm>
          <a:off x="928662" y="4214818"/>
          <a:ext cx="642942" cy="500066"/>
        </p:xfrm>
        <a:graphic>
          <a:graphicData uri="http://schemas.openxmlformats.org/presentationml/2006/ole">
            <p:oleObj spid="_x0000_s1028" name="Equation" r:id="rId5" imgW="266400" imgH="22860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 (Cont.)</a:t>
            </a:r>
            <a:endParaRPr lang="en-CA" dirty="0"/>
          </a:p>
        </p:txBody>
      </p:sp>
      <p:sp>
        <p:nvSpPr>
          <p:cNvPr id="3" name="Content Placeholder 2"/>
          <p:cNvSpPr>
            <a:spLocks noGrp="1"/>
          </p:cNvSpPr>
          <p:nvPr>
            <p:ph idx="1"/>
          </p:nvPr>
        </p:nvSpPr>
        <p:spPr/>
        <p:txBody>
          <a:bodyPr>
            <a:normAutofit/>
          </a:bodyPr>
          <a:lstStyle/>
          <a:p>
            <a:r>
              <a:rPr lang="en-GB" sz="3200" dirty="0" smtClean="0"/>
              <a:t>The following formula is used to estimate the tobacco attributable burden from the global burden of disease for a country:</a:t>
            </a:r>
          </a:p>
          <a:p>
            <a:r>
              <a:rPr lang="en-GB" sz="3200" dirty="0" smtClean="0"/>
              <a:t>Tobacco attributable burden =PAF </a:t>
            </a:r>
            <a:r>
              <a:rPr lang="en-GB" sz="3200" baseline="-25000" dirty="0" smtClean="0"/>
              <a:t>Tobacco</a:t>
            </a:r>
            <a:r>
              <a:rPr lang="en-GB" sz="3200" dirty="0" smtClean="0"/>
              <a:t> x GBD</a:t>
            </a:r>
            <a:endParaRPr lang="en-CA" dirty="0" smtClean="0"/>
          </a:p>
          <a:p>
            <a:r>
              <a:rPr lang="en-GB" dirty="0" err="1" smtClean="0"/>
              <a:t>PAF</a:t>
            </a:r>
            <a:r>
              <a:rPr lang="en-GB" i="1" baseline="-25000" dirty="0" err="1" smtClean="0"/>
              <a:t>tobacco</a:t>
            </a:r>
            <a:r>
              <a:rPr lang="en-GB" dirty="0" smtClean="0"/>
              <a:t>  is the population attributable fraction related to active smoking.</a:t>
            </a:r>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potential Interventions</a:t>
            </a:r>
            <a:endParaRPr lang="en-CA" dirty="0"/>
          </a:p>
        </p:txBody>
      </p:sp>
      <p:graphicFrame>
        <p:nvGraphicFramePr>
          <p:cNvPr id="5" name="Content Placeholder 4"/>
          <p:cNvGraphicFramePr>
            <a:graphicFrameLocks noGrp="1"/>
          </p:cNvGraphicFramePr>
          <p:nvPr>
            <p:ph idx="1"/>
          </p:nvPr>
        </p:nvGraphicFramePr>
        <p:xfrm>
          <a:off x="457200" y="1935163"/>
          <a:ext cx="8229600" cy="4218432"/>
        </p:xfrm>
        <a:graphic>
          <a:graphicData uri="http://schemas.openxmlformats.org/drawingml/2006/table">
            <a:tbl>
              <a:tblPr firstRow="1" bandRow="1">
                <a:tableStyleId>{5C22544A-7EE6-4342-B048-85BDC9FD1C3A}</a:tableStyleId>
              </a:tblPr>
              <a:tblGrid>
                <a:gridCol w="1042966"/>
                <a:gridCol w="5572164"/>
                <a:gridCol w="1614470"/>
              </a:tblGrid>
              <a:tr h="370840">
                <a:tc>
                  <a:txBody>
                    <a:bodyPr/>
                    <a:lstStyle/>
                    <a:p>
                      <a:pPr>
                        <a:lnSpc>
                          <a:spcPct val="100000"/>
                        </a:lnSpc>
                        <a:spcAft>
                          <a:spcPts val="0"/>
                        </a:spcAft>
                      </a:pPr>
                      <a:r>
                        <a:rPr lang="en-CA" sz="2400" b="1" dirty="0">
                          <a:latin typeface="Arial"/>
                          <a:ea typeface="Times New Roman"/>
                          <a:cs typeface="Times New Roman"/>
                        </a:rPr>
                        <a:t> </a:t>
                      </a:r>
                      <a:r>
                        <a:rPr lang="en-CA" sz="2800" b="1" dirty="0" smtClean="0">
                          <a:latin typeface="Agency FB"/>
                          <a:ea typeface="Times New Roman"/>
                          <a:cs typeface="Times New Roman"/>
                        </a:rPr>
                        <a:t>No</a:t>
                      </a:r>
                      <a:r>
                        <a:rPr lang="en-CA" sz="2800" b="1" dirty="0">
                          <a:latin typeface="Agency FB"/>
                          <a:ea typeface="Times New Roman"/>
                          <a:cs typeface="Times New Roman"/>
                        </a:rPr>
                        <a:t>.</a:t>
                      </a:r>
                      <a:endParaRPr lang="en-CA" sz="4000" dirty="0">
                        <a:latin typeface="Times New Roman"/>
                        <a:ea typeface="Times New Roman"/>
                        <a:cs typeface="Times New Roman"/>
                      </a:endParaRPr>
                    </a:p>
                  </a:txBody>
                  <a:tcPr marL="68580" marR="68580" marT="0" marB="0"/>
                </a:tc>
                <a:tc>
                  <a:txBody>
                    <a:bodyPr/>
                    <a:lstStyle/>
                    <a:p>
                      <a:pPr>
                        <a:lnSpc>
                          <a:spcPct val="100000"/>
                        </a:lnSpc>
                        <a:spcAft>
                          <a:spcPts val="0"/>
                        </a:spcAft>
                      </a:pPr>
                      <a:r>
                        <a:rPr lang="en-CA" sz="2800" b="1" dirty="0" smtClean="0">
                          <a:latin typeface="Agency FB"/>
                          <a:ea typeface="Times New Roman"/>
                          <a:cs typeface="Times New Roman"/>
                        </a:rPr>
                        <a:t>Description </a:t>
                      </a:r>
                      <a:r>
                        <a:rPr lang="en-CA" sz="2800" b="1" dirty="0">
                          <a:latin typeface="Agency FB"/>
                          <a:ea typeface="Times New Roman"/>
                          <a:cs typeface="Times New Roman"/>
                        </a:rPr>
                        <a:t>of intervention</a:t>
                      </a:r>
                      <a:endParaRPr lang="en-CA" sz="4000" dirty="0">
                        <a:latin typeface="Times New Roman"/>
                        <a:ea typeface="Times New Roman"/>
                        <a:cs typeface="Times New Roman"/>
                      </a:endParaRPr>
                    </a:p>
                  </a:txBody>
                  <a:tcPr marL="68580" marR="68580" marT="0" marB="0"/>
                </a:tc>
                <a:tc>
                  <a:txBody>
                    <a:bodyPr/>
                    <a:lstStyle/>
                    <a:p>
                      <a:pPr>
                        <a:lnSpc>
                          <a:spcPct val="100000"/>
                        </a:lnSpc>
                        <a:spcAft>
                          <a:spcPts val="0"/>
                        </a:spcAft>
                      </a:pPr>
                      <a:r>
                        <a:rPr lang="en-CA" sz="2400">
                          <a:latin typeface="Arial"/>
                          <a:ea typeface="Times New Roman"/>
                          <a:cs typeface="Times New Roman"/>
                        </a:rPr>
                        <a:t> </a:t>
                      </a:r>
                      <a:r>
                        <a:rPr lang="en-CA" sz="2800" b="1" smtClean="0">
                          <a:latin typeface="Agency FB"/>
                          <a:ea typeface="Times New Roman"/>
                          <a:cs typeface="Times New Roman"/>
                        </a:rPr>
                        <a:t>Population </a:t>
                      </a:r>
                      <a:r>
                        <a:rPr lang="en-CA" sz="2800" b="1" dirty="0">
                          <a:latin typeface="Agency FB"/>
                          <a:ea typeface="Times New Roman"/>
                          <a:cs typeface="Times New Roman"/>
                        </a:rPr>
                        <a:t>coverage</a:t>
                      </a:r>
                      <a:endParaRPr lang="en-CA" sz="4000" dirty="0">
                        <a:latin typeface="Times New Roman"/>
                        <a:ea typeface="Times New Roman"/>
                        <a:cs typeface="Times New Roman"/>
                      </a:endParaRPr>
                    </a:p>
                  </a:txBody>
                  <a:tcPr marL="68580" marR="68580" marT="0" marB="0"/>
                </a:tc>
              </a:tr>
              <a:tr h="370840">
                <a:tc>
                  <a:txBody>
                    <a:bodyPr/>
                    <a:lstStyle/>
                    <a:p>
                      <a:pPr algn="ctr">
                        <a:lnSpc>
                          <a:spcPct val="115000"/>
                        </a:lnSpc>
                        <a:spcAft>
                          <a:spcPts val="0"/>
                        </a:spcAft>
                      </a:pPr>
                      <a:r>
                        <a:rPr lang="en-CA" sz="2400" dirty="0">
                          <a:latin typeface="Arial"/>
                          <a:ea typeface="Times New Roman"/>
                          <a:cs typeface="Times New Roman"/>
                        </a:rPr>
                        <a:t>1</a:t>
                      </a:r>
                      <a:endParaRPr lang="en-CA" sz="4000" dirty="0">
                        <a:latin typeface="Times New Roman"/>
                        <a:ea typeface="Times New Roman"/>
                        <a:cs typeface="Times New Roman"/>
                      </a:endParaRPr>
                    </a:p>
                  </a:txBody>
                  <a:tcPr marL="68580" marR="68580" marT="0" marB="0" anchor="ctr"/>
                </a:tc>
                <a:tc>
                  <a:txBody>
                    <a:bodyPr/>
                    <a:lstStyle/>
                    <a:p>
                      <a:pPr>
                        <a:lnSpc>
                          <a:spcPct val="115000"/>
                        </a:lnSpc>
                        <a:spcAft>
                          <a:spcPts val="0"/>
                        </a:spcAft>
                      </a:pPr>
                      <a:r>
                        <a:rPr lang="en-CA" sz="2400" dirty="0">
                          <a:latin typeface="Arial"/>
                          <a:ea typeface="Times New Roman"/>
                          <a:cs typeface="Times New Roman"/>
                        </a:rPr>
                        <a:t>Current Scenario (tax at current rates)</a:t>
                      </a:r>
                      <a:endParaRPr lang="en-CA" sz="4000" dirty="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CA" sz="2400" dirty="0">
                          <a:latin typeface="Arial"/>
                          <a:ea typeface="Times New Roman"/>
                          <a:cs typeface="Times New Roman"/>
                        </a:rPr>
                        <a:t> </a:t>
                      </a:r>
                      <a:endParaRPr lang="en-CA" sz="4000" dirty="0">
                        <a:latin typeface="Times New Roman"/>
                        <a:ea typeface="Times New Roman"/>
                        <a:cs typeface="Times New Roman"/>
                      </a:endParaRPr>
                    </a:p>
                  </a:txBody>
                  <a:tcPr marL="68580" marR="68580" marT="0" marB="0" anchor="ctr"/>
                </a:tc>
              </a:tr>
              <a:tr h="370840">
                <a:tc>
                  <a:txBody>
                    <a:bodyPr/>
                    <a:lstStyle/>
                    <a:p>
                      <a:pPr algn="ctr">
                        <a:lnSpc>
                          <a:spcPct val="115000"/>
                        </a:lnSpc>
                        <a:spcAft>
                          <a:spcPts val="0"/>
                        </a:spcAft>
                      </a:pPr>
                      <a:r>
                        <a:rPr lang="en-CA" sz="2400" dirty="0">
                          <a:latin typeface="Arial"/>
                          <a:ea typeface="Times New Roman"/>
                          <a:cs typeface="Times New Roman"/>
                        </a:rPr>
                        <a:t>2</a:t>
                      </a:r>
                      <a:endParaRPr lang="en-CA" sz="4000" dirty="0">
                        <a:latin typeface="Times New Roman"/>
                        <a:ea typeface="Times New Roman"/>
                        <a:cs typeface="Times New Roman"/>
                      </a:endParaRPr>
                    </a:p>
                  </a:txBody>
                  <a:tcPr marL="68580" marR="68580" marT="0" marB="0" anchor="ctr"/>
                </a:tc>
                <a:tc>
                  <a:txBody>
                    <a:bodyPr/>
                    <a:lstStyle/>
                    <a:p>
                      <a:pPr>
                        <a:lnSpc>
                          <a:spcPct val="115000"/>
                        </a:lnSpc>
                        <a:spcAft>
                          <a:spcPts val="0"/>
                        </a:spcAft>
                      </a:pPr>
                      <a:r>
                        <a:rPr lang="en-CA" sz="2400">
                          <a:latin typeface="Arial"/>
                          <a:ea typeface="Times New Roman"/>
                          <a:cs typeface="Times New Roman"/>
                        </a:rPr>
                        <a:t>Increased taxation</a:t>
                      </a:r>
                      <a:endParaRPr lang="en-CA" sz="4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CA" sz="2400">
                          <a:latin typeface="Arial"/>
                          <a:ea typeface="Times New Roman"/>
                          <a:cs typeface="Times New Roman"/>
                        </a:rPr>
                        <a:t>95%</a:t>
                      </a:r>
                      <a:endParaRPr lang="en-CA" sz="4000">
                        <a:latin typeface="Times New Roman"/>
                        <a:ea typeface="Times New Roman"/>
                        <a:cs typeface="Times New Roman"/>
                      </a:endParaRPr>
                    </a:p>
                  </a:txBody>
                  <a:tcPr marL="68580" marR="68580" marT="0" marB="0" anchor="ctr"/>
                </a:tc>
              </a:tr>
              <a:tr h="370840">
                <a:tc>
                  <a:txBody>
                    <a:bodyPr/>
                    <a:lstStyle/>
                    <a:p>
                      <a:pPr algn="ctr">
                        <a:lnSpc>
                          <a:spcPct val="115000"/>
                        </a:lnSpc>
                        <a:spcAft>
                          <a:spcPts val="0"/>
                        </a:spcAft>
                      </a:pPr>
                      <a:r>
                        <a:rPr lang="en-CA" sz="2400" dirty="0">
                          <a:latin typeface="Arial"/>
                          <a:ea typeface="Times New Roman"/>
                          <a:cs typeface="Times New Roman"/>
                        </a:rPr>
                        <a:t>3</a:t>
                      </a:r>
                      <a:endParaRPr lang="en-CA" sz="4000" dirty="0">
                        <a:latin typeface="Times New Roman"/>
                        <a:ea typeface="Times New Roman"/>
                        <a:cs typeface="Times New Roman"/>
                      </a:endParaRPr>
                    </a:p>
                  </a:txBody>
                  <a:tcPr marL="68580" marR="68580" marT="0" marB="0" anchor="ctr"/>
                </a:tc>
                <a:tc>
                  <a:txBody>
                    <a:bodyPr/>
                    <a:lstStyle/>
                    <a:p>
                      <a:pPr>
                        <a:lnSpc>
                          <a:spcPct val="115000"/>
                        </a:lnSpc>
                        <a:spcAft>
                          <a:spcPts val="0"/>
                        </a:spcAft>
                      </a:pPr>
                      <a:r>
                        <a:rPr lang="en-CA" sz="2400">
                          <a:latin typeface="Arial"/>
                          <a:ea typeface="Times New Roman"/>
                          <a:cs typeface="Times New Roman"/>
                        </a:rPr>
                        <a:t>Comprehensive advertising ban</a:t>
                      </a:r>
                      <a:endParaRPr lang="en-CA" sz="4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CA" sz="2400">
                          <a:latin typeface="Arial"/>
                          <a:ea typeface="Times New Roman"/>
                          <a:cs typeface="Times New Roman"/>
                        </a:rPr>
                        <a:t>50%</a:t>
                      </a:r>
                      <a:endParaRPr lang="en-CA" sz="4000">
                        <a:latin typeface="Times New Roman"/>
                        <a:ea typeface="Times New Roman"/>
                        <a:cs typeface="Times New Roman"/>
                      </a:endParaRPr>
                    </a:p>
                  </a:txBody>
                  <a:tcPr marL="68580" marR="68580" marT="0" marB="0" anchor="ctr"/>
                </a:tc>
              </a:tr>
              <a:tr h="370840">
                <a:tc>
                  <a:txBody>
                    <a:bodyPr/>
                    <a:lstStyle/>
                    <a:p>
                      <a:pPr algn="ctr">
                        <a:lnSpc>
                          <a:spcPct val="115000"/>
                        </a:lnSpc>
                        <a:spcAft>
                          <a:spcPts val="0"/>
                        </a:spcAft>
                      </a:pPr>
                      <a:r>
                        <a:rPr lang="en-CA" sz="2400" dirty="0">
                          <a:latin typeface="Arial"/>
                          <a:ea typeface="Times New Roman"/>
                          <a:cs typeface="Times New Roman"/>
                        </a:rPr>
                        <a:t>4</a:t>
                      </a:r>
                      <a:endParaRPr lang="en-CA" sz="4000" dirty="0">
                        <a:latin typeface="Times New Roman"/>
                        <a:ea typeface="Times New Roman"/>
                        <a:cs typeface="Times New Roman"/>
                      </a:endParaRPr>
                    </a:p>
                  </a:txBody>
                  <a:tcPr marL="68580" marR="68580" marT="0" marB="0" anchor="ctr"/>
                </a:tc>
                <a:tc>
                  <a:txBody>
                    <a:bodyPr/>
                    <a:lstStyle/>
                    <a:p>
                      <a:pPr>
                        <a:lnSpc>
                          <a:spcPct val="115000"/>
                        </a:lnSpc>
                        <a:spcAft>
                          <a:spcPts val="0"/>
                        </a:spcAft>
                      </a:pPr>
                      <a:r>
                        <a:rPr lang="en-CA" sz="2400">
                          <a:latin typeface="Arial"/>
                          <a:ea typeface="Times New Roman"/>
                          <a:cs typeface="Times New Roman"/>
                        </a:rPr>
                        <a:t>Clean indoor air laws</a:t>
                      </a:r>
                      <a:endParaRPr lang="en-CA" sz="4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CA" sz="2400">
                          <a:latin typeface="Arial"/>
                          <a:ea typeface="Times New Roman"/>
                          <a:cs typeface="Times New Roman"/>
                        </a:rPr>
                        <a:t>50%</a:t>
                      </a:r>
                      <a:endParaRPr lang="en-CA" sz="4000">
                        <a:latin typeface="Times New Roman"/>
                        <a:ea typeface="Times New Roman"/>
                        <a:cs typeface="Times New Roman"/>
                      </a:endParaRPr>
                    </a:p>
                  </a:txBody>
                  <a:tcPr marL="68580" marR="68580" marT="0" marB="0" anchor="ctr"/>
                </a:tc>
              </a:tr>
              <a:tr h="370840">
                <a:tc>
                  <a:txBody>
                    <a:bodyPr/>
                    <a:lstStyle/>
                    <a:p>
                      <a:pPr algn="ctr">
                        <a:lnSpc>
                          <a:spcPct val="115000"/>
                        </a:lnSpc>
                        <a:spcAft>
                          <a:spcPts val="0"/>
                        </a:spcAft>
                      </a:pPr>
                      <a:r>
                        <a:rPr lang="en-CA" sz="2400" dirty="0">
                          <a:latin typeface="Arial"/>
                          <a:ea typeface="Times New Roman"/>
                          <a:cs typeface="Times New Roman"/>
                        </a:rPr>
                        <a:t>5</a:t>
                      </a:r>
                      <a:endParaRPr lang="en-CA" sz="4000" dirty="0">
                        <a:latin typeface="Times New Roman"/>
                        <a:ea typeface="Times New Roman"/>
                        <a:cs typeface="Times New Roman"/>
                      </a:endParaRPr>
                    </a:p>
                  </a:txBody>
                  <a:tcPr marL="68580" marR="68580" marT="0" marB="0" anchor="ctr"/>
                </a:tc>
                <a:tc>
                  <a:txBody>
                    <a:bodyPr/>
                    <a:lstStyle/>
                    <a:p>
                      <a:pPr>
                        <a:lnSpc>
                          <a:spcPct val="115000"/>
                        </a:lnSpc>
                        <a:spcAft>
                          <a:spcPts val="0"/>
                        </a:spcAft>
                      </a:pPr>
                      <a:r>
                        <a:rPr lang="en-CA" sz="2400">
                          <a:latin typeface="Arial"/>
                          <a:ea typeface="Times New Roman"/>
                          <a:cs typeface="Times New Roman"/>
                        </a:rPr>
                        <a:t>Information and labelling</a:t>
                      </a:r>
                      <a:endParaRPr lang="en-CA" sz="4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CA" sz="2400">
                          <a:latin typeface="Arial"/>
                          <a:ea typeface="Times New Roman"/>
                          <a:cs typeface="Times New Roman"/>
                        </a:rPr>
                        <a:t>80%</a:t>
                      </a:r>
                      <a:endParaRPr lang="en-CA" sz="4000">
                        <a:latin typeface="Times New Roman"/>
                        <a:ea typeface="Times New Roman"/>
                        <a:cs typeface="Times New Roman"/>
                      </a:endParaRPr>
                    </a:p>
                  </a:txBody>
                  <a:tcPr marL="68580" marR="68580" marT="0" marB="0" anchor="ctr"/>
                </a:tc>
              </a:tr>
              <a:tr h="370840">
                <a:tc>
                  <a:txBody>
                    <a:bodyPr/>
                    <a:lstStyle/>
                    <a:p>
                      <a:pPr algn="ctr">
                        <a:lnSpc>
                          <a:spcPct val="115000"/>
                        </a:lnSpc>
                        <a:spcAft>
                          <a:spcPts val="0"/>
                        </a:spcAft>
                      </a:pPr>
                      <a:r>
                        <a:rPr lang="en-CA" sz="2400" dirty="0">
                          <a:latin typeface="Arial"/>
                          <a:ea typeface="Times New Roman"/>
                          <a:cs typeface="Times New Roman"/>
                        </a:rPr>
                        <a:t>6</a:t>
                      </a:r>
                      <a:endParaRPr lang="en-CA" sz="4000" dirty="0">
                        <a:latin typeface="Times New Roman"/>
                        <a:ea typeface="Times New Roman"/>
                        <a:cs typeface="Times New Roman"/>
                      </a:endParaRPr>
                    </a:p>
                  </a:txBody>
                  <a:tcPr marL="68580" marR="68580" marT="0" marB="0" anchor="ctr"/>
                </a:tc>
                <a:tc>
                  <a:txBody>
                    <a:bodyPr/>
                    <a:lstStyle/>
                    <a:p>
                      <a:pPr>
                        <a:lnSpc>
                          <a:spcPct val="115000"/>
                        </a:lnSpc>
                        <a:spcAft>
                          <a:spcPts val="0"/>
                        </a:spcAft>
                      </a:pPr>
                      <a:r>
                        <a:rPr lang="en-CA" sz="2400">
                          <a:latin typeface="Arial"/>
                          <a:ea typeface="Times New Roman"/>
                          <a:cs typeface="Times New Roman"/>
                        </a:rPr>
                        <a:t>Nicotine Replacement therapy</a:t>
                      </a:r>
                      <a:endParaRPr lang="en-CA" sz="4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CA" sz="2400">
                          <a:latin typeface="Arial"/>
                          <a:ea typeface="Times New Roman"/>
                          <a:cs typeface="Times New Roman"/>
                        </a:rPr>
                        <a:t>10%</a:t>
                      </a:r>
                      <a:endParaRPr lang="en-CA" sz="4000">
                        <a:latin typeface="Times New Roman"/>
                        <a:ea typeface="Times New Roman"/>
                        <a:cs typeface="Times New Roman"/>
                      </a:endParaRPr>
                    </a:p>
                  </a:txBody>
                  <a:tcPr marL="68580" marR="68580" marT="0" marB="0" anchor="ctr"/>
                </a:tc>
              </a:tr>
              <a:tr h="370840">
                <a:tc>
                  <a:txBody>
                    <a:bodyPr/>
                    <a:lstStyle/>
                    <a:p>
                      <a:pPr algn="ctr">
                        <a:lnSpc>
                          <a:spcPct val="115000"/>
                        </a:lnSpc>
                        <a:spcAft>
                          <a:spcPts val="0"/>
                        </a:spcAft>
                      </a:pPr>
                      <a:r>
                        <a:rPr lang="en-CA" sz="2400" dirty="0">
                          <a:latin typeface="Arial"/>
                          <a:ea typeface="Times New Roman"/>
                          <a:cs typeface="Times New Roman"/>
                        </a:rPr>
                        <a:t>7</a:t>
                      </a:r>
                      <a:endParaRPr lang="en-CA" sz="4000" dirty="0">
                        <a:latin typeface="Times New Roman"/>
                        <a:ea typeface="Times New Roman"/>
                        <a:cs typeface="Times New Roman"/>
                      </a:endParaRPr>
                    </a:p>
                  </a:txBody>
                  <a:tcPr marL="68580" marR="68580" marT="0" marB="0" anchor="ctr"/>
                </a:tc>
                <a:tc>
                  <a:txBody>
                    <a:bodyPr/>
                    <a:lstStyle/>
                    <a:p>
                      <a:pPr>
                        <a:lnSpc>
                          <a:spcPct val="115000"/>
                        </a:lnSpc>
                        <a:spcAft>
                          <a:spcPts val="0"/>
                        </a:spcAft>
                      </a:pPr>
                      <a:r>
                        <a:rPr lang="en-CA" sz="2400">
                          <a:latin typeface="Arial"/>
                          <a:ea typeface="Times New Roman"/>
                          <a:cs typeface="Times New Roman"/>
                        </a:rPr>
                        <a:t>Brief advice</a:t>
                      </a:r>
                      <a:endParaRPr lang="en-CA" sz="400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CA" sz="2400">
                          <a:latin typeface="Arial"/>
                          <a:ea typeface="Times New Roman"/>
                          <a:cs typeface="Times New Roman"/>
                        </a:rPr>
                        <a:t>10%</a:t>
                      </a:r>
                      <a:endParaRPr lang="en-CA" sz="4000">
                        <a:latin typeface="Times New Roman"/>
                        <a:ea typeface="Times New Roman"/>
                        <a:cs typeface="Times New Roman"/>
                      </a:endParaRPr>
                    </a:p>
                  </a:txBody>
                  <a:tcPr marL="68580" marR="68580" marT="0" marB="0" anchor="ctr"/>
                </a:tc>
              </a:tr>
              <a:tr h="370840">
                <a:tc>
                  <a:txBody>
                    <a:bodyPr/>
                    <a:lstStyle/>
                    <a:p>
                      <a:pPr algn="ctr">
                        <a:lnSpc>
                          <a:spcPct val="115000"/>
                        </a:lnSpc>
                        <a:spcAft>
                          <a:spcPts val="0"/>
                        </a:spcAft>
                      </a:pPr>
                      <a:r>
                        <a:rPr lang="en-CA" sz="2400" dirty="0">
                          <a:latin typeface="Arial"/>
                          <a:ea typeface="Times New Roman"/>
                          <a:cs typeface="Times New Roman"/>
                        </a:rPr>
                        <a:t>8</a:t>
                      </a:r>
                      <a:endParaRPr lang="en-CA" sz="4000" dirty="0">
                        <a:latin typeface="Times New Roman"/>
                        <a:ea typeface="Times New Roman"/>
                        <a:cs typeface="Times New Roman"/>
                      </a:endParaRPr>
                    </a:p>
                  </a:txBody>
                  <a:tcPr marL="68580" marR="68580" marT="0" marB="0" anchor="ctr"/>
                </a:tc>
                <a:tc>
                  <a:txBody>
                    <a:bodyPr/>
                    <a:lstStyle/>
                    <a:p>
                      <a:pPr>
                        <a:lnSpc>
                          <a:spcPct val="115000"/>
                        </a:lnSpc>
                        <a:spcAft>
                          <a:spcPts val="0"/>
                        </a:spcAft>
                      </a:pPr>
                      <a:r>
                        <a:rPr lang="en-CA" sz="2400" dirty="0">
                          <a:latin typeface="Arial"/>
                          <a:ea typeface="Times New Roman"/>
                          <a:cs typeface="Times New Roman"/>
                        </a:rPr>
                        <a:t>Counselling</a:t>
                      </a:r>
                      <a:endParaRPr lang="en-CA" sz="4000" dirty="0">
                        <a:latin typeface="Times New Roman"/>
                        <a:ea typeface="Times New Roman"/>
                        <a:cs typeface="Times New Roman"/>
                      </a:endParaRPr>
                    </a:p>
                  </a:txBody>
                  <a:tcPr marL="68580" marR="68580" marT="0" marB="0"/>
                </a:tc>
                <a:tc>
                  <a:txBody>
                    <a:bodyPr/>
                    <a:lstStyle/>
                    <a:p>
                      <a:pPr algn="ctr">
                        <a:lnSpc>
                          <a:spcPct val="115000"/>
                        </a:lnSpc>
                        <a:spcAft>
                          <a:spcPts val="0"/>
                        </a:spcAft>
                      </a:pPr>
                      <a:r>
                        <a:rPr lang="en-CA" sz="2400" dirty="0">
                          <a:latin typeface="Arial"/>
                          <a:ea typeface="Times New Roman"/>
                          <a:cs typeface="Times New Roman"/>
                        </a:rPr>
                        <a:t>10%</a:t>
                      </a:r>
                      <a:endParaRPr lang="en-CA" sz="4000" dirty="0">
                        <a:latin typeface="Times New Roman"/>
                        <a:ea typeface="Times New Roman"/>
                        <a:cs typeface="Times New Roman"/>
                      </a:endParaRPr>
                    </a:p>
                  </a:txBody>
                  <a:tcPr marL="68580" marR="68580" marT="0" marB="0" anchor="ct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pPr fontAlgn="b"/>
            <a:r>
              <a:rPr lang="en-GB" dirty="0"/>
              <a:t> </a:t>
            </a:r>
            <a:br>
              <a:rPr lang="en-GB" dirty="0"/>
            </a:br>
            <a:r>
              <a:rPr lang="en-CA" sz="3600" b="1" dirty="0"/>
              <a:t>Cost per capita and cost per DALY information </a:t>
            </a:r>
            <a:endParaRPr lang="en-CA" dirty="0"/>
          </a:p>
        </p:txBody>
      </p:sp>
      <p:graphicFrame>
        <p:nvGraphicFramePr>
          <p:cNvPr id="4" name="Content Placeholder 3"/>
          <p:cNvGraphicFramePr>
            <a:graphicFrameLocks noGrp="1"/>
          </p:cNvGraphicFramePr>
          <p:nvPr>
            <p:ph idx="1"/>
          </p:nvPr>
        </p:nvGraphicFramePr>
        <p:xfrm>
          <a:off x="457200" y="1071544"/>
          <a:ext cx="8229599" cy="4503194"/>
        </p:xfrm>
        <a:graphic>
          <a:graphicData uri="http://schemas.openxmlformats.org/drawingml/2006/table">
            <a:tbl>
              <a:tblPr firstRow="1" bandRow="1">
                <a:tableStyleId>{5C22544A-7EE6-4342-B048-85BDC9FD1C3A}</a:tableStyleId>
              </a:tblPr>
              <a:tblGrid>
                <a:gridCol w="471462"/>
                <a:gridCol w="3500462"/>
                <a:gridCol w="714380"/>
                <a:gridCol w="785818"/>
                <a:gridCol w="928694"/>
                <a:gridCol w="928694"/>
                <a:gridCol w="900089"/>
              </a:tblGrid>
              <a:tr h="413754">
                <a:tc>
                  <a:txBody>
                    <a:bodyPr/>
                    <a:lstStyle/>
                    <a:p>
                      <a:pPr algn="l" fontAlgn="b"/>
                      <a:r>
                        <a:rPr lang="en-GB" sz="2000" b="1" i="0" u="none" strike="noStrike" dirty="0">
                          <a:solidFill>
                            <a:srgbClr val="000000"/>
                          </a:solidFill>
                          <a:latin typeface="Arial"/>
                          <a:ea typeface="Times New Roman"/>
                        </a:rPr>
                        <a:t> </a:t>
                      </a:r>
                      <a:endParaRPr lang="en-GB" sz="2000" b="1" i="0" u="none" strike="noStrike" dirty="0">
                        <a:solidFill>
                          <a:srgbClr val="000000"/>
                        </a:solidFill>
                        <a:latin typeface="Arial"/>
                      </a:endParaRPr>
                    </a:p>
                  </a:txBody>
                  <a:tcPr marL="0" marR="0" marT="0" marB="0" anchor="b"/>
                </a:tc>
                <a:tc>
                  <a:txBody>
                    <a:bodyPr/>
                    <a:lstStyle/>
                    <a:p>
                      <a:pPr algn="l" fontAlgn="b"/>
                      <a:r>
                        <a:rPr lang="en-GB" sz="1600" b="0" i="0" u="none" strike="noStrike">
                          <a:solidFill>
                            <a:srgbClr val="000000"/>
                          </a:solidFill>
                          <a:latin typeface="Arial"/>
                          <a:ea typeface="Times New Roman"/>
                        </a:rPr>
                        <a:t> </a:t>
                      </a:r>
                      <a:endParaRPr lang="en-GB" sz="1600" b="0" i="0" u="none" strike="noStrike">
                        <a:solidFill>
                          <a:srgbClr val="000000"/>
                        </a:solidFill>
                        <a:latin typeface="Arial"/>
                      </a:endParaRPr>
                    </a:p>
                  </a:txBody>
                  <a:tcPr marL="0" marR="0" marT="0" marB="0" anchor="b"/>
                </a:tc>
                <a:tc>
                  <a:txBody>
                    <a:bodyPr/>
                    <a:lstStyle/>
                    <a:p>
                      <a:pPr algn="l" fontAlgn="b"/>
                      <a:r>
                        <a:rPr lang="en-GB" sz="1600" b="0" i="0" u="none" strike="noStrike" dirty="0">
                          <a:solidFill>
                            <a:srgbClr val="000000"/>
                          </a:solidFill>
                          <a:latin typeface="Arial"/>
                          <a:ea typeface="Times New Roman"/>
                        </a:rPr>
                        <a:t> </a:t>
                      </a:r>
                      <a:endParaRPr lang="en-GB" sz="1600" b="0" i="0" u="none" strike="noStrike" dirty="0">
                        <a:solidFill>
                          <a:srgbClr val="000000"/>
                        </a:solidFill>
                        <a:latin typeface="Arial"/>
                      </a:endParaRPr>
                    </a:p>
                  </a:txBody>
                  <a:tcPr marL="0" marR="0" marT="0" marB="0" anchor="b"/>
                </a:tc>
                <a:tc gridSpan="2">
                  <a:txBody>
                    <a:bodyPr/>
                    <a:lstStyle/>
                    <a:p>
                      <a:pPr algn="ctr" fontAlgn="b"/>
                      <a:r>
                        <a:rPr lang="en-GB" sz="1600" b="1" i="0" u="none" strike="noStrike">
                          <a:solidFill>
                            <a:srgbClr val="000000"/>
                          </a:solidFill>
                          <a:latin typeface="Arial"/>
                        </a:rPr>
                        <a:t>Ethiopia</a:t>
                      </a:r>
                    </a:p>
                  </a:txBody>
                  <a:tcPr marL="0" marR="0" marT="0" marB="0" anchor="b"/>
                </a:tc>
                <a:tc hMerge="1">
                  <a:txBody>
                    <a:bodyPr/>
                    <a:lstStyle/>
                    <a:p>
                      <a:endParaRPr lang="en-CA"/>
                    </a:p>
                  </a:txBody>
                  <a:tcPr/>
                </a:tc>
                <a:tc gridSpan="2">
                  <a:txBody>
                    <a:bodyPr/>
                    <a:lstStyle/>
                    <a:p>
                      <a:pPr algn="ctr" fontAlgn="b"/>
                      <a:r>
                        <a:rPr lang="en-GB" sz="1600" b="1" i="0" u="none" strike="noStrike" dirty="0">
                          <a:solidFill>
                            <a:srgbClr val="000000"/>
                          </a:solidFill>
                          <a:latin typeface="Arial"/>
                        </a:rPr>
                        <a:t>Kenya</a:t>
                      </a:r>
                    </a:p>
                  </a:txBody>
                  <a:tcPr marL="0" marR="0" marT="0" marB="0" anchor="b"/>
                </a:tc>
                <a:tc hMerge="1">
                  <a:txBody>
                    <a:bodyPr/>
                    <a:lstStyle/>
                    <a:p>
                      <a:endParaRPr lang="en-CA"/>
                    </a:p>
                  </a:txBody>
                  <a:tcPr/>
                </a:tc>
              </a:tr>
              <a:tr h="993011">
                <a:tc>
                  <a:txBody>
                    <a:bodyPr/>
                    <a:lstStyle/>
                    <a:p>
                      <a:pPr algn="ctr" fontAlgn="b"/>
                      <a:r>
                        <a:rPr lang="en-GB" sz="1600" b="0" i="0" u="none" strike="noStrike">
                          <a:solidFill>
                            <a:srgbClr val="000000"/>
                          </a:solidFill>
                          <a:latin typeface="Agency FB"/>
                        </a:rPr>
                        <a:t>No.</a:t>
                      </a:r>
                    </a:p>
                  </a:txBody>
                  <a:tcPr marL="0" marR="0" marT="0" marB="0"/>
                </a:tc>
                <a:tc>
                  <a:txBody>
                    <a:bodyPr/>
                    <a:lstStyle/>
                    <a:p>
                      <a:pPr algn="ctr" fontAlgn="b"/>
                      <a:r>
                        <a:rPr lang="en-GB" sz="1600" b="0" i="0" u="none" strike="noStrike">
                          <a:solidFill>
                            <a:srgbClr val="000000"/>
                          </a:solidFill>
                          <a:latin typeface="Agency FB"/>
                        </a:rPr>
                        <a:t>Description of intervention</a:t>
                      </a:r>
                    </a:p>
                  </a:txBody>
                  <a:tcPr marL="0" marR="0" marT="0" marB="0"/>
                </a:tc>
                <a:tc>
                  <a:txBody>
                    <a:bodyPr/>
                    <a:lstStyle/>
                    <a:p>
                      <a:pPr algn="ctr" fontAlgn="b"/>
                      <a:r>
                        <a:rPr lang="en-GB" sz="1600" b="0" i="0" u="none" strike="noStrike">
                          <a:solidFill>
                            <a:srgbClr val="000000"/>
                          </a:solidFill>
                          <a:latin typeface="Agency FB"/>
                        </a:rPr>
                        <a:t>Population coverage</a:t>
                      </a:r>
                    </a:p>
                  </a:txBody>
                  <a:tcPr marL="0" marR="0" marT="0" marB="0"/>
                </a:tc>
                <a:tc>
                  <a:txBody>
                    <a:bodyPr/>
                    <a:lstStyle/>
                    <a:p>
                      <a:pPr algn="ctr" fontAlgn="b"/>
                      <a:r>
                        <a:rPr lang="en-CA" sz="1600" b="0" i="0" u="none" strike="noStrike">
                          <a:solidFill>
                            <a:srgbClr val="000000"/>
                          </a:solidFill>
                          <a:latin typeface="Agency FB"/>
                        </a:rPr>
                        <a:t>Cost per year per capita (US$)</a:t>
                      </a:r>
                    </a:p>
                  </a:txBody>
                  <a:tcPr marL="0" marR="0" marT="0" marB="0"/>
                </a:tc>
                <a:tc>
                  <a:txBody>
                    <a:bodyPr/>
                    <a:lstStyle/>
                    <a:p>
                      <a:pPr algn="ctr" fontAlgn="b"/>
                      <a:r>
                        <a:rPr lang="en-CA" sz="1600" b="0" i="0" u="none" strike="noStrike">
                          <a:solidFill>
                            <a:srgbClr val="000000"/>
                          </a:solidFill>
                          <a:latin typeface="Agency FB"/>
                        </a:rPr>
                        <a:t>ACER (US$ per DALY saved)</a:t>
                      </a:r>
                    </a:p>
                  </a:txBody>
                  <a:tcPr marL="0" marR="0" marT="0" marB="0"/>
                </a:tc>
                <a:tc>
                  <a:txBody>
                    <a:bodyPr/>
                    <a:lstStyle/>
                    <a:p>
                      <a:pPr algn="ctr" fontAlgn="b"/>
                      <a:r>
                        <a:rPr lang="en-CA" sz="1600" b="0" i="0" u="none" strike="noStrike">
                          <a:solidFill>
                            <a:srgbClr val="000000"/>
                          </a:solidFill>
                          <a:latin typeface="Agency FB"/>
                        </a:rPr>
                        <a:t>Cost per year per capita (US$)</a:t>
                      </a:r>
                    </a:p>
                  </a:txBody>
                  <a:tcPr marL="0" marR="0" marT="0" marB="0"/>
                </a:tc>
                <a:tc>
                  <a:txBody>
                    <a:bodyPr/>
                    <a:lstStyle/>
                    <a:p>
                      <a:pPr algn="ctr" fontAlgn="b"/>
                      <a:r>
                        <a:rPr lang="en-CA" sz="1600" b="0" i="0" u="none" strike="noStrike" dirty="0">
                          <a:solidFill>
                            <a:srgbClr val="000000"/>
                          </a:solidFill>
                          <a:latin typeface="Agency FB"/>
                        </a:rPr>
                        <a:t>ACER (US$ per DALY saved)</a:t>
                      </a:r>
                    </a:p>
                  </a:txBody>
                  <a:tcPr marL="0" marR="0" marT="0" marB="0"/>
                </a:tc>
              </a:tr>
              <a:tr h="450625">
                <a:tc>
                  <a:txBody>
                    <a:bodyPr/>
                    <a:lstStyle/>
                    <a:p>
                      <a:pPr algn="ctr" fontAlgn="b"/>
                      <a:r>
                        <a:rPr lang="en-GB" sz="1400" b="0" i="0" u="none" strike="noStrike" dirty="0">
                          <a:solidFill>
                            <a:srgbClr val="000000"/>
                          </a:solidFill>
                          <a:latin typeface="Arial"/>
                          <a:ea typeface="Times New Roman"/>
                        </a:rPr>
                        <a:t>1</a:t>
                      </a:r>
                      <a:endParaRPr lang="en-GB" sz="1400" b="0" i="0" u="none" strike="noStrike" dirty="0">
                        <a:solidFill>
                          <a:srgbClr val="000000"/>
                        </a:solidFill>
                        <a:latin typeface="Arial"/>
                      </a:endParaRPr>
                    </a:p>
                  </a:txBody>
                  <a:tcPr marL="0" marR="0" marT="0" marB="0"/>
                </a:tc>
                <a:tc>
                  <a:txBody>
                    <a:bodyPr/>
                    <a:lstStyle/>
                    <a:p>
                      <a:pPr algn="ctr" fontAlgn="t"/>
                      <a:r>
                        <a:rPr lang="en-CA" sz="1600" b="0" i="0" u="none" strike="noStrike">
                          <a:solidFill>
                            <a:srgbClr val="000000"/>
                          </a:solidFill>
                          <a:latin typeface="Arial"/>
                          <a:ea typeface="Times New Roman"/>
                        </a:rPr>
                        <a:t>Current Scenario (tax at current rates)</a:t>
                      </a:r>
                      <a:endParaRPr lang="en-CA"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000000"/>
                          </a:solidFill>
                          <a:latin typeface="Arial"/>
                          <a:ea typeface="Times New Roman"/>
                        </a:rPr>
                        <a:t> </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800080"/>
                          </a:solidFill>
                          <a:latin typeface="Arial"/>
                        </a:rPr>
                        <a:t>0.05</a:t>
                      </a:r>
                    </a:p>
                  </a:txBody>
                  <a:tcPr marL="0" marR="0" marT="0" marB="0"/>
                </a:tc>
                <a:tc>
                  <a:txBody>
                    <a:bodyPr/>
                    <a:lstStyle/>
                    <a:p>
                      <a:pPr algn="ctr" fontAlgn="b"/>
                      <a:r>
                        <a:rPr lang="en-GB" sz="1600" b="0" i="0" u="none" strike="noStrike">
                          <a:solidFill>
                            <a:srgbClr val="800080"/>
                          </a:solidFill>
                          <a:latin typeface="Arial"/>
                        </a:rPr>
                        <a:t>56</a:t>
                      </a:r>
                    </a:p>
                  </a:txBody>
                  <a:tcPr marL="0" marR="0" marT="0" marB="0"/>
                </a:tc>
                <a:tc>
                  <a:txBody>
                    <a:bodyPr/>
                    <a:lstStyle/>
                    <a:p>
                      <a:pPr algn="ctr" fontAlgn="b"/>
                      <a:r>
                        <a:rPr lang="en-GB" sz="1600" b="0" i="0" u="none" strike="noStrike">
                          <a:solidFill>
                            <a:srgbClr val="800080"/>
                          </a:solidFill>
                          <a:latin typeface="Arial"/>
                        </a:rPr>
                        <a:t>0.1</a:t>
                      </a:r>
                    </a:p>
                  </a:txBody>
                  <a:tcPr marL="0" marR="0" marT="0" marB="0"/>
                </a:tc>
                <a:tc>
                  <a:txBody>
                    <a:bodyPr/>
                    <a:lstStyle/>
                    <a:p>
                      <a:pPr algn="ctr" fontAlgn="b"/>
                      <a:r>
                        <a:rPr lang="en-GB" sz="1600" b="0" i="0" u="none" strike="noStrike" dirty="0">
                          <a:solidFill>
                            <a:srgbClr val="800080"/>
                          </a:solidFill>
                          <a:latin typeface="Arial"/>
                        </a:rPr>
                        <a:t>154</a:t>
                      </a:r>
                    </a:p>
                  </a:txBody>
                  <a:tcPr marL="0" marR="0" marT="0" marB="0"/>
                </a:tc>
              </a:tr>
              <a:tr h="377972">
                <a:tc>
                  <a:txBody>
                    <a:bodyPr/>
                    <a:lstStyle/>
                    <a:p>
                      <a:pPr algn="ctr" fontAlgn="b"/>
                      <a:r>
                        <a:rPr lang="en-GB" sz="1400" b="0" i="0" u="none" strike="noStrike" dirty="0">
                          <a:solidFill>
                            <a:srgbClr val="000000"/>
                          </a:solidFill>
                          <a:latin typeface="Arial"/>
                          <a:ea typeface="Times New Roman"/>
                        </a:rPr>
                        <a:t>2</a:t>
                      </a:r>
                      <a:endParaRPr lang="en-GB" sz="1400" b="0" i="0" u="none" strike="noStrike" dirty="0">
                        <a:solidFill>
                          <a:srgbClr val="000000"/>
                        </a:solidFill>
                        <a:latin typeface="Arial"/>
                      </a:endParaRPr>
                    </a:p>
                  </a:txBody>
                  <a:tcPr marL="0" marR="0" marT="0" marB="0"/>
                </a:tc>
                <a:tc>
                  <a:txBody>
                    <a:bodyPr/>
                    <a:lstStyle/>
                    <a:p>
                      <a:pPr algn="ctr" fontAlgn="t"/>
                      <a:r>
                        <a:rPr lang="en-GB" sz="1600" b="0" i="0" u="none" strike="noStrike">
                          <a:solidFill>
                            <a:srgbClr val="000000"/>
                          </a:solidFill>
                          <a:latin typeface="Arial"/>
                          <a:ea typeface="Times New Roman"/>
                        </a:rPr>
                        <a:t>Increased taxation</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000000"/>
                          </a:solidFill>
                          <a:latin typeface="Arial"/>
                          <a:ea typeface="Times New Roman"/>
                        </a:rPr>
                        <a:t>95%</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800080"/>
                          </a:solidFill>
                          <a:latin typeface="Arial"/>
                        </a:rPr>
                        <a:t>0.05</a:t>
                      </a:r>
                    </a:p>
                  </a:txBody>
                  <a:tcPr marL="0" marR="0" marT="0" marB="0"/>
                </a:tc>
                <a:tc>
                  <a:txBody>
                    <a:bodyPr/>
                    <a:lstStyle/>
                    <a:p>
                      <a:pPr algn="ctr" fontAlgn="b"/>
                      <a:r>
                        <a:rPr lang="en-GB" sz="1600" b="0" i="0" u="none" strike="noStrike">
                          <a:solidFill>
                            <a:srgbClr val="800080"/>
                          </a:solidFill>
                          <a:latin typeface="Arial"/>
                        </a:rPr>
                        <a:t>34</a:t>
                      </a:r>
                    </a:p>
                  </a:txBody>
                  <a:tcPr marL="0" marR="0" marT="0" marB="0"/>
                </a:tc>
                <a:tc>
                  <a:txBody>
                    <a:bodyPr/>
                    <a:lstStyle/>
                    <a:p>
                      <a:pPr algn="ctr" fontAlgn="b"/>
                      <a:r>
                        <a:rPr lang="en-GB" sz="1600" b="0" i="0" u="none" strike="noStrike">
                          <a:solidFill>
                            <a:srgbClr val="800080"/>
                          </a:solidFill>
                          <a:latin typeface="Arial"/>
                        </a:rPr>
                        <a:t>0.1</a:t>
                      </a:r>
                    </a:p>
                  </a:txBody>
                  <a:tcPr marL="0" marR="0" marT="0" marB="0"/>
                </a:tc>
                <a:tc>
                  <a:txBody>
                    <a:bodyPr/>
                    <a:lstStyle/>
                    <a:p>
                      <a:pPr algn="ctr" fontAlgn="b"/>
                      <a:r>
                        <a:rPr lang="en-GB" sz="1600" b="0" i="0" u="none" strike="noStrike" dirty="0">
                          <a:solidFill>
                            <a:srgbClr val="800080"/>
                          </a:solidFill>
                          <a:latin typeface="Arial"/>
                        </a:rPr>
                        <a:t>84</a:t>
                      </a:r>
                    </a:p>
                  </a:txBody>
                  <a:tcPr marL="0" marR="0" marT="0" marB="0"/>
                </a:tc>
              </a:tr>
              <a:tr h="377972">
                <a:tc>
                  <a:txBody>
                    <a:bodyPr/>
                    <a:lstStyle/>
                    <a:p>
                      <a:pPr algn="ctr" fontAlgn="b"/>
                      <a:r>
                        <a:rPr lang="en-GB" sz="1400" b="0" i="0" u="none" strike="noStrike" dirty="0">
                          <a:solidFill>
                            <a:srgbClr val="000000"/>
                          </a:solidFill>
                          <a:latin typeface="Arial"/>
                          <a:ea typeface="Times New Roman"/>
                        </a:rPr>
                        <a:t>3</a:t>
                      </a:r>
                      <a:endParaRPr lang="en-GB" sz="1400" b="0" i="0" u="none" strike="noStrike" dirty="0">
                        <a:solidFill>
                          <a:srgbClr val="000000"/>
                        </a:solidFill>
                        <a:latin typeface="Arial"/>
                      </a:endParaRPr>
                    </a:p>
                  </a:txBody>
                  <a:tcPr marL="0" marR="0" marT="0" marB="0"/>
                </a:tc>
                <a:tc>
                  <a:txBody>
                    <a:bodyPr/>
                    <a:lstStyle/>
                    <a:p>
                      <a:pPr algn="ctr" fontAlgn="t"/>
                      <a:r>
                        <a:rPr lang="en-GB" sz="1600" b="0" i="0" u="none" strike="noStrike">
                          <a:solidFill>
                            <a:srgbClr val="000000"/>
                          </a:solidFill>
                          <a:latin typeface="Arial"/>
                          <a:ea typeface="Times New Roman"/>
                        </a:rPr>
                        <a:t>Comprehensive advertising ban</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000000"/>
                          </a:solidFill>
                          <a:latin typeface="Arial"/>
                          <a:ea typeface="Times New Roman"/>
                        </a:rPr>
                        <a:t>50%</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800080"/>
                          </a:solidFill>
                          <a:latin typeface="Arial"/>
                        </a:rPr>
                        <a:t>0.03</a:t>
                      </a:r>
                    </a:p>
                  </a:txBody>
                  <a:tcPr marL="0" marR="0" marT="0" marB="0"/>
                </a:tc>
                <a:tc>
                  <a:txBody>
                    <a:bodyPr/>
                    <a:lstStyle/>
                    <a:p>
                      <a:pPr algn="ctr" fontAlgn="b"/>
                      <a:r>
                        <a:rPr lang="en-GB" sz="1600" b="0" i="0" u="none" strike="noStrike">
                          <a:solidFill>
                            <a:srgbClr val="800080"/>
                          </a:solidFill>
                          <a:latin typeface="Arial"/>
                        </a:rPr>
                        <a:t>117</a:t>
                      </a:r>
                    </a:p>
                  </a:txBody>
                  <a:tcPr marL="0" marR="0" marT="0" marB="0"/>
                </a:tc>
                <a:tc>
                  <a:txBody>
                    <a:bodyPr/>
                    <a:lstStyle/>
                    <a:p>
                      <a:pPr algn="ctr" fontAlgn="b"/>
                      <a:r>
                        <a:rPr lang="en-GB" sz="1600" b="0" i="0" u="none" strike="noStrike">
                          <a:solidFill>
                            <a:srgbClr val="800080"/>
                          </a:solidFill>
                          <a:latin typeface="Arial"/>
                        </a:rPr>
                        <a:t>0.07</a:t>
                      </a:r>
                    </a:p>
                  </a:txBody>
                  <a:tcPr marL="0" marR="0" marT="0" marB="0"/>
                </a:tc>
                <a:tc>
                  <a:txBody>
                    <a:bodyPr/>
                    <a:lstStyle/>
                    <a:p>
                      <a:pPr algn="ctr" fontAlgn="b"/>
                      <a:r>
                        <a:rPr lang="en-GB" sz="1600" b="0" i="0" u="none" strike="noStrike" dirty="0">
                          <a:solidFill>
                            <a:srgbClr val="800080"/>
                          </a:solidFill>
                          <a:latin typeface="Arial"/>
                        </a:rPr>
                        <a:t>321</a:t>
                      </a:r>
                    </a:p>
                  </a:txBody>
                  <a:tcPr marL="0" marR="0" marT="0" marB="0"/>
                </a:tc>
              </a:tr>
              <a:tr h="377972">
                <a:tc>
                  <a:txBody>
                    <a:bodyPr/>
                    <a:lstStyle/>
                    <a:p>
                      <a:pPr algn="ctr" fontAlgn="b"/>
                      <a:r>
                        <a:rPr lang="en-GB" sz="1400" b="0" i="0" u="none" strike="noStrike" dirty="0">
                          <a:solidFill>
                            <a:srgbClr val="000000"/>
                          </a:solidFill>
                          <a:latin typeface="Arial"/>
                          <a:ea typeface="Times New Roman"/>
                        </a:rPr>
                        <a:t>4</a:t>
                      </a:r>
                      <a:endParaRPr lang="en-GB" sz="1400" b="0" i="0" u="none" strike="noStrike" dirty="0">
                        <a:solidFill>
                          <a:srgbClr val="000000"/>
                        </a:solidFill>
                        <a:latin typeface="Arial"/>
                      </a:endParaRPr>
                    </a:p>
                  </a:txBody>
                  <a:tcPr marL="0" marR="0" marT="0" marB="0"/>
                </a:tc>
                <a:tc>
                  <a:txBody>
                    <a:bodyPr/>
                    <a:lstStyle/>
                    <a:p>
                      <a:pPr algn="ctr" fontAlgn="t"/>
                      <a:r>
                        <a:rPr lang="en-GB" sz="1600" b="0" i="0" u="none" strike="noStrike">
                          <a:solidFill>
                            <a:srgbClr val="000000"/>
                          </a:solidFill>
                          <a:latin typeface="Arial"/>
                          <a:ea typeface="Times New Roman"/>
                        </a:rPr>
                        <a:t>Clean indoor air laws</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000000"/>
                          </a:solidFill>
                          <a:latin typeface="Arial"/>
                          <a:ea typeface="Times New Roman"/>
                        </a:rPr>
                        <a:t>50%</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800080"/>
                          </a:solidFill>
                          <a:latin typeface="Arial"/>
                        </a:rPr>
                        <a:t>0.03</a:t>
                      </a:r>
                    </a:p>
                  </a:txBody>
                  <a:tcPr marL="0" marR="0" marT="0" marB="0"/>
                </a:tc>
                <a:tc>
                  <a:txBody>
                    <a:bodyPr/>
                    <a:lstStyle/>
                    <a:p>
                      <a:pPr algn="ctr" fontAlgn="b"/>
                      <a:r>
                        <a:rPr lang="en-GB" sz="1600" b="0" i="0" u="none" strike="noStrike">
                          <a:solidFill>
                            <a:srgbClr val="800080"/>
                          </a:solidFill>
                          <a:latin typeface="Arial"/>
                        </a:rPr>
                        <a:t>106</a:t>
                      </a:r>
                    </a:p>
                  </a:txBody>
                  <a:tcPr marL="0" marR="0" marT="0" marB="0"/>
                </a:tc>
                <a:tc>
                  <a:txBody>
                    <a:bodyPr/>
                    <a:lstStyle/>
                    <a:p>
                      <a:pPr algn="ctr" fontAlgn="b"/>
                      <a:r>
                        <a:rPr lang="en-GB" sz="1600" b="0" i="0" u="none" strike="noStrike">
                          <a:solidFill>
                            <a:srgbClr val="800080"/>
                          </a:solidFill>
                          <a:latin typeface="Arial"/>
                        </a:rPr>
                        <a:t>0.06</a:t>
                      </a:r>
                    </a:p>
                  </a:txBody>
                  <a:tcPr marL="0" marR="0" marT="0" marB="0"/>
                </a:tc>
                <a:tc>
                  <a:txBody>
                    <a:bodyPr/>
                    <a:lstStyle/>
                    <a:p>
                      <a:pPr algn="ctr" fontAlgn="b"/>
                      <a:r>
                        <a:rPr lang="en-GB" sz="1600" b="0" i="0" u="none" strike="noStrike" dirty="0">
                          <a:solidFill>
                            <a:srgbClr val="800080"/>
                          </a:solidFill>
                          <a:latin typeface="Arial"/>
                        </a:rPr>
                        <a:t>278</a:t>
                      </a:r>
                    </a:p>
                  </a:txBody>
                  <a:tcPr marL="0" marR="0" marT="0" marB="0"/>
                </a:tc>
              </a:tr>
              <a:tr h="377972">
                <a:tc>
                  <a:txBody>
                    <a:bodyPr/>
                    <a:lstStyle/>
                    <a:p>
                      <a:pPr algn="ctr" fontAlgn="b"/>
                      <a:r>
                        <a:rPr lang="en-GB" sz="1400" b="0" i="0" u="none" strike="noStrike" dirty="0">
                          <a:solidFill>
                            <a:srgbClr val="000000"/>
                          </a:solidFill>
                          <a:latin typeface="Arial"/>
                          <a:ea typeface="Times New Roman"/>
                        </a:rPr>
                        <a:t>5</a:t>
                      </a:r>
                      <a:endParaRPr lang="en-GB" sz="1400" b="0" i="0" u="none" strike="noStrike" dirty="0">
                        <a:solidFill>
                          <a:srgbClr val="000000"/>
                        </a:solidFill>
                        <a:latin typeface="Arial"/>
                      </a:endParaRPr>
                    </a:p>
                  </a:txBody>
                  <a:tcPr marL="0" marR="0" marT="0" marB="0"/>
                </a:tc>
                <a:tc>
                  <a:txBody>
                    <a:bodyPr/>
                    <a:lstStyle/>
                    <a:p>
                      <a:pPr algn="ctr" fontAlgn="t"/>
                      <a:r>
                        <a:rPr lang="en-GB" sz="1600" b="0" i="0" u="none" strike="noStrike">
                          <a:solidFill>
                            <a:srgbClr val="000000"/>
                          </a:solidFill>
                          <a:latin typeface="Arial"/>
                          <a:ea typeface="Times New Roman"/>
                        </a:rPr>
                        <a:t>Information and labelling</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000000"/>
                          </a:solidFill>
                          <a:latin typeface="Arial"/>
                          <a:ea typeface="Times New Roman"/>
                        </a:rPr>
                        <a:t>80%</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800080"/>
                          </a:solidFill>
                          <a:latin typeface="Arial"/>
                        </a:rPr>
                        <a:t>0.07</a:t>
                      </a:r>
                    </a:p>
                  </a:txBody>
                  <a:tcPr marL="0" marR="0" marT="0" marB="0"/>
                </a:tc>
                <a:tc>
                  <a:txBody>
                    <a:bodyPr/>
                    <a:lstStyle/>
                    <a:p>
                      <a:pPr algn="ctr" fontAlgn="b"/>
                      <a:r>
                        <a:rPr lang="en-GB" sz="1600" b="0" i="0" u="none" strike="noStrike">
                          <a:solidFill>
                            <a:srgbClr val="800080"/>
                          </a:solidFill>
                          <a:latin typeface="Arial"/>
                        </a:rPr>
                        <a:t>150</a:t>
                      </a:r>
                    </a:p>
                  </a:txBody>
                  <a:tcPr marL="0" marR="0" marT="0" marB="0"/>
                </a:tc>
                <a:tc>
                  <a:txBody>
                    <a:bodyPr/>
                    <a:lstStyle/>
                    <a:p>
                      <a:pPr algn="ctr" fontAlgn="b"/>
                      <a:r>
                        <a:rPr lang="en-GB" sz="1600" b="0" i="0" u="none" strike="noStrike">
                          <a:solidFill>
                            <a:srgbClr val="800080"/>
                          </a:solidFill>
                          <a:latin typeface="Arial"/>
                        </a:rPr>
                        <a:t>0.13</a:t>
                      </a:r>
                    </a:p>
                  </a:txBody>
                  <a:tcPr marL="0" marR="0" marT="0" marB="0"/>
                </a:tc>
                <a:tc>
                  <a:txBody>
                    <a:bodyPr/>
                    <a:lstStyle/>
                    <a:p>
                      <a:pPr algn="ctr" fontAlgn="b"/>
                      <a:r>
                        <a:rPr lang="en-GB" sz="1600" b="0" i="0" u="none" strike="noStrike" dirty="0">
                          <a:solidFill>
                            <a:srgbClr val="800080"/>
                          </a:solidFill>
                          <a:latin typeface="Arial"/>
                        </a:rPr>
                        <a:t>386</a:t>
                      </a:r>
                    </a:p>
                  </a:txBody>
                  <a:tcPr marL="0" marR="0" marT="0" marB="0"/>
                </a:tc>
              </a:tr>
              <a:tr h="377972">
                <a:tc>
                  <a:txBody>
                    <a:bodyPr/>
                    <a:lstStyle/>
                    <a:p>
                      <a:pPr algn="ctr" fontAlgn="b"/>
                      <a:r>
                        <a:rPr lang="en-GB" sz="1400" b="0" i="0" u="none" strike="noStrike" dirty="0">
                          <a:solidFill>
                            <a:srgbClr val="000000"/>
                          </a:solidFill>
                          <a:latin typeface="Arial"/>
                          <a:ea typeface="Times New Roman"/>
                        </a:rPr>
                        <a:t>6</a:t>
                      </a:r>
                      <a:endParaRPr lang="en-GB" sz="1400" b="0" i="0" u="none" strike="noStrike" dirty="0">
                        <a:solidFill>
                          <a:srgbClr val="000000"/>
                        </a:solidFill>
                        <a:latin typeface="Arial"/>
                      </a:endParaRPr>
                    </a:p>
                  </a:txBody>
                  <a:tcPr marL="0" marR="0" marT="0" marB="0"/>
                </a:tc>
                <a:tc>
                  <a:txBody>
                    <a:bodyPr/>
                    <a:lstStyle/>
                    <a:p>
                      <a:pPr algn="ctr" fontAlgn="t"/>
                      <a:r>
                        <a:rPr lang="en-GB" sz="1600" b="0" i="0" u="none" strike="noStrike">
                          <a:solidFill>
                            <a:srgbClr val="000000"/>
                          </a:solidFill>
                          <a:latin typeface="Arial"/>
                          <a:ea typeface="Times New Roman"/>
                        </a:rPr>
                        <a:t>Nicotine Replacement therapy</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000000"/>
                          </a:solidFill>
                          <a:latin typeface="Arial"/>
                          <a:ea typeface="Times New Roman"/>
                        </a:rPr>
                        <a:t>10%</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800080"/>
                          </a:solidFill>
                          <a:latin typeface="Arial"/>
                        </a:rPr>
                        <a:t>0.2</a:t>
                      </a:r>
                    </a:p>
                  </a:txBody>
                  <a:tcPr marL="0" marR="0" marT="0" marB="0"/>
                </a:tc>
                <a:tc>
                  <a:txBody>
                    <a:bodyPr/>
                    <a:lstStyle/>
                    <a:p>
                      <a:pPr algn="ctr" fontAlgn="b"/>
                      <a:r>
                        <a:rPr lang="en-GB" sz="1600" b="0" i="0" u="none" strike="noStrike">
                          <a:solidFill>
                            <a:srgbClr val="800080"/>
                          </a:solidFill>
                          <a:latin typeface="Arial"/>
                        </a:rPr>
                        <a:t>7,019</a:t>
                      </a:r>
                    </a:p>
                  </a:txBody>
                  <a:tcPr marL="0" marR="0" marT="0" marB="0"/>
                </a:tc>
                <a:tc>
                  <a:txBody>
                    <a:bodyPr/>
                    <a:lstStyle/>
                    <a:p>
                      <a:pPr algn="ctr" fontAlgn="b"/>
                      <a:r>
                        <a:rPr lang="en-GB" sz="1600" b="0" i="0" u="none" strike="noStrike">
                          <a:solidFill>
                            <a:srgbClr val="800080"/>
                          </a:solidFill>
                          <a:latin typeface="Arial"/>
                        </a:rPr>
                        <a:t>0.19</a:t>
                      </a:r>
                    </a:p>
                  </a:txBody>
                  <a:tcPr marL="0" marR="0" marT="0" marB="0"/>
                </a:tc>
                <a:tc>
                  <a:txBody>
                    <a:bodyPr/>
                    <a:lstStyle/>
                    <a:p>
                      <a:pPr algn="ctr" fontAlgn="b"/>
                      <a:r>
                        <a:rPr lang="en-GB" sz="1600" b="0" i="0" u="none" strike="noStrike" dirty="0">
                          <a:solidFill>
                            <a:srgbClr val="800080"/>
                          </a:solidFill>
                          <a:latin typeface="Arial"/>
                        </a:rPr>
                        <a:t>8,444</a:t>
                      </a:r>
                    </a:p>
                  </a:txBody>
                  <a:tcPr marL="0" marR="0" marT="0" marB="0"/>
                </a:tc>
              </a:tr>
              <a:tr h="377972">
                <a:tc>
                  <a:txBody>
                    <a:bodyPr/>
                    <a:lstStyle/>
                    <a:p>
                      <a:pPr algn="ctr" fontAlgn="b"/>
                      <a:r>
                        <a:rPr lang="en-GB" sz="1400" b="0" i="0" u="none" strike="noStrike" dirty="0">
                          <a:solidFill>
                            <a:srgbClr val="000000"/>
                          </a:solidFill>
                          <a:latin typeface="Arial"/>
                          <a:ea typeface="Times New Roman"/>
                        </a:rPr>
                        <a:t>7</a:t>
                      </a:r>
                      <a:endParaRPr lang="en-GB" sz="1400" b="0" i="0" u="none" strike="noStrike" dirty="0">
                        <a:solidFill>
                          <a:srgbClr val="000000"/>
                        </a:solidFill>
                        <a:latin typeface="Arial"/>
                      </a:endParaRPr>
                    </a:p>
                  </a:txBody>
                  <a:tcPr marL="0" marR="0" marT="0" marB="0"/>
                </a:tc>
                <a:tc>
                  <a:txBody>
                    <a:bodyPr/>
                    <a:lstStyle/>
                    <a:p>
                      <a:pPr algn="ctr" fontAlgn="t"/>
                      <a:r>
                        <a:rPr lang="en-GB" sz="1600" b="0" i="0" u="none" strike="noStrike">
                          <a:solidFill>
                            <a:srgbClr val="000000"/>
                          </a:solidFill>
                          <a:latin typeface="Arial"/>
                          <a:ea typeface="Times New Roman"/>
                        </a:rPr>
                        <a:t>Brief advice</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000000"/>
                          </a:solidFill>
                          <a:latin typeface="Arial"/>
                          <a:ea typeface="Times New Roman"/>
                        </a:rPr>
                        <a:t>10%</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800080"/>
                          </a:solidFill>
                          <a:latin typeface="Arial"/>
                        </a:rPr>
                        <a:t>0.01</a:t>
                      </a:r>
                    </a:p>
                  </a:txBody>
                  <a:tcPr marL="0" marR="0" marT="0" marB="0"/>
                </a:tc>
                <a:tc>
                  <a:txBody>
                    <a:bodyPr/>
                    <a:lstStyle/>
                    <a:p>
                      <a:pPr algn="ctr" fontAlgn="b"/>
                      <a:r>
                        <a:rPr lang="en-GB" sz="1600" b="0" i="0" u="none" strike="noStrike">
                          <a:solidFill>
                            <a:srgbClr val="800080"/>
                          </a:solidFill>
                          <a:latin typeface="Arial"/>
                        </a:rPr>
                        <a:t>229</a:t>
                      </a:r>
                    </a:p>
                  </a:txBody>
                  <a:tcPr marL="0" marR="0" marT="0" marB="0"/>
                </a:tc>
                <a:tc>
                  <a:txBody>
                    <a:bodyPr/>
                    <a:lstStyle/>
                    <a:p>
                      <a:pPr algn="ctr" fontAlgn="b"/>
                      <a:r>
                        <a:rPr lang="en-GB" sz="1600" b="0" i="0" u="none" strike="noStrike">
                          <a:solidFill>
                            <a:srgbClr val="800080"/>
                          </a:solidFill>
                          <a:latin typeface="Arial"/>
                        </a:rPr>
                        <a:t>0.02</a:t>
                      </a:r>
                    </a:p>
                  </a:txBody>
                  <a:tcPr marL="0" marR="0" marT="0" marB="0"/>
                </a:tc>
                <a:tc>
                  <a:txBody>
                    <a:bodyPr/>
                    <a:lstStyle/>
                    <a:p>
                      <a:pPr algn="ctr" fontAlgn="b"/>
                      <a:r>
                        <a:rPr lang="en-GB" sz="1600" b="0" i="0" u="none" strike="noStrike" dirty="0">
                          <a:solidFill>
                            <a:srgbClr val="800080"/>
                          </a:solidFill>
                          <a:latin typeface="Arial"/>
                        </a:rPr>
                        <a:t>677</a:t>
                      </a:r>
                    </a:p>
                  </a:txBody>
                  <a:tcPr marL="0" marR="0" marT="0" marB="0"/>
                </a:tc>
              </a:tr>
              <a:tr h="377972">
                <a:tc>
                  <a:txBody>
                    <a:bodyPr/>
                    <a:lstStyle/>
                    <a:p>
                      <a:pPr algn="ctr" fontAlgn="b"/>
                      <a:r>
                        <a:rPr lang="en-GB" sz="1400" b="0" i="0" u="none" strike="noStrike" dirty="0">
                          <a:solidFill>
                            <a:srgbClr val="000000"/>
                          </a:solidFill>
                          <a:latin typeface="Arial"/>
                          <a:ea typeface="Times New Roman"/>
                        </a:rPr>
                        <a:t>8</a:t>
                      </a:r>
                      <a:endParaRPr lang="en-GB" sz="1400" b="0" i="0" u="none" strike="noStrike" dirty="0">
                        <a:solidFill>
                          <a:srgbClr val="000000"/>
                        </a:solidFill>
                        <a:latin typeface="Arial"/>
                      </a:endParaRPr>
                    </a:p>
                  </a:txBody>
                  <a:tcPr marL="0" marR="0" marT="0" marB="0"/>
                </a:tc>
                <a:tc>
                  <a:txBody>
                    <a:bodyPr/>
                    <a:lstStyle/>
                    <a:p>
                      <a:pPr algn="ctr" fontAlgn="t"/>
                      <a:r>
                        <a:rPr lang="en-GB" sz="1600" b="0" i="0" u="none" strike="noStrike">
                          <a:solidFill>
                            <a:srgbClr val="000000"/>
                          </a:solidFill>
                          <a:latin typeface="Arial"/>
                          <a:ea typeface="Times New Roman"/>
                        </a:rPr>
                        <a:t>Counselling</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000000"/>
                          </a:solidFill>
                          <a:latin typeface="Arial"/>
                          <a:ea typeface="Times New Roman"/>
                        </a:rPr>
                        <a:t>10%</a:t>
                      </a:r>
                      <a:endParaRPr lang="en-GB" sz="1600" b="0" i="0" u="none" strike="noStrike">
                        <a:solidFill>
                          <a:srgbClr val="000000"/>
                        </a:solidFill>
                        <a:latin typeface="Arial"/>
                      </a:endParaRPr>
                    </a:p>
                  </a:txBody>
                  <a:tcPr marL="0" marR="0" marT="0" marB="0"/>
                </a:tc>
                <a:tc>
                  <a:txBody>
                    <a:bodyPr/>
                    <a:lstStyle/>
                    <a:p>
                      <a:pPr algn="ctr" fontAlgn="b"/>
                      <a:r>
                        <a:rPr lang="en-GB" sz="1600" b="0" i="0" u="none" strike="noStrike">
                          <a:solidFill>
                            <a:srgbClr val="800080"/>
                          </a:solidFill>
                          <a:latin typeface="Arial"/>
                        </a:rPr>
                        <a:t>0.01</a:t>
                      </a:r>
                    </a:p>
                  </a:txBody>
                  <a:tcPr marL="0" marR="0" marT="0" marB="0"/>
                </a:tc>
                <a:tc>
                  <a:txBody>
                    <a:bodyPr/>
                    <a:lstStyle/>
                    <a:p>
                      <a:pPr algn="ctr" fontAlgn="b"/>
                      <a:r>
                        <a:rPr lang="en-GB" sz="1600" b="0" i="0" u="none" strike="noStrike" dirty="0">
                          <a:solidFill>
                            <a:srgbClr val="800080"/>
                          </a:solidFill>
                          <a:latin typeface="Arial"/>
                        </a:rPr>
                        <a:t>309</a:t>
                      </a:r>
                    </a:p>
                  </a:txBody>
                  <a:tcPr marL="0" marR="0" marT="0" marB="0"/>
                </a:tc>
                <a:tc>
                  <a:txBody>
                    <a:bodyPr/>
                    <a:lstStyle/>
                    <a:p>
                      <a:pPr algn="ctr" fontAlgn="b"/>
                      <a:r>
                        <a:rPr lang="en-GB" sz="1600" b="0" i="0" u="none" strike="noStrike">
                          <a:solidFill>
                            <a:srgbClr val="800080"/>
                          </a:solidFill>
                          <a:latin typeface="Arial"/>
                        </a:rPr>
                        <a:t>0.02</a:t>
                      </a:r>
                    </a:p>
                  </a:txBody>
                  <a:tcPr marL="0" marR="0" marT="0" marB="0"/>
                </a:tc>
                <a:tc>
                  <a:txBody>
                    <a:bodyPr/>
                    <a:lstStyle/>
                    <a:p>
                      <a:pPr algn="ctr" fontAlgn="b"/>
                      <a:r>
                        <a:rPr lang="en-GB" sz="1600" b="0" i="0" u="none" strike="noStrike" dirty="0">
                          <a:solidFill>
                            <a:srgbClr val="800080"/>
                          </a:solidFill>
                          <a:latin typeface="Arial"/>
                        </a:rPr>
                        <a:t>826</a:t>
                      </a:r>
                    </a:p>
                  </a:txBody>
                  <a:tcPr marL="0" marR="0" marT="0" marB="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Components of Tobacco Economics</a:t>
            </a:r>
            <a:endParaRPr lang="en-CA" dirty="0"/>
          </a:p>
        </p:txBody>
      </p:sp>
      <p:sp>
        <p:nvSpPr>
          <p:cNvPr id="3" name="Content Placeholder 2"/>
          <p:cNvSpPr>
            <a:spLocks noGrp="1"/>
          </p:cNvSpPr>
          <p:nvPr>
            <p:ph idx="1"/>
          </p:nvPr>
        </p:nvSpPr>
        <p:spPr/>
        <p:txBody>
          <a:bodyPr/>
          <a:lstStyle/>
          <a:p>
            <a:r>
              <a:rPr lang="en-CA" dirty="0" smtClean="0"/>
              <a:t>Tobacco and its epidemic</a:t>
            </a:r>
          </a:p>
          <a:p>
            <a:r>
              <a:rPr lang="en-CA" dirty="0" smtClean="0"/>
              <a:t>Cost analysis</a:t>
            </a:r>
          </a:p>
          <a:p>
            <a:r>
              <a:rPr lang="en-CA" dirty="0" smtClean="0"/>
              <a:t>Benefit Analysis</a:t>
            </a:r>
          </a:p>
          <a:p>
            <a:r>
              <a:rPr lang="en-CA" dirty="0" smtClean="0"/>
              <a:t>Policy Instrument design</a:t>
            </a:r>
          </a:p>
          <a:p>
            <a:r>
              <a:rPr lang="en-CA" dirty="0" smtClean="0"/>
              <a:t>Policy Evaluation</a:t>
            </a:r>
          </a:p>
          <a:p>
            <a:r>
              <a:rPr lang="en-CA" dirty="0" smtClean="0"/>
              <a:t>Microfoundation of tobacco economics</a:t>
            </a:r>
          </a:p>
          <a:p>
            <a:pPr>
              <a:buNone/>
            </a:pPr>
            <a:endParaRPr lang="en-CA" dirty="0" smtClean="0"/>
          </a:p>
          <a:p>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Role of taxation</a:t>
            </a:r>
            <a:endParaRPr lang="en-CA" dirty="0"/>
          </a:p>
        </p:txBody>
      </p:sp>
      <p:sp>
        <p:nvSpPr>
          <p:cNvPr id="3" name="Subtitle 2"/>
          <p:cNvSpPr>
            <a:spLocks noGrp="1"/>
          </p:cNvSpPr>
          <p:nvPr>
            <p:ph type="subTitle" idx="1"/>
          </p:nvPr>
        </p:nvSpPr>
        <p:spPr/>
        <p:txBody>
          <a:bodyPr/>
          <a:lstStyle/>
          <a:p>
            <a:endParaRPr lang="en-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357166"/>
            <a:ext cx="8229600" cy="1143000"/>
          </a:xfrm>
          <a:solidFill>
            <a:schemeClr val="tx2">
              <a:lumMod val="40000"/>
              <a:lumOff val="60000"/>
            </a:schemeClr>
          </a:solidFill>
        </p:spPr>
        <p:txBody>
          <a:bodyPr>
            <a:normAutofit fontScale="90000"/>
          </a:bodyPr>
          <a:lstStyle/>
          <a:p>
            <a:r>
              <a:rPr lang="en-US" sz="4000" b="1" dirty="0">
                <a:solidFill>
                  <a:schemeClr val="bg1"/>
                </a:solidFill>
              </a:rPr>
              <a:t>Tobacco Taxation: Single most effective tobacco control measure</a:t>
            </a:r>
          </a:p>
        </p:txBody>
      </p:sp>
      <p:sp>
        <p:nvSpPr>
          <p:cNvPr id="5" name="Content Placeholder 4">
            <a:extLst>
              <a:ext uri="{FF2B5EF4-FFF2-40B4-BE49-F238E27FC236}">
                <a16:creationId xmlns="" xmlns:a16="http://schemas.microsoft.com/office/drawing/2014/main" id="{7EAF7B40-E447-4157-BAC3-A58B7004D590}"/>
              </a:ext>
            </a:extLst>
          </p:cNvPr>
          <p:cNvSpPr>
            <a:spLocks noGrp="1"/>
          </p:cNvSpPr>
          <p:nvPr>
            <p:ph idx="1"/>
          </p:nvPr>
        </p:nvSpPr>
        <p:spPr>
          <a:xfrm>
            <a:off x="457200" y="1935480"/>
            <a:ext cx="8401080" cy="4389120"/>
          </a:xfrm>
        </p:spPr>
        <p:txBody>
          <a:bodyPr/>
          <a:lstStyle/>
          <a:p>
            <a:endParaRPr lang="en-US" dirty="0"/>
          </a:p>
        </p:txBody>
      </p:sp>
      <p:sp>
        <p:nvSpPr>
          <p:cNvPr id="2" name="Slide Number Placeholder 1"/>
          <p:cNvSpPr>
            <a:spLocks noGrp="1"/>
          </p:cNvSpPr>
          <p:nvPr>
            <p:ph type="sldNum" sz="quarter" idx="12"/>
          </p:nvPr>
        </p:nvSpPr>
        <p:spPr/>
        <p:txBody>
          <a:bodyPr/>
          <a:lstStyle/>
          <a:p>
            <a:pPr>
              <a:defRPr/>
            </a:pPr>
            <a:fld id="{81857E97-A797-438F-8D32-11316F71851A}" type="slidenum">
              <a:rPr lang="en-US" smtClean="0"/>
              <a:pPr>
                <a:defRPr/>
              </a:pPr>
              <a:t>31</a:t>
            </a:fld>
            <a:endParaRPr lang="en-US" dirty="0"/>
          </a:p>
        </p:txBody>
      </p:sp>
      <p:sp>
        <p:nvSpPr>
          <p:cNvPr id="3" name="TextBox 2"/>
          <p:cNvSpPr txBox="1"/>
          <p:nvPr/>
        </p:nvSpPr>
        <p:spPr>
          <a:xfrm>
            <a:off x="500034" y="4714884"/>
            <a:ext cx="7777271" cy="1754326"/>
          </a:xfrm>
          <a:prstGeom prst="rect">
            <a:avLst/>
          </a:prstGeom>
          <a:noFill/>
        </p:spPr>
        <p:txBody>
          <a:bodyPr wrap="square" rtlCol="0">
            <a:spAutoFit/>
          </a:bodyPr>
          <a:lstStyle/>
          <a:p>
            <a:pPr algn="ctr" fontAlgn="auto">
              <a:spcBef>
                <a:spcPts val="0"/>
              </a:spcBef>
              <a:spcAft>
                <a:spcPts val="0"/>
              </a:spcAft>
              <a:defRPr/>
            </a:pPr>
            <a:r>
              <a:rPr lang="en" sz="3600" kern="0" dirty="0">
                <a:solidFill>
                  <a:schemeClr val="tx2"/>
                </a:solidFill>
                <a:latin typeface="+mn-lt"/>
              </a:rPr>
              <a:t>Mo</a:t>
            </a:r>
            <a:r>
              <a:rPr lang="en-US" sz="3600" kern="0" dirty="0">
                <a:solidFill>
                  <a:schemeClr val="tx2"/>
                </a:solidFill>
                <a:latin typeface="+mn-lt"/>
              </a:rPr>
              <a:t>re</a:t>
            </a:r>
            <a:r>
              <a:rPr lang="en" sz="3600" kern="0" dirty="0">
                <a:solidFill>
                  <a:schemeClr val="tx2"/>
                </a:solidFill>
                <a:latin typeface="+mn-lt"/>
              </a:rPr>
              <a:t> effective when implemented within a comprehensive </a:t>
            </a:r>
          </a:p>
          <a:p>
            <a:pPr algn="ctr" fontAlgn="auto">
              <a:spcBef>
                <a:spcPts val="0"/>
              </a:spcBef>
              <a:spcAft>
                <a:spcPts val="0"/>
              </a:spcAft>
              <a:defRPr/>
            </a:pPr>
            <a:r>
              <a:rPr lang="en" sz="3600" kern="0" dirty="0">
                <a:solidFill>
                  <a:srgbClr val="000000"/>
                </a:solidFill>
                <a:latin typeface="+mn-lt"/>
              </a:rPr>
              <a:t>tobacco control program</a:t>
            </a:r>
          </a:p>
        </p:txBody>
      </p:sp>
      <p:pic>
        <p:nvPicPr>
          <p:cNvPr id="26" name="Picture 2" descr="http://www.wpclipart.com/signs_symbol/assorted/assorted_2/idea_light_bulb.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981077">
            <a:off x="8321668" y="5435125"/>
            <a:ext cx="697173" cy="131873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899701BC-DC51-4EA0-A746-2E0ACCB99AE1}"/>
              </a:ext>
            </a:extLst>
          </p:cNvPr>
          <p:cNvGrpSpPr/>
          <p:nvPr/>
        </p:nvGrpSpPr>
        <p:grpSpPr>
          <a:xfrm>
            <a:off x="1099496" y="1941895"/>
            <a:ext cx="7777271" cy="1717816"/>
            <a:chOff x="1465613" y="1941895"/>
            <a:chExt cx="10366994" cy="1717816"/>
          </a:xfrm>
        </p:grpSpPr>
        <p:grpSp>
          <p:nvGrpSpPr>
            <p:cNvPr id="8" name="Group 48"/>
            <p:cNvGrpSpPr/>
            <p:nvPr/>
          </p:nvGrpSpPr>
          <p:grpSpPr>
            <a:xfrm>
              <a:off x="1465613" y="1941895"/>
              <a:ext cx="1604248" cy="1604248"/>
              <a:chOff x="4264" y="409403"/>
              <a:chExt cx="1604248" cy="1604248"/>
            </a:xfrm>
          </p:grpSpPr>
          <p:sp>
            <p:nvSpPr>
              <p:cNvPr id="68" name="Flowchart: Alternate Process 67"/>
              <p:cNvSpPr/>
              <p:nvPr/>
            </p:nvSpPr>
            <p:spPr>
              <a:xfrm>
                <a:off x="4264" y="409403"/>
                <a:ext cx="1604248" cy="1604248"/>
              </a:xfrm>
              <a:prstGeom prst="flowChartAlternateProcess">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69" name="Flowchart: Alternate Process 4"/>
              <p:cNvSpPr/>
              <p:nvPr/>
            </p:nvSpPr>
            <p:spPr>
              <a:xfrm>
                <a:off x="82575" y="487714"/>
                <a:ext cx="1447626" cy="1447626"/>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a:t>
                </a:r>
                <a:r>
                  <a:rPr kumimoji="0" lang="en-US" sz="21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p>
              <a:p>
                <a:pPr marL="0" marR="0" lvl="0" indent="0" algn="ctr" defTabSz="17780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ysClr val="window" lastClr="FFFFFF"/>
                    </a:solidFill>
                    <a:effectLst/>
                    <a:uLnTx/>
                    <a:uFillTx/>
                    <a:latin typeface="Calibri"/>
                    <a:ea typeface="+mn-ea"/>
                    <a:cs typeface="+mn-cs"/>
                  </a:rPr>
                  <a:t>taxes</a:t>
                </a:r>
                <a:endParaRPr kumimoji="0" lang="en-US" sz="21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9" name="Group 50"/>
            <p:cNvGrpSpPr/>
            <p:nvPr/>
          </p:nvGrpSpPr>
          <p:grpSpPr>
            <a:xfrm>
              <a:off x="4084930" y="1941895"/>
              <a:ext cx="1604248" cy="1604248"/>
              <a:chOff x="2799507" y="409403"/>
              <a:chExt cx="1604248" cy="1604248"/>
            </a:xfrm>
          </p:grpSpPr>
          <p:sp>
            <p:nvSpPr>
              <p:cNvPr id="64" name="Flowchart: Alternate Process 63"/>
              <p:cNvSpPr/>
              <p:nvPr/>
            </p:nvSpPr>
            <p:spPr>
              <a:xfrm>
                <a:off x="2799507" y="409403"/>
                <a:ext cx="1604248" cy="1604248"/>
              </a:xfrm>
              <a:prstGeom prst="flowChartAlternateProcess">
                <a:avLst/>
              </a:prstGeom>
              <a:solidFill>
                <a:srgbClr val="C0504D">
                  <a:hueOff val="1560506"/>
                  <a:satOff val="-1946"/>
                  <a:lumOff val="458"/>
                  <a:alphaOff val="0"/>
                </a:srgbClr>
              </a:solidFill>
              <a:ln w="25400" cap="flat" cmpd="sng" algn="ctr">
                <a:solidFill>
                  <a:sysClr val="window" lastClr="FFFFFF">
                    <a:hueOff val="0"/>
                    <a:satOff val="0"/>
                    <a:lumOff val="0"/>
                    <a:alphaOff val="0"/>
                  </a:sysClr>
                </a:solidFill>
                <a:prstDash val="solid"/>
              </a:ln>
              <a:effectLst/>
            </p:spPr>
          </p:sp>
          <p:sp>
            <p:nvSpPr>
              <p:cNvPr id="65" name="Flowchart: Alternate Process 8"/>
              <p:cNvSpPr/>
              <p:nvPr/>
            </p:nvSpPr>
            <p:spPr>
              <a:xfrm>
                <a:off x="2877818" y="487714"/>
                <a:ext cx="1447626" cy="1447626"/>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a:t>
                </a:r>
              </a:p>
              <a:p>
                <a:pPr marL="0" marR="0" lvl="0" indent="0" algn="ctr" defTabSz="17780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ysClr val="window" lastClr="FFFFFF"/>
                    </a:solidFill>
                    <a:effectLst/>
                    <a:uLnTx/>
                    <a:uFillTx/>
                    <a:latin typeface="Calibri"/>
                    <a:ea typeface="+mn-ea"/>
                    <a:cs typeface="+mn-cs"/>
                  </a:rPr>
                  <a:t>prices</a:t>
                </a:r>
                <a:endParaRPr kumimoji="0" lang="en-US" sz="21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10" name="Group 52"/>
            <p:cNvGrpSpPr/>
            <p:nvPr/>
          </p:nvGrpSpPr>
          <p:grpSpPr>
            <a:xfrm>
              <a:off x="6649110" y="2055463"/>
              <a:ext cx="2142378" cy="1604248"/>
              <a:chOff x="5594750" y="409403"/>
              <a:chExt cx="2142378" cy="1604248"/>
            </a:xfrm>
          </p:grpSpPr>
          <p:sp>
            <p:nvSpPr>
              <p:cNvPr id="60" name="Flowchart: Alternate Process 59"/>
              <p:cNvSpPr/>
              <p:nvPr/>
            </p:nvSpPr>
            <p:spPr>
              <a:xfrm>
                <a:off x="5594750" y="409403"/>
                <a:ext cx="2142378" cy="1604248"/>
              </a:xfrm>
              <a:prstGeom prst="flowChartAlternateProcess">
                <a:avLst/>
              </a:prstGeom>
              <a:solidFill>
                <a:srgbClr val="C0504D">
                  <a:hueOff val="3121013"/>
                  <a:satOff val="-3893"/>
                  <a:lumOff val="915"/>
                  <a:alphaOff val="0"/>
                </a:srgbClr>
              </a:solidFill>
              <a:ln w="25400" cap="flat" cmpd="sng" algn="ctr">
                <a:solidFill>
                  <a:sysClr val="window" lastClr="FFFFFF">
                    <a:hueOff val="0"/>
                    <a:satOff val="0"/>
                    <a:lumOff val="0"/>
                    <a:alphaOff val="0"/>
                  </a:sysClr>
                </a:solidFill>
                <a:prstDash val="solid"/>
              </a:ln>
              <a:effectLst/>
            </p:spPr>
          </p:sp>
          <p:sp>
            <p:nvSpPr>
              <p:cNvPr id="61" name="Flowchart: Alternate Process 12"/>
              <p:cNvSpPr/>
              <p:nvPr/>
            </p:nvSpPr>
            <p:spPr>
              <a:xfrm>
                <a:off x="5673061" y="487714"/>
                <a:ext cx="1985756" cy="1447626"/>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sysClr val="window" lastClr="FFFFFF"/>
                    </a:solidFill>
                    <a:effectLst/>
                    <a:uLnTx/>
                    <a:uFillTx/>
                    <a:latin typeface="Calibri"/>
                    <a:ea typeface="+mn-ea"/>
                    <a:cs typeface="+mn-cs"/>
                  </a:rPr>
                  <a:t>↓ </a:t>
                </a:r>
                <a:r>
                  <a:rPr kumimoji="0" lang="en-US" sz="2700" b="0" i="0" u="none" strike="noStrike" kern="1200" cap="none" spc="0" normalizeH="0" baseline="0" noProof="0" dirty="0">
                    <a:ln>
                      <a:noFill/>
                    </a:ln>
                    <a:solidFill>
                      <a:sysClr val="window" lastClr="FFFFFF"/>
                    </a:solidFill>
                    <a:effectLst/>
                    <a:uLnTx/>
                    <a:uFillTx/>
                    <a:latin typeface="Calibri"/>
                    <a:ea typeface="+mn-ea"/>
                    <a:cs typeface="+mn-cs"/>
                  </a:rPr>
                  <a:t>affordability</a:t>
                </a:r>
              </a:p>
            </p:txBody>
          </p:sp>
        </p:grpSp>
        <p:grpSp>
          <p:nvGrpSpPr>
            <p:cNvPr id="11" name="Group 54"/>
            <p:cNvGrpSpPr/>
            <p:nvPr/>
          </p:nvGrpSpPr>
          <p:grpSpPr>
            <a:xfrm>
              <a:off x="9764767" y="1941895"/>
              <a:ext cx="2067840" cy="1604248"/>
              <a:chOff x="8928123" y="409403"/>
              <a:chExt cx="2242788" cy="1604248"/>
            </a:xfrm>
          </p:grpSpPr>
          <p:sp>
            <p:nvSpPr>
              <p:cNvPr id="56" name="Flowchart: Alternate Process 55"/>
              <p:cNvSpPr/>
              <p:nvPr/>
            </p:nvSpPr>
            <p:spPr>
              <a:xfrm>
                <a:off x="8928123" y="409403"/>
                <a:ext cx="2242788" cy="1604248"/>
              </a:xfrm>
              <a:prstGeom prst="flowChartAlternateProcess">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p:spPr>
          </p:sp>
          <p:sp>
            <p:nvSpPr>
              <p:cNvPr id="57" name="Flowchart: Alternate Process 16"/>
              <p:cNvSpPr/>
              <p:nvPr/>
            </p:nvSpPr>
            <p:spPr>
              <a:xfrm>
                <a:off x="9006434" y="487714"/>
                <a:ext cx="2086166" cy="1447626"/>
              </a:xfrm>
              <a:prstGeom prst="rect">
                <a:avLst/>
              </a:prstGeom>
              <a:noFill/>
              <a:ln>
                <a:noFill/>
              </a:ln>
              <a:effectLst/>
            </p:spPr>
            <p:txBody>
              <a:bodyPr spcFirstLastPara="0" vert="horz" wrap="square" lIns="40640" tIns="40640" rIns="40640" bIns="40640"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sysClr val="window" lastClr="FFFFFF"/>
                    </a:solidFill>
                    <a:effectLst/>
                    <a:uLnTx/>
                    <a:uFillTx/>
                    <a:latin typeface="Calibri"/>
                    <a:ea typeface="+mn-ea"/>
                    <a:cs typeface="+mn-cs"/>
                  </a:rPr>
                  <a:t>↓ </a:t>
                </a:r>
                <a:r>
                  <a:rPr kumimoji="0" lang="en-US" sz="2700" b="0" i="0" u="none" strike="noStrike" kern="1200" cap="none" spc="0" normalizeH="0" baseline="0" noProof="0" dirty="0">
                    <a:ln>
                      <a:noFill/>
                    </a:ln>
                    <a:solidFill>
                      <a:sysClr val="window" lastClr="FFFFFF"/>
                    </a:solidFill>
                    <a:effectLst/>
                    <a:uLnTx/>
                    <a:uFillTx/>
                    <a:latin typeface="Calibri"/>
                    <a:ea typeface="+mn-ea"/>
                    <a:cs typeface="+mn-cs"/>
                  </a:rPr>
                  <a:t>consumption</a:t>
                </a:r>
              </a:p>
            </p:txBody>
          </p:sp>
        </p:grpSp>
        <p:sp>
          <p:nvSpPr>
            <p:cNvPr id="6" name="Arrow: Right 5">
              <a:extLst>
                <a:ext uri="{FF2B5EF4-FFF2-40B4-BE49-F238E27FC236}">
                  <a16:creationId xmlns="" xmlns:a16="http://schemas.microsoft.com/office/drawing/2014/main" id="{FBF0162A-7D19-4F01-B17D-8C59DE3C8CD3}"/>
                </a:ext>
              </a:extLst>
            </p:cNvPr>
            <p:cNvSpPr/>
            <p:nvPr/>
          </p:nvSpPr>
          <p:spPr>
            <a:xfrm>
              <a:off x="3109087" y="250170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 xmlns:a16="http://schemas.microsoft.com/office/drawing/2014/main" id="{B72ACB45-0A37-4C3F-AB56-7015DDB102FA}"/>
                </a:ext>
              </a:extLst>
            </p:cNvPr>
            <p:cNvSpPr/>
            <p:nvPr/>
          </p:nvSpPr>
          <p:spPr>
            <a:xfrm>
              <a:off x="5706198" y="254748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 xmlns:a16="http://schemas.microsoft.com/office/drawing/2014/main" id="{A3BC54B2-F2D6-4796-9847-604E90A570F9}"/>
                </a:ext>
              </a:extLst>
            </p:cNvPr>
            <p:cNvSpPr/>
            <p:nvPr/>
          </p:nvSpPr>
          <p:spPr>
            <a:xfrm>
              <a:off x="8834303" y="261180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62542501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0979E3-094D-4C6E-8F04-82CE5046B259}"/>
              </a:ext>
            </a:extLst>
          </p:cNvPr>
          <p:cNvSpPr>
            <a:spLocks noGrp="1"/>
          </p:cNvSpPr>
          <p:nvPr>
            <p:ph type="title"/>
          </p:nvPr>
        </p:nvSpPr>
        <p:spPr>
          <a:xfrm>
            <a:off x="428596" y="357166"/>
            <a:ext cx="8229600" cy="571496"/>
          </a:xfrm>
          <a:solidFill>
            <a:schemeClr val="tx1">
              <a:lumMod val="40000"/>
              <a:lumOff val="60000"/>
            </a:schemeClr>
          </a:solidFill>
        </p:spPr>
        <p:txBody>
          <a:bodyPr>
            <a:normAutofit fontScale="90000"/>
          </a:bodyPr>
          <a:lstStyle/>
          <a:p>
            <a:pPr algn="ctr"/>
            <a:r>
              <a:rPr lang="en-US" sz="3600" dirty="0">
                <a:solidFill>
                  <a:schemeClr val="bg1"/>
                </a:solidFill>
              </a:rPr>
              <a:t>Cigarette tax system</a:t>
            </a:r>
          </a:p>
        </p:txBody>
      </p:sp>
      <p:graphicFrame>
        <p:nvGraphicFramePr>
          <p:cNvPr id="5" name="Content Placeholder 4">
            <a:extLst>
              <a:ext uri="{FF2B5EF4-FFF2-40B4-BE49-F238E27FC236}">
                <a16:creationId xmlns="" xmlns:a16="http://schemas.microsoft.com/office/drawing/2014/main" id="{A8DDA364-B0AD-40D7-9F1C-EC78D410799D}"/>
              </a:ext>
            </a:extLst>
          </p:cNvPr>
          <p:cNvGraphicFramePr>
            <a:graphicFrameLocks noGrp="1"/>
          </p:cNvGraphicFramePr>
          <p:nvPr>
            <p:ph idx="1"/>
            <p:extLst>
              <p:ext uri="{D42A27DB-BD31-4B8C-83A1-F6EECF244321}">
                <p14:modId xmlns="" xmlns:p14="http://schemas.microsoft.com/office/powerpoint/2010/main" val="307689485"/>
              </p:ext>
            </p:extLst>
          </p:nvPr>
        </p:nvGraphicFramePr>
        <p:xfrm>
          <a:off x="785787" y="1228725"/>
          <a:ext cx="8111688" cy="5250688"/>
        </p:xfrm>
        <a:graphic>
          <a:graphicData uri="http://schemas.openxmlformats.org/drawingml/2006/table">
            <a:tbl>
              <a:tblPr firstRow="1" bandRow="1">
                <a:tableStyleId>{775DCB02-9BB8-47FD-8907-85C794F793BA}</a:tableStyleId>
              </a:tblPr>
              <a:tblGrid>
                <a:gridCol w="2027922">
                  <a:extLst>
                    <a:ext uri="{9D8B030D-6E8A-4147-A177-3AD203B41FA5}">
                      <a16:colId xmlns="" xmlns:a16="http://schemas.microsoft.com/office/drawing/2014/main" val="321663969"/>
                    </a:ext>
                  </a:extLst>
                </a:gridCol>
                <a:gridCol w="2027922">
                  <a:extLst>
                    <a:ext uri="{9D8B030D-6E8A-4147-A177-3AD203B41FA5}">
                      <a16:colId xmlns="" xmlns:a16="http://schemas.microsoft.com/office/drawing/2014/main" val="2076089174"/>
                    </a:ext>
                  </a:extLst>
                </a:gridCol>
                <a:gridCol w="2027922">
                  <a:extLst>
                    <a:ext uri="{9D8B030D-6E8A-4147-A177-3AD203B41FA5}">
                      <a16:colId xmlns="" xmlns:a16="http://schemas.microsoft.com/office/drawing/2014/main" val="467941649"/>
                    </a:ext>
                  </a:extLst>
                </a:gridCol>
                <a:gridCol w="2027922">
                  <a:extLst>
                    <a:ext uri="{9D8B030D-6E8A-4147-A177-3AD203B41FA5}">
                      <a16:colId xmlns="" xmlns:a16="http://schemas.microsoft.com/office/drawing/2014/main" val="3716462739"/>
                    </a:ext>
                  </a:extLst>
                </a:gridCol>
              </a:tblGrid>
              <a:tr h="370840">
                <a:tc>
                  <a:txBody>
                    <a:bodyPr/>
                    <a:lstStyle/>
                    <a:p>
                      <a:pPr marL="0" marR="0" algn="l">
                        <a:lnSpc>
                          <a:spcPct val="115000"/>
                        </a:lnSpc>
                        <a:spcBef>
                          <a:spcPts val="0"/>
                        </a:spcBef>
                        <a:spcAft>
                          <a:spcPts val="0"/>
                        </a:spcAft>
                      </a:pPr>
                      <a:r>
                        <a:rPr lang="en-US" sz="2200" dirty="0">
                          <a:effectLst/>
                        </a:rPr>
                        <a:t>Tier</a:t>
                      </a:r>
                      <a:endParaRPr lang="en-US" sz="2200" dirty="0">
                        <a:solidFill>
                          <a:schemeClr val="bg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2200" dirty="0">
                          <a:effectLst/>
                        </a:rPr>
                        <a:t>Retail price/pack of 10 sticks (BDT)</a:t>
                      </a:r>
                      <a:endParaRPr lang="en-US" sz="2200" dirty="0">
                        <a:solidFill>
                          <a:schemeClr val="bg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2200" dirty="0">
                          <a:effectLst/>
                        </a:rPr>
                        <a:t>Excise tax rate (% of retail price)</a:t>
                      </a:r>
                      <a:endParaRPr lang="en-US" sz="2200" dirty="0">
                        <a:solidFill>
                          <a:schemeClr val="bg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2200">
                          <a:effectLst/>
                        </a:rPr>
                        <a:t>Total tax share in retail price (excise + VAT)</a:t>
                      </a:r>
                      <a:endParaRPr lang="en-US" sz="2200">
                        <a:solidFill>
                          <a:schemeClr val="bg1"/>
                        </a:solidFill>
                        <a:effectLst/>
                        <a:latin typeface="+mn-lt"/>
                        <a:ea typeface="Calibri" panose="020F0502020204030204" pitchFamily="34" charset="0"/>
                        <a:cs typeface="Times New Roman" panose="02020603050405020304" pitchFamily="18" charset="0"/>
                      </a:endParaRPr>
                    </a:p>
                  </a:txBody>
                  <a:tcPr marL="51448" marR="51448" marT="0" marB="0" anchor="b"/>
                </a:tc>
                <a:extLst>
                  <a:ext uri="{0D108BD9-81ED-4DB2-BD59-A6C34878D82A}">
                    <a16:rowId xmlns="" xmlns:a16="http://schemas.microsoft.com/office/drawing/2014/main" val="3968454583"/>
                  </a:ext>
                </a:extLst>
              </a:tr>
              <a:tr h="370840">
                <a:tc gridSpan="4">
                  <a:txBody>
                    <a:bodyPr/>
                    <a:lstStyle/>
                    <a:p>
                      <a:pPr marL="0" marR="0" algn="ctr">
                        <a:lnSpc>
                          <a:spcPct val="115000"/>
                        </a:lnSpc>
                        <a:spcBef>
                          <a:spcPts val="0"/>
                        </a:spcBef>
                        <a:spcAft>
                          <a:spcPts val="0"/>
                        </a:spcAft>
                      </a:pPr>
                      <a:r>
                        <a:rPr lang="en-US" sz="2000" b="1" dirty="0">
                          <a:effectLst/>
                        </a:rPr>
                        <a:t>2009-10</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454709342"/>
                  </a:ext>
                </a:extLst>
              </a:tr>
              <a:tr h="370840">
                <a:tc>
                  <a:txBody>
                    <a:bodyPr/>
                    <a:lstStyle/>
                    <a:p>
                      <a:pPr marL="0" marR="0">
                        <a:lnSpc>
                          <a:spcPct val="115000"/>
                        </a:lnSpc>
                        <a:spcBef>
                          <a:spcPts val="0"/>
                        </a:spcBef>
                        <a:spcAft>
                          <a:spcPts val="0"/>
                        </a:spcAft>
                      </a:pPr>
                      <a:r>
                        <a:rPr lang="en-US" sz="1600" dirty="0">
                          <a:effectLst/>
                        </a:rPr>
                        <a:t>Low</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a:txBody>
                    <a:bodyPr/>
                    <a:lstStyle/>
                    <a:p>
                      <a:pPr marL="0" marR="0">
                        <a:lnSpc>
                          <a:spcPct val="115000"/>
                        </a:lnSpc>
                        <a:spcBef>
                          <a:spcPts val="0"/>
                        </a:spcBef>
                        <a:spcAft>
                          <a:spcPts val="0"/>
                        </a:spcAft>
                      </a:pPr>
                      <a:r>
                        <a:rPr lang="en-US" sz="1600">
                          <a:effectLst/>
                        </a:rPr>
                        <a:t>7.25-8.75</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a:effectLst/>
                        </a:rPr>
                        <a:t>32%</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a:effectLst/>
                        </a:rPr>
                        <a:t>47%</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extLst>
                  <a:ext uri="{0D108BD9-81ED-4DB2-BD59-A6C34878D82A}">
                    <a16:rowId xmlns="" xmlns:a16="http://schemas.microsoft.com/office/drawing/2014/main" val="3612107545"/>
                  </a:ext>
                </a:extLst>
              </a:tr>
              <a:tr h="370840">
                <a:tc>
                  <a:txBody>
                    <a:bodyPr/>
                    <a:lstStyle/>
                    <a:p>
                      <a:pPr marL="0" marR="0">
                        <a:lnSpc>
                          <a:spcPct val="115000"/>
                        </a:lnSpc>
                        <a:spcBef>
                          <a:spcPts val="0"/>
                        </a:spcBef>
                        <a:spcAft>
                          <a:spcPts val="0"/>
                        </a:spcAft>
                      </a:pPr>
                      <a:r>
                        <a:rPr lang="en-US" sz="1600" dirty="0">
                          <a:effectLst/>
                        </a:rPr>
                        <a:t>Medium</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a:txBody>
                    <a:bodyPr/>
                    <a:lstStyle/>
                    <a:p>
                      <a:pPr marL="0" marR="0">
                        <a:lnSpc>
                          <a:spcPct val="115000"/>
                        </a:lnSpc>
                        <a:spcBef>
                          <a:spcPts val="0"/>
                        </a:spcBef>
                        <a:spcAft>
                          <a:spcPts val="0"/>
                        </a:spcAft>
                      </a:pPr>
                      <a:r>
                        <a:rPr lang="en-US" sz="1600" dirty="0">
                          <a:effectLst/>
                        </a:rPr>
                        <a:t>16.25-17.25</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a:effectLst/>
                        </a:rPr>
                        <a:t>52%</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a:effectLst/>
                        </a:rPr>
                        <a:t>67%</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extLst>
                  <a:ext uri="{0D108BD9-81ED-4DB2-BD59-A6C34878D82A}">
                    <a16:rowId xmlns="" xmlns:a16="http://schemas.microsoft.com/office/drawing/2014/main" val="3876736278"/>
                  </a:ext>
                </a:extLst>
              </a:tr>
              <a:tr h="370840">
                <a:tc>
                  <a:txBody>
                    <a:bodyPr/>
                    <a:lstStyle/>
                    <a:p>
                      <a:pPr marL="0" marR="0">
                        <a:lnSpc>
                          <a:spcPct val="115000"/>
                        </a:lnSpc>
                        <a:spcBef>
                          <a:spcPts val="0"/>
                        </a:spcBef>
                        <a:spcAft>
                          <a:spcPts val="0"/>
                        </a:spcAft>
                      </a:pPr>
                      <a:r>
                        <a:rPr lang="en-US" sz="1600" dirty="0">
                          <a:effectLst/>
                        </a:rPr>
                        <a:t>High</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a:txBody>
                    <a:bodyPr/>
                    <a:lstStyle/>
                    <a:p>
                      <a:pPr marL="0" marR="0">
                        <a:lnSpc>
                          <a:spcPct val="115000"/>
                        </a:lnSpc>
                        <a:spcBef>
                          <a:spcPts val="0"/>
                        </a:spcBef>
                        <a:spcAft>
                          <a:spcPts val="0"/>
                        </a:spcAft>
                      </a:pPr>
                      <a:r>
                        <a:rPr lang="en-US" sz="1600" dirty="0">
                          <a:effectLst/>
                        </a:rPr>
                        <a:t>23.25-29.25</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a:effectLst/>
                        </a:rPr>
                        <a:t>55%</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a:effectLst/>
                        </a:rPr>
                        <a:t>70%</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extLst>
                  <a:ext uri="{0D108BD9-81ED-4DB2-BD59-A6C34878D82A}">
                    <a16:rowId xmlns="" xmlns:a16="http://schemas.microsoft.com/office/drawing/2014/main" val="195273950"/>
                  </a:ext>
                </a:extLst>
              </a:tr>
              <a:tr h="370840">
                <a:tc>
                  <a:txBody>
                    <a:bodyPr/>
                    <a:lstStyle/>
                    <a:p>
                      <a:pPr marL="0" marR="0">
                        <a:lnSpc>
                          <a:spcPct val="115000"/>
                        </a:lnSpc>
                        <a:spcBef>
                          <a:spcPts val="0"/>
                        </a:spcBef>
                        <a:spcAft>
                          <a:spcPts val="0"/>
                        </a:spcAft>
                      </a:pPr>
                      <a:r>
                        <a:rPr lang="en-US" sz="1600" dirty="0">
                          <a:effectLst/>
                        </a:rPr>
                        <a:t>Premium</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a:txBody>
                    <a:bodyPr/>
                    <a:lstStyle/>
                    <a:p>
                      <a:pPr marL="0" marR="0">
                        <a:lnSpc>
                          <a:spcPct val="115000"/>
                        </a:lnSpc>
                        <a:spcBef>
                          <a:spcPts val="0"/>
                        </a:spcBef>
                        <a:spcAft>
                          <a:spcPts val="0"/>
                        </a:spcAft>
                      </a:pPr>
                      <a:r>
                        <a:rPr lang="en-US" sz="1600" dirty="0">
                          <a:effectLst/>
                        </a:rPr>
                        <a:t>46.25+</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a:effectLst/>
                        </a:rPr>
                        <a:t>57%</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dirty="0">
                          <a:effectLst/>
                        </a:rPr>
                        <a:t>72%</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extLst>
                  <a:ext uri="{0D108BD9-81ED-4DB2-BD59-A6C34878D82A}">
                    <a16:rowId xmlns="" xmlns:a16="http://schemas.microsoft.com/office/drawing/2014/main" val="120866537"/>
                  </a:ext>
                </a:extLst>
              </a:tr>
              <a:tr h="370840">
                <a:tc gridSpan="4">
                  <a:txBody>
                    <a:bodyPr/>
                    <a:lstStyle/>
                    <a:p>
                      <a:pPr marL="0" marR="0" algn="ctr">
                        <a:lnSpc>
                          <a:spcPct val="115000"/>
                        </a:lnSpc>
                        <a:spcBef>
                          <a:spcPts val="0"/>
                        </a:spcBef>
                        <a:spcAft>
                          <a:spcPts val="0"/>
                        </a:spcAft>
                      </a:pPr>
                      <a:r>
                        <a:rPr lang="en-US" sz="2000" b="1" dirty="0">
                          <a:effectLst/>
                        </a:rPr>
                        <a:t>2017-18</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477607926"/>
                  </a:ext>
                </a:extLst>
              </a:tr>
              <a:tr h="370840">
                <a:tc>
                  <a:txBody>
                    <a:bodyPr/>
                    <a:lstStyle/>
                    <a:p>
                      <a:pPr marL="0" marR="0">
                        <a:lnSpc>
                          <a:spcPct val="115000"/>
                        </a:lnSpc>
                        <a:spcBef>
                          <a:spcPts val="0"/>
                        </a:spcBef>
                        <a:spcAft>
                          <a:spcPts val="0"/>
                        </a:spcAft>
                      </a:pPr>
                      <a:r>
                        <a:rPr lang="en-US" sz="1600" dirty="0">
                          <a:effectLst/>
                        </a:rPr>
                        <a:t>Low: Local</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a:txBody>
                    <a:bodyPr/>
                    <a:lstStyle/>
                    <a:p>
                      <a:pPr marL="0" marR="0">
                        <a:lnSpc>
                          <a:spcPct val="115000"/>
                        </a:lnSpc>
                        <a:spcBef>
                          <a:spcPts val="0"/>
                        </a:spcBef>
                        <a:spcAft>
                          <a:spcPts val="0"/>
                        </a:spcAft>
                      </a:pPr>
                      <a:r>
                        <a:rPr lang="en-US" sz="1600" dirty="0">
                          <a:effectLst/>
                        </a:rPr>
                        <a:t>27.00</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a:txBody>
                    <a:bodyPr/>
                    <a:lstStyle/>
                    <a:p>
                      <a:pPr marL="0" marR="0" algn="ctr">
                        <a:lnSpc>
                          <a:spcPct val="115000"/>
                        </a:lnSpc>
                        <a:spcBef>
                          <a:spcPts val="0"/>
                        </a:spcBef>
                        <a:spcAft>
                          <a:spcPts val="0"/>
                        </a:spcAft>
                      </a:pPr>
                      <a:r>
                        <a:rPr lang="en-US" sz="1600" dirty="0">
                          <a:effectLst/>
                        </a:rPr>
                        <a:t>53%</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a:txBody>
                    <a:bodyPr/>
                    <a:lstStyle/>
                    <a:p>
                      <a:pPr marL="0" marR="0" algn="ctr">
                        <a:lnSpc>
                          <a:spcPct val="115000"/>
                        </a:lnSpc>
                        <a:spcBef>
                          <a:spcPts val="0"/>
                        </a:spcBef>
                        <a:spcAft>
                          <a:spcPts val="0"/>
                        </a:spcAft>
                      </a:pPr>
                      <a:r>
                        <a:rPr lang="en-US" sz="1600">
                          <a:effectLst/>
                        </a:rPr>
                        <a:t>68%</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tc>
                <a:extLst>
                  <a:ext uri="{0D108BD9-81ED-4DB2-BD59-A6C34878D82A}">
                    <a16:rowId xmlns="" xmlns:a16="http://schemas.microsoft.com/office/drawing/2014/main" val="1586843333"/>
                  </a:ext>
                </a:extLst>
              </a:tr>
              <a:tr h="370840">
                <a:tc>
                  <a:txBody>
                    <a:bodyPr/>
                    <a:lstStyle/>
                    <a:p>
                      <a:pPr marL="0" marR="0">
                        <a:lnSpc>
                          <a:spcPct val="115000"/>
                        </a:lnSpc>
                        <a:spcBef>
                          <a:spcPts val="0"/>
                        </a:spcBef>
                        <a:spcAft>
                          <a:spcPts val="0"/>
                        </a:spcAft>
                      </a:pPr>
                      <a:r>
                        <a:rPr lang="en-US" sz="1600" dirty="0">
                          <a:effectLst/>
                        </a:rPr>
                        <a:t>Low: International</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a:txBody>
                    <a:bodyPr/>
                    <a:lstStyle/>
                    <a:p>
                      <a:pPr marL="0" marR="0">
                        <a:lnSpc>
                          <a:spcPct val="115000"/>
                        </a:lnSpc>
                        <a:spcBef>
                          <a:spcPts val="0"/>
                        </a:spcBef>
                        <a:spcAft>
                          <a:spcPts val="0"/>
                        </a:spcAft>
                      </a:pPr>
                      <a:r>
                        <a:rPr lang="en-US" sz="1600">
                          <a:effectLst/>
                        </a:rPr>
                        <a:t>35.00</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dirty="0">
                          <a:effectLst/>
                        </a:rPr>
                        <a:t>56%</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dirty="0">
                          <a:effectLst/>
                        </a:rPr>
                        <a:t>71%</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extLst>
                  <a:ext uri="{0D108BD9-81ED-4DB2-BD59-A6C34878D82A}">
                    <a16:rowId xmlns="" xmlns:a16="http://schemas.microsoft.com/office/drawing/2014/main" val="2782515461"/>
                  </a:ext>
                </a:extLst>
              </a:tr>
              <a:tr h="370840">
                <a:tc>
                  <a:txBody>
                    <a:bodyPr/>
                    <a:lstStyle/>
                    <a:p>
                      <a:pPr marL="0" marR="0">
                        <a:lnSpc>
                          <a:spcPct val="115000"/>
                        </a:lnSpc>
                        <a:spcBef>
                          <a:spcPts val="0"/>
                        </a:spcBef>
                        <a:spcAft>
                          <a:spcPts val="0"/>
                        </a:spcAft>
                      </a:pPr>
                      <a:r>
                        <a:rPr lang="en-US" sz="1600" dirty="0">
                          <a:effectLst/>
                        </a:rPr>
                        <a:t>High</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nSpc>
                          <a:spcPct val="115000"/>
                        </a:lnSpc>
                        <a:spcBef>
                          <a:spcPts val="0"/>
                        </a:spcBef>
                        <a:spcAft>
                          <a:spcPts val="0"/>
                        </a:spcAft>
                      </a:pPr>
                      <a:r>
                        <a:rPr lang="en-US" sz="1600" dirty="0">
                          <a:effectLst/>
                        </a:rPr>
                        <a:t>45.00+</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a:txBody>
                    <a:bodyPr/>
                    <a:lstStyle/>
                    <a:p>
                      <a:pPr marL="0" marR="0" algn="ctr">
                        <a:lnSpc>
                          <a:spcPct val="115000"/>
                        </a:lnSpc>
                        <a:spcBef>
                          <a:spcPts val="0"/>
                        </a:spcBef>
                        <a:spcAft>
                          <a:spcPts val="0"/>
                        </a:spcAft>
                      </a:pPr>
                      <a:r>
                        <a:rPr lang="en-US" sz="1600" dirty="0">
                          <a:effectLst/>
                        </a:rPr>
                        <a:t>64%</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dirty="0">
                          <a:effectLst/>
                        </a:rPr>
                        <a:t>79%</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extLst>
                  <a:ext uri="{0D108BD9-81ED-4DB2-BD59-A6C34878D82A}">
                    <a16:rowId xmlns="" xmlns:a16="http://schemas.microsoft.com/office/drawing/2014/main" val="1835210529"/>
                  </a:ext>
                </a:extLst>
              </a:tr>
              <a:tr h="370840">
                <a:tc>
                  <a:txBody>
                    <a:bodyPr/>
                    <a:lstStyle/>
                    <a:p>
                      <a:pPr marL="0" marR="0">
                        <a:lnSpc>
                          <a:spcPct val="115000"/>
                        </a:lnSpc>
                        <a:spcBef>
                          <a:spcPts val="0"/>
                        </a:spcBef>
                        <a:spcAft>
                          <a:spcPts val="0"/>
                        </a:spcAft>
                      </a:pPr>
                      <a:r>
                        <a:rPr lang="en-US" sz="1600" dirty="0">
                          <a:effectLst/>
                        </a:rPr>
                        <a:t>Premium</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nSpc>
                          <a:spcPct val="115000"/>
                        </a:lnSpc>
                        <a:spcBef>
                          <a:spcPts val="0"/>
                        </a:spcBef>
                        <a:spcAft>
                          <a:spcPts val="0"/>
                        </a:spcAft>
                      </a:pPr>
                      <a:r>
                        <a:rPr lang="en-US" sz="1600" dirty="0">
                          <a:effectLst/>
                        </a:rPr>
                        <a:t>70.00+</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b"/>
                </a:tc>
                <a:tc>
                  <a:txBody>
                    <a:bodyPr/>
                    <a:lstStyle/>
                    <a:p>
                      <a:pPr marL="0" marR="0" algn="ctr">
                        <a:lnSpc>
                          <a:spcPct val="115000"/>
                        </a:lnSpc>
                        <a:spcBef>
                          <a:spcPts val="0"/>
                        </a:spcBef>
                        <a:spcAft>
                          <a:spcPts val="0"/>
                        </a:spcAft>
                      </a:pPr>
                      <a:r>
                        <a:rPr lang="en-US" sz="1600" dirty="0">
                          <a:effectLst/>
                        </a:rPr>
                        <a:t>66%</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tc>
                  <a:txBody>
                    <a:bodyPr/>
                    <a:lstStyle/>
                    <a:p>
                      <a:pPr marL="0" marR="0" algn="ctr">
                        <a:lnSpc>
                          <a:spcPct val="115000"/>
                        </a:lnSpc>
                        <a:spcBef>
                          <a:spcPts val="0"/>
                        </a:spcBef>
                        <a:spcAft>
                          <a:spcPts val="0"/>
                        </a:spcAft>
                      </a:pPr>
                      <a:r>
                        <a:rPr lang="en-US" sz="1600" dirty="0">
                          <a:effectLst/>
                        </a:rPr>
                        <a:t>81%</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51448" marR="51448" marT="0" marB="0" anchor="ctr"/>
                </a:tc>
                <a:extLst>
                  <a:ext uri="{0D108BD9-81ED-4DB2-BD59-A6C34878D82A}">
                    <a16:rowId xmlns="" xmlns:a16="http://schemas.microsoft.com/office/drawing/2014/main" val="1244598504"/>
                  </a:ext>
                </a:extLst>
              </a:tr>
            </a:tbl>
          </a:graphicData>
        </a:graphic>
      </p:graphicFrame>
      <p:sp>
        <p:nvSpPr>
          <p:cNvPr id="4" name="Slide Number Placeholder 3">
            <a:extLst>
              <a:ext uri="{FF2B5EF4-FFF2-40B4-BE49-F238E27FC236}">
                <a16:creationId xmlns="" xmlns:a16="http://schemas.microsoft.com/office/drawing/2014/main" id="{6AF30FC6-5254-466B-A344-B1637AA0C82E}"/>
              </a:ext>
            </a:extLst>
          </p:cNvPr>
          <p:cNvSpPr>
            <a:spLocks noGrp="1"/>
          </p:cNvSpPr>
          <p:nvPr>
            <p:ph type="sldNum" sz="quarter" idx="12"/>
          </p:nvPr>
        </p:nvSpPr>
        <p:spPr/>
        <p:txBody>
          <a:bodyPr/>
          <a:lstStyle/>
          <a:p>
            <a:pPr>
              <a:defRPr/>
            </a:pPr>
            <a:fld id="{AFBEA607-C712-4991-945F-5675674639E9}" type="slidenum">
              <a:rPr lang="en-US" smtClean="0"/>
              <a:pPr>
                <a:defRPr/>
              </a:pPr>
              <a:t>32</a:t>
            </a:fld>
            <a:endParaRPr lang="en-US" dirty="0"/>
          </a:p>
        </p:txBody>
      </p:sp>
    </p:spTree>
    <p:extLst>
      <p:ext uri="{BB962C8B-B14F-4D97-AF65-F5344CB8AC3E}">
        <p14:creationId xmlns="" xmlns:p14="http://schemas.microsoft.com/office/powerpoint/2010/main" val="35956094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C70F56-BA11-49C3-A381-2CBB05E51FF5}"/>
              </a:ext>
            </a:extLst>
          </p:cNvPr>
          <p:cNvSpPr>
            <a:spLocks noGrp="1"/>
          </p:cNvSpPr>
          <p:nvPr>
            <p:ph type="title"/>
          </p:nvPr>
        </p:nvSpPr>
        <p:spPr>
          <a:xfrm>
            <a:off x="500034" y="571480"/>
            <a:ext cx="8229600" cy="642934"/>
          </a:xfrm>
          <a:solidFill>
            <a:schemeClr val="tx1">
              <a:lumMod val="40000"/>
              <a:lumOff val="60000"/>
            </a:schemeClr>
          </a:solidFill>
        </p:spPr>
        <p:txBody>
          <a:bodyPr>
            <a:noAutofit/>
          </a:bodyPr>
          <a:lstStyle/>
          <a:p>
            <a:r>
              <a:rPr lang="en-US" sz="3600" dirty="0">
                <a:solidFill>
                  <a:schemeClr val="bg1"/>
                </a:solidFill>
              </a:rPr>
              <a:t>Cigarette price is increasing in Bangladesh</a:t>
            </a:r>
          </a:p>
        </p:txBody>
      </p:sp>
      <p:pic>
        <p:nvPicPr>
          <p:cNvPr id="6" name="Content Placeholder 5">
            <a:extLst>
              <a:ext uri="{FF2B5EF4-FFF2-40B4-BE49-F238E27FC236}">
                <a16:creationId xmlns="" xmlns:a16="http://schemas.microsoft.com/office/drawing/2014/main" id="{441CC6AC-B4FF-4D4F-8A3C-2D84C43EC76E}"/>
              </a:ext>
            </a:extLst>
          </p:cNvPr>
          <p:cNvPicPr>
            <a:picLocks noGrp="1" noChangeAspect="1"/>
          </p:cNvPicPr>
          <p:nvPr>
            <p:ph idx="1"/>
          </p:nvPr>
        </p:nvPicPr>
        <p:blipFill>
          <a:blip r:embed="rId2"/>
          <a:stretch>
            <a:fillRect/>
          </a:stretch>
        </p:blipFill>
        <p:spPr>
          <a:xfrm>
            <a:off x="1553085" y="1935163"/>
            <a:ext cx="6037829" cy="4389437"/>
          </a:xfrm>
          <a:prstGeom prst="rect">
            <a:avLst/>
          </a:prstGeom>
        </p:spPr>
      </p:pic>
      <p:sp>
        <p:nvSpPr>
          <p:cNvPr id="4" name="Slide Number Placeholder 3">
            <a:extLst>
              <a:ext uri="{FF2B5EF4-FFF2-40B4-BE49-F238E27FC236}">
                <a16:creationId xmlns="" xmlns:a16="http://schemas.microsoft.com/office/drawing/2014/main" id="{7C58C2E1-1AA6-47F3-BF31-114C59A33BDF}"/>
              </a:ext>
            </a:extLst>
          </p:cNvPr>
          <p:cNvSpPr>
            <a:spLocks noGrp="1"/>
          </p:cNvSpPr>
          <p:nvPr>
            <p:ph type="sldNum" sz="quarter" idx="12"/>
          </p:nvPr>
        </p:nvSpPr>
        <p:spPr/>
        <p:txBody>
          <a:bodyPr/>
          <a:lstStyle/>
          <a:p>
            <a:pPr>
              <a:defRPr/>
            </a:pPr>
            <a:fld id="{AFBEA607-C712-4991-945F-5675674639E9}" type="slidenum">
              <a:rPr lang="en-US" smtClean="0"/>
              <a:pPr>
                <a:defRPr/>
              </a:pPr>
              <a:t>33</a:t>
            </a:fld>
            <a:endParaRPr lang="en-US" dirty="0"/>
          </a:p>
        </p:txBody>
      </p:sp>
    </p:spTree>
    <p:extLst>
      <p:ext uri="{BB962C8B-B14F-4D97-AF65-F5344CB8AC3E}">
        <p14:creationId xmlns="" xmlns:p14="http://schemas.microsoft.com/office/powerpoint/2010/main" val="183074459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9F777B-01C5-4816-897B-132298EA54BC}"/>
              </a:ext>
            </a:extLst>
          </p:cNvPr>
          <p:cNvSpPr>
            <a:spLocks noGrp="1"/>
          </p:cNvSpPr>
          <p:nvPr>
            <p:ph type="title"/>
          </p:nvPr>
        </p:nvSpPr>
        <p:spPr>
          <a:xfrm>
            <a:off x="571472" y="357166"/>
            <a:ext cx="8229600" cy="571496"/>
          </a:xfrm>
          <a:solidFill>
            <a:schemeClr val="accent4">
              <a:lumMod val="40000"/>
              <a:lumOff val="60000"/>
            </a:schemeClr>
          </a:solidFill>
        </p:spPr>
        <p:txBody>
          <a:bodyPr>
            <a:noAutofit/>
          </a:bodyPr>
          <a:lstStyle/>
          <a:p>
            <a:r>
              <a:rPr lang="en-US" sz="3600" dirty="0">
                <a:solidFill>
                  <a:schemeClr val="bg1"/>
                </a:solidFill>
              </a:rPr>
              <a:t>Then why is cigarette sale increasing?</a:t>
            </a:r>
          </a:p>
        </p:txBody>
      </p:sp>
      <p:pic>
        <p:nvPicPr>
          <p:cNvPr id="8" name="Content Placeholder 7">
            <a:extLst>
              <a:ext uri="{FF2B5EF4-FFF2-40B4-BE49-F238E27FC236}">
                <a16:creationId xmlns="" xmlns:a16="http://schemas.microsoft.com/office/drawing/2014/main" id="{BA6A763F-1863-4D95-89C8-1BC9A77564C5}"/>
              </a:ext>
            </a:extLst>
          </p:cNvPr>
          <p:cNvPicPr>
            <a:picLocks noGrp="1" noChangeAspect="1"/>
          </p:cNvPicPr>
          <p:nvPr>
            <p:ph idx="1"/>
          </p:nvPr>
        </p:nvPicPr>
        <p:blipFill>
          <a:blip r:embed="rId2"/>
          <a:stretch>
            <a:fillRect/>
          </a:stretch>
        </p:blipFill>
        <p:spPr>
          <a:xfrm>
            <a:off x="2511168" y="1228725"/>
            <a:ext cx="5048214" cy="4897438"/>
          </a:xfrm>
          <a:prstGeom prst="rect">
            <a:avLst/>
          </a:prstGeom>
        </p:spPr>
      </p:pic>
      <p:sp>
        <p:nvSpPr>
          <p:cNvPr id="4" name="Slide Number Placeholder 3">
            <a:extLst>
              <a:ext uri="{FF2B5EF4-FFF2-40B4-BE49-F238E27FC236}">
                <a16:creationId xmlns="" xmlns:a16="http://schemas.microsoft.com/office/drawing/2014/main" id="{EDFE3055-FBA6-4683-9007-A527BDC5DC91}"/>
              </a:ext>
            </a:extLst>
          </p:cNvPr>
          <p:cNvSpPr>
            <a:spLocks noGrp="1"/>
          </p:cNvSpPr>
          <p:nvPr>
            <p:ph type="sldNum" sz="quarter" idx="12"/>
          </p:nvPr>
        </p:nvSpPr>
        <p:spPr/>
        <p:txBody>
          <a:bodyPr/>
          <a:lstStyle/>
          <a:p>
            <a:pPr>
              <a:defRPr/>
            </a:pPr>
            <a:fld id="{AFBEA607-C712-4991-945F-5675674639E9}" type="slidenum">
              <a:rPr lang="en-US" smtClean="0"/>
              <a:pPr>
                <a:defRPr/>
              </a:pPr>
              <a:t>34</a:t>
            </a:fld>
            <a:endParaRPr lang="en-US" dirty="0"/>
          </a:p>
        </p:txBody>
      </p:sp>
    </p:spTree>
    <p:extLst>
      <p:ext uri="{BB962C8B-B14F-4D97-AF65-F5344CB8AC3E}">
        <p14:creationId xmlns="" xmlns:p14="http://schemas.microsoft.com/office/powerpoint/2010/main" val="15519336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01A436-8318-4BC5-9A44-FF9CED49C6C7}"/>
              </a:ext>
            </a:extLst>
          </p:cNvPr>
          <p:cNvSpPr>
            <a:spLocks noGrp="1"/>
          </p:cNvSpPr>
          <p:nvPr>
            <p:ph type="title"/>
          </p:nvPr>
        </p:nvSpPr>
        <p:spPr>
          <a:xfrm>
            <a:off x="642910" y="142852"/>
            <a:ext cx="8286808" cy="1589107"/>
          </a:xfrm>
          <a:solidFill>
            <a:schemeClr val="accent4">
              <a:lumMod val="40000"/>
              <a:lumOff val="60000"/>
            </a:schemeClr>
          </a:solidFill>
        </p:spPr>
        <p:txBody>
          <a:bodyPr>
            <a:normAutofit fontScale="90000"/>
          </a:bodyPr>
          <a:lstStyle/>
          <a:p>
            <a:r>
              <a:rPr lang="en-US" sz="3600" dirty="0">
                <a:solidFill>
                  <a:srgbClr val="002060"/>
                </a:solidFill>
              </a:rPr>
              <a:t>PRICE INCREASE IN LOW TIER HAS FAILED TO STOP THE INCREASE IN CHEAP CIGARETTE CONSUMPTION</a:t>
            </a:r>
          </a:p>
        </p:txBody>
      </p:sp>
      <p:graphicFrame>
        <p:nvGraphicFramePr>
          <p:cNvPr id="5" name="Content Placeholder 4">
            <a:extLst>
              <a:ext uri="{FF2B5EF4-FFF2-40B4-BE49-F238E27FC236}">
                <a16:creationId xmlns="" xmlns:a16="http://schemas.microsoft.com/office/drawing/2014/main" id="{0C6E8DA6-4616-43CD-A8C5-F6631387A29F}"/>
              </a:ext>
            </a:extLst>
          </p:cNvPr>
          <p:cNvGraphicFramePr>
            <a:graphicFrameLocks noGrp="1"/>
          </p:cNvGraphicFramePr>
          <p:nvPr>
            <p:ph idx="1"/>
            <p:extLst>
              <p:ext uri="{D42A27DB-BD31-4B8C-83A1-F6EECF244321}">
                <p14:modId xmlns="" xmlns:p14="http://schemas.microsoft.com/office/powerpoint/2010/main" val="536270653"/>
              </p:ext>
            </p:extLst>
          </p:nvPr>
        </p:nvGraphicFramePr>
        <p:xfrm>
          <a:off x="642908" y="1785926"/>
          <a:ext cx="8341602" cy="3661739"/>
        </p:xfrm>
        <a:graphic>
          <a:graphicData uri="http://schemas.openxmlformats.org/drawingml/2006/table">
            <a:tbl>
              <a:tblPr firstRow="1" bandRow="1">
                <a:tableStyleId>{5C22544A-7EE6-4342-B048-85BDC9FD1C3A}</a:tableStyleId>
              </a:tblPr>
              <a:tblGrid>
                <a:gridCol w="1390267">
                  <a:extLst>
                    <a:ext uri="{9D8B030D-6E8A-4147-A177-3AD203B41FA5}">
                      <a16:colId xmlns="" xmlns:a16="http://schemas.microsoft.com/office/drawing/2014/main" val="367618220"/>
                    </a:ext>
                  </a:extLst>
                </a:gridCol>
                <a:gridCol w="1390267">
                  <a:extLst>
                    <a:ext uri="{9D8B030D-6E8A-4147-A177-3AD203B41FA5}">
                      <a16:colId xmlns="" xmlns:a16="http://schemas.microsoft.com/office/drawing/2014/main" val="3812815645"/>
                    </a:ext>
                  </a:extLst>
                </a:gridCol>
                <a:gridCol w="1390267">
                  <a:extLst>
                    <a:ext uri="{9D8B030D-6E8A-4147-A177-3AD203B41FA5}">
                      <a16:colId xmlns="" xmlns:a16="http://schemas.microsoft.com/office/drawing/2014/main" val="2969405437"/>
                    </a:ext>
                  </a:extLst>
                </a:gridCol>
                <a:gridCol w="1390267">
                  <a:extLst>
                    <a:ext uri="{9D8B030D-6E8A-4147-A177-3AD203B41FA5}">
                      <a16:colId xmlns="" xmlns:a16="http://schemas.microsoft.com/office/drawing/2014/main" val="94355681"/>
                    </a:ext>
                  </a:extLst>
                </a:gridCol>
                <a:gridCol w="1390267">
                  <a:extLst>
                    <a:ext uri="{9D8B030D-6E8A-4147-A177-3AD203B41FA5}">
                      <a16:colId xmlns="" xmlns:a16="http://schemas.microsoft.com/office/drawing/2014/main" val="3746945682"/>
                    </a:ext>
                  </a:extLst>
                </a:gridCol>
                <a:gridCol w="1390267">
                  <a:extLst>
                    <a:ext uri="{9D8B030D-6E8A-4147-A177-3AD203B41FA5}">
                      <a16:colId xmlns="" xmlns:a16="http://schemas.microsoft.com/office/drawing/2014/main" val="2745854953"/>
                    </a:ext>
                  </a:extLst>
                </a:gridCol>
              </a:tblGrid>
              <a:tr h="1666004">
                <a:tc>
                  <a:txBody>
                    <a:bodyPr/>
                    <a:lstStyle/>
                    <a:p>
                      <a:endParaRPr lang="en-US" dirty="0"/>
                    </a:p>
                  </a:txBody>
                  <a:tcPr marL="68598" marR="68598"/>
                </a:tc>
                <a:tc>
                  <a:txBody>
                    <a:bodyPr/>
                    <a:lstStyle/>
                    <a:p>
                      <a:r>
                        <a:rPr lang="en-US" dirty="0"/>
                        <a:t>NOMINAL PRICE (BDT)</a:t>
                      </a:r>
                    </a:p>
                  </a:txBody>
                  <a:tcPr marL="68598" marR="68598"/>
                </a:tc>
                <a:tc>
                  <a:txBody>
                    <a:bodyPr/>
                    <a:lstStyle/>
                    <a:p>
                      <a:r>
                        <a:rPr lang="en-US" dirty="0"/>
                        <a:t>INFLATION-ADJUSTED PRICE (IN 2018 BDT)</a:t>
                      </a:r>
                    </a:p>
                  </a:txBody>
                  <a:tcPr marL="68598" marR="68598"/>
                </a:tc>
                <a:tc>
                  <a:txBody>
                    <a:bodyPr/>
                    <a:lstStyle/>
                    <a:p>
                      <a:r>
                        <a:rPr lang="en-US" dirty="0"/>
                        <a:t>TOTAL CIGARETTE SALE (BILLION STICKS)</a:t>
                      </a:r>
                    </a:p>
                  </a:txBody>
                  <a:tcPr marL="68598" marR="68598"/>
                </a:tc>
                <a:tc>
                  <a:txBody>
                    <a:bodyPr/>
                    <a:lstStyle/>
                    <a:p>
                      <a:r>
                        <a:rPr lang="en-US" dirty="0"/>
                        <a:t>CIGARETTE SALE IN LOW TIER (BILLION STICKS)</a:t>
                      </a:r>
                    </a:p>
                  </a:txBody>
                  <a:tcPr marL="68598" marR="68598"/>
                </a:tc>
                <a:tc>
                  <a:txBody>
                    <a:bodyPr/>
                    <a:lstStyle/>
                    <a:p>
                      <a:r>
                        <a:rPr lang="en-US" dirty="0"/>
                        <a:t>MARKET SHARE OF LOW TIER CIGARETTES (%)</a:t>
                      </a:r>
                    </a:p>
                  </a:txBody>
                  <a:tcPr marL="68598" marR="68598"/>
                </a:tc>
                <a:extLst>
                  <a:ext uri="{0D108BD9-81ED-4DB2-BD59-A6C34878D82A}">
                    <a16:rowId xmlns="" xmlns:a16="http://schemas.microsoft.com/office/drawing/2014/main" val="4044567555"/>
                  </a:ext>
                </a:extLst>
              </a:tr>
              <a:tr h="422286">
                <a:tc>
                  <a:txBody>
                    <a:bodyPr/>
                    <a:lstStyle/>
                    <a:p>
                      <a:r>
                        <a:rPr lang="en-US" dirty="0"/>
                        <a:t>2009-10</a:t>
                      </a:r>
                    </a:p>
                  </a:txBody>
                  <a:tcPr marL="68598" marR="68598"/>
                </a:tc>
                <a:tc>
                  <a:txBody>
                    <a:bodyPr/>
                    <a:lstStyle/>
                    <a:p>
                      <a:pPr algn="ctr"/>
                      <a:r>
                        <a:rPr lang="en-US" dirty="0"/>
                        <a:t>7.25</a:t>
                      </a:r>
                    </a:p>
                  </a:txBody>
                  <a:tcPr marL="68598" marR="68598"/>
                </a:tc>
                <a:tc>
                  <a:txBody>
                    <a:bodyPr/>
                    <a:lstStyle/>
                    <a:p>
                      <a:pPr algn="ctr"/>
                      <a:r>
                        <a:rPr lang="en-US" dirty="0"/>
                        <a:t>12.78</a:t>
                      </a:r>
                    </a:p>
                  </a:txBody>
                  <a:tcPr marL="68598" marR="68598"/>
                </a:tc>
                <a:tc>
                  <a:txBody>
                    <a:bodyPr/>
                    <a:lstStyle/>
                    <a:p>
                      <a:pPr algn="ctr"/>
                      <a:r>
                        <a:rPr lang="en-US" dirty="0"/>
                        <a:t>66.0</a:t>
                      </a:r>
                    </a:p>
                  </a:txBody>
                  <a:tcPr marL="68598" marR="68598"/>
                </a:tc>
                <a:tc>
                  <a:txBody>
                    <a:bodyPr/>
                    <a:lstStyle/>
                    <a:p>
                      <a:pPr algn="ctr"/>
                      <a:r>
                        <a:rPr lang="en-US" dirty="0"/>
                        <a:t>33.6</a:t>
                      </a:r>
                    </a:p>
                  </a:txBody>
                  <a:tcPr marL="68598" marR="68598"/>
                </a:tc>
                <a:tc>
                  <a:txBody>
                    <a:bodyPr/>
                    <a:lstStyle/>
                    <a:p>
                      <a:pPr algn="ctr"/>
                      <a:r>
                        <a:rPr lang="en-US" dirty="0"/>
                        <a:t>51%</a:t>
                      </a:r>
                    </a:p>
                  </a:txBody>
                  <a:tcPr marL="68598" marR="68598"/>
                </a:tc>
                <a:extLst>
                  <a:ext uri="{0D108BD9-81ED-4DB2-BD59-A6C34878D82A}">
                    <a16:rowId xmlns="" xmlns:a16="http://schemas.microsoft.com/office/drawing/2014/main" val="1392658328"/>
                  </a:ext>
                </a:extLst>
              </a:tr>
              <a:tr h="422286">
                <a:tc>
                  <a:txBody>
                    <a:bodyPr/>
                    <a:lstStyle/>
                    <a:p>
                      <a:r>
                        <a:rPr lang="en-US" dirty="0"/>
                        <a:t>2016-17</a:t>
                      </a:r>
                    </a:p>
                  </a:txBody>
                  <a:tcPr marL="68598" marR="68598"/>
                </a:tc>
                <a:tc>
                  <a:txBody>
                    <a:bodyPr/>
                    <a:lstStyle/>
                    <a:p>
                      <a:pPr algn="ctr"/>
                      <a:r>
                        <a:rPr lang="en-US" dirty="0"/>
                        <a:t>23.00</a:t>
                      </a:r>
                    </a:p>
                  </a:txBody>
                  <a:tcPr marL="68598" marR="68598"/>
                </a:tc>
                <a:tc>
                  <a:txBody>
                    <a:bodyPr/>
                    <a:lstStyle/>
                    <a:p>
                      <a:pPr algn="ctr"/>
                      <a:r>
                        <a:rPr lang="en-US" dirty="0"/>
                        <a:t>24.51</a:t>
                      </a:r>
                    </a:p>
                  </a:txBody>
                  <a:tcPr marL="68598" marR="68598"/>
                </a:tc>
                <a:tc>
                  <a:txBody>
                    <a:bodyPr/>
                    <a:lstStyle/>
                    <a:p>
                      <a:pPr algn="ctr"/>
                      <a:r>
                        <a:rPr lang="en-US" dirty="0"/>
                        <a:t>84.3</a:t>
                      </a:r>
                    </a:p>
                  </a:txBody>
                  <a:tcPr marL="68598" marR="68598"/>
                </a:tc>
                <a:tc>
                  <a:txBody>
                    <a:bodyPr/>
                    <a:lstStyle/>
                    <a:p>
                      <a:pPr algn="ctr"/>
                      <a:r>
                        <a:rPr lang="en-US" dirty="0"/>
                        <a:t>66.8</a:t>
                      </a:r>
                    </a:p>
                  </a:txBody>
                  <a:tcPr marL="68598" marR="68598"/>
                </a:tc>
                <a:tc>
                  <a:txBody>
                    <a:bodyPr/>
                    <a:lstStyle/>
                    <a:p>
                      <a:pPr algn="ctr"/>
                      <a:r>
                        <a:rPr lang="en-US" dirty="0"/>
                        <a:t>79%</a:t>
                      </a:r>
                    </a:p>
                  </a:txBody>
                  <a:tcPr marL="68598" marR="68598"/>
                </a:tc>
                <a:extLst>
                  <a:ext uri="{0D108BD9-81ED-4DB2-BD59-A6C34878D82A}">
                    <a16:rowId xmlns="" xmlns:a16="http://schemas.microsoft.com/office/drawing/2014/main" val="1090204010"/>
                  </a:ext>
                </a:extLst>
              </a:tr>
              <a:tr h="422286">
                <a:tc>
                  <a:txBody>
                    <a:bodyPr/>
                    <a:lstStyle/>
                    <a:p>
                      <a:r>
                        <a:rPr lang="en-US" dirty="0"/>
                        <a:t>% CHANGE</a:t>
                      </a:r>
                    </a:p>
                  </a:txBody>
                  <a:tcPr marL="68598" marR="68598"/>
                </a:tc>
                <a:tc>
                  <a:txBody>
                    <a:bodyPr/>
                    <a:lstStyle/>
                    <a:p>
                      <a:endParaRPr lang="en-US" dirty="0"/>
                    </a:p>
                  </a:txBody>
                  <a:tcPr marL="68598" marR="68598"/>
                </a:tc>
                <a:tc>
                  <a:txBody>
                    <a:bodyPr/>
                    <a:lstStyle/>
                    <a:p>
                      <a:pPr algn="ctr"/>
                      <a:r>
                        <a:rPr lang="en-US" dirty="0"/>
                        <a:t>91.8%</a:t>
                      </a:r>
                    </a:p>
                  </a:txBody>
                  <a:tcPr marL="68598" marR="68598"/>
                </a:tc>
                <a:tc>
                  <a:txBody>
                    <a:bodyPr/>
                    <a:lstStyle/>
                    <a:p>
                      <a:pPr algn="ctr"/>
                      <a:r>
                        <a:rPr lang="en-US" dirty="0"/>
                        <a:t>27.7%</a:t>
                      </a:r>
                    </a:p>
                  </a:txBody>
                  <a:tcPr marL="68598" marR="68598"/>
                </a:tc>
                <a:tc>
                  <a:txBody>
                    <a:bodyPr/>
                    <a:lstStyle/>
                    <a:p>
                      <a:pPr algn="ctr"/>
                      <a:r>
                        <a:rPr lang="en-US" dirty="0"/>
                        <a:t>99.0%</a:t>
                      </a:r>
                    </a:p>
                  </a:txBody>
                  <a:tcPr marL="68598" marR="68598"/>
                </a:tc>
                <a:tc>
                  <a:txBody>
                    <a:bodyPr/>
                    <a:lstStyle/>
                    <a:p>
                      <a:endParaRPr lang="en-US" dirty="0"/>
                    </a:p>
                  </a:txBody>
                  <a:tcPr marL="68598" marR="68598"/>
                </a:tc>
                <a:extLst>
                  <a:ext uri="{0D108BD9-81ED-4DB2-BD59-A6C34878D82A}">
                    <a16:rowId xmlns="" xmlns:a16="http://schemas.microsoft.com/office/drawing/2014/main" val="546732357"/>
                  </a:ext>
                </a:extLst>
              </a:tr>
              <a:tr h="728877">
                <a:tc>
                  <a:txBody>
                    <a:bodyPr/>
                    <a:lstStyle/>
                    <a:p>
                      <a:r>
                        <a:rPr lang="en-US" dirty="0"/>
                        <a:t>ABSOLUTE CHANGE</a:t>
                      </a:r>
                    </a:p>
                  </a:txBody>
                  <a:tcPr marL="68598" marR="68598"/>
                </a:tc>
                <a:tc>
                  <a:txBody>
                    <a:bodyPr/>
                    <a:lstStyle/>
                    <a:p>
                      <a:endParaRPr lang="en-US" dirty="0"/>
                    </a:p>
                  </a:txBody>
                  <a:tcPr marL="68598" marR="68598"/>
                </a:tc>
                <a:tc>
                  <a:txBody>
                    <a:bodyPr/>
                    <a:lstStyle/>
                    <a:p>
                      <a:pPr algn="ctr"/>
                      <a:endParaRPr lang="en-US" dirty="0"/>
                    </a:p>
                  </a:txBody>
                  <a:tcPr marL="68598" marR="68598"/>
                </a:tc>
                <a:tc>
                  <a:txBody>
                    <a:bodyPr/>
                    <a:lstStyle/>
                    <a:p>
                      <a:pPr algn="ctr"/>
                      <a:r>
                        <a:rPr lang="en-US" dirty="0"/>
                        <a:t>18.3</a:t>
                      </a:r>
                    </a:p>
                  </a:txBody>
                  <a:tcPr marL="68598" marR="68598"/>
                </a:tc>
                <a:tc>
                  <a:txBody>
                    <a:bodyPr/>
                    <a:lstStyle/>
                    <a:p>
                      <a:pPr algn="ctr"/>
                      <a:r>
                        <a:rPr lang="en-US" dirty="0"/>
                        <a:t>33.2</a:t>
                      </a:r>
                    </a:p>
                  </a:txBody>
                  <a:tcPr marL="68598" marR="68598"/>
                </a:tc>
                <a:tc>
                  <a:txBody>
                    <a:bodyPr/>
                    <a:lstStyle/>
                    <a:p>
                      <a:endParaRPr lang="en-US" dirty="0"/>
                    </a:p>
                  </a:txBody>
                  <a:tcPr marL="68598" marR="68598"/>
                </a:tc>
                <a:extLst>
                  <a:ext uri="{0D108BD9-81ED-4DB2-BD59-A6C34878D82A}">
                    <a16:rowId xmlns="" xmlns:a16="http://schemas.microsoft.com/office/drawing/2014/main" val="560974988"/>
                  </a:ext>
                </a:extLst>
              </a:tr>
            </a:tbl>
          </a:graphicData>
        </a:graphic>
      </p:graphicFrame>
      <p:sp>
        <p:nvSpPr>
          <p:cNvPr id="4" name="Slide Number Placeholder 3">
            <a:extLst>
              <a:ext uri="{FF2B5EF4-FFF2-40B4-BE49-F238E27FC236}">
                <a16:creationId xmlns="" xmlns:a16="http://schemas.microsoft.com/office/drawing/2014/main" id="{D1AA0BD1-9447-4A26-9D23-2DB7D118AC94}"/>
              </a:ext>
            </a:extLst>
          </p:cNvPr>
          <p:cNvSpPr>
            <a:spLocks noGrp="1"/>
          </p:cNvSpPr>
          <p:nvPr>
            <p:ph type="sldNum" sz="quarter" idx="12"/>
          </p:nvPr>
        </p:nvSpPr>
        <p:spPr/>
        <p:txBody>
          <a:bodyPr/>
          <a:lstStyle/>
          <a:p>
            <a:pPr>
              <a:defRPr/>
            </a:pPr>
            <a:fld id="{AFBEA607-C712-4991-945F-5675674639E9}" type="slidenum">
              <a:rPr lang="en-US" smtClean="0"/>
              <a:pPr>
                <a:defRPr/>
              </a:pPr>
              <a:t>35</a:t>
            </a:fld>
            <a:endParaRPr lang="en-US" dirty="0"/>
          </a:p>
        </p:txBody>
      </p:sp>
    </p:spTree>
    <p:extLst>
      <p:ext uri="{BB962C8B-B14F-4D97-AF65-F5344CB8AC3E}">
        <p14:creationId xmlns="" xmlns:p14="http://schemas.microsoft.com/office/powerpoint/2010/main" val="201777621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94A0E0-9BCD-4E84-A678-C7FADBA0A51A}"/>
              </a:ext>
            </a:extLst>
          </p:cNvPr>
          <p:cNvSpPr>
            <a:spLocks noGrp="1"/>
          </p:cNvSpPr>
          <p:nvPr>
            <p:ph type="title"/>
          </p:nvPr>
        </p:nvSpPr>
        <p:spPr>
          <a:xfrm>
            <a:off x="857224" y="138114"/>
            <a:ext cx="8040715" cy="1233487"/>
          </a:xfrm>
          <a:solidFill>
            <a:schemeClr val="accent4">
              <a:lumMod val="40000"/>
              <a:lumOff val="60000"/>
            </a:schemeClr>
          </a:solidFill>
        </p:spPr>
        <p:txBody>
          <a:bodyPr>
            <a:noAutofit/>
          </a:bodyPr>
          <a:lstStyle/>
          <a:p>
            <a:pPr algn="ctr"/>
            <a:r>
              <a:rPr lang="en-US" sz="3600" dirty="0">
                <a:solidFill>
                  <a:schemeClr val="bg1"/>
                </a:solidFill>
              </a:rPr>
              <a:t>How do we explain increasing cigarette consumption? </a:t>
            </a:r>
          </a:p>
        </p:txBody>
      </p:sp>
      <p:sp>
        <p:nvSpPr>
          <p:cNvPr id="3" name="Content Placeholder 2">
            <a:extLst>
              <a:ext uri="{FF2B5EF4-FFF2-40B4-BE49-F238E27FC236}">
                <a16:creationId xmlns="" xmlns:a16="http://schemas.microsoft.com/office/drawing/2014/main" id="{C4B8DE63-5E15-4909-868C-64D3CF674C7A}"/>
              </a:ext>
            </a:extLst>
          </p:cNvPr>
          <p:cNvSpPr>
            <a:spLocks noGrp="1"/>
          </p:cNvSpPr>
          <p:nvPr>
            <p:ph idx="1"/>
          </p:nvPr>
        </p:nvSpPr>
        <p:spPr>
          <a:xfrm>
            <a:off x="1173164" y="1371601"/>
            <a:ext cx="7724775" cy="4897439"/>
          </a:xfrm>
        </p:spPr>
        <p:txBody>
          <a:bodyPr/>
          <a:lstStyle/>
          <a:p>
            <a:pPr marL="742950" indent="-742950">
              <a:buFont typeface="+mj-lt"/>
              <a:buAutoNum type="arabicPeriod"/>
            </a:pPr>
            <a:r>
              <a:rPr lang="en-US" dirty="0"/>
              <a:t>Growing number of cigarette smokers</a:t>
            </a:r>
          </a:p>
          <a:p>
            <a:pPr lvl="1"/>
            <a:r>
              <a:rPr lang="en-US" dirty="0"/>
              <a:t>Prevalence might be going down, but population is increasing </a:t>
            </a:r>
          </a:p>
          <a:p>
            <a:pPr marL="742950" indent="-742950">
              <a:buFont typeface="+mj-lt"/>
              <a:buAutoNum type="arabicPeriod"/>
            </a:pPr>
            <a:r>
              <a:rPr lang="en-US" dirty="0"/>
              <a:t>Current smokers switching to low-priced brands</a:t>
            </a:r>
          </a:p>
          <a:p>
            <a:pPr marL="742950" indent="-742950">
              <a:buFont typeface="+mj-lt"/>
              <a:buAutoNum type="arabicPeriod"/>
            </a:pPr>
            <a:r>
              <a:rPr lang="en-US" dirty="0"/>
              <a:t>Higher income leading to higher cigarette consumption</a:t>
            </a:r>
          </a:p>
        </p:txBody>
      </p:sp>
      <p:sp>
        <p:nvSpPr>
          <p:cNvPr id="4" name="Slide Number Placeholder 3">
            <a:extLst>
              <a:ext uri="{FF2B5EF4-FFF2-40B4-BE49-F238E27FC236}">
                <a16:creationId xmlns="" xmlns:a16="http://schemas.microsoft.com/office/drawing/2014/main" id="{9FB3F784-03B6-424E-AC7F-628D4136F6A4}"/>
              </a:ext>
            </a:extLst>
          </p:cNvPr>
          <p:cNvSpPr>
            <a:spLocks noGrp="1"/>
          </p:cNvSpPr>
          <p:nvPr>
            <p:ph type="sldNum" sz="quarter" idx="12"/>
          </p:nvPr>
        </p:nvSpPr>
        <p:spPr/>
        <p:txBody>
          <a:bodyPr/>
          <a:lstStyle/>
          <a:p>
            <a:pPr>
              <a:defRPr/>
            </a:pPr>
            <a:fld id="{AFBEA607-C712-4991-945F-5675674639E9}" type="slidenum">
              <a:rPr lang="en-US" smtClean="0"/>
              <a:pPr>
                <a:defRPr/>
              </a:pPr>
              <a:t>36</a:t>
            </a:fld>
            <a:endParaRPr lang="en-US" dirty="0"/>
          </a:p>
        </p:txBody>
      </p:sp>
    </p:spTree>
    <p:extLst>
      <p:ext uri="{BB962C8B-B14F-4D97-AF65-F5344CB8AC3E}">
        <p14:creationId xmlns="" xmlns:p14="http://schemas.microsoft.com/office/powerpoint/2010/main" val="361969587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918E49-18D0-4C6D-A558-82B6260E4406}"/>
              </a:ext>
            </a:extLst>
          </p:cNvPr>
          <p:cNvSpPr>
            <a:spLocks noGrp="1"/>
          </p:cNvSpPr>
          <p:nvPr>
            <p:ph type="title"/>
          </p:nvPr>
        </p:nvSpPr>
        <p:spPr>
          <a:xfrm>
            <a:off x="714348" y="138114"/>
            <a:ext cx="8183591" cy="1373187"/>
          </a:xfrm>
          <a:solidFill>
            <a:schemeClr val="tx1">
              <a:lumMod val="40000"/>
              <a:lumOff val="60000"/>
            </a:schemeClr>
          </a:solidFill>
        </p:spPr>
        <p:txBody>
          <a:bodyPr>
            <a:normAutofit/>
          </a:bodyPr>
          <a:lstStyle/>
          <a:p>
            <a:r>
              <a:rPr lang="en-US" sz="4000" dirty="0" smtClean="0">
                <a:solidFill>
                  <a:schemeClr val="bg1"/>
                </a:solidFill>
              </a:rPr>
              <a:t>Both </a:t>
            </a:r>
            <a:r>
              <a:rPr lang="en-US" sz="4000" dirty="0">
                <a:solidFill>
                  <a:schemeClr val="bg1"/>
                </a:solidFill>
              </a:rPr>
              <a:t>the number of smokers and consumption per smoker are increasing</a:t>
            </a:r>
          </a:p>
        </p:txBody>
      </p:sp>
      <p:graphicFrame>
        <p:nvGraphicFramePr>
          <p:cNvPr id="5" name="Content Placeholder 4">
            <a:extLst>
              <a:ext uri="{FF2B5EF4-FFF2-40B4-BE49-F238E27FC236}">
                <a16:creationId xmlns="" xmlns:a16="http://schemas.microsoft.com/office/drawing/2014/main" id="{EF043944-A5D2-4E21-94D8-924B5BCFC1DB}"/>
              </a:ext>
            </a:extLst>
          </p:cNvPr>
          <p:cNvGraphicFramePr>
            <a:graphicFrameLocks noGrp="1"/>
          </p:cNvGraphicFramePr>
          <p:nvPr>
            <p:ph idx="1"/>
            <p:extLst>
              <p:ext uri="{D42A27DB-BD31-4B8C-83A1-F6EECF244321}">
                <p14:modId xmlns="" xmlns:p14="http://schemas.microsoft.com/office/powerpoint/2010/main" val="1129511952"/>
              </p:ext>
            </p:extLst>
          </p:nvPr>
        </p:nvGraphicFramePr>
        <p:xfrm>
          <a:off x="785786" y="2285992"/>
          <a:ext cx="8072495" cy="1930400"/>
        </p:xfrm>
        <a:graphic>
          <a:graphicData uri="http://schemas.openxmlformats.org/drawingml/2006/table">
            <a:tbl>
              <a:tblPr firstRow="1" bandRow="1">
                <a:tableStyleId>{5C22544A-7EE6-4342-B048-85BDC9FD1C3A}</a:tableStyleId>
              </a:tblPr>
              <a:tblGrid>
                <a:gridCol w="1614499">
                  <a:extLst>
                    <a:ext uri="{9D8B030D-6E8A-4147-A177-3AD203B41FA5}">
                      <a16:colId xmlns="" xmlns:a16="http://schemas.microsoft.com/office/drawing/2014/main" val="722538435"/>
                    </a:ext>
                  </a:extLst>
                </a:gridCol>
                <a:gridCol w="1614499">
                  <a:extLst>
                    <a:ext uri="{9D8B030D-6E8A-4147-A177-3AD203B41FA5}">
                      <a16:colId xmlns="" xmlns:a16="http://schemas.microsoft.com/office/drawing/2014/main" val="904813579"/>
                    </a:ext>
                  </a:extLst>
                </a:gridCol>
                <a:gridCol w="1614499">
                  <a:extLst>
                    <a:ext uri="{9D8B030D-6E8A-4147-A177-3AD203B41FA5}">
                      <a16:colId xmlns="" xmlns:a16="http://schemas.microsoft.com/office/drawing/2014/main" val="9646311"/>
                    </a:ext>
                  </a:extLst>
                </a:gridCol>
                <a:gridCol w="1614499">
                  <a:extLst>
                    <a:ext uri="{9D8B030D-6E8A-4147-A177-3AD203B41FA5}">
                      <a16:colId xmlns="" xmlns:a16="http://schemas.microsoft.com/office/drawing/2014/main" val="987022540"/>
                    </a:ext>
                  </a:extLst>
                </a:gridCol>
                <a:gridCol w="1614499">
                  <a:extLst>
                    <a:ext uri="{9D8B030D-6E8A-4147-A177-3AD203B41FA5}">
                      <a16:colId xmlns="" xmlns:a16="http://schemas.microsoft.com/office/drawing/2014/main" val="1650972484"/>
                    </a:ext>
                  </a:extLst>
                </a:gridCol>
              </a:tblGrid>
              <a:tr h="370840">
                <a:tc>
                  <a:txBody>
                    <a:bodyPr/>
                    <a:lstStyle/>
                    <a:p>
                      <a:endParaRPr lang="en-US" dirty="0"/>
                    </a:p>
                  </a:txBody>
                  <a:tcPr marL="68598" marR="68598"/>
                </a:tc>
                <a:tc>
                  <a:txBody>
                    <a:bodyPr/>
                    <a:lstStyle/>
                    <a:p>
                      <a:r>
                        <a:rPr lang="en-US" dirty="0"/>
                        <a:t>Number of adult  smokers (million)</a:t>
                      </a:r>
                    </a:p>
                  </a:txBody>
                  <a:tcPr marL="68598" marR="68598"/>
                </a:tc>
                <a:tc>
                  <a:txBody>
                    <a:bodyPr/>
                    <a:lstStyle/>
                    <a:p>
                      <a:r>
                        <a:rPr lang="en-US" dirty="0"/>
                        <a:t>Number of cigarette smokers (million)</a:t>
                      </a:r>
                    </a:p>
                  </a:txBody>
                  <a:tcPr marL="68598" marR="68598"/>
                </a:tc>
                <a:tc>
                  <a:txBody>
                    <a:bodyPr/>
                    <a:lstStyle/>
                    <a:p>
                      <a:r>
                        <a:rPr lang="en-US" dirty="0"/>
                        <a:t>Number of cigarettes per smoker (sticks)</a:t>
                      </a:r>
                    </a:p>
                  </a:txBody>
                  <a:tcPr marL="68598" marR="68598"/>
                </a:tc>
                <a:tc>
                  <a:txBody>
                    <a:bodyPr/>
                    <a:lstStyle/>
                    <a:p>
                      <a:r>
                        <a:rPr lang="en-US" dirty="0"/>
                        <a:t>Number of cigarettes per adult person (sticks)</a:t>
                      </a:r>
                    </a:p>
                  </a:txBody>
                  <a:tcPr marL="68598" marR="68598"/>
                </a:tc>
                <a:extLst>
                  <a:ext uri="{0D108BD9-81ED-4DB2-BD59-A6C34878D82A}">
                    <a16:rowId xmlns="" xmlns:a16="http://schemas.microsoft.com/office/drawing/2014/main" val="978543260"/>
                  </a:ext>
                </a:extLst>
              </a:tr>
              <a:tr h="370840">
                <a:tc>
                  <a:txBody>
                    <a:bodyPr/>
                    <a:lstStyle/>
                    <a:p>
                      <a:r>
                        <a:rPr lang="en-US" dirty="0"/>
                        <a:t>2009</a:t>
                      </a:r>
                    </a:p>
                  </a:txBody>
                  <a:tcPr marL="68598" marR="68598"/>
                </a:tc>
                <a:tc>
                  <a:txBody>
                    <a:bodyPr/>
                    <a:lstStyle/>
                    <a:p>
                      <a:pPr algn="ctr"/>
                      <a:r>
                        <a:rPr lang="en-US" dirty="0"/>
                        <a:t>21.90</a:t>
                      </a:r>
                    </a:p>
                  </a:txBody>
                  <a:tcPr marL="68598" marR="68598"/>
                </a:tc>
                <a:tc>
                  <a:txBody>
                    <a:bodyPr/>
                    <a:lstStyle/>
                    <a:p>
                      <a:pPr algn="ctr"/>
                      <a:r>
                        <a:rPr lang="en-US" dirty="0"/>
                        <a:t>10.95</a:t>
                      </a:r>
                    </a:p>
                  </a:txBody>
                  <a:tcPr marL="68598" marR="68598"/>
                </a:tc>
                <a:tc>
                  <a:txBody>
                    <a:bodyPr/>
                    <a:lstStyle/>
                    <a:p>
                      <a:pPr algn="ctr"/>
                      <a:r>
                        <a:rPr lang="en-US" dirty="0"/>
                        <a:t>6,028</a:t>
                      </a:r>
                    </a:p>
                  </a:txBody>
                  <a:tcPr marL="68598" marR="68598"/>
                </a:tc>
                <a:tc>
                  <a:txBody>
                    <a:bodyPr/>
                    <a:lstStyle/>
                    <a:p>
                      <a:pPr algn="ctr"/>
                      <a:r>
                        <a:rPr lang="en-US" dirty="0"/>
                        <a:t>498</a:t>
                      </a:r>
                    </a:p>
                  </a:txBody>
                  <a:tcPr marL="68598" marR="68598"/>
                </a:tc>
                <a:extLst>
                  <a:ext uri="{0D108BD9-81ED-4DB2-BD59-A6C34878D82A}">
                    <a16:rowId xmlns="" xmlns:a16="http://schemas.microsoft.com/office/drawing/2014/main" val="3351116599"/>
                  </a:ext>
                </a:extLst>
              </a:tr>
              <a:tr h="370840">
                <a:tc>
                  <a:txBody>
                    <a:bodyPr/>
                    <a:lstStyle/>
                    <a:p>
                      <a:r>
                        <a:rPr lang="en-US" dirty="0"/>
                        <a:t>2017</a:t>
                      </a:r>
                    </a:p>
                  </a:txBody>
                  <a:tcPr marL="68598" marR="68598"/>
                </a:tc>
                <a:tc>
                  <a:txBody>
                    <a:bodyPr/>
                    <a:lstStyle/>
                    <a:p>
                      <a:pPr algn="ctr"/>
                      <a:r>
                        <a:rPr lang="en-US" dirty="0"/>
                        <a:t>22.35</a:t>
                      </a:r>
                    </a:p>
                  </a:txBody>
                  <a:tcPr marL="68598" marR="68598"/>
                </a:tc>
                <a:tc>
                  <a:txBody>
                    <a:bodyPr/>
                    <a:lstStyle/>
                    <a:p>
                      <a:pPr algn="ctr"/>
                      <a:r>
                        <a:rPr lang="en-US" dirty="0"/>
                        <a:t>11.17</a:t>
                      </a:r>
                    </a:p>
                  </a:txBody>
                  <a:tcPr marL="68598" marR="68598"/>
                </a:tc>
                <a:tc>
                  <a:txBody>
                    <a:bodyPr/>
                    <a:lstStyle/>
                    <a:p>
                      <a:pPr algn="ctr"/>
                      <a:r>
                        <a:rPr lang="en-US" dirty="0"/>
                        <a:t>7,544</a:t>
                      </a:r>
                    </a:p>
                  </a:txBody>
                  <a:tcPr marL="68598" marR="68598"/>
                </a:tc>
                <a:tc>
                  <a:txBody>
                    <a:bodyPr/>
                    <a:lstStyle/>
                    <a:p>
                      <a:pPr algn="ctr"/>
                      <a:r>
                        <a:rPr lang="en-US" dirty="0"/>
                        <a:t>586</a:t>
                      </a:r>
                    </a:p>
                  </a:txBody>
                  <a:tcPr marL="68598" marR="68598"/>
                </a:tc>
                <a:extLst>
                  <a:ext uri="{0D108BD9-81ED-4DB2-BD59-A6C34878D82A}">
                    <a16:rowId xmlns="" xmlns:a16="http://schemas.microsoft.com/office/drawing/2014/main" val="289928848"/>
                  </a:ext>
                </a:extLst>
              </a:tr>
            </a:tbl>
          </a:graphicData>
        </a:graphic>
      </p:graphicFrame>
      <p:sp>
        <p:nvSpPr>
          <p:cNvPr id="4" name="Slide Number Placeholder 3">
            <a:extLst>
              <a:ext uri="{FF2B5EF4-FFF2-40B4-BE49-F238E27FC236}">
                <a16:creationId xmlns="" xmlns:a16="http://schemas.microsoft.com/office/drawing/2014/main" id="{371CEF74-FA25-4D03-81B1-62E42B7B2EF1}"/>
              </a:ext>
            </a:extLst>
          </p:cNvPr>
          <p:cNvSpPr>
            <a:spLocks noGrp="1"/>
          </p:cNvSpPr>
          <p:nvPr>
            <p:ph type="sldNum" sz="quarter" idx="12"/>
          </p:nvPr>
        </p:nvSpPr>
        <p:spPr/>
        <p:txBody>
          <a:bodyPr/>
          <a:lstStyle/>
          <a:p>
            <a:pPr>
              <a:defRPr/>
            </a:pPr>
            <a:fld id="{AFBEA607-C712-4991-945F-5675674639E9}" type="slidenum">
              <a:rPr lang="en-US" smtClean="0"/>
              <a:pPr>
                <a:defRPr/>
              </a:pPr>
              <a:t>37</a:t>
            </a:fld>
            <a:endParaRPr lang="en-US" dirty="0"/>
          </a:p>
        </p:txBody>
      </p:sp>
    </p:spTree>
    <p:extLst>
      <p:ext uri="{BB962C8B-B14F-4D97-AF65-F5344CB8AC3E}">
        <p14:creationId xmlns="" xmlns:p14="http://schemas.microsoft.com/office/powerpoint/2010/main" val="110004338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E07B58-7CEA-4FEB-8EF2-11CCD97F6BB4}"/>
              </a:ext>
            </a:extLst>
          </p:cNvPr>
          <p:cNvSpPr>
            <a:spLocks noGrp="1"/>
          </p:cNvSpPr>
          <p:nvPr>
            <p:ph type="title"/>
          </p:nvPr>
        </p:nvSpPr>
        <p:spPr>
          <a:xfrm>
            <a:off x="714348" y="0"/>
            <a:ext cx="7943848" cy="1143000"/>
          </a:xfrm>
          <a:solidFill>
            <a:schemeClr val="tx1">
              <a:lumMod val="40000"/>
              <a:lumOff val="60000"/>
            </a:schemeClr>
          </a:solidFill>
        </p:spPr>
        <p:txBody>
          <a:bodyPr>
            <a:normAutofit fontScale="90000"/>
          </a:bodyPr>
          <a:lstStyle/>
          <a:p>
            <a:pPr algn="ctr"/>
            <a:r>
              <a:rPr lang="en-US" sz="4000" dirty="0" smtClean="0">
                <a:solidFill>
                  <a:schemeClr val="bg1"/>
                </a:solidFill>
              </a:rPr>
              <a:t>Market </a:t>
            </a:r>
            <a:r>
              <a:rPr lang="en-US" sz="4000" dirty="0">
                <a:solidFill>
                  <a:schemeClr val="bg1"/>
                </a:solidFill>
              </a:rPr>
              <a:t>share of low tier brands (%) is growing</a:t>
            </a:r>
          </a:p>
        </p:txBody>
      </p:sp>
      <p:graphicFrame>
        <p:nvGraphicFramePr>
          <p:cNvPr id="8" name="Content Placeholder 7">
            <a:extLst>
              <a:ext uri="{FF2B5EF4-FFF2-40B4-BE49-F238E27FC236}">
                <a16:creationId xmlns="" xmlns:a16="http://schemas.microsoft.com/office/drawing/2014/main" id="{475E58A3-FE62-48DA-A133-A4D9D4F6CCA3}"/>
              </a:ext>
            </a:extLst>
          </p:cNvPr>
          <p:cNvGraphicFramePr>
            <a:graphicFrameLocks noGrp="1"/>
          </p:cNvGraphicFramePr>
          <p:nvPr>
            <p:ph idx="1"/>
            <p:extLst>
              <p:ext uri="{D42A27DB-BD31-4B8C-83A1-F6EECF244321}">
                <p14:modId xmlns="" xmlns:p14="http://schemas.microsoft.com/office/powerpoint/2010/main" val="183927135"/>
              </p:ext>
            </p:extLst>
          </p:nvPr>
        </p:nvGraphicFramePr>
        <p:xfrm>
          <a:off x="714349" y="1228725"/>
          <a:ext cx="8001056" cy="48974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 xmlns:a16="http://schemas.microsoft.com/office/drawing/2014/main" id="{00282BB0-AA4F-4572-8EA8-AE4335253FC2}"/>
              </a:ext>
            </a:extLst>
          </p:cNvPr>
          <p:cNvSpPr>
            <a:spLocks noGrp="1"/>
          </p:cNvSpPr>
          <p:nvPr>
            <p:ph type="sldNum" sz="quarter" idx="12"/>
          </p:nvPr>
        </p:nvSpPr>
        <p:spPr/>
        <p:txBody>
          <a:bodyPr/>
          <a:lstStyle/>
          <a:p>
            <a:pPr>
              <a:defRPr/>
            </a:pPr>
            <a:fld id="{AFBEA607-C712-4991-945F-5675674639E9}" type="slidenum">
              <a:rPr lang="en-US" smtClean="0"/>
              <a:pPr>
                <a:defRPr/>
              </a:pPr>
              <a:t>38</a:t>
            </a:fld>
            <a:endParaRPr lang="en-US" dirty="0"/>
          </a:p>
        </p:txBody>
      </p:sp>
      <p:sp>
        <p:nvSpPr>
          <p:cNvPr id="9" name="TextBox 8">
            <a:extLst>
              <a:ext uri="{FF2B5EF4-FFF2-40B4-BE49-F238E27FC236}">
                <a16:creationId xmlns="" xmlns:a16="http://schemas.microsoft.com/office/drawing/2014/main" id="{56DC0039-EFF6-4425-A691-EDC244D42651}"/>
              </a:ext>
            </a:extLst>
          </p:cNvPr>
          <p:cNvSpPr txBox="1"/>
          <p:nvPr/>
        </p:nvSpPr>
        <p:spPr>
          <a:xfrm>
            <a:off x="3715718" y="3441700"/>
            <a:ext cx="1552979" cy="369332"/>
          </a:xfrm>
          <a:prstGeom prst="rect">
            <a:avLst/>
          </a:prstGeom>
          <a:noFill/>
        </p:spPr>
        <p:txBody>
          <a:bodyPr wrap="square" rtlCol="0">
            <a:spAutoFit/>
          </a:bodyPr>
          <a:lstStyle/>
          <a:p>
            <a:r>
              <a:rPr lang="en-US" b="1" dirty="0"/>
              <a:t>LOW TIER</a:t>
            </a:r>
          </a:p>
        </p:txBody>
      </p:sp>
      <p:sp>
        <p:nvSpPr>
          <p:cNvPr id="10" name="TextBox 9">
            <a:extLst>
              <a:ext uri="{FF2B5EF4-FFF2-40B4-BE49-F238E27FC236}">
                <a16:creationId xmlns="" xmlns:a16="http://schemas.microsoft.com/office/drawing/2014/main" id="{880A7A9E-E7DE-4974-8C21-A30EA67E2B6D}"/>
              </a:ext>
            </a:extLst>
          </p:cNvPr>
          <p:cNvSpPr txBox="1"/>
          <p:nvPr/>
        </p:nvSpPr>
        <p:spPr>
          <a:xfrm>
            <a:off x="3696663" y="1651000"/>
            <a:ext cx="1190935" cy="646331"/>
          </a:xfrm>
          <a:prstGeom prst="rect">
            <a:avLst/>
          </a:prstGeom>
          <a:noFill/>
        </p:spPr>
        <p:txBody>
          <a:bodyPr wrap="square" rtlCol="0">
            <a:spAutoFit/>
          </a:bodyPr>
          <a:lstStyle/>
          <a:p>
            <a:r>
              <a:rPr lang="en-US" b="1" dirty="0"/>
              <a:t>UPPER TIER</a:t>
            </a:r>
          </a:p>
        </p:txBody>
      </p:sp>
    </p:spTree>
    <p:extLst>
      <p:ext uri="{BB962C8B-B14F-4D97-AF65-F5344CB8AC3E}">
        <p14:creationId xmlns="" xmlns:p14="http://schemas.microsoft.com/office/powerpoint/2010/main" val="354452312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E08BF-665A-444E-BA3C-1858A048983D}"/>
              </a:ext>
            </a:extLst>
          </p:cNvPr>
          <p:cNvSpPr>
            <a:spLocks noGrp="1"/>
          </p:cNvSpPr>
          <p:nvPr>
            <p:ph type="title"/>
          </p:nvPr>
        </p:nvSpPr>
        <p:spPr>
          <a:xfrm>
            <a:off x="357158" y="428604"/>
            <a:ext cx="8229600" cy="857248"/>
          </a:xfrm>
          <a:solidFill>
            <a:schemeClr val="tx1">
              <a:lumMod val="40000"/>
              <a:lumOff val="60000"/>
            </a:schemeClr>
          </a:solidFill>
        </p:spPr>
        <p:txBody>
          <a:bodyPr>
            <a:normAutofit fontScale="90000"/>
          </a:bodyPr>
          <a:lstStyle/>
          <a:p>
            <a:pPr algn="ctr"/>
            <a:r>
              <a:rPr lang="en-US" dirty="0" smtClean="0">
                <a:solidFill>
                  <a:schemeClr val="bg1"/>
                </a:solidFill>
              </a:rPr>
              <a:t>Per </a:t>
            </a:r>
            <a:r>
              <a:rPr lang="en-US" dirty="0">
                <a:solidFill>
                  <a:schemeClr val="bg1"/>
                </a:solidFill>
              </a:rPr>
              <a:t>capita GDP is growing rapidly</a:t>
            </a:r>
          </a:p>
        </p:txBody>
      </p:sp>
      <p:graphicFrame>
        <p:nvGraphicFramePr>
          <p:cNvPr id="15" name="Content Placeholder 14">
            <a:extLst>
              <a:ext uri="{FF2B5EF4-FFF2-40B4-BE49-F238E27FC236}">
                <a16:creationId xmlns="" xmlns:a16="http://schemas.microsoft.com/office/drawing/2014/main" id="{57FCFF22-AE14-4C59-9D19-359CCE644C17}"/>
              </a:ext>
            </a:extLst>
          </p:cNvPr>
          <p:cNvGraphicFramePr>
            <a:graphicFrameLocks noGrp="1"/>
          </p:cNvGraphicFramePr>
          <p:nvPr>
            <p:ph idx="1"/>
            <p:extLst>
              <p:ext uri="{D42A27DB-BD31-4B8C-83A1-F6EECF244321}">
                <p14:modId xmlns="" xmlns:p14="http://schemas.microsoft.com/office/powerpoint/2010/main" val="2039607414"/>
              </p:ext>
            </p:extLst>
          </p:nvPr>
        </p:nvGraphicFramePr>
        <p:xfrm>
          <a:off x="1173072" y="1857363"/>
          <a:ext cx="7724405" cy="426879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 xmlns:a16="http://schemas.microsoft.com/office/drawing/2014/main" id="{5C676C79-32E9-4429-B9F0-5435AE7E7CFD}"/>
              </a:ext>
            </a:extLst>
          </p:cNvPr>
          <p:cNvSpPr>
            <a:spLocks noGrp="1"/>
          </p:cNvSpPr>
          <p:nvPr>
            <p:ph type="sldNum" sz="quarter" idx="12"/>
          </p:nvPr>
        </p:nvSpPr>
        <p:spPr/>
        <p:txBody>
          <a:bodyPr/>
          <a:lstStyle/>
          <a:p>
            <a:pPr>
              <a:defRPr/>
            </a:pPr>
            <a:fld id="{AFBEA607-C712-4991-945F-5675674639E9}" type="slidenum">
              <a:rPr lang="en-US" smtClean="0"/>
              <a:pPr>
                <a:defRPr/>
              </a:pPr>
              <a:t>39</a:t>
            </a:fld>
            <a:endParaRPr lang="en-US" dirty="0"/>
          </a:p>
        </p:txBody>
      </p:sp>
    </p:spTree>
    <p:extLst>
      <p:ext uri="{BB962C8B-B14F-4D97-AF65-F5344CB8AC3E}">
        <p14:creationId xmlns="" xmlns:p14="http://schemas.microsoft.com/office/powerpoint/2010/main" val="157567960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642918"/>
            <a:ext cx="7851648" cy="1828800"/>
          </a:xfrm>
        </p:spPr>
        <p:txBody>
          <a:bodyPr/>
          <a:lstStyle/>
          <a:p>
            <a:r>
              <a:rPr lang="en-CA" dirty="0" smtClean="0"/>
              <a:t>Environmental cost of Tobacco cultivation</a:t>
            </a:r>
            <a:endParaRPr lang="en-CA" dirty="0"/>
          </a:p>
        </p:txBody>
      </p:sp>
      <p:pic>
        <p:nvPicPr>
          <p:cNvPr id="4" name="Picture 2"/>
          <p:cNvPicPr>
            <a:picLocks noChangeAspect="1" noChangeArrowheads="1"/>
          </p:cNvPicPr>
          <p:nvPr/>
        </p:nvPicPr>
        <p:blipFill>
          <a:blip r:embed="rId2" cstate="print"/>
          <a:srcRect/>
          <a:stretch>
            <a:fillRect/>
          </a:stretch>
        </p:blipFill>
        <p:spPr bwMode="auto">
          <a:xfrm>
            <a:off x="1" y="3429000"/>
            <a:ext cx="3643306" cy="2895600"/>
          </a:xfrm>
          <a:prstGeom prst="rect">
            <a:avLst/>
          </a:prstGeom>
          <a:noFill/>
          <a:ln w="9525">
            <a:noFill/>
            <a:miter lim="800000"/>
            <a:headEnd/>
            <a:tailEnd/>
          </a:ln>
          <a:effectLst/>
        </p:spPr>
      </p:pic>
      <p:sp>
        <p:nvSpPr>
          <p:cNvPr id="3" name="Subtitle 2"/>
          <p:cNvSpPr>
            <a:spLocks noGrp="1"/>
          </p:cNvSpPr>
          <p:nvPr>
            <p:ph type="subTitle" idx="1"/>
          </p:nvPr>
        </p:nvSpPr>
        <p:spPr>
          <a:xfrm>
            <a:off x="3857620" y="3357562"/>
            <a:ext cx="4925738" cy="1752600"/>
          </a:xfrm>
        </p:spPr>
        <p:txBody>
          <a:bodyPr>
            <a:normAutofit fontScale="92500" lnSpcReduction="10000"/>
          </a:bodyPr>
          <a:lstStyle/>
          <a:p>
            <a:r>
              <a:rPr lang="en-CA" dirty="0" smtClean="0"/>
              <a:t>AKM Ghulam Hussain</a:t>
            </a:r>
          </a:p>
          <a:p>
            <a:r>
              <a:rPr lang="en-CA" dirty="0" smtClean="0"/>
              <a:t>Professor Dr. </a:t>
            </a:r>
            <a:r>
              <a:rPr lang="en-CA" dirty="0" err="1" smtClean="0"/>
              <a:t>Mohiuddin</a:t>
            </a:r>
            <a:r>
              <a:rPr lang="en-CA" dirty="0" smtClean="0"/>
              <a:t> </a:t>
            </a:r>
            <a:r>
              <a:rPr lang="en-CA" dirty="0" err="1" smtClean="0"/>
              <a:t>Faruque</a:t>
            </a:r>
            <a:endParaRPr lang="en-CA" dirty="0" smtClean="0"/>
          </a:p>
          <a:p>
            <a:r>
              <a:rPr lang="en-CA" dirty="0" err="1" smtClean="0"/>
              <a:t>Maruf</a:t>
            </a:r>
            <a:r>
              <a:rPr lang="en-CA" dirty="0" smtClean="0"/>
              <a:t> Ahmed</a:t>
            </a:r>
          </a:p>
          <a:p>
            <a:r>
              <a:rPr lang="en-CA" dirty="0" smtClean="0"/>
              <a:t>Dr. </a:t>
            </a:r>
            <a:r>
              <a:rPr lang="en-CA" dirty="0" err="1" smtClean="0"/>
              <a:t>Iftekharul</a:t>
            </a:r>
            <a:r>
              <a:rPr lang="en-CA" dirty="0" smtClean="0"/>
              <a:t> </a:t>
            </a:r>
            <a:r>
              <a:rPr lang="en-CA" dirty="0" err="1" smtClean="0"/>
              <a:t>Huq</a:t>
            </a:r>
            <a:endParaRPr lang="en-C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AC1373-CB56-4227-AB87-2ACE7EE58FA6}"/>
              </a:ext>
            </a:extLst>
          </p:cNvPr>
          <p:cNvSpPr>
            <a:spLocks noGrp="1"/>
          </p:cNvSpPr>
          <p:nvPr>
            <p:ph type="title"/>
          </p:nvPr>
        </p:nvSpPr>
        <p:spPr>
          <a:xfrm>
            <a:off x="357158" y="357166"/>
            <a:ext cx="8229600" cy="928686"/>
          </a:xfrm>
          <a:solidFill>
            <a:schemeClr val="accent4">
              <a:lumMod val="40000"/>
              <a:lumOff val="60000"/>
            </a:schemeClr>
          </a:solidFill>
        </p:spPr>
        <p:txBody>
          <a:bodyPr/>
          <a:lstStyle/>
          <a:p>
            <a:pPr algn="ctr"/>
            <a:r>
              <a:rPr lang="en-US" dirty="0">
                <a:solidFill>
                  <a:schemeClr val="bg1"/>
                </a:solidFill>
              </a:rPr>
              <a:t>What is the way forward?</a:t>
            </a:r>
          </a:p>
        </p:txBody>
      </p:sp>
      <p:sp>
        <p:nvSpPr>
          <p:cNvPr id="3" name="Content Placeholder 2">
            <a:extLst>
              <a:ext uri="{FF2B5EF4-FFF2-40B4-BE49-F238E27FC236}">
                <a16:creationId xmlns="" xmlns:a16="http://schemas.microsoft.com/office/drawing/2014/main" id="{05B4D1C5-218F-46E5-B8FA-9C18E425EC1F}"/>
              </a:ext>
            </a:extLst>
          </p:cNvPr>
          <p:cNvSpPr>
            <a:spLocks noGrp="1"/>
          </p:cNvSpPr>
          <p:nvPr>
            <p:ph idx="1"/>
          </p:nvPr>
        </p:nvSpPr>
        <p:spPr>
          <a:xfrm>
            <a:off x="457200" y="1643050"/>
            <a:ext cx="8229600" cy="4681550"/>
          </a:xfrm>
        </p:spPr>
        <p:txBody>
          <a:bodyPr/>
          <a:lstStyle/>
          <a:p>
            <a:r>
              <a:rPr lang="en-US" dirty="0"/>
              <a:t>Price increases in small annual increments allow people to gradually adjust their purchase behavior (choice of brands)</a:t>
            </a:r>
          </a:p>
          <a:p>
            <a:endParaRPr lang="en-US" dirty="0" smtClean="0"/>
          </a:p>
          <a:p>
            <a:endParaRPr lang="en-US" dirty="0" smtClean="0"/>
          </a:p>
          <a:p>
            <a:r>
              <a:rPr lang="en-US" dirty="0" smtClean="0"/>
              <a:t>INCREASE THE PRICE AT THE LOW TIER DRASTICALLY IN ONE YEAR BY </a:t>
            </a:r>
          </a:p>
          <a:p>
            <a:pPr lvl="1"/>
            <a:r>
              <a:rPr lang="en-US" b="1" dirty="0" smtClean="0">
                <a:highlight>
                  <a:srgbClr val="00FFFF"/>
                </a:highlight>
              </a:rPr>
              <a:t>AT </a:t>
            </a:r>
            <a:r>
              <a:rPr lang="en-US" b="1" dirty="0">
                <a:highlight>
                  <a:srgbClr val="00FFFF"/>
                </a:highlight>
              </a:rPr>
              <a:t>LEAST 70%</a:t>
            </a:r>
          </a:p>
        </p:txBody>
      </p:sp>
      <p:sp>
        <p:nvSpPr>
          <p:cNvPr id="4" name="Slide Number Placeholder 3">
            <a:extLst>
              <a:ext uri="{FF2B5EF4-FFF2-40B4-BE49-F238E27FC236}">
                <a16:creationId xmlns="" xmlns:a16="http://schemas.microsoft.com/office/drawing/2014/main" id="{BBF3BC76-708C-44BB-B9DA-4F8A4439CA5F}"/>
              </a:ext>
            </a:extLst>
          </p:cNvPr>
          <p:cNvSpPr>
            <a:spLocks noGrp="1"/>
          </p:cNvSpPr>
          <p:nvPr>
            <p:ph type="sldNum" sz="quarter" idx="12"/>
          </p:nvPr>
        </p:nvSpPr>
        <p:spPr/>
        <p:txBody>
          <a:bodyPr/>
          <a:lstStyle/>
          <a:p>
            <a:pPr>
              <a:defRPr/>
            </a:pPr>
            <a:fld id="{AFBEA607-C712-4991-945F-5675674639E9}" type="slidenum">
              <a:rPr lang="en-US" smtClean="0"/>
              <a:pPr>
                <a:defRPr/>
              </a:pPr>
              <a:t>40</a:t>
            </a:fld>
            <a:endParaRPr lang="en-US" dirty="0"/>
          </a:p>
        </p:txBody>
      </p:sp>
      <p:sp>
        <p:nvSpPr>
          <p:cNvPr id="5" name="Arrow: Right 4">
            <a:extLst>
              <a:ext uri="{FF2B5EF4-FFF2-40B4-BE49-F238E27FC236}">
                <a16:creationId xmlns="" xmlns:a16="http://schemas.microsoft.com/office/drawing/2014/main" id="{17F1C96A-8105-41EB-BCD5-48CEBEBBB0D1}"/>
              </a:ext>
            </a:extLst>
          </p:cNvPr>
          <p:cNvSpPr/>
          <p:nvPr/>
        </p:nvSpPr>
        <p:spPr>
          <a:xfrm>
            <a:off x="1643042" y="3071810"/>
            <a:ext cx="73399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D52F4CAD-086A-451B-9DB4-E2E4DDD5DB37}"/>
              </a:ext>
            </a:extLst>
          </p:cNvPr>
          <p:cNvSpPr txBox="1"/>
          <p:nvPr/>
        </p:nvSpPr>
        <p:spPr>
          <a:xfrm>
            <a:off x="2643174" y="3071810"/>
            <a:ext cx="4857930" cy="523220"/>
          </a:xfrm>
          <a:prstGeom prst="rect">
            <a:avLst/>
          </a:prstGeom>
          <a:noFill/>
        </p:spPr>
        <p:txBody>
          <a:bodyPr wrap="square" rtlCol="0">
            <a:spAutoFit/>
          </a:bodyPr>
          <a:lstStyle/>
          <a:p>
            <a:r>
              <a:rPr lang="en-US" sz="2800" b="1" dirty="0" smtClean="0">
                <a:solidFill>
                  <a:srgbClr val="FF0000"/>
                </a:solidFill>
              </a:rPr>
              <a:t>PRICE SHOCK</a:t>
            </a:r>
            <a:endParaRPr lang="en-US" sz="2800" b="1" dirty="0">
              <a:solidFill>
                <a:srgbClr val="FF0000"/>
              </a:solidFill>
            </a:endParaRPr>
          </a:p>
        </p:txBody>
      </p:sp>
    </p:spTree>
    <p:extLst>
      <p:ext uri="{BB962C8B-B14F-4D97-AF65-F5344CB8AC3E}">
        <p14:creationId xmlns="" xmlns:p14="http://schemas.microsoft.com/office/powerpoint/2010/main" val="409887470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0F412C1-62F5-4AD8-B0B6-CC1F68B73A58}"/>
              </a:ext>
            </a:extLst>
          </p:cNvPr>
          <p:cNvSpPr>
            <a:spLocks noGrp="1"/>
          </p:cNvSpPr>
          <p:nvPr>
            <p:ph idx="1"/>
          </p:nvPr>
        </p:nvSpPr>
        <p:spPr/>
        <p:txBody>
          <a:bodyPr/>
          <a:lstStyle/>
          <a:p>
            <a:r>
              <a:rPr lang="en-US" dirty="0"/>
              <a:t>Reduce the price gap between brands</a:t>
            </a:r>
          </a:p>
          <a:p>
            <a:pPr lvl="1"/>
            <a:r>
              <a:rPr lang="en-US" dirty="0"/>
              <a:t>Larger increase in low tier</a:t>
            </a:r>
          </a:p>
          <a:p>
            <a:r>
              <a:rPr lang="en-US" dirty="0"/>
              <a:t>Simplify the tax structure</a:t>
            </a:r>
          </a:p>
          <a:p>
            <a:pPr lvl="1"/>
            <a:r>
              <a:rPr lang="en-US" dirty="0"/>
              <a:t>Reduce the number of tiers to make it uniform</a:t>
            </a:r>
          </a:p>
          <a:p>
            <a:r>
              <a:rPr lang="en-US" dirty="0"/>
              <a:t>Introduce specific tax</a:t>
            </a:r>
          </a:p>
          <a:p>
            <a:pPr lvl="1"/>
            <a:r>
              <a:rPr lang="en-US" dirty="0"/>
              <a:t>Reduce the reliance on ad valorem system</a:t>
            </a:r>
          </a:p>
        </p:txBody>
      </p:sp>
      <p:sp>
        <p:nvSpPr>
          <p:cNvPr id="4" name="Slide Number Placeholder 3">
            <a:extLst>
              <a:ext uri="{FF2B5EF4-FFF2-40B4-BE49-F238E27FC236}">
                <a16:creationId xmlns="" xmlns:a16="http://schemas.microsoft.com/office/drawing/2014/main" id="{C23378BE-9C18-47CE-9FA8-C44A0E212109}"/>
              </a:ext>
            </a:extLst>
          </p:cNvPr>
          <p:cNvSpPr>
            <a:spLocks noGrp="1"/>
          </p:cNvSpPr>
          <p:nvPr>
            <p:ph type="sldNum" sz="quarter" idx="12"/>
          </p:nvPr>
        </p:nvSpPr>
        <p:spPr/>
        <p:txBody>
          <a:bodyPr/>
          <a:lstStyle/>
          <a:p>
            <a:pPr>
              <a:defRPr/>
            </a:pPr>
            <a:fld id="{AFBEA607-C712-4991-945F-5675674639E9}" type="slidenum">
              <a:rPr lang="en-US" smtClean="0"/>
              <a:pPr>
                <a:defRPr/>
              </a:pPr>
              <a:t>41</a:t>
            </a:fld>
            <a:endParaRPr lang="en-US" dirty="0"/>
          </a:p>
        </p:txBody>
      </p:sp>
      <p:sp>
        <p:nvSpPr>
          <p:cNvPr id="5" name="Title 1">
            <a:extLst>
              <a:ext uri="{FF2B5EF4-FFF2-40B4-BE49-F238E27FC236}">
                <a16:creationId xmlns="" xmlns:a16="http://schemas.microsoft.com/office/drawing/2014/main" id="{3BEDC4B9-FD94-4828-A755-ABD3E8EE66D1}"/>
              </a:ext>
            </a:extLst>
          </p:cNvPr>
          <p:cNvSpPr txBox="1">
            <a:spLocks/>
          </p:cNvSpPr>
          <p:nvPr/>
        </p:nvSpPr>
        <p:spPr bwMode="auto">
          <a:xfrm>
            <a:off x="1173164" y="150816"/>
            <a:ext cx="7724775" cy="958851"/>
          </a:xfrm>
          <a:prstGeom prst="rect">
            <a:avLst/>
          </a:prstGeom>
          <a:solidFill>
            <a:schemeClr val="accent4">
              <a:lumMod val="40000"/>
              <a:lumOff val="6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21899" tIns="60949" rIns="121899" bIns="60949" numCol="1" anchor="ctr" anchorCtr="0" compatLnSpc="1">
            <a:prstTxWarp prst="textNoShape">
              <a:avLst/>
            </a:prstTxWarp>
          </a:bodyPr>
          <a:lstStyle>
            <a:lvl1pPr algn="ctr" rtl="0" eaLnBrk="0" fontAlgn="base" hangingPunct="0">
              <a:spcBef>
                <a:spcPct val="0"/>
              </a:spcBef>
              <a:spcAft>
                <a:spcPct val="0"/>
              </a:spcAft>
              <a:defRPr sz="5300">
                <a:solidFill>
                  <a:srgbClr val="000000"/>
                </a:solidFill>
                <a:latin typeface="+mj-lt"/>
                <a:ea typeface="MS PGothic" pitchFamily="34" charset="-128"/>
                <a:cs typeface="ＭＳ Ｐゴシック" charset="-128"/>
              </a:defRPr>
            </a:lvl1pPr>
            <a:lvl2pPr algn="ctr" rtl="0" eaLnBrk="0" fontAlgn="base" hangingPunct="0">
              <a:spcBef>
                <a:spcPct val="0"/>
              </a:spcBef>
              <a:spcAft>
                <a:spcPct val="0"/>
              </a:spcAft>
              <a:defRPr sz="5300">
                <a:solidFill>
                  <a:srgbClr val="000000"/>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5300">
                <a:solidFill>
                  <a:srgbClr val="000000"/>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5300">
                <a:solidFill>
                  <a:srgbClr val="000000"/>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5300">
                <a:solidFill>
                  <a:srgbClr val="000000"/>
                </a:solidFill>
                <a:latin typeface="Calibri" charset="0"/>
                <a:ea typeface="MS PGothic" pitchFamily="34" charset="-128"/>
                <a:cs typeface="ＭＳ Ｐゴシック" charset="-128"/>
              </a:defRPr>
            </a:lvl5pPr>
            <a:lvl6pPr marL="609493" algn="ctr" rtl="0" fontAlgn="base">
              <a:spcBef>
                <a:spcPct val="0"/>
              </a:spcBef>
              <a:spcAft>
                <a:spcPct val="0"/>
              </a:spcAft>
              <a:defRPr sz="5300">
                <a:solidFill>
                  <a:srgbClr val="000000"/>
                </a:solidFill>
                <a:latin typeface="Calibri" charset="0"/>
              </a:defRPr>
            </a:lvl6pPr>
            <a:lvl7pPr marL="1218987" algn="ctr" rtl="0" fontAlgn="base">
              <a:spcBef>
                <a:spcPct val="0"/>
              </a:spcBef>
              <a:spcAft>
                <a:spcPct val="0"/>
              </a:spcAft>
              <a:defRPr sz="5300">
                <a:solidFill>
                  <a:srgbClr val="000000"/>
                </a:solidFill>
                <a:latin typeface="Calibri" charset="0"/>
              </a:defRPr>
            </a:lvl7pPr>
            <a:lvl8pPr marL="1828480" algn="ctr" rtl="0" fontAlgn="base">
              <a:spcBef>
                <a:spcPct val="0"/>
              </a:spcBef>
              <a:spcAft>
                <a:spcPct val="0"/>
              </a:spcAft>
              <a:defRPr sz="5300">
                <a:solidFill>
                  <a:srgbClr val="000000"/>
                </a:solidFill>
                <a:latin typeface="Calibri" charset="0"/>
              </a:defRPr>
            </a:lvl8pPr>
            <a:lvl9pPr marL="2437973" algn="ctr" rtl="0" fontAlgn="base">
              <a:spcBef>
                <a:spcPct val="0"/>
              </a:spcBef>
              <a:spcAft>
                <a:spcPct val="0"/>
              </a:spcAft>
              <a:defRPr sz="5300">
                <a:solidFill>
                  <a:srgbClr val="000000"/>
                </a:solidFill>
                <a:latin typeface="Calibri" charset="0"/>
              </a:defRPr>
            </a:lvl9pPr>
          </a:lstStyle>
          <a:p>
            <a:r>
              <a:rPr lang="en-US" kern="0">
                <a:solidFill>
                  <a:schemeClr val="bg1"/>
                </a:solidFill>
              </a:rPr>
              <a:t>What is the way forward?</a:t>
            </a:r>
            <a:endParaRPr lang="en-US" kern="0" dirty="0">
              <a:solidFill>
                <a:schemeClr val="bg1"/>
              </a:solidFill>
            </a:endParaRPr>
          </a:p>
        </p:txBody>
      </p:sp>
    </p:spTree>
    <p:extLst>
      <p:ext uri="{BB962C8B-B14F-4D97-AF65-F5344CB8AC3E}">
        <p14:creationId xmlns="" xmlns:p14="http://schemas.microsoft.com/office/powerpoint/2010/main" val="2880419001"/>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DD7D13-78D9-489B-BC22-CDEBB5458725}"/>
              </a:ext>
            </a:extLst>
          </p:cNvPr>
          <p:cNvSpPr>
            <a:spLocks noGrp="1"/>
          </p:cNvSpPr>
          <p:nvPr>
            <p:ph type="title"/>
          </p:nvPr>
        </p:nvSpPr>
        <p:spPr>
          <a:solidFill>
            <a:schemeClr val="accent4">
              <a:lumMod val="40000"/>
              <a:lumOff val="60000"/>
            </a:schemeClr>
          </a:solidFill>
        </p:spPr>
        <p:txBody>
          <a:bodyPr>
            <a:normAutofit/>
          </a:bodyPr>
          <a:lstStyle/>
          <a:p>
            <a:r>
              <a:rPr lang="en-US" sz="3600" b="1" dirty="0">
                <a:solidFill>
                  <a:schemeClr val="bg1"/>
                </a:solidFill>
              </a:rPr>
              <a:t>Who are paying for protecting the interests of tobacco industry?</a:t>
            </a:r>
          </a:p>
        </p:txBody>
      </p:sp>
      <p:sp>
        <p:nvSpPr>
          <p:cNvPr id="3" name="Content Placeholder 2">
            <a:extLst>
              <a:ext uri="{FF2B5EF4-FFF2-40B4-BE49-F238E27FC236}">
                <a16:creationId xmlns="" xmlns:a16="http://schemas.microsoft.com/office/drawing/2014/main" id="{A49C97A1-6FEE-44FC-B0E2-B0708DCD5797}"/>
              </a:ext>
            </a:extLst>
          </p:cNvPr>
          <p:cNvSpPr>
            <a:spLocks noGrp="1"/>
          </p:cNvSpPr>
          <p:nvPr>
            <p:ph idx="1"/>
          </p:nvPr>
        </p:nvSpPr>
        <p:spPr>
          <a:xfrm>
            <a:off x="571472" y="2000240"/>
            <a:ext cx="8255029" cy="4279916"/>
          </a:xfrm>
        </p:spPr>
        <p:txBody>
          <a:bodyPr>
            <a:normAutofit fontScale="92500" lnSpcReduction="20000"/>
          </a:bodyPr>
          <a:lstStyle/>
          <a:p>
            <a:r>
              <a:rPr lang="en-US" sz="3800" dirty="0"/>
              <a:t>Smokers in Bangladesh are buying 84 billion cigarettes and paying approximately 194.39 billion BDT in taxes a year.</a:t>
            </a:r>
          </a:p>
          <a:p>
            <a:r>
              <a:rPr lang="en-US" sz="3800" dirty="0"/>
              <a:t>These smokers are also bearing the cost of an estimated 212 billion BDT in health expenditures and loss of productivity a year from deaths and diseases caused by smoking.</a:t>
            </a:r>
          </a:p>
        </p:txBody>
      </p:sp>
      <p:sp>
        <p:nvSpPr>
          <p:cNvPr id="4" name="Slide Number Placeholder 3">
            <a:extLst>
              <a:ext uri="{FF2B5EF4-FFF2-40B4-BE49-F238E27FC236}">
                <a16:creationId xmlns="" xmlns:a16="http://schemas.microsoft.com/office/drawing/2014/main" id="{CF0AF6C5-DEB7-442C-AC7B-75EA2C766659}"/>
              </a:ext>
            </a:extLst>
          </p:cNvPr>
          <p:cNvSpPr>
            <a:spLocks noGrp="1"/>
          </p:cNvSpPr>
          <p:nvPr>
            <p:ph type="sldNum" sz="quarter" idx="12"/>
          </p:nvPr>
        </p:nvSpPr>
        <p:spPr/>
        <p:txBody>
          <a:bodyPr/>
          <a:lstStyle/>
          <a:p>
            <a:pPr>
              <a:defRPr/>
            </a:pPr>
            <a:fld id="{AFBEA607-C712-4991-945F-5675674639E9}" type="slidenum">
              <a:rPr lang="en-US" smtClean="0"/>
              <a:pPr>
                <a:defRPr/>
              </a:pPr>
              <a:t>42</a:t>
            </a:fld>
            <a:endParaRPr lang="en-US" dirty="0"/>
          </a:p>
        </p:txBody>
      </p:sp>
    </p:spTree>
    <p:extLst>
      <p:ext uri="{BB962C8B-B14F-4D97-AF65-F5344CB8AC3E}">
        <p14:creationId xmlns="" xmlns:p14="http://schemas.microsoft.com/office/powerpoint/2010/main" val="409297754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 xmlns:a16="http://schemas.microsoft.com/office/drawing/2014/main" id="{D956422F-DA19-43B5-B25C-6F9BD45D4F09}"/>
              </a:ext>
            </a:extLst>
          </p:cNvPr>
          <p:cNvGraphicFramePr>
            <a:graphicFrameLocks noGrp="1"/>
          </p:cNvGraphicFramePr>
          <p:nvPr>
            <p:ph idx="4294967295"/>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 xmlns:a16="http://schemas.microsoft.com/office/drawing/2014/main" id="{283E0F96-54E5-4329-A888-478BEF2BE830}"/>
              </a:ext>
            </a:extLst>
          </p:cNvPr>
          <p:cNvSpPr txBox="1"/>
          <p:nvPr/>
        </p:nvSpPr>
        <p:spPr>
          <a:xfrm>
            <a:off x="3617635" y="2695075"/>
            <a:ext cx="2303444" cy="1015663"/>
          </a:xfrm>
          <a:prstGeom prst="rect">
            <a:avLst/>
          </a:prstGeom>
          <a:noFill/>
        </p:spPr>
        <p:txBody>
          <a:bodyPr wrap="square" rtlCol="0">
            <a:spAutoFit/>
          </a:bodyPr>
          <a:lstStyle/>
          <a:p>
            <a:pPr algn="ctr"/>
            <a:r>
              <a:rPr lang="en-US" sz="2000" b="1" dirty="0">
                <a:solidFill>
                  <a:srgbClr val="FF0000"/>
                </a:solidFill>
              </a:rPr>
              <a:t>Vicious cycle of tobacco use and poverty</a:t>
            </a:r>
          </a:p>
        </p:txBody>
      </p:sp>
      <p:grpSp>
        <p:nvGrpSpPr>
          <p:cNvPr id="2" name="Group 14">
            <a:extLst>
              <a:ext uri="{FF2B5EF4-FFF2-40B4-BE49-F238E27FC236}">
                <a16:creationId xmlns="" xmlns:a16="http://schemas.microsoft.com/office/drawing/2014/main" id="{57E76F0D-F6E3-44F3-8BBB-5465C027E6B6}"/>
              </a:ext>
            </a:extLst>
          </p:cNvPr>
          <p:cNvGrpSpPr/>
          <p:nvPr/>
        </p:nvGrpSpPr>
        <p:grpSpPr>
          <a:xfrm>
            <a:off x="6910333" y="4322089"/>
            <a:ext cx="2144586" cy="1077218"/>
            <a:chOff x="9211377" y="4322089"/>
            <a:chExt cx="2858703" cy="1077218"/>
          </a:xfrm>
        </p:grpSpPr>
        <p:sp>
          <p:nvSpPr>
            <p:cNvPr id="13" name="TextBox 12">
              <a:extLst>
                <a:ext uri="{FF2B5EF4-FFF2-40B4-BE49-F238E27FC236}">
                  <a16:creationId xmlns="" xmlns:a16="http://schemas.microsoft.com/office/drawing/2014/main" id="{84A0E384-33DD-4DC4-9D1D-9D38C2E227CA}"/>
                </a:ext>
              </a:extLst>
            </p:cNvPr>
            <p:cNvSpPr txBox="1"/>
            <p:nvPr/>
          </p:nvSpPr>
          <p:spPr>
            <a:xfrm>
              <a:off x="10183528" y="4322089"/>
              <a:ext cx="1886552" cy="1077218"/>
            </a:xfrm>
            <a:prstGeom prst="rect">
              <a:avLst/>
            </a:prstGeom>
            <a:solidFill>
              <a:srgbClr val="00B050"/>
            </a:solidFill>
            <a:ln>
              <a:noFill/>
            </a:ln>
          </p:spPr>
          <p:txBody>
            <a:bodyPr wrap="square" rtlCol="0">
              <a:spAutoFit/>
            </a:bodyPr>
            <a:lstStyle/>
            <a:p>
              <a:r>
                <a:rPr lang="en-US" sz="1600" b="1" dirty="0">
                  <a:solidFill>
                    <a:schemeClr val="bg1"/>
                  </a:solidFill>
                </a:rPr>
                <a:t>Where do we break this vicious cycle?</a:t>
              </a:r>
            </a:p>
          </p:txBody>
        </p:sp>
        <p:sp>
          <p:nvSpPr>
            <p:cNvPr id="14" name="Arrow: Left 13">
              <a:extLst>
                <a:ext uri="{FF2B5EF4-FFF2-40B4-BE49-F238E27FC236}">
                  <a16:creationId xmlns="" xmlns:a16="http://schemas.microsoft.com/office/drawing/2014/main" id="{2C97709A-6569-45A9-A897-FB5AA5EBCB85}"/>
                </a:ext>
              </a:extLst>
            </p:cNvPr>
            <p:cNvSpPr/>
            <p:nvPr/>
          </p:nvSpPr>
          <p:spPr>
            <a:xfrm flipV="1">
              <a:off x="9211377" y="4562374"/>
              <a:ext cx="972151" cy="442761"/>
            </a:xfrm>
            <a:prstGeom prst="leftArrow">
              <a:avLst/>
            </a:prstGeom>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99514458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D96C7-D7A9-49A4-9A24-319119D3E3C9}"/>
              </a:ext>
            </a:extLst>
          </p:cNvPr>
          <p:cNvSpPr>
            <a:spLocks noGrp="1"/>
          </p:cNvSpPr>
          <p:nvPr>
            <p:ph type="title"/>
          </p:nvPr>
        </p:nvSpPr>
        <p:spPr>
          <a:xfrm>
            <a:off x="1173164" y="138114"/>
            <a:ext cx="7724775" cy="1090613"/>
          </a:xfrm>
          <a:solidFill>
            <a:schemeClr val="tx1">
              <a:lumMod val="40000"/>
              <a:lumOff val="60000"/>
            </a:schemeClr>
          </a:solidFill>
        </p:spPr>
        <p:txBody>
          <a:bodyPr>
            <a:normAutofit fontScale="90000"/>
          </a:bodyPr>
          <a:lstStyle/>
          <a:p>
            <a:r>
              <a:rPr lang="en-US" sz="4400" dirty="0">
                <a:solidFill>
                  <a:schemeClr val="bg1"/>
                </a:solidFill>
              </a:rPr>
              <a:t>Uniform specific tax is preferred over ad valorem system</a:t>
            </a:r>
          </a:p>
        </p:txBody>
      </p:sp>
      <p:sp>
        <p:nvSpPr>
          <p:cNvPr id="3" name="Content Placeholder 2">
            <a:extLst>
              <a:ext uri="{FF2B5EF4-FFF2-40B4-BE49-F238E27FC236}">
                <a16:creationId xmlns="" xmlns:a16="http://schemas.microsoft.com/office/drawing/2014/main" id="{6CE70C04-C789-45D4-B8B3-6625F72CB6B5}"/>
              </a:ext>
            </a:extLst>
          </p:cNvPr>
          <p:cNvSpPr>
            <a:spLocks noGrp="1"/>
          </p:cNvSpPr>
          <p:nvPr>
            <p:ph idx="1"/>
          </p:nvPr>
        </p:nvSpPr>
        <p:spPr>
          <a:xfrm>
            <a:off x="1048023" y="1344613"/>
            <a:ext cx="8095977" cy="4897439"/>
          </a:xfrm>
        </p:spPr>
        <p:txBody>
          <a:bodyPr>
            <a:normAutofit fontScale="85000" lnSpcReduction="10000"/>
          </a:bodyPr>
          <a:lstStyle/>
          <a:p>
            <a:r>
              <a:rPr lang="en-US" sz="4400" dirty="0"/>
              <a:t>Administratively simple</a:t>
            </a:r>
          </a:p>
          <a:p>
            <a:r>
              <a:rPr lang="en-US" sz="4400" dirty="0"/>
              <a:t>Generates predictable revenue flow </a:t>
            </a:r>
          </a:p>
          <a:p>
            <a:r>
              <a:rPr lang="en-US" sz="4400" dirty="0"/>
              <a:t>Reduces price gap between brands/ products </a:t>
            </a:r>
          </a:p>
          <a:p>
            <a:r>
              <a:rPr lang="en-US" sz="4400" dirty="0"/>
              <a:t>Increases price more than ad valorem tax</a:t>
            </a:r>
          </a:p>
          <a:p>
            <a:r>
              <a:rPr lang="en-US" sz="4400" dirty="0"/>
              <a:t>Desirable from public health perspective  </a:t>
            </a:r>
          </a:p>
          <a:p>
            <a:endParaRPr lang="en-US" dirty="0"/>
          </a:p>
        </p:txBody>
      </p:sp>
      <p:sp>
        <p:nvSpPr>
          <p:cNvPr id="4" name="Slide Number Placeholder 3">
            <a:extLst>
              <a:ext uri="{FF2B5EF4-FFF2-40B4-BE49-F238E27FC236}">
                <a16:creationId xmlns="" xmlns:a16="http://schemas.microsoft.com/office/drawing/2014/main" id="{0E0EC240-2984-414A-85C0-F12C60F31632}"/>
              </a:ext>
            </a:extLst>
          </p:cNvPr>
          <p:cNvSpPr>
            <a:spLocks noGrp="1"/>
          </p:cNvSpPr>
          <p:nvPr>
            <p:ph type="sldNum" sz="quarter" idx="12"/>
          </p:nvPr>
        </p:nvSpPr>
        <p:spPr/>
        <p:txBody>
          <a:bodyPr/>
          <a:lstStyle/>
          <a:p>
            <a:pPr>
              <a:defRPr/>
            </a:pPr>
            <a:fld id="{AFBEA607-C712-4991-945F-5675674639E9}" type="slidenum">
              <a:rPr lang="en-US" smtClean="0"/>
              <a:pPr>
                <a:defRPr/>
              </a:pPr>
              <a:t>44</a:t>
            </a:fld>
            <a:endParaRPr lang="en-US" dirty="0"/>
          </a:p>
        </p:txBody>
      </p:sp>
    </p:spTree>
    <p:extLst>
      <p:ext uri="{BB962C8B-B14F-4D97-AF65-F5344CB8AC3E}">
        <p14:creationId xmlns="" xmlns:p14="http://schemas.microsoft.com/office/powerpoint/2010/main" val="131293966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FE4C1F-71EE-4511-9907-E205E2FA1F91}"/>
              </a:ext>
            </a:extLst>
          </p:cNvPr>
          <p:cNvSpPr>
            <a:spLocks noGrp="1"/>
          </p:cNvSpPr>
          <p:nvPr>
            <p:ph type="title"/>
          </p:nvPr>
        </p:nvSpPr>
        <p:spPr>
          <a:solidFill>
            <a:schemeClr val="tx1">
              <a:lumMod val="40000"/>
              <a:lumOff val="60000"/>
            </a:schemeClr>
          </a:solidFill>
        </p:spPr>
        <p:txBody>
          <a:bodyPr>
            <a:normAutofit fontScale="90000"/>
          </a:bodyPr>
          <a:lstStyle/>
          <a:p>
            <a:r>
              <a:rPr lang="en-US" sz="5400" dirty="0">
                <a:solidFill>
                  <a:schemeClr val="bg1"/>
                </a:solidFill>
              </a:rPr>
              <a:t>Roadmap for tobacco tax policy</a:t>
            </a:r>
            <a:endParaRPr lang="en-US" dirty="0"/>
          </a:p>
        </p:txBody>
      </p:sp>
      <p:sp>
        <p:nvSpPr>
          <p:cNvPr id="3" name="Content Placeholder 2">
            <a:extLst>
              <a:ext uri="{FF2B5EF4-FFF2-40B4-BE49-F238E27FC236}">
                <a16:creationId xmlns="" xmlns:a16="http://schemas.microsoft.com/office/drawing/2014/main" id="{728FDAE2-CFEB-4C22-B472-BDF856AF96BB}"/>
              </a:ext>
            </a:extLst>
          </p:cNvPr>
          <p:cNvSpPr>
            <a:spLocks noGrp="1"/>
          </p:cNvSpPr>
          <p:nvPr>
            <p:ph idx="1"/>
          </p:nvPr>
        </p:nvSpPr>
        <p:spPr/>
        <p:txBody>
          <a:bodyPr/>
          <a:lstStyle/>
          <a:p>
            <a:r>
              <a:rPr lang="en-US" dirty="0"/>
              <a:t>Increase price significantly in the first year and then increase every year adjusting for inflation and income growth</a:t>
            </a:r>
          </a:p>
          <a:p>
            <a:r>
              <a:rPr lang="en-US" dirty="0"/>
              <a:t>Simplify tax structure—uniform tax per unit across brands/products</a:t>
            </a:r>
          </a:p>
          <a:p>
            <a:r>
              <a:rPr lang="en-US" dirty="0"/>
              <a:t>Transition from ad valorem to specific tax system</a:t>
            </a:r>
          </a:p>
        </p:txBody>
      </p:sp>
      <p:sp>
        <p:nvSpPr>
          <p:cNvPr id="4" name="Slide Number Placeholder 3">
            <a:extLst>
              <a:ext uri="{FF2B5EF4-FFF2-40B4-BE49-F238E27FC236}">
                <a16:creationId xmlns="" xmlns:a16="http://schemas.microsoft.com/office/drawing/2014/main" id="{81A6A1A1-D61D-4BF1-B289-AD284A75829E}"/>
              </a:ext>
            </a:extLst>
          </p:cNvPr>
          <p:cNvSpPr>
            <a:spLocks noGrp="1"/>
          </p:cNvSpPr>
          <p:nvPr>
            <p:ph type="sldNum" sz="quarter" idx="12"/>
          </p:nvPr>
        </p:nvSpPr>
        <p:spPr/>
        <p:txBody>
          <a:bodyPr/>
          <a:lstStyle/>
          <a:p>
            <a:pPr>
              <a:defRPr/>
            </a:pPr>
            <a:fld id="{AFBEA607-C712-4991-945F-5675674639E9}" type="slidenum">
              <a:rPr lang="en-US" smtClean="0"/>
              <a:pPr>
                <a:defRPr/>
              </a:pPr>
              <a:t>45</a:t>
            </a:fld>
            <a:endParaRPr lang="en-US" dirty="0"/>
          </a:p>
        </p:txBody>
      </p:sp>
    </p:spTree>
    <p:extLst>
      <p:ext uri="{BB962C8B-B14F-4D97-AF65-F5344CB8AC3E}">
        <p14:creationId xmlns="" xmlns:p14="http://schemas.microsoft.com/office/powerpoint/2010/main" val="70585423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7E3AD653-9069-4B3B-B36F-B67230609291}"/>
              </a:ext>
            </a:extLst>
          </p:cNvPr>
          <p:cNvSpPr>
            <a:spLocks noGrp="1"/>
          </p:cNvSpPr>
          <p:nvPr>
            <p:ph type="sldNum" sz="quarter" idx="12"/>
          </p:nvPr>
        </p:nvSpPr>
        <p:spPr/>
        <p:txBody>
          <a:bodyPr/>
          <a:lstStyle/>
          <a:p>
            <a:pPr>
              <a:defRPr/>
            </a:pPr>
            <a:fld id="{6DD01A3F-9998-4619-9FE3-8E18BF5D2EAF}" type="slidenum">
              <a:rPr lang="en-US" smtClean="0"/>
              <a:pPr>
                <a:defRPr/>
              </a:pPr>
              <a:t>46</a:t>
            </a:fld>
            <a:endParaRPr lang="en-US" dirty="0"/>
          </a:p>
        </p:txBody>
      </p:sp>
      <p:sp>
        <p:nvSpPr>
          <p:cNvPr id="6" name="TextBox 5">
            <a:extLst>
              <a:ext uri="{FF2B5EF4-FFF2-40B4-BE49-F238E27FC236}">
                <a16:creationId xmlns="" xmlns:a16="http://schemas.microsoft.com/office/drawing/2014/main" id="{E28D3488-FB6F-4DF2-8FFA-FA57D08C0C89}"/>
              </a:ext>
            </a:extLst>
          </p:cNvPr>
          <p:cNvSpPr txBox="1"/>
          <p:nvPr/>
        </p:nvSpPr>
        <p:spPr>
          <a:xfrm>
            <a:off x="3169944" y="991402"/>
            <a:ext cx="3646518" cy="2000548"/>
          </a:xfrm>
          <a:prstGeom prst="rect">
            <a:avLst/>
          </a:prstGeom>
          <a:noFill/>
        </p:spPr>
        <p:txBody>
          <a:bodyPr wrap="square" rtlCol="0">
            <a:spAutoFit/>
          </a:bodyPr>
          <a:lstStyle/>
          <a:p>
            <a:pPr algn="ctr"/>
            <a:r>
              <a:rPr lang="en-US" sz="4400" dirty="0"/>
              <a:t>Thank you</a:t>
            </a:r>
          </a:p>
          <a:p>
            <a:pPr algn="ctr"/>
            <a:endParaRPr lang="en-US" sz="4400" dirty="0"/>
          </a:p>
          <a:p>
            <a:pPr algn="ctr"/>
            <a:endParaRPr lang="en-US" dirty="0"/>
          </a:p>
          <a:p>
            <a:pPr algn="ctr"/>
            <a:endParaRPr lang="en-US" dirty="0"/>
          </a:p>
        </p:txBody>
      </p:sp>
      <p:pic>
        <p:nvPicPr>
          <p:cNvPr id="3" name="Picture 2">
            <a:extLst>
              <a:ext uri="{FF2B5EF4-FFF2-40B4-BE49-F238E27FC236}">
                <a16:creationId xmlns="" xmlns:a16="http://schemas.microsoft.com/office/drawing/2014/main" id="{DF7B2406-048C-4EAC-9D34-ABE9507082C6}"/>
              </a:ext>
            </a:extLst>
          </p:cNvPr>
          <p:cNvPicPr>
            <a:picLocks noChangeAspect="1"/>
          </p:cNvPicPr>
          <p:nvPr/>
        </p:nvPicPr>
        <p:blipFill>
          <a:blip r:embed="rId2"/>
          <a:stretch>
            <a:fillRect/>
          </a:stretch>
        </p:blipFill>
        <p:spPr>
          <a:xfrm>
            <a:off x="4058106" y="4228534"/>
            <a:ext cx="1870194" cy="2492943"/>
          </a:xfrm>
          <a:prstGeom prst="rect">
            <a:avLst/>
          </a:prstGeom>
        </p:spPr>
      </p:pic>
    </p:spTree>
    <p:extLst>
      <p:ext uri="{BB962C8B-B14F-4D97-AF65-F5344CB8AC3E}">
        <p14:creationId xmlns="" xmlns:p14="http://schemas.microsoft.com/office/powerpoint/2010/main" val="421416917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071570"/>
          </a:xfrm>
        </p:spPr>
        <p:txBody>
          <a:bodyPr>
            <a:normAutofit fontScale="90000"/>
          </a:bodyPr>
          <a:lstStyle/>
          <a:p>
            <a:pPr algn="ctr"/>
            <a:r>
              <a:rPr lang="en-CA" b="1" dirty="0" smtClean="0"/>
              <a:t>Tobacco Work and Health </a:t>
            </a:r>
            <a:br>
              <a:rPr lang="en-CA" b="1" dirty="0" smtClean="0"/>
            </a:br>
            <a:r>
              <a:rPr lang="en-CA" sz="2000" b="1" dirty="0" smtClean="0"/>
              <a:t>(Ref: Tobacco’s Profit, Workers’ Loss? )</a:t>
            </a:r>
            <a:endParaRPr lang="en-CA" dirty="0"/>
          </a:p>
        </p:txBody>
      </p:sp>
      <p:sp>
        <p:nvSpPr>
          <p:cNvPr id="3" name="Content Placeholder 2"/>
          <p:cNvSpPr>
            <a:spLocks noGrp="1"/>
          </p:cNvSpPr>
          <p:nvPr>
            <p:ph idx="1"/>
          </p:nvPr>
        </p:nvSpPr>
        <p:spPr>
          <a:xfrm>
            <a:off x="457200" y="1428736"/>
            <a:ext cx="8229600" cy="4895864"/>
          </a:xfrm>
        </p:spPr>
        <p:txBody>
          <a:bodyPr>
            <a:normAutofit/>
          </a:bodyPr>
          <a:lstStyle/>
          <a:p>
            <a:r>
              <a:rPr lang="en-CA" dirty="0" smtClean="0"/>
              <a:t>About 33 million people worldwide work in tobacco cultivation</a:t>
            </a:r>
          </a:p>
          <a:p>
            <a:r>
              <a:rPr lang="en-CA" dirty="0" smtClean="0"/>
              <a:t>270000 Acres are under tobacco </a:t>
            </a:r>
            <a:r>
              <a:rPr lang="en-CA" dirty="0" err="1" smtClean="0"/>
              <a:t>cultivateion</a:t>
            </a:r>
            <a:endParaRPr lang="en-CA" dirty="0" smtClean="0"/>
          </a:p>
          <a:p>
            <a:r>
              <a:rPr lang="en-CA" dirty="0" smtClean="0"/>
              <a:t>Up to 16 applications of pesticides are required for tobacco production</a:t>
            </a:r>
            <a:endParaRPr lang="en-CA" i="1" dirty="0" smtClean="0"/>
          </a:p>
          <a:p>
            <a:r>
              <a:rPr lang="en-CA" dirty="0" smtClean="0"/>
              <a:t>About 25 million pesticide poisonings occur every year in developing countries.</a:t>
            </a:r>
          </a:p>
          <a:p>
            <a:r>
              <a:rPr lang="en-CA" dirty="0" smtClean="0"/>
              <a:t>Tobacco farmers suffer from </a:t>
            </a:r>
            <a:r>
              <a:rPr lang="en-GB" sz="2800" dirty="0" smtClean="0"/>
              <a:t>diseases, such as, bronchial asthma, lung cancer, acute breathing problem, nausea, dizziness and </a:t>
            </a:r>
            <a:r>
              <a:rPr lang="en-GB" sz="2800" i="1" dirty="0" smtClean="0"/>
              <a:t>green tobacco sickness</a:t>
            </a:r>
            <a:r>
              <a:rPr lang="en-GB" sz="2800" dirty="0" smtClean="0"/>
              <a:t> (GTS) </a:t>
            </a:r>
            <a:endParaRPr lang="en-CA" dirty="0"/>
          </a:p>
        </p:txBody>
      </p:sp>
      <p:sp>
        <p:nvSpPr>
          <p:cNvPr id="4" name="Date Placeholder 3"/>
          <p:cNvSpPr>
            <a:spLocks noGrp="1"/>
          </p:cNvSpPr>
          <p:nvPr>
            <p:ph type="dt" sz="half" idx="10"/>
          </p:nvPr>
        </p:nvSpPr>
        <p:spPr/>
        <p:txBody>
          <a:bodyPr/>
          <a:lstStyle/>
          <a:p>
            <a:fld id="{A377C605-1ACC-41A3-B69C-48567942EEC7}" type="datetime11">
              <a:rPr lang="en-US" smtClean="0"/>
              <a:pPr/>
              <a:t>10:43:52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1143000"/>
          </a:xfrm>
        </p:spPr>
        <p:txBody>
          <a:bodyPr>
            <a:noAutofit/>
          </a:bodyPr>
          <a:lstStyle/>
          <a:p>
            <a:pPr algn="ctr"/>
            <a:r>
              <a:rPr lang="en-CA" sz="3200" dirty="0" smtClean="0"/>
              <a:t>Comparison of clinical symptoms reported by Pakistani farmers suffering from pesticide poisoning (2010)</a:t>
            </a:r>
            <a:endParaRPr lang="en-CA" sz="3200" dirty="0"/>
          </a:p>
        </p:txBody>
      </p:sp>
      <p:pic>
        <p:nvPicPr>
          <p:cNvPr id="2050" name="Picture 2"/>
          <p:cNvPicPr>
            <a:picLocks noGrp="1" noChangeAspect="1" noChangeArrowheads="1"/>
          </p:cNvPicPr>
          <p:nvPr>
            <p:ph idx="1"/>
          </p:nvPr>
        </p:nvPicPr>
        <p:blipFill>
          <a:blip r:embed="rId3"/>
          <a:stretch>
            <a:fillRect/>
          </a:stretch>
        </p:blipFill>
        <p:spPr bwMode="auto">
          <a:xfrm>
            <a:off x="457200" y="2088127"/>
            <a:ext cx="8229600" cy="4083509"/>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A377C605-1ACC-41A3-B69C-48567942EEC7}" type="datetime11">
              <a:rPr lang="en-US" smtClean="0"/>
              <a:pPr/>
              <a:t>10:43:52</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704088"/>
          </a:xfrm>
        </p:spPr>
        <p:txBody>
          <a:bodyPr>
            <a:normAutofit/>
          </a:bodyPr>
          <a:lstStyle/>
          <a:p>
            <a:pPr algn="ctr"/>
            <a:r>
              <a:rPr lang="en-GB" sz="3600" b="1" dirty="0" smtClean="0"/>
              <a:t>Background</a:t>
            </a:r>
            <a:endParaRPr lang="en-US" sz="3600" dirty="0"/>
          </a:p>
        </p:txBody>
      </p:sp>
      <p:sp>
        <p:nvSpPr>
          <p:cNvPr id="4" name="Content Placeholder 2"/>
          <p:cNvSpPr>
            <a:spLocks noGrp="1"/>
          </p:cNvSpPr>
          <p:nvPr>
            <p:ph idx="1"/>
          </p:nvPr>
        </p:nvSpPr>
        <p:spPr>
          <a:xfrm>
            <a:off x="457200" y="1371600"/>
            <a:ext cx="8229600" cy="5105400"/>
          </a:xfrm>
        </p:spPr>
        <p:txBody>
          <a:bodyPr>
            <a:normAutofit/>
          </a:bodyPr>
          <a:lstStyle/>
          <a:p>
            <a:r>
              <a:rPr lang="en-GB" sz="2800" dirty="0" smtClean="0"/>
              <a:t>Tobacco cultivation in Bangladesh has gained an alarming upward trend in recent years.</a:t>
            </a:r>
          </a:p>
          <a:p>
            <a:r>
              <a:rPr lang="en-GB" sz="2800" dirty="0" smtClean="0"/>
              <a:t> Bangladesh stands 11</a:t>
            </a:r>
            <a:r>
              <a:rPr lang="en-GB" sz="2800" baseline="30000" dirty="0" smtClean="0"/>
              <a:t>th</a:t>
            </a:r>
            <a:r>
              <a:rPr lang="en-GB" sz="2800" dirty="0" smtClean="0"/>
              <a:t> in the world in tobacco production thus exposing the country to a severe environmental threat.</a:t>
            </a:r>
          </a:p>
          <a:p>
            <a:r>
              <a:rPr lang="en-GB" sz="2800" dirty="0" smtClean="0"/>
              <a:t> A </a:t>
            </a:r>
            <a:r>
              <a:rPr lang="en-GB" sz="2800" b="1" dirty="0" smtClean="0">
                <a:solidFill>
                  <a:srgbClr val="FF0000"/>
                </a:solidFill>
              </a:rPr>
              <a:t>74</a:t>
            </a:r>
            <a:r>
              <a:rPr lang="en-GB" sz="2800" dirty="0" smtClean="0"/>
              <a:t> percent increase over seven years from 2008 to 2015 (Ministry of Finance, 2016).  </a:t>
            </a:r>
          </a:p>
          <a:p>
            <a:r>
              <a:rPr lang="en-GB" sz="2800" dirty="0" smtClean="0"/>
              <a:t>Unofficial figure of tobacco farming land  is 270,000acres (2014-15)</a:t>
            </a:r>
          </a:p>
          <a:p>
            <a:endParaRPr lang="en-US" sz="2200" dirty="0" smtClean="0"/>
          </a:p>
        </p:txBody>
      </p:sp>
      <p:sp>
        <p:nvSpPr>
          <p:cNvPr id="5" name="Date Placeholder 4"/>
          <p:cNvSpPr>
            <a:spLocks noGrp="1"/>
          </p:cNvSpPr>
          <p:nvPr>
            <p:ph type="dt" sz="half" idx="10"/>
          </p:nvPr>
        </p:nvSpPr>
        <p:spPr/>
        <p:txBody>
          <a:bodyPr/>
          <a:lstStyle/>
          <a:p>
            <a:fld id="{0F8B7990-EB28-4752-A64D-55188CA29660}" type="datetime11">
              <a:rPr lang="en-US" smtClean="0"/>
              <a:pPr/>
              <a:t>10:43:52</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27888"/>
          </a:xfrm>
        </p:spPr>
        <p:txBody>
          <a:bodyPr>
            <a:normAutofit fontScale="90000"/>
          </a:bodyPr>
          <a:lstStyle/>
          <a:p>
            <a:pPr algn="ctr"/>
            <a:r>
              <a:rPr lang="en-GB" b="1" dirty="0" smtClean="0"/>
              <a:t>Background (Cont.)</a:t>
            </a:r>
            <a:endParaRPr lang="en-US" dirty="0"/>
          </a:p>
        </p:txBody>
      </p:sp>
      <p:sp>
        <p:nvSpPr>
          <p:cNvPr id="4" name="Content Placeholder 2"/>
          <p:cNvSpPr>
            <a:spLocks noGrp="1"/>
          </p:cNvSpPr>
          <p:nvPr>
            <p:ph idx="1"/>
          </p:nvPr>
        </p:nvSpPr>
        <p:spPr>
          <a:xfrm>
            <a:off x="533400" y="990600"/>
            <a:ext cx="8610600" cy="5334000"/>
          </a:xfrm>
        </p:spPr>
        <p:txBody>
          <a:bodyPr>
            <a:noAutofit/>
          </a:bodyPr>
          <a:lstStyle/>
          <a:p>
            <a:r>
              <a:rPr lang="en-GB" sz="2400" dirty="0" smtClean="0"/>
              <a:t>Who Works: </a:t>
            </a:r>
          </a:p>
          <a:p>
            <a:pPr lvl="1"/>
            <a:r>
              <a:rPr lang="en-GB" sz="2200" dirty="0" smtClean="0"/>
              <a:t>A significant number of women and children are engaged in tobacco cultivation and tobacco leaf processing. </a:t>
            </a:r>
          </a:p>
          <a:p>
            <a:r>
              <a:rPr lang="en-GB" sz="2400" dirty="0" smtClean="0"/>
              <a:t>How Risky: </a:t>
            </a:r>
          </a:p>
          <a:p>
            <a:pPr lvl="1"/>
            <a:r>
              <a:rPr lang="en-GB" sz="2200" dirty="0" smtClean="0"/>
              <a:t>High risk of becoming infected with diseases, such as, bronchial asthma, lung cancer, acute breathing problem,  nausea, dizziness and </a:t>
            </a:r>
            <a:r>
              <a:rPr lang="en-GB" sz="2200" i="1" dirty="0" smtClean="0"/>
              <a:t>green tobacco sickness</a:t>
            </a:r>
            <a:r>
              <a:rPr lang="en-GB" sz="2200" dirty="0" smtClean="0"/>
              <a:t> (GTS) . </a:t>
            </a:r>
          </a:p>
          <a:p>
            <a:r>
              <a:rPr lang="en-GB" sz="2400" dirty="0" smtClean="0"/>
              <a:t>What Else:</a:t>
            </a:r>
          </a:p>
          <a:p>
            <a:pPr lvl="1"/>
            <a:r>
              <a:rPr lang="en-GB" sz="2200" dirty="0" smtClean="0"/>
              <a:t>Besides creating health hazards, tobacco cultivation leaves detrimental effect on the bio-diversity of the country including degradation of soil fertility, pollution of river water and adverse impact on surrounding trees and animals.  </a:t>
            </a:r>
            <a:endParaRPr lang="en-US" sz="2200" dirty="0" smtClean="0"/>
          </a:p>
          <a:p>
            <a:endParaRPr lang="en-GB" sz="2800" dirty="0" smtClean="0"/>
          </a:p>
        </p:txBody>
      </p:sp>
      <p:sp>
        <p:nvSpPr>
          <p:cNvPr id="5" name="Date Placeholder 4"/>
          <p:cNvSpPr>
            <a:spLocks noGrp="1"/>
          </p:cNvSpPr>
          <p:nvPr>
            <p:ph type="dt" sz="half" idx="10"/>
          </p:nvPr>
        </p:nvSpPr>
        <p:spPr/>
        <p:txBody>
          <a:bodyPr/>
          <a:lstStyle/>
          <a:p>
            <a:fld id="{5315214A-A0D5-46CF-AB13-33922D82212A}" type="datetime11">
              <a:rPr lang="en-US" smtClean="0"/>
              <a:pPr/>
              <a:t>10:43:52</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642934"/>
          </a:xfrm>
        </p:spPr>
        <p:txBody>
          <a:bodyPr>
            <a:noAutofit/>
          </a:bodyPr>
          <a:lstStyle/>
          <a:p>
            <a:pPr algn="ctr"/>
            <a:r>
              <a:rPr lang="en-US" sz="3600" dirty="0" smtClean="0"/>
              <a:t>Estimation of the Cost of Deforestation</a:t>
            </a:r>
            <a:endParaRPr lang="en-US" sz="3600" dirty="0"/>
          </a:p>
        </p:txBody>
      </p:sp>
      <p:sp>
        <p:nvSpPr>
          <p:cNvPr id="4" name="Content Placeholder 2"/>
          <p:cNvSpPr>
            <a:spLocks noGrp="1"/>
          </p:cNvSpPr>
          <p:nvPr>
            <p:ph idx="1"/>
          </p:nvPr>
        </p:nvSpPr>
        <p:spPr>
          <a:xfrm>
            <a:off x="500034" y="928670"/>
            <a:ext cx="8372476" cy="5357850"/>
          </a:xfrm>
        </p:spPr>
        <p:txBody>
          <a:bodyPr>
            <a:normAutofit/>
          </a:bodyPr>
          <a:lstStyle/>
          <a:p>
            <a:pPr>
              <a:buFont typeface="Wingdings" pitchFamily="2" charset="2"/>
              <a:buChar char="q"/>
            </a:pPr>
            <a:r>
              <a:rPr lang="en-GB" sz="1800" dirty="0" smtClean="0"/>
              <a:t> Facts</a:t>
            </a:r>
          </a:p>
          <a:p>
            <a:pPr lvl="1">
              <a:buFont typeface="Wingdings" pitchFamily="2" charset="2"/>
              <a:buChar char="q"/>
            </a:pPr>
            <a:r>
              <a:rPr lang="en-GB" sz="1800" dirty="0" smtClean="0"/>
              <a:t>Total Area under cultivation is 270,000 acre</a:t>
            </a:r>
          </a:p>
          <a:p>
            <a:pPr lvl="1">
              <a:buFont typeface="Wingdings" pitchFamily="2" charset="2"/>
              <a:buChar char="q"/>
            </a:pPr>
            <a:r>
              <a:rPr lang="en-GB" sz="1800" dirty="0" smtClean="0"/>
              <a:t>Production of tobacco/acre of land is 1MT on average</a:t>
            </a:r>
          </a:p>
          <a:p>
            <a:pPr lvl="1">
              <a:buFont typeface="Wingdings" pitchFamily="2" charset="2"/>
              <a:buChar char="q"/>
            </a:pPr>
            <a:r>
              <a:rPr lang="en-GB" sz="1800" dirty="0" smtClean="0"/>
              <a:t>Biomass required to process 1MT of tobacco is 6MT  on average</a:t>
            </a:r>
          </a:p>
          <a:p>
            <a:pPr lvl="1">
              <a:buFont typeface="Wingdings" pitchFamily="2" charset="2"/>
              <a:buChar char="q"/>
            </a:pPr>
            <a:r>
              <a:rPr lang="en-GB" sz="1800" dirty="0" smtClean="0"/>
              <a:t>Cost/ MT of carbon emission is 740USD</a:t>
            </a:r>
          </a:p>
          <a:p>
            <a:pPr lvl="1">
              <a:buFont typeface="Wingdings" pitchFamily="2" charset="2"/>
              <a:buChar char="q"/>
            </a:pPr>
            <a:r>
              <a:rPr lang="en-GB" sz="1800" dirty="0" smtClean="0"/>
              <a:t>Biomass density is 100Cu. M/Hectare</a:t>
            </a:r>
          </a:p>
          <a:p>
            <a:pPr lvl="1">
              <a:buFont typeface="Wingdings" pitchFamily="2" charset="2"/>
              <a:buChar char="q"/>
            </a:pPr>
            <a:r>
              <a:rPr lang="en-GB" sz="1800" dirty="0" smtClean="0"/>
              <a:t>Biomass weight is 500kg/Cu M on average</a:t>
            </a:r>
          </a:p>
          <a:p>
            <a:pPr lvl="1">
              <a:buFont typeface="Wingdings" pitchFamily="2" charset="2"/>
              <a:buChar char="q"/>
            </a:pPr>
            <a:r>
              <a:rPr lang="en-GB" sz="1800" dirty="0" smtClean="0"/>
              <a:t>Biomass /Hectare is 100CuM x 500kg=50MT /Hectare </a:t>
            </a:r>
          </a:p>
          <a:p>
            <a:pPr lvl="1">
              <a:buFont typeface="Wingdings" pitchFamily="2" charset="2"/>
              <a:buChar char="q"/>
            </a:pPr>
            <a:r>
              <a:rPr lang="en-GB" sz="1800" dirty="0" smtClean="0"/>
              <a:t>Carbon emission/Hectare: 900Mt/20 years/Hectare=45Mt/Year/Hectare</a:t>
            </a:r>
          </a:p>
          <a:p>
            <a:pPr>
              <a:buFont typeface="Wingdings" pitchFamily="2" charset="2"/>
              <a:buChar char="q"/>
            </a:pPr>
            <a:r>
              <a:rPr lang="en-GB" sz="2000" dirty="0" smtClean="0"/>
              <a:t>Calculation</a:t>
            </a:r>
          </a:p>
          <a:p>
            <a:pPr lvl="1">
              <a:buFont typeface="Wingdings" pitchFamily="2" charset="2"/>
              <a:buChar char="q"/>
            </a:pPr>
            <a:r>
              <a:rPr lang="en-GB" sz="1800" dirty="0" smtClean="0"/>
              <a:t>Total wood required for curing: 270,000x6=1,620,000 MT</a:t>
            </a:r>
          </a:p>
          <a:p>
            <a:pPr lvl="1">
              <a:buFont typeface="Wingdings" pitchFamily="2" charset="2"/>
              <a:buChar char="q"/>
            </a:pPr>
            <a:r>
              <a:rPr lang="en-GB" sz="1800" dirty="0" smtClean="0"/>
              <a:t>Carbon emission from burning: 50% x 1620000=810,000MT</a:t>
            </a:r>
          </a:p>
          <a:p>
            <a:pPr lvl="1">
              <a:buFont typeface="Wingdings" pitchFamily="2" charset="2"/>
              <a:buChar char="q"/>
            </a:pPr>
            <a:r>
              <a:rPr lang="en-GB" sz="1800" dirty="0" smtClean="0"/>
              <a:t>Total area equivalent to deforestation: 1,620,000MT/50=32,400 Hectare</a:t>
            </a:r>
          </a:p>
          <a:p>
            <a:pPr lvl="1">
              <a:buFont typeface="Wingdings" pitchFamily="2" charset="2"/>
              <a:buChar char="q"/>
            </a:pPr>
            <a:r>
              <a:rPr lang="en-GB" sz="1800" dirty="0" smtClean="0"/>
              <a:t>Carbon emission from deforestation: 32,400 x 45=1,458,000MT</a:t>
            </a:r>
          </a:p>
          <a:p>
            <a:pPr lvl="1">
              <a:buFont typeface="Wingdings" pitchFamily="2" charset="2"/>
              <a:buChar char="q"/>
            </a:pPr>
            <a:r>
              <a:rPr lang="en-GB" sz="1800" dirty="0" smtClean="0"/>
              <a:t>Total carbon emission: 1,458,000+810,000=2,268,000Mt</a:t>
            </a:r>
          </a:p>
          <a:p>
            <a:pPr lvl="1">
              <a:buFont typeface="Wingdings" pitchFamily="2" charset="2"/>
              <a:buChar char="q"/>
            </a:pPr>
            <a:r>
              <a:rPr lang="en-GB" sz="1800" dirty="0" smtClean="0"/>
              <a:t>Total cost: 2,268,000 x740=600,858,000USD=5,107,29,30,000Taka/Annum</a:t>
            </a:r>
          </a:p>
          <a:p>
            <a:pPr lvl="1">
              <a:buFont typeface="Wingdings" pitchFamily="2" charset="2"/>
              <a:buChar char="q"/>
            </a:pPr>
            <a:endParaRPr lang="en-US" sz="1800" dirty="0" smtClean="0"/>
          </a:p>
          <a:p>
            <a:endParaRPr lang="en-US" sz="2000" dirty="0" smtClean="0"/>
          </a:p>
        </p:txBody>
      </p:sp>
      <p:sp>
        <p:nvSpPr>
          <p:cNvPr id="5" name="Date Placeholder 4"/>
          <p:cNvSpPr>
            <a:spLocks noGrp="1"/>
          </p:cNvSpPr>
          <p:nvPr>
            <p:ph type="dt" sz="half" idx="10"/>
          </p:nvPr>
        </p:nvSpPr>
        <p:spPr/>
        <p:txBody>
          <a:bodyPr/>
          <a:lstStyle/>
          <a:p>
            <a:fld id="{9AB36049-E0DA-4E19-BCFF-225A2F5DCC46}" type="datetime11">
              <a:rPr lang="en-US" smtClean="0"/>
              <a:pPr/>
              <a:t>10:43:52</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601</TotalTime>
  <Words>2491</Words>
  <Application>Microsoft Office PowerPoint</Application>
  <PresentationFormat>On-screen Show (4:3)</PresentationFormat>
  <Paragraphs>504</Paragraphs>
  <Slides>46</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Flow</vt:lpstr>
      <vt:lpstr>Equation</vt:lpstr>
      <vt:lpstr>Rationale of Tobacco Economics</vt:lpstr>
      <vt:lpstr>Story line</vt:lpstr>
      <vt:lpstr>Components of Tobacco Economics</vt:lpstr>
      <vt:lpstr>Environmental cost of Tobacco cultivation</vt:lpstr>
      <vt:lpstr>Tobacco Work and Health  (Ref: Tobacco’s Profit, Workers’ Loss? )</vt:lpstr>
      <vt:lpstr>Comparison of clinical symptoms reported by Pakistani farmers suffering from pesticide poisoning (2010)</vt:lpstr>
      <vt:lpstr>Background</vt:lpstr>
      <vt:lpstr>Background (Cont.)</vt:lpstr>
      <vt:lpstr>Estimation of the Cost of Deforestation</vt:lpstr>
      <vt:lpstr>Alternative Crop Case Studies</vt:lpstr>
      <vt:lpstr>Experimental (continued)</vt:lpstr>
      <vt:lpstr>Tobacco Use &amp; Affordability</vt:lpstr>
      <vt:lpstr>Prevalence</vt:lpstr>
      <vt:lpstr>Prevalence</vt:lpstr>
      <vt:lpstr>Increasing cigarette excise taxes can prevent  a huge number of smoking-related deaths</vt:lpstr>
      <vt:lpstr>WHO FCTC Article 6 Guidelines</vt:lpstr>
      <vt:lpstr>Tracking affordability of tobacco products</vt:lpstr>
      <vt:lpstr>Relative Income Price by price categories of cigarettes in Bangladesh (PC GDP)</vt:lpstr>
      <vt:lpstr>Relative Income Price by  price categories of cigarettes using per capita household income</vt:lpstr>
      <vt:lpstr>Income mobility by monthly household income categories in ITC BD Surveys Waves 1-4.</vt:lpstr>
      <vt:lpstr>Brand switching by wave due to price (and /or income ) change using ITC Data</vt:lpstr>
      <vt:lpstr>Distribution of affordable consumption remains more or less unchanged over time when individual level measures &amp; brand choice are considered</vt:lpstr>
      <vt:lpstr>Fluctuates over time using a  single brand price </vt:lpstr>
      <vt:lpstr>Taxation</vt:lpstr>
      <vt:lpstr>Disease Profile in Bangladesh</vt:lpstr>
      <vt:lpstr>Methodology</vt:lpstr>
      <vt:lpstr>Methodology (Cont.)</vt:lpstr>
      <vt:lpstr>List of potential Interventions</vt:lpstr>
      <vt:lpstr>  Cost per capita and cost per DALY information </vt:lpstr>
      <vt:lpstr>Role of taxation</vt:lpstr>
      <vt:lpstr>Tobacco Taxation: Single most effective tobacco control measure</vt:lpstr>
      <vt:lpstr>Cigarette tax system</vt:lpstr>
      <vt:lpstr>Cigarette price is increasing in Bangladesh</vt:lpstr>
      <vt:lpstr>Then why is cigarette sale increasing?</vt:lpstr>
      <vt:lpstr>PRICE INCREASE IN LOW TIER HAS FAILED TO STOP THE INCREASE IN CHEAP CIGARETTE CONSUMPTION</vt:lpstr>
      <vt:lpstr>How do we explain increasing cigarette consumption? </vt:lpstr>
      <vt:lpstr>Both the number of smokers and consumption per smoker are increasing</vt:lpstr>
      <vt:lpstr>Market share of low tier brands (%) is growing</vt:lpstr>
      <vt:lpstr>Per capita GDP is growing rapidly</vt:lpstr>
      <vt:lpstr>What is the way forward?</vt:lpstr>
      <vt:lpstr>Slide 41</vt:lpstr>
      <vt:lpstr>Who are paying for protecting the interests of tobacco industry?</vt:lpstr>
      <vt:lpstr>Slide 43</vt:lpstr>
      <vt:lpstr>Uniform specific tax is preferred over ad valorem system</vt:lpstr>
      <vt:lpstr>Roadmap for tobacco tax policy</vt:lpstr>
      <vt:lpstr>Slide 46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cost of Tobacco cultivation</dc:title>
  <dc:creator>Ghulam Hussain</dc:creator>
  <cp:lastModifiedBy>Ghulam Hussain</cp:lastModifiedBy>
  <cp:revision>57</cp:revision>
  <dcterms:created xsi:type="dcterms:W3CDTF">2018-09-06T02:11:34Z</dcterms:created>
  <dcterms:modified xsi:type="dcterms:W3CDTF">2018-11-10T04:44:42Z</dcterms:modified>
</cp:coreProperties>
</file>