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16"/>
  </p:notesMasterIdLst>
  <p:handoutMasterIdLst>
    <p:handoutMasterId r:id="rId17"/>
  </p:handoutMasterIdLst>
  <p:sldIdLst>
    <p:sldId id="257"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esktop\Today\Tax%20advocacy%20data%20analyse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Nigar_Nargis\CTFK\Tax%20advocacy%20data%20analyses_with%20source%20and%20page%20number_18%20Feb%202016.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SEAR!$E$1</c:f>
              <c:strCache>
                <c:ptCount val="1"/>
                <c:pt idx="0">
                  <c:v>PACK OF MARLBORO OR OTHER PREMIUM BRAND</c:v>
                </c:pt>
              </c:strCache>
            </c:strRef>
          </c:tx>
          <c:cat>
            <c:strRef>
              <c:f>SEAR!$D$2:$D$9</c:f>
              <c:strCache>
                <c:ptCount val="8"/>
                <c:pt idx="0">
                  <c:v>Nepal</c:v>
                </c:pt>
                <c:pt idx="1">
                  <c:v>Myanmar</c:v>
                </c:pt>
                <c:pt idx="2">
                  <c:v>Bangladesh</c:v>
                </c:pt>
                <c:pt idx="3">
                  <c:v>Indonesia</c:v>
                </c:pt>
                <c:pt idx="4">
                  <c:v>India</c:v>
                </c:pt>
                <c:pt idx="5">
                  <c:v>Thailand</c:v>
                </c:pt>
                <c:pt idx="6">
                  <c:v>Maldives</c:v>
                </c:pt>
                <c:pt idx="7">
                  <c:v>Sri Lanka</c:v>
                </c:pt>
              </c:strCache>
            </c:strRef>
          </c:cat>
          <c:val>
            <c:numRef>
              <c:f>SEAR!$E$2:$E$9</c:f>
              <c:numCache>
                <c:formatCode>#\ ###\ ###\ ##0.00</c:formatCode>
                <c:ptCount val="8"/>
                <c:pt idx="0">
                  <c:v>3.8899999999999997</c:v>
                </c:pt>
                <c:pt idx="1">
                  <c:v>4.54</c:v>
                </c:pt>
                <c:pt idx="2">
                  <c:v>5.23</c:v>
                </c:pt>
                <c:pt idx="3">
                  <c:v>2.12</c:v>
                </c:pt>
                <c:pt idx="4">
                  <c:v>8.06</c:v>
                </c:pt>
                <c:pt idx="5">
                  <c:v>5.07</c:v>
                </c:pt>
                <c:pt idx="6">
                  <c:v>3.3499999999999988</c:v>
                </c:pt>
                <c:pt idx="7">
                  <c:v>10.78</c:v>
                </c:pt>
              </c:numCache>
            </c:numRef>
          </c:val>
        </c:ser>
        <c:ser>
          <c:idx val="1"/>
          <c:order val="1"/>
          <c:tx>
            <c:strRef>
              <c:f>SEAR!$F$1</c:f>
              <c:strCache>
                <c:ptCount val="1"/>
                <c:pt idx="0">
                  <c:v>PACK OF THE CHEAPEST BRAND</c:v>
                </c:pt>
              </c:strCache>
            </c:strRef>
          </c:tx>
          <c:cat>
            <c:strRef>
              <c:f>SEAR!$D$2:$D$9</c:f>
              <c:strCache>
                <c:ptCount val="8"/>
                <c:pt idx="0">
                  <c:v>Nepal</c:v>
                </c:pt>
                <c:pt idx="1">
                  <c:v>Myanmar</c:v>
                </c:pt>
                <c:pt idx="2">
                  <c:v>Bangladesh</c:v>
                </c:pt>
                <c:pt idx="3">
                  <c:v>Indonesia</c:v>
                </c:pt>
                <c:pt idx="4">
                  <c:v>India</c:v>
                </c:pt>
                <c:pt idx="5">
                  <c:v>Thailand</c:v>
                </c:pt>
                <c:pt idx="6">
                  <c:v>Maldives</c:v>
                </c:pt>
                <c:pt idx="7">
                  <c:v>Sri Lanka</c:v>
                </c:pt>
              </c:strCache>
            </c:strRef>
          </c:cat>
          <c:val>
            <c:numRef>
              <c:f>SEAR!$F$2:$F$9</c:f>
              <c:numCache>
                <c:formatCode>#\ ###\ ###\ ##0.00</c:formatCode>
                <c:ptCount val="8"/>
                <c:pt idx="0">
                  <c:v>0.56999999999999995</c:v>
                </c:pt>
                <c:pt idx="1">
                  <c:v>0.63000000000000189</c:v>
                </c:pt>
                <c:pt idx="2">
                  <c:v>0.83000000000000063</c:v>
                </c:pt>
                <c:pt idx="3">
                  <c:v>0.91</c:v>
                </c:pt>
                <c:pt idx="4">
                  <c:v>1.61</c:v>
                </c:pt>
                <c:pt idx="5">
                  <c:v>1.8</c:v>
                </c:pt>
                <c:pt idx="6">
                  <c:v>2.68</c:v>
                </c:pt>
                <c:pt idx="7">
                  <c:v>3.08</c:v>
                </c:pt>
              </c:numCache>
            </c:numRef>
          </c:val>
        </c:ser>
        <c:gapWidth val="75"/>
        <c:overlap val="-25"/>
        <c:axId val="127514112"/>
        <c:axId val="37647488"/>
      </c:barChart>
      <c:catAx>
        <c:axId val="127514112"/>
        <c:scaling>
          <c:orientation val="minMax"/>
        </c:scaling>
        <c:axPos val="l"/>
        <c:majorTickMark val="none"/>
        <c:tickLblPos val="nextTo"/>
        <c:txPr>
          <a:bodyPr/>
          <a:lstStyle/>
          <a:p>
            <a:pPr>
              <a:defRPr sz="1600"/>
            </a:pPr>
            <a:endParaRPr lang="en-US"/>
          </a:p>
        </c:txPr>
        <c:crossAx val="37647488"/>
        <c:crosses val="autoZero"/>
        <c:auto val="1"/>
        <c:lblAlgn val="ctr"/>
        <c:lblOffset val="100"/>
      </c:catAx>
      <c:valAx>
        <c:axId val="37647488"/>
        <c:scaling>
          <c:orientation val="minMax"/>
        </c:scaling>
        <c:axPos val="b"/>
        <c:majorGridlines/>
        <c:numFmt formatCode="#\ ###\ ###\ ##0.00" sourceLinked="1"/>
        <c:majorTickMark val="none"/>
        <c:tickLblPos val="nextTo"/>
        <c:spPr>
          <a:ln w="9525">
            <a:noFill/>
          </a:ln>
        </c:spPr>
        <c:txPr>
          <a:bodyPr/>
          <a:lstStyle/>
          <a:p>
            <a:pPr>
              <a:defRPr sz="1600"/>
            </a:pPr>
            <a:endParaRPr lang="en-US"/>
          </a:p>
        </c:txPr>
        <c:crossAx val="127514112"/>
        <c:crosses val="autoZero"/>
        <c:crossBetween val="between"/>
      </c:valAx>
    </c:plotArea>
    <c:legend>
      <c:legendPos val="b"/>
      <c:layout/>
      <c:txPr>
        <a:bodyPr/>
        <a:lstStyle/>
        <a:p>
          <a:pPr>
            <a:defRPr sz="1600"/>
          </a:pPr>
          <a:endParaRPr lang="en-US"/>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7.1285824120469785E-2"/>
          <c:y val="8.474576271186493E-2"/>
          <c:w val="0.89746427529892059"/>
          <c:h val="0.75202508497913401"/>
        </c:manualLayout>
      </c:layout>
      <c:lineChart>
        <c:grouping val="stacked"/>
        <c:ser>
          <c:idx val="0"/>
          <c:order val="0"/>
          <c:tx>
            <c:strRef>
              <c:f>'Relative Income Price '!$B$27</c:f>
              <c:strCache>
                <c:ptCount val="1"/>
                <c:pt idx="0">
                  <c:v>bidi</c:v>
                </c:pt>
              </c:strCache>
            </c:strRef>
          </c:tx>
          <c:marker>
            <c:symbol val="none"/>
          </c:marker>
          <c:dLbls>
            <c:txPr>
              <a:bodyPr/>
              <a:lstStyle/>
              <a:p>
                <a:pPr>
                  <a:defRPr sz="1600"/>
                </a:pPr>
                <a:endParaRPr lang="en-US"/>
              </a:p>
            </c:txPr>
            <c:showVal val="1"/>
          </c:dLbls>
          <c:cat>
            <c:strRef>
              <c:f>'Relative Income Price '!$A$28:$A$33</c:f>
              <c:strCache>
                <c:ptCount val="6"/>
                <c:pt idx="0">
                  <c:v>2008-09</c:v>
                </c:pt>
                <c:pt idx="1">
                  <c:v>2009-10</c:v>
                </c:pt>
                <c:pt idx="2">
                  <c:v>2010-11</c:v>
                </c:pt>
                <c:pt idx="3">
                  <c:v>2011-12</c:v>
                </c:pt>
                <c:pt idx="4">
                  <c:v>2012-13</c:v>
                </c:pt>
                <c:pt idx="5">
                  <c:v>2013-14</c:v>
                </c:pt>
              </c:strCache>
            </c:strRef>
          </c:cat>
          <c:val>
            <c:numRef>
              <c:f>'Relative Income Price '!$B$28:$B$33</c:f>
              <c:numCache>
                <c:formatCode>0.00</c:formatCode>
                <c:ptCount val="6"/>
                <c:pt idx="0">
                  <c:v>1.8023127029094896</c:v>
                </c:pt>
                <c:pt idx="1">
                  <c:v>1.6152043142269417</c:v>
                </c:pt>
                <c:pt idx="2">
                  <c:v>1.4241975227948627</c:v>
                </c:pt>
                <c:pt idx="3">
                  <c:v>1.2520188467836941</c:v>
                </c:pt>
                <c:pt idx="4">
                  <c:v>1.1172818520939878</c:v>
                </c:pt>
                <c:pt idx="5">
                  <c:v>1.339055009166279</c:v>
                </c:pt>
              </c:numCache>
            </c:numRef>
          </c:val>
        </c:ser>
        <c:dLbls>
          <c:showVal val="1"/>
        </c:dLbls>
        <c:marker val="1"/>
        <c:axId val="37675776"/>
        <c:axId val="37677312"/>
      </c:lineChart>
      <c:catAx>
        <c:axId val="37675776"/>
        <c:scaling>
          <c:orientation val="minMax"/>
        </c:scaling>
        <c:axPos val="b"/>
        <c:numFmt formatCode="General" sourceLinked="1"/>
        <c:majorTickMark val="none"/>
        <c:tickLblPos val="nextTo"/>
        <c:txPr>
          <a:bodyPr/>
          <a:lstStyle/>
          <a:p>
            <a:pPr>
              <a:defRPr sz="1600"/>
            </a:pPr>
            <a:endParaRPr lang="en-US"/>
          </a:p>
        </c:txPr>
        <c:crossAx val="37677312"/>
        <c:crosses val="autoZero"/>
        <c:auto val="1"/>
        <c:lblAlgn val="ctr"/>
        <c:lblOffset val="100"/>
      </c:catAx>
      <c:valAx>
        <c:axId val="37677312"/>
        <c:scaling>
          <c:orientation val="minMax"/>
        </c:scaling>
        <c:delete val="1"/>
        <c:axPos val="l"/>
        <c:numFmt formatCode="0.00" sourceLinked="1"/>
        <c:tickLblPos val="none"/>
        <c:crossAx val="37675776"/>
        <c:crosses val="autoZero"/>
        <c:crossBetween val="between"/>
      </c:valAx>
    </c:plotArea>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'Comparative price increase'!$B$35</c:f>
              <c:strCache>
                <c:ptCount val="1"/>
                <c:pt idx="0">
                  <c:v>Rice-Fine (1 kg)</c:v>
                </c:pt>
              </c:strCache>
            </c:strRef>
          </c:tx>
          <c:marker>
            <c:symbol val="none"/>
          </c:marker>
          <c:cat>
            <c:strRef>
              <c:f>'Comparative price increase'!$A$36:$A$47</c:f>
              <c:strCache>
                <c:ptCount val="12"/>
                <c:pt idx="0">
                  <c:v>2001-02</c:v>
                </c:pt>
                <c:pt idx="1">
                  <c:v>2002-03</c:v>
                </c:pt>
                <c:pt idx="2">
                  <c:v>2003-04</c:v>
                </c:pt>
                <c:pt idx="3">
                  <c:v>2004-05</c:v>
                </c:pt>
                <c:pt idx="4">
                  <c:v>2005-06</c:v>
                </c:pt>
                <c:pt idx="5">
                  <c:v>2006-07</c:v>
                </c:pt>
                <c:pt idx="6">
                  <c:v>2007-08</c:v>
                </c:pt>
                <c:pt idx="7">
                  <c:v>2008-09</c:v>
                </c:pt>
                <c:pt idx="8">
                  <c:v>2009-10</c:v>
                </c:pt>
                <c:pt idx="9">
                  <c:v>2010-11</c:v>
                </c:pt>
                <c:pt idx="10">
                  <c:v>2011-12</c:v>
                </c:pt>
                <c:pt idx="11">
                  <c:v>2012-13</c:v>
                </c:pt>
              </c:strCache>
            </c:strRef>
          </c:cat>
          <c:val>
            <c:numRef>
              <c:f>'Comparative price increase'!$B$36:$B$47</c:f>
              <c:numCache>
                <c:formatCode>General</c:formatCode>
                <c:ptCount val="12"/>
                <c:pt idx="0">
                  <c:v>24.05</c:v>
                </c:pt>
                <c:pt idx="1">
                  <c:v>23.17</c:v>
                </c:pt>
                <c:pt idx="2">
                  <c:v>24.17</c:v>
                </c:pt>
                <c:pt idx="3">
                  <c:v>24.979999999999986</c:v>
                </c:pt>
                <c:pt idx="4">
                  <c:v>27.43</c:v>
                </c:pt>
                <c:pt idx="5">
                  <c:v>30.29</c:v>
                </c:pt>
                <c:pt idx="6">
                  <c:v>37.32</c:v>
                </c:pt>
                <c:pt idx="7">
                  <c:v>55.2</c:v>
                </c:pt>
                <c:pt idx="8">
                  <c:v>37.82</c:v>
                </c:pt>
                <c:pt idx="9">
                  <c:v>44.949999999999996</c:v>
                </c:pt>
                <c:pt idx="10">
                  <c:v>46.67</c:v>
                </c:pt>
                <c:pt idx="11">
                  <c:v>42.2</c:v>
                </c:pt>
              </c:numCache>
            </c:numRef>
          </c:val>
        </c:ser>
        <c:ser>
          <c:idx val="2"/>
          <c:order val="1"/>
          <c:tx>
            <c:strRef>
              <c:f>'Comparative price increase'!$D$35</c:f>
              <c:strCache>
                <c:ptCount val="1"/>
                <c:pt idx="0">
                  <c:v>Hen egg (4 pieces)</c:v>
                </c:pt>
              </c:strCache>
            </c:strRef>
          </c:tx>
          <c:marker>
            <c:symbol val="none"/>
          </c:marker>
          <c:cat>
            <c:strRef>
              <c:f>'Comparative price increase'!$A$36:$A$47</c:f>
              <c:strCache>
                <c:ptCount val="12"/>
                <c:pt idx="0">
                  <c:v>2001-02</c:v>
                </c:pt>
                <c:pt idx="1">
                  <c:v>2002-03</c:v>
                </c:pt>
                <c:pt idx="2">
                  <c:v>2003-04</c:v>
                </c:pt>
                <c:pt idx="3">
                  <c:v>2004-05</c:v>
                </c:pt>
                <c:pt idx="4">
                  <c:v>2005-06</c:v>
                </c:pt>
                <c:pt idx="5">
                  <c:v>2006-07</c:v>
                </c:pt>
                <c:pt idx="6">
                  <c:v>2007-08</c:v>
                </c:pt>
                <c:pt idx="7">
                  <c:v>2008-09</c:v>
                </c:pt>
                <c:pt idx="8">
                  <c:v>2009-10</c:v>
                </c:pt>
                <c:pt idx="9">
                  <c:v>2010-11</c:v>
                </c:pt>
                <c:pt idx="10">
                  <c:v>2011-12</c:v>
                </c:pt>
                <c:pt idx="11">
                  <c:v>2012-13</c:v>
                </c:pt>
              </c:strCache>
            </c:strRef>
          </c:cat>
          <c:val>
            <c:numRef>
              <c:f>'Comparative price increase'!$D$36:$D$47</c:f>
              <c:numCache>
                <c:formatCode>General</c:formatCode>
                <c:ptCount val="12"/>
                <c:pt idx="0">
                  <c:v>13.06</c:v>
                </c:pt>
                <c:pt idx="1">
                  <c:v>13.07</c:v>
                </c:pt>
                <c:pt idx="2">
                  <c:v>14.46</c:v>
                </c:pt>
                <c:pt idx="3">
                  <c:v>15.209999999999999</c:v>
                </c:pt>
                <c:pt idx="4">
                  <c:v>16.02</c:v>
                </c:pt>
                <c:pt idx="5">
                  <c:v>18</c:v>
                </c:pt>
                <c:pt idx="6">
                  <c:v>20.5</c:v>
                </c:pt>
                <c:pt idx="7">
                  <c:v>27</c:v>
                </c:pt>
                <c:pt idx="8">
                  <c:v>26.69</c:v>
                </c:pt>
                <c:pt idx="9">
                  <c:v>24.830000000000005</c:v>
                </c:pt>
                <c:pt idx="10">
                  <c:v>29.59</c:v>
                </c:pt>
                <c:pt idx="11">
                  <c:v>37.130000000000003</c:v>
                </c:pt>
              </c:numCache>
            </c:numRef>
          </c:val>
        </c:ser>
        <c:ser>
          <c:idx val="4"/>
          <c:order val="2"/>
          <c:tx>
            <c:strRef>
              <c:f>'Comparative price increase'!$F$35</c:f>
              <c:strCache>
                <c:ptCount val="1"/>
                <c:pt idx="0">
                  <c:v>Milk (1 litre)</c:v>
                </c:pt>
              </c:strCache>
            </c:strRef>
          </c:tx>
          <c:marker>
            <c:symbol val="none"/>
          </c:marker>
          <c:cat>
            <c:strRef>
              <c:f>'Comparative price increase'!$A$36:$A$47</c:f>
              <c:strCache>
                <c:ptCount val="12"/>
                <c:pt idx="0">
                  <c:v>2001-02</c:v>
                </c:pt>
                <c:pt idx="1">
                  <c:v>2002-03</c:v>
                </c:pt>
                <c:pt idx="2">
                  <c:v>2003-04</c:v>
                </c:pt>
                <c:pt idx="3">
                  <c:v>2004-05</c:v>
                </c:pt>
                <c:pt idx="4">
                  <c:v>2005-06</c:v>
                </c:pt>
                <c:pt idx="5">
                  <c:v>2006-07</c:v>
                </c:pt>
                <c:pt idx="6">
                  <c:v>2007-08</c:v>
                </c:pt>
                <c:pt idx="7">
                  <c:v>2008-09</c:v>
                </c:pt>
                <c:pt idx="8">
                  <c:v>2009-10</c:v>
                </c:pt>
                <c:pt idx="9">
                  <c:v>2010-11</c:v>
                </c:pt>
                <c:pt idx="10">
                  <c:v>2011-12</c:v>
                </c:pt>
                <c:pt idx="11">
                  <c:v>2012-13</c:v>
                </c:pt>
              </c:strCache>
            </c:strRef>
          </c:cat>
          <c:val>
            <c:numRef>
              <c:f>'Comparative price increase'!$F$36:$F$47</c:f>
              <c:numCache>
                <c:formatCode>General</c:formatCode>
                <c:ptCount val="12"/>
                <c:pt idx="0">
                  <c:v>21.9</c:v>
                </c:pt>
                <c:pt idx="1">
                  <c:v>23.47</c:v>
                </c:pt>
                <c:pt idx="2">
                  <c:v>23.8</c:v>
                </c:pt>
                <c:pt idx="3">
                  <c:v>21.36</c:v>
                </c:pt>
                <c:pt idx="4">
                  <c:v>22.6</c:v>
                </c:pt>
                <c:pt idx="5">
                  <c:v>24.02</c:v>
                </c:pt>
                <c:pt idx="6">
                  <c:v>60.720000000000013</c:v>
                </c:pt>
                <c:pt idx="7">
                  <c:v>34.800000000000004</c:v>
                </c:pt>
                <c:pt idx="8">
                  <c:v>42.98</c:v>
                </c:pt>
                <c:pt idx="9">
                  <c:v>42.08</c:v>
                </c:pt>
                <c:pt idx="10">
                  <c:v>47.760000000000012</c:v>
                </c:pt>
                <c:pt idx="11">
                  <c:v>52.78</c:v>
                </c:pt>
              </c:numCache>
            </c:numRef>
          </c:val>
        </c:ser>
        <c:ser>
          <c:idx val="5"/>
          <c:order val="3"/>
          <c:tx>
            <c:strRef>
              <c:f>'Comparative price increase'!$G$35</c:f>
              <c:strCache>
                <c:ptCount val="1"/>
                <c:pt idx="0">
                  <c:v> Cigarette (1 pack of 10 sticks)</c:v>
                </c:pt>
              </c:strCache>
            </c:strRef>
          </c:tx>
          <c:marker>
            <c:symbol val="none"/>
          </c:marker>
          <c:cat>
            <c:strRef>
              <c:f>'Comparative price increase'!$A$36:$A$47</c:f>
              <c:strCache>
                <c:ptCount val="12"/>
                <c:pt idx="0">
                  <c:v>2001-02</c:v>
                </c:pt>
                <c:pt idx="1">
                  <c:v>2002-03</c:v>
                </c:pt>
                <c:pt idx="2">
                  <c:v>2003-04</c:v>
                </c:pt>
                <c:pt idx="3">
                  <c:v>2004-05</c:v>
                </c:pt>
                <c:pt idx="4">
                  <c:v>2005-06</c:v>
                </c:pt>
                <c:pt idx="5">
                  <c:v>2006-07</c:v>
                </c:pt>
                <c:pt idx="6">
                  <c:v>2007-08</c:v>
                </c:pt>
                <c:pt idx="7">
                  <c:v>2008-09</c:v>
                </c:pt>
                <c:pt idx="8">
                  <c:v>2009-10</c:v>
                </c:pt>
                <c:pt idx="9">
                  <c:v>2010-11</c:v>
                </c:pt>
                <c:pt idx="10">
                  <c:v>2011-12</c:v>
                </c:pt>
                <c:pt idx="11">
                  <c:v>2012-13</c:v>
                </c:pt>
              </c:strCache>
            </c:strRef>
          </c:cat>
          <c:val>
            <c:numRef>
              <c:f>'Comparative price increase'!$G$36:$G$47</c:f>
              <c:numCache>
                <c:formatCode>General</c:formatCode>
                <c:ptCount val="12"/>
                <c:pt idx="0">
                  <c:v>9.75</c:v>
                </c:pt>
                <c:pt idx="1">
                  <c:v>10</c:v>
                </c:pt>
                <c:pt idx="2">
                  <c:v>10</c:v>
                </c:pt>
                <c:pt idx="3">
                  <c:v>8.91</c:v>
                </c:pt>
                <c:pt idx="4">
                  <c:v>8.5</c:v>
                </c:pt>
                <c:pt idx="5">
                  <c:v>12</c:v>
                </c:pt>
                <c:pt idx="6">
                  <c:v>13.75</c:v>
                </c:pt>
                <c:pt idx="7">
                  <c:v>13.950000000000006</c:v>
                </c:pt>
                <c:pt idx="8">
                  <c:v>15.31</c:v>
                </c:pt>
                <c:pt idx="9">
                  <c:v>18.399999999999999</c:v>
                </c:pt>
                <c:pt idx="10">
                  <c:v>22.5</c:v>
                </c:pt>
                <c:pt idx="11">
                  <c:v>24.75</c:v>
                </c:pt>
              </c:numCache>
            </c:numRef>
          </c:val>
        </c:ser>
        <c:marker val="1"/>
        <c:axId val="38424576"/>
        <c:axId val="38426112"/>
      </c:lineChart>
      <c:catAx>
        <c:axId val="38424576"/>
        <c:scaling>
          <c:orientation val="minMax"/>
        </c:scaling>
        <c:axPos val="b"/>
        <c:tickLblPos val="nextTo"/>
        <c:txPr>
          <a:bodyPr/>
          <a:lstStyle/>
          <a:p>
            <a:pPr>
              <a:defRPr sz="1600"/>
            </a:pPr>
            <a:endParaRPr lang="en-US"/>
          </a:p>
        </c:txPr>
        <c:crossAx val="38426112"/>
        <c:crosses val="autoZero"/>
        <c:auto val="1"/>
        <c:lblAlgn val="ctr"/>
        <c:lblOffset val="100"/>
      </c:catAx>
      <c:valAx>
        <c:axId val="38426112"/>
        <c:scaling>
          <c:orientation val="minMax"/>
        </c:scaling>
        <c:axPos val="l"/>
        <c:majorGridlines/>
        <c:numFmt formatCode="General" sourceLinked="1"/>
        <c:tickLblPos val="nextTo"/>
        <c:txPr>
          <a:bodyPr/>
          <a:lstStyle/>
          <a:p>
            <a:pPr>
              <a:defRPr sz="1600"/>
            </a:pPr>
            <a:endParaRPr lang="en-US"/>
          </a:p>
        </c:txPr>
        <c:crossAx val="38424576"/>
        <c:crosses val="autoZero"/>
        <c:crossBetween val="between"/>
      </c:valAx>
    </c:plotArea>
    <c:legend>
      <c:legendPos val="r"/>
      <c:layout/>
      <c:txPr>
        <a:bodyPr/>
        <a:lstStyle/>
        <a:p>
          <a:pPr>
            <a:defRPr sz="1600"/>
          </a:pPr>
          <a:endParaRPr lang="en-US"/>
        </a:p>
      </c:txPr>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FE916A7-249D-4BCF-88F3-31ECA2303929}" type="datetimeFigureOut">
              <a:rPr lang="en-US" smtClean="0"/>
              <a:pPr/>
              <a:t>03-Mar-16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11945FE-7145-41EF-84EB-BFEABD267448}" type="slidenum">
              <a:rPr lang="en-US" smtClean="0"/>
              <a:pPr/>
              <a:t>‹#›</a:t>
            </a:fld>
            <a:endParaRPr lang="en-US"/>
          </a:p>
        </p:txBody>
      </p:sp>
    </p:spTree>
    <p:extLst>
      <p:ext uri="{BB962C8B-B14F-4D97-AF65-F5344CB8AC3E}">
        <p14:creationId xmlns="" xmlns:p14="http://schemas.microsoft.com/office/powerpoint/2010/main" val="253734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F74BD38-5E31-4868-9671-35580EFBE3D2}" type="datetimeFigureOut">
              <a:rPr lang="en-US" smtClean="0"/>
              <a:pPr/>
              <a:t>03-Mar-16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F9278AF-A1C3-40BD-BC9D-9B82C2E5F05B}" type="slidenum">
              <a:rPr lang="en-US" smtClean="0"/>
              <a:pPr/>
              <a:t>‹#›</a:t>
            </a:fld>
            <a:endParaRPr lang="en-US"/>
          </a:p>
        </p:txBody>
      </p:sp>
    </p:spTree>
    <p:extLst>
      <p:ext uri="{BB962C8B-B14F-4D97-AF65-F5344CB8AC3E}">
        <p14:creationId xmlns="" xmlns:p14="http://schemas.microsoft.com/office/powerpoint/2010/main" val="2871542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pPr eaLnBrk="1" hangingPunct="1"/>
            <a:endParaRPr lang="en-US" smtClean="0"/>
          </a:p>
        </p:txBody>
      </p:sp>
      <p:sp>
        <p:nvSpPr>
          <p:cNvPr id="37892" name="Slide Number Placeholder 3"/>
          <p:cNvSpPr>
            <a:spLocks noGrp="1"/>
          </p:cNvSpPr>
          <p:nvPr>
            <p:ph type="sldNum" sz="quarter" idx="5"/>
          </p:nvPr>
        </p:nvSpPr>
        <p:spPr/>
        <p:txBody>
          <a:bodyPr/>
          <a:lstStyle/>
          <a:p>
            <a:pPr>
              <a:defRPr/>
            </a:pPr>
            <a:fld id="{14CACA74-36FE-4075-B219-AFC9A03D3EFB}" type="slidenum">
              <a:rPr lang="en-US" smtClean="0"/>
              <a:pPr>
                <a:defRPr/>
              </a:pPr>
              <a:t>1</a:t>
            </a:fld>
            <a:endParaRPr lang="en-US" smtClean="0"/>
          </a:p>
        </p:txBody>
      </p:sp>
      <p:sp>
        <p:nvSpPr>
          <p:cNvPr id="37893" name="Date Placeholder 4"/>
          <p:cNvSpPr>
            <a:spLocks noGrp="1"/>
          </p:cNvSpPr>
          <p:nvPr>
            <p:ph type="dt" sz="quarter" idx="1"/>
          </p:nvPr>
        </p:nvSpPr>
        <p:spPr/>
        <p:txBody>
          <a:bodyPr/>
          <a:lstStyle/>
          <a:p>
            <a:pPr>
              <a:defRPr/>
            </a:pPr>
            <a:r>
              <a:rPr lang="en-US" smtClean="0"/>
              <a:t>09 April 2010</a:t>
            </a:r>
          </a:p>
        </p:txBody>
      </p:sp>
      <p:sp>
        <p:nvSpPr>
          <p:cNvPr id="37894" name="Footer Placeholder 5"/>
          <p:cNvSpPr>
            <a:spLocks noGrp="1"/>
          </p:cNvSpPr>
          <p:nvPr>
            <p:ph type="ftr" sz="quarter" idx="4"/>
          </p:nvPr>
        </p:nvSpPr>
        <p:spPr/>
        <p:txBody>
          <a:bodyPr/>
          <a:lstStyle/>
          <a:p>
            <a:pPr>
              <a:defRPr/>
            </a:pPr>
            <a:r>
              <a:rPr lang="en-US" smtClean="0"/>
              <a:t>PROGGA-PIB</a:t>
            </a:r>
          </a:p>
        </p:txBody>
      </p:sp>
      <p:sp>
        <p:nvSpPr>
          <p:cNvPr id="37895" name="Header Placeholder 6"/>
          <p:cNvSpPr>
            <a:spLocks noGrp="1"/>
          </p:cNvSpPr>
          <p:nvPr>
            <p:ph type="hdr" sz="quarter"/>
          </p:nvPr>
        </p:nvSpPr>
        <p:spPr/>
        <p:txBody>
          <a:bodyPr/>
          <a:lstStyle/>
          <a:p>
            <a:pPr>
              <a:defRPr/>
            </a:pPr>
            <a:r>
              <a:rPr lang="en-US" smtClean="0"/>
              <a:t>Media for Tobacco Control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txBox="1">
            <a:spLocks noGrp="1" noChangeArrowheads="1"/>
          </p:cNvSpPr>
          <p:nvPr/>
        </p:nvSpPr>
        <p:spPr bwMode="auto">
          <a:xfrm>
            <a:off x="0" y="0"/>
            <a:ext cx="3037840" cy="464820"/>
          </a:xfrm>
          <a:prstGeom prst="rect">
            <a:avLst/>
          </a:prstGeom>
          <a:noFill/>
          <a:ln w="9525">
            <a:noFill/>
            <a:miter lim="800000"/>
            <a:headEnd/>
            <a:tailEnd/>
          </a:ln>
        </p:spPr>
        <p:txBody>
          <a:bodyPr lIns="93172" tIns="46587" rIns="93172" bIns="46587"/>
          <a:lstStyle/>
          <a:p>
            <a:pPr defTabSz="913980"/>
            <a:r>
              <a:rPr lang="en-US" sz="1200" dirty="0"/>
              <a:t>Understanding Demand Supply and Their Applications</a:t>
            </a:r>
          </a:p>
        </p:txBody>
      </p:sp>
      <p:sp>
        <p:nvSpPr>
          <p:cNvPr id="69635" name="Rectangle 3"/>
          <p:cNvSpPr txBox="1">
            <a:spLocks noGrp="1" noChangeArrowheads="1"/>
          </p:cNvSpPr>
          <p:nvPr/>
        </p:nvSpPr>
        <p:spPr bwMode="auto">
          <a:xfrm>
            <a:off x="3970938" y="0"/>
            <a:ext cx="3037840" cy="464820"/>
          </a:xfrm>
          <a:prstGeom prst="rect">
            <a:avLst/>
          </a:prstGeom>
          <a:noFill/>
          <a:ln w="9525">
            <a:noFill/>
            <a:miter lim="800000"/>
            <a:headEnd/>
            <a:tailEnd/>
          </a:ln>
        </p:spPr>
        <p:txBody>
          <a:bodyPr lIns="93172" tIns="46587" rIns="93172" bIns="46587"/>
          <a:lstStyle/>
          <a:p>
            <a:pPr algn="r" defTabSz="913980"/>
            <a:r>
              <a:rPr lang="en-US" sz="1200" dirty="0"/>
              <a:t>07 January 2009</a:t>
            </a:r>
          </a:p>
        </p:txBody>
      </p:sp>
      <p:sp>
        <p:nvSpPr>
          <p:cNvPr id="69636" name="Rectangle 6"/>
          <p:cNvSpPr txBox="1">
            <a:spLocks noGrp="1" noChangeArrowheads="1"/>
          </p:cNvSpPr>
          <p:nvPr/>
        </p:nvSpPr>
        <p:spPr bwMode="auto">
          <a:xfrm>
            <a:off x="0" y="8829967"/>
            <a:ext cx="3037840" cy="464820"/>
          </a:xfrm>
          <a:prstGeom prst="rect">
            <a:avLst/>
          </a:prstGeom>
          <a:noFill/>
          <a:ln w="9525">
            <a:noFill/>
            <a:miter lim="800000"/>
            <a:headEnd/>
            <a:tailEnd/>
          </a:ln>
        </p:spPr>
        <p:txBody>
          <a:bodyPr lIns="93172" tIns="46587" rIns="93172" bIns="46587" anchor="b"/>
          <a:lstStyle/>
          <a:p>
            <a:pPr defTabSz="913980"/>
            <a:r>
              <a:rPr lang="en-US" sz="1200" dirty="0" err="1"/>
              <a:t>Unnayan</a:t>
            </a:r>
            <a:r>
              <a:rPr lang="en-US" sz="1200" dirty="0"/>
              <a:t> </a:t>
            </a:r>
            <a:r>
              <a:rPr lang="en-US" sz="1200" dirty="0" err="1"/>
              <a:t>Shamannay</a:t>
            </a:r>
            <a:endParaRPr lang="en-US" sz="1200" dirty="0"/>
          </a:p>
        </p:txBody>
      </p:sp>
      <p:sp>
        <p:nvSpPr>
          <p:cNvPr id="69637" name="Rectangle 7"/>
          <p:cNvSpPr txBox="1">
            <a:spLocks noGrp="1" noChangeArrowheads="1"/>
          </p:cNvSpPr>
          <p:nvPr/>
        </p:nvSpPr>
        <p:spPr bwMode="auto">
          <a:xfrm>
            <a:off x="3970938" y="8829967"/>
            <a:ext cx="3037840" cy="464820"/>
          </a:xfrm>
          <a:prstGeom prst="rect">
            <a:avLst/>
          </a:prstGeom>
          <a:noFill/>
          <a:ln w="9525">
            <a:noFill/>
            <a:miter lim="800000"/>
            <a:headEnd/>
            <a:tailEnd/>
          </a:ln>
        </p:spPr>
        <p:txBody>
          <a:bodyPr lIns="93172" tIns="46587" rIns="93172" bIns="46587" anchor="b"/>
          <a:lstStyle/>
          <a:p>
            <a:pPr algn="r" defTabSz="913980"/>
            <a:fld id="{DACDE466-890B-4A69-8503-8C378EE2C9BA}" type="slidenum">
              <a:rPr lang="en-US" sz="1200"/>
              <a:pPr algn="r" defTabSz="913980"/>
              <a:t>14</a:t>
            </a:fld>
            <a:endParaRPr lang="en-US" sz="1200" dirty="0"/>
          </a:p>
        </p:txBody>
      </p:sp>
      <p:sp>
        <p:nvSpPr>
          <p:cNvPr id="69638" name="Rectangle 2"/>
          <p:cNvSpPr>
            <a:spLocks noGrp="1" noRot="1" noChangeAspect="1" noChangeArrowheads="1" noTextEdit="1"/>
          </p:cNvSpPr>
          <p:nvPr>
            <p:ph type="sldImg"/>
          </p:nvPr>
        </p:nvSpPr>
        <p:spPr>
          <a:ln/>
        </p:spPr>
      </p:sp>
      <p:sp>
        <p:nvSpPr>
          <p:cNvPr id="69639" name="Rectangle 3"/>
          <p:cNvSpPr>
            <a:spLocks noGrp="1" noChangeArrowheads="1"/>
          </p:cNvSpPr>
          <p:nvPr>
            <p:ph type="body" idx="1"/>
          </p:nvPr>
        </p:nvSpPr>
        <p:spPr>
          <a:noFill/>
          <a:ln/>
        </p:spPr>
        <p:txBody>
          <a:bodyPr lIns="93172" tIns="46587" rIns="93172" bIns="46587"/>
          <a:lstStyle/>
          <a:p>
            <a:pPr eaLnBrk="1" hangingPunct="1"/>
            <a:endParaRPr lang="hi-IN" smtClean="0"/>
          </a:p>
        </p:txBody>
      </p:sp>
      <p:sp>
        <p:nvSpPr>
          <p:cNvPr id="53256" name="Date Placeholder 7"/>
          <p:cNvSpPr>
            <a:spLocks noGrp="1"/>
          </p:cNvSpPr>
          <p:nvPr>
            <p:ph type="dt" sz="quarter" idx="1"/>
          </p:nvPr>
        </p:nvSpPr>
        <p:spPr/>
        <p:txBody>
          <a:bodyPr/>
          <a:lstStyle/>
          <a:p>
            <a:pPr>
              <a:defRPr/>
            </a:pPr>
            <a:r>
              <a:rPr lang="en-US" smtClean="0"/>
              <a:t>09 April 2010</a:t>
            </a:r>
          </a:p>
        </p:txBody>
      </p:sp>
      <p:sp>
        <p:nvSpPr>
          <p:cNvPr id="53257" name="Footer Placeholder 8"/>
          <p:cNvSpPr>
            <a:spLocks noGrp="1"/>
          </p:cNvSpPr>
          <p:nvPr>
            <p:ph type="ftr" sz="quarter" idx="4"/>
          </p:nvPr>
        </p:nvSpPr>
        <p:spPr/>
        <p:txBody>
          <a:bodyPr/>
          <a:lstStyle/>
          <a:p>
            <a:pPr>
              <a:defRPr/>
            </a:pPr>
            <a:r>
              <a:rPr lang="en-US" smtClean="0"/>
              <a:t>PROGGA-PIB</a:t>
            </a:r>
          </a:p>
        </p:txBody>
      </p:sp>
      <p:sp>
        <p:nvSpPr>
          <p:cNvPr id="53258" name="Header Placeholder 9"/>
          <p:cNvSpPr>
            <a:spLocks noGrp="1"/>
          </p:cNvSpPr>
          <p:nvPr>
            <p:ph type="hdr" sz="quarter"/>
          </p:nvPr>
        </p:nvSpPr>
        <p:spPr/>
        <p:txBody>
          <a:bodyPr/>
          <a:lstStyle/>
          <a:p>
            <a:pPr>
              <a:defRPr/>
            </a:pPr>
            <a:r>
              <a:rPr lang="en-US" smtClean="0"/>
              <a:t>Media for Tobacco Control</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int_footer.jp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196013"/>
            <a:ext cx="9144000" cy="676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extBox 1"/>
          <p:cNvSpPr txBox="1">
            <a:spLocks noChangeArrowheads="1"/>
          </p:cNvSpPr>
          <p:nvPr/>
        </p:nvSpPr>
        <p:spPr bwMode="auto">
          <a:xfrm>
            <a:off x="6283325" y="6419850"/>
            <a:ext cx="2617788"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1200" dirty="0" smtClean="0">
                <a:solidFill>
                  <a:srgbClr val="FFFFFF"/>
                </a:solidFill>
                <a:latin typeface="Arial" charset="0"/>
              </a:rPr>
              <a:t>http://</a:t>
            </a:r>
            <a:r>
              <a:rPr lang="en-US" sz="1200" dirty="0" err="1" smtClean="0">
                <a:solidFill>
                  <a:srgbClr val="FFFFFF"/>
                </a:solidFill>
                <a:latin typeface="Arial" charset="0"/>
              </a:rPr>
              <a:t>Global.TobaccoFreeKids.org</a:t>
            </a:r>
            <a:endParaRPr lang="en-US" sz="1200" dirty="0" smtClean="0">
              <a:solidFill>
                <a:srgbClr val="FFFFFF"/>
              </a:solidFill>
              <a:latin typeface="Arial" charset="0"/>
            </a:endParaRPr>
          </a:p>
        </p:txBody>
      </p:sp>
      <p:sp>
        <p:nvSpPr>
          <p:cNvPr id="2" name="Title 1"/>
          <p:cNvSpPr>
            <a:spLocks noGrp="1"/>
          </p:cNvSpPr>
          <p:nvPr>
            <p:ph type="ctrTitle"/>
          </p:nvPr>
        </p:nvSpPr>
        <p:spPr>
          <a:xfrm>
            <a:off x="685800" y="2130425"/>
            <a:ext cx="7772400" cy="1470025"/>
          </a:xfrm>
        </p:spPr>
        <p:txBody>
          <a:bodyPr/>
          <a:lstStyle>
            <a:lvl1pPr algn="ct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 xmlns:p14="http://schemas.microsoft.com/office/powerpoint/2010/main" val="3050251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6" descr="int_footer.jp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196013"/>
            <a:ext cx="9144000" cy="676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extBox 1"/>
          <p:cNvSpPr txBox="1">
            <a:spLocks noChangeArrowheads="1"/>
          </p:cNvSpPr>
          <p:nvPr/>
        </p:nvSpPr>
        <p:spPr bwMode="auto">
          <a:xfrm>
            <a:off x="6283325" y="6419850"/>
            <a:ext cx="2617788"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1200" dirty="0" smtClean="0">
                <a:solidFill>
                  <a:srgbClr val="FFFFFF"/>
                </a:solidFill>
                <a:latin typeface="Arial" charset="0"/>
              </a:rPr>
              <a:t>http://</a:t>
            </a:r>
            <a:r>
              <a:rPr lang="en-US" sz="1200" dirty="0" err="1" smtClean="0">
                <a:solidFill>
                  <a:srgbClr val="FFFFFF"/>
                </a:solidFill>
                <a:latin typeface="Arial" charset="0"/>
              </a:rPr>
              <a:t>Global.TobaccoFreeKids.org</a:t>
            </a:r>
            <a:endParaRPr lang="en-US" sz="1200" dirty="0" smtClean="0">
              <a:solidFill>
                <a:srgbClr val="FFFFFF"/>
              </a:solidFill>
              <a:latin typeface="Arial"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2963427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6" descr="int_footer.jp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196013"/>
            <a:ext cx="9144000" cy="676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extBox 1"/>
          <p:cNvSpPr txBox="1">
            <a:spLocks noChangeArrowheads="1"/>
          </p:cNvSpPr>
          <p:nvPr/>
        </p:nvSpPr>
        <p:spPr bwMode="auto">
          <a:xfrm>
            <a:off x="6283325" y="6419850"/>
            <a:ext cx="2617788"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1200" dirty="0" smtClean="0">
                <a:solidFill>
                  <a:srgbClr val="FFFFFF"/>
                </a:solidFill>
                <a:latin typeface="Arial" charset="0"/>
              </a:rPr>
              <a:t>http://</a:t>
            </a:r>
            <a:r>
              <a:rPr lang="en-US" sz="1200" dirty="0" err="1" smtClean="0">
                <a:solidFill>
                  <a:srgbClr val="FFFFFF"/>
                </a:solidFill>
                <a:latin typeface="Arial" charset="0"/>
              </a:rPr>
              <a:t>Global.TobaccoFreeKids.org</a:t>
            </a:r>
            <a:endParaRPr lang="en-US" sz="1200" dirty="0" smtClean="0">
              <a:solidFill>
                <a:srgbClr val="FFFFFF"/>
              </a:solidFill>
              <a:latin typeface="Arial" charset="0"/>
            </a:endParaRPr>
          </a:p>
        </p:txBody>
      </p:sp>
      <p:sp>
        <p:nvSpPr>
          <p:cNvPr id="2" name="Vertical Title 1"/>
          <p:cNvSpPr>
            <a:spLocks noGrp="1"/>
          </p:cNvSpPr>
          <p:nvPr>
            <p:ph type="title" orient="vert"/>
          </p:nvPr>
        </p:nvSpPr>
        <p:spPr>
          <a:xfrm>
            <a:off x="8020628" y="510812"/>
            <a:ext cx="666171" cy="5615351"/>
          </a:xfrm>
        </p:spPr>
        <p:txBody>
          <a:bodyPr vert="eaVert">
            <a:noAutofit/>
          </a:bodyPr>
          <a:lstStyle>
            <a:lvl1pPr>
              <a:defRPr sz="24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510812"/>
            <a:ext cx="7472017" cy="56153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1135843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int_footer.jp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196013"/>
            <a:ext cx="9144000" cy="676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extBox 1"/>
          <p:cNvSpPr txBox="1">
            <a:spLocks noChangeArrowheads="1"/>
          </p:cNvSpPr>
          <p:nvPr/>
        </p:nvSpPr>
        <p:spPr bwMode="auto">
          <a:xfrm>
            <a:off x="6283325" y="6419850"/>
            <a:ext cx="2617788"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1200" dirty="0" smtClean="0">
                <a:solidFill>
                  <a:srgbClr val="FFFFFF"/>
                </a:solidFill>
                <a:latin typeface="Arial" charset="0"/>
              </a:rPr>
              <a:t>http://</a:t>
            </a:r>
            <a:r>
              <a:rPr lang="en-US" sz="1200" dirty="0" err="1" smtClean="0">
                <a:solidFill>
                  <a:srgbClr val="FFFFFF"/>
                </a:solidFill>
                <a:latin typeface="Arial" charset="0"/>
              </a:rPr>
              <a:t>Global.TobaccoFreeKids.org</a:t>
            </a:r>
            <a:endParaRPr lang="en-US" sz="1200" dirty="0" smtClean="0">
              <a:solidFill>
                <a:srgbClr val="FFFFFF"/>
              </a:solidFill>
              <a:latin typeface="Arial"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3353337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descr="int_footer.jp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196013"/>
            <a:ext cx="9144000" cy="676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extBox 1"/>
          <p:cNvSpPr txBox="1">
            <a:spLocks noChangeArrowheads="1"/>
          </p:cNvSpPr>
          <p:nvPr/>
        </p:nvSpPr>
        <p:spPr bwMode="auto">
          <a:xfrm>
            <a:off x="6283325" y="6419850"/>
            <a:ext cx="2617788"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1200" dirty="0" smtClean="0">
                <a:solidFill>
                  <a:srgbClr val="FFFFFF"/>
                </a:solidFill>
                <a:latin typeface="Arial" charset="0"/>
              </a:rPr>
              <a:t>http://</a:t>
            </a:r>
            <a:r>
              <a:rPr lang="en-US" sz="1200" dirty="0" err="1" smtClean="0">
                <a:solidFill>
                  <a:srgbClr val="FFFFFF"/>
                </a:solidFill>
                <a:latin typeface="Arial" charset="0"/>
              </a:rPr>
              <a:t>Global.TobaccoFreeKids.org</a:t>
            </a:r>
            <a:endParaRPr lang="en-US" sz="1200" dirty="0" smtClean="0">
              <a:solidFill>
                <a:srgbClr val="FFFFFF"/>
              </a:solidFill>
              <a:latin typeface="Arial"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 xmlns:p14="http://schemas.microsoft.com/office/powerpoint/2010/main" val="682484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int_footer.jp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196013"/>
            <a:ext cx="9144000" cy="676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6283325" y="6419850"/>
            <a:ext cx="2617788"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1200" dirty="0" smtClean="0">
                <a:solidFill>
                  <a:srgbClr val="FFFFFF"/>
                </a:solidFill>
                <a:latin typeface="Arial" charset="0"/>
              </a:rPr>
              <a:t>http://</a:t>
            </a:r>
            <a:r>
              <a:rPr lang="en-US" sz="1200" dirty="0" err="1" smtClean="0">
                <a:solidFill>
                  <a:srgbClr val="FFFFFF"/>
                </a:solidFill>
                <a:latin typeface="Arial" charset="0"/>
              </a:rPr>
              <a:t>Global.TobaccoFreeKids.org</a:t>
            </a:r>
            <a:endParaRPr lang="en-US" sz="1200" dirty="0" smtClean="0">
              <a:solidFill>
                <a:srgbClr val="FFFFFF"/>
              </a:solidFill>
              <a:latin typeface="Arial"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a:xfrm>
            <a:off x="990600" y="469900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fld id="{087BC757-44F2-4265-A5A2-37EB7391F9C8}" type="datetimeFigureOut">
              <a:rPr lang="en-US" smtClean="0"/>
              <a:pPr/>
              <a:t>03-Mar-16</a:t>
            </a:fld>
            <a:endParaRPr lang="en-US"/>
          </a:p>
        </p:txBody>
      </p:sp>
    </p:spTree>
    <p:extLst>
      <p:ext uri="{BB962C8B-B14F-4D97-AF65-F5344CB8AC3E}">
        <p14:creationId xmlns="" xmlns:p14="http://schemas.microsoft.com/office/powerpoint/2010/main" val="2376340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int_footer.jp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196013"/>
            <a:ext cx="9144000" cy="676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TextBox 1"/>
          <p:cNvSpPr txBox="1">
            <a:spLocks noChangeArrowheads="1"/>
          </p:cNvSpPr>
          <p:nvPr/>
        </p:nvSpPr>
        <p:spPr bwMode="auto">
          <a:xfrm>
            <a:off x="6283325" y="6419850"/>
            <a:ext cx="2617788"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1200" dirty="0" smtClean="0">
                <a:solidFill>
                  <a:srgbClr val="FFFFFF"/>
                </a:solidFill>
                <a:latin typeface="Arial" charset="0"/>
              </a:rPr>
              <a:t>http://</a:t>
            </a:r>
            <a:r>
              <a:rPr lang="en-US" sz="1200" dirty="0" err="1" smtClean="0">
                <a:solidFill>
                  <a:srgbClr val="FFFFFF"/>
                </a:solidFill>
                <a:latin typeface="Arial" charset="0"/>
              </a:rPr>
              <a:t>Global.TobaccoFreeKids.org</a:t>
            </a:r>
            <a:endParaRPr lang="en-US" sz="1200" dirty="0" smtClean="0">
              <a:solidFill>
                <a:srgbClr val="FFFFFF"/>
              </a:solidFill>
              <a:latin typeface="Arial"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416639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int_footer.jp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196013"/>
            <a:ext cx="9144000" cy="676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TextBox 1"/>
          <p:cNvSpPr txBox="1">
            <a:spLocks noChangeArrowheads="1"/>
          </p:cNvSpPr>
          <p:nvPr/>
        </p:nvSpPr>
        <p:spPr bwMode="auto">
          <a:xfrm>
            <a:off x="6283325" y="6419850"/>
            <a:ext cx="2617788"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1200" dirty="0" smtClean="0">
                <a:solidFill>
                  <a:srgbClr val="FFFFFF"/>
                </a:solidFill>
                <a:latin typeface="Arial" charset="0"/>
              </a:rPr>
              <a:t>http://</a:t>
            </a:r>
            <a:r>
              <a:rPr lang="en-US" sz="1200" dirty="0" err="1" smtClean="0">
                <a:solidFill>
                  <a:srgbClr val="FFFFFF"/>
                </a:solidFill>
                <a:latin typeface="Arial" charset="0"/>
              </a:rPr>
              <a:t>Global.TobaccoFreeKids.org</a:t>
            </a:r>
            <a:endParaRPr lang="en-US" sz="1200" dirty="0" smtClean="0">
              <a:solidFill>
                <a:srgbClr val="FFFFFF"/>
              </a:solidFill>
              <a:latin typeface="Arial" charset="0"/>
            </a:endParaRPr>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 xmlns:p14="http://schemas.microsoft.com/office/powerpoint/2010/main" val="1019676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int_footer.jp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196013"/>
            <a:ext cx="9144000" cy="676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extBox 1"/>
          <p:cNvSpPr txBox="1">
            <a:spLocks noChangeArrowheads="1"/>
          </p:cNvSpPr>
          <p:nvPr/>
        </p:nvSpPr>
        <p:spPr bwMode="auto">
          <a:xfrm>
            <a:off x="6283325" y="6419850"/>
            <a:ext cx="2617788"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1200" dirty="0" smtClean="0">
                <a:solidFill>
                  <a:srgbClr val="FFFFFF"/>
                </a:solidFill>
                <a:latin typeface="Arial" charset="0"/>
              </a:rPr>
              <a:t>http://</a:t>
            </a:r>
            <a:r>
              <a:rPr lang="en-US" sz="1200" dirty="0" err="1" smtClean="0">
                <a:solidFill>
                  <a:srgbClr val="FFFFFF"/>
                </a:solidFill>
                <a:latin typeface="Arial" charset="0"/>
              </a:rPr>
              <a:t>Global.TobaccoFreeKids.org</a:t>
            </a:r>
            <a:endParaRPr lang="en-US" sz="1200" dirty="0" smtClean="0">
              <a:solidFill>
                <a:srgbClr val="FFFFFF"/>
              </a:solidFill>
              <a:latin typeface="Arial" charset="0"/>
            </a:endParaRPr>
          </a:p>
        </p:txBody>
      </p:sp>
    </p:spTree>
    <p:extLst>
      <p:ext uri="{BB962C8B-B14F-4D97-AF65-F5344CB8AC3E}">
        <p14:creationId xmlns="" xmlns:p14="http://schemas.microsoft.com/office/powerpoint/2010/main" val="400959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6" descr="int_footer.jp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196013"/>
            <a:ext cx="9144000" cy="676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6283325" y="6419850"/>
            <a:ext cx="2617788"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1200" dirty="0" smtClean="0">
                <a:solidFill>
                  <a:srgbClr val="FFFFFF"/>
                </a:solidFill>
                <a:latin typeface="Arial" charset="0"/>
              </a:rPr>
              <a:t>http://</a:t>
            </a:r>
            <a:r>
              <a:rPr lang="en-US" sz="1200" dirty="0" err="1" smtClean="0">
                <a:solidFill>
                  <a:srgbClr val="FFFFFF"/>
                </a:solidFill>
                <a:latin typeface="Arial" charset="0"/>
              </a:rPr>
              <a:t>Global.TobaccoFreeKids.org</a:t>
            </a:r>
            <a:endParaRPr lang="en-US" sz="1200" dirty="0" smtClean="0">
              <a:solidFill>
                <a:srgbClr val="FFFFFF"/>
              </a:solidFill>
              <a:latin typeface="Arial" charset="0"/>
            </a:endParaRPr>
          </a:p>
        </p:txBody>
      </p:sp>
      <p:sp>
        <p:nvSpPr>
          <p:cNvPr id="2" name="Title 1"/>
          <p:cNvSpPr>
            <a:spLocks noGrp="1"/>
          </p:cNvSpPr>
          <p:nvPr>
            <p:ph type="title"/>
          </p:nvPr>
        </p:nvSpPr>
        <p:spPr>
          <a:xfrm>
            <a:off x="993950" y="273050"/>
            <a:ext cx="7692849" cy="48626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049236"/>
            <a:ext cx="5111750" cy="50769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049236"/>
            <a:ext cx="3008313" cy="50769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3681488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6" descr="int_footer.jp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196013"/>
            <a:ext cx="9144000" cy="676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Box 1"/>
          <p:cNvSpPr txBox="1">
            <a:spLocks noChangeArrowheads="1"/>
          </p:cNvSpPr>
          <p:nvPr/>
        </p:nvSpPr>
        <p:spPr bwMode="auto">
          <a:xfrm>
            <a:off x="6283325" y="6419850"/>
            <a:ext cx="2617788"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1200" dirty="0" smtClean="0">
                <a:solidFill>
                  <a:srgbClr val="FFFFFF"/>
                </a:solidFill>
                <a:latin typeface="Arial" charset="0"/>
              </a:rPr>
              <a:t>http://</a:t>
            </a:r>
            <a:r>
              <a:rPr lang="en-US" sz="1200" dirty="0" err="1" smtClean="0">
                <a:solidFill>
                  <a:srgbClr val="FFFFFF"/>
                </a:solidFill>
                <a:latin typeface="Arial" charset="0"/>
              </a:rPr>
              <a:t>Global.TobaccoFreeKids.org</a:t>
            </a:r>
            <a:endParaRPr lang="en-US" sz="1200" dirty="0" smtClean="0">
              <a:solidFill>
                <a:srgbClr val="FFFFFF"/>
              </a:solidFill>
              <a:latin typeface="Arial"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4162791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1" descr="ctfk_us_header.jpg"/>
          <p:cNvPicPr>
            <a:picLocks noChangeAspect="1"/>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11113" y="0"/>
            <a:ext cx="9247188" cy="12493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7" name="Picture 7" descr="int_footer.jpg"/>
          <p:cNvPicPr>
            <a:picLocks noChangeAspect="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11113" y="6207125"/>
            <a:ext cx="9194801" cy="679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1395413" y="320675"/>
            <a:ext cx="7042150" cy="688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587500"/>
            <a:ext cx="8229600" cy="4538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TextBox 1"/>
          <p:cNvSpPr txBox="1">
            <a:spLocks noChangeArrowheads="1"/>
          </p:cNvSpPr>
          <p:nvPr/>
        </p:nvSpPr>
        <p:spPr bwMode="auto">
          <a:xfrm>
            <a:off x="6283325" y="6419850"/>
            <a:ext cx="2617788"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1200" dirty="0" smtClean="0">
                <a:solidFill>
                  <a:srgbClr val="FFFFFF"/>
                </a:solidFill>
                <a:latin typeface="Arial" charset="0"/>
              </a:rPr>
              <a:t>http://</a:t>
            </a:r>
            <a:r>
              <a:rPr lang="en-US" sz="1200" dirty="0" err="1" smtClean="0">
                <a:solidFill>
                  <a:srgbClr val="FFFFFF"/>
                </a:solidFill>
                <a:latin typeface="Arial" charset="0"/>
              </a:rPr>
              <a:t>Global.TobaccoFreeKids.org</a:t>
            </a:r>
            <a:endParaRPr lang="en-US" sz="1200" dirty="0" smtClean="0">
              <a:solidFill>
                <a:srgbClr val="FFFFFF"/>
              </a:solidFill>
              <a:latin typeface="Arial" charset="0"/>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457200" rtl="0" eaLnBrk="1" fontAlgn="base" hangingPunct="1">
        <a:spcBef>
          <a:spcPct val="0"/>
        </a:spcBef>
        <a:spcAft>
          <a:spcPct val="0"/>
        </a:spcAft>
        <a:defRPr sz="2400" b="1" kern="1200">
          <a:solidFill>
            <a:srgbClr val="7F7F7F"/>
          </a:solidFill>
          <a:latin typeface="+mj-lt"/>
          <a:ea typeface="MS PGothic" pitchFamily="34" charset="-128"/>
          <a:cs typeface="ＭＳ Ｐゴシック" charset="0"/>
        </a:defRPr>
      </a:lvl1pPr>
      <a:lvl2pPr algn="l" defTabSz="457200" rtl="0" eaLnBrk="1" fontAlgn="base" hangingPunct="1">
        <a:spcBef>
          <a:spcPct val="0"/>
        </a:spcBef>
        <a:spcAft>
          <a:spcPct val="0"/>
        </a:spcAft>
        <a:defRPr sz="2400" b="1">
          <a:solidFill>
            <a:srgbClr val="7F7F7F"/>
          </a:solidFill>
          <a:latin typeface="Arial" charset="0"/>
          <a:ea typeface="MS PGothic" pitchFamily="34" charset="-128"/>
          <a:cs typeface="ＭＳ Ｐゴシック" charset="0"/>
        </a:defRPr>
      </a:lvl2pPr>
      <a:lvl3pPr algn="l" defTabSz="457200" rtl="0" eaLnBrk="1" fontAlgn="base" hangingPunct="1">
        <a:spcBef>
          <a:spcPct val="0"/>
        </a:spcBef>
        <a:spcAft>
          <a:spcPct val="0"/>
        </a:spcAft>
        <a:defRPr sz="2400" b="1">
          <a:solidFill>
            <a:srgbClr val="7F7F7F"/>
          </a:solidFill>
          <a:latin typeface="Arial" charset="0"/>
          <a:ea typeface="MS PGothic" pitchFamily="34" charset="-128"/>
          <a:cs typeface="ＭＳ Ｐゴシック" charset="0"/>
        </a:defRPr>
      </a:lvl3pPr>
      <a:lvl4pPr algn="l" defTabSz="457200" rtl="0" eaLnBrk="1" fontAlgn="base" hangingPunct="1">
        <a:spcBef>
          <a:spcPct val="0"/>
        </a:spcBef>
        <a:spcAft>
          <a:spcPct val="0"/>
        </a:spcAft>
        <a:defRPr sz="2400" b="1">
          <a:solidFill>
            <a:srgbClr val="7F7F7F"/>
          </a:solidFill>
          <a:latin typeface="Arial" charset="0"/>
          <a:ea typeface="MS PGothic" pitchFamily="34" charset="-128"/>
          <a:cs typeface="ＭＳ Ｐゴシック" charset="0"/>
        </a:defRPr>
      </a:lvl4pPr>
      <a:lvl5pPr algn="l" defTabSz="457200" rtl="0" eaLnBrk="1" fontAlgn="base" hangingPunct="1">
        <a:spcBef>
          <a:spcPct val="0"/>
        </a:spcBef>
        <a:spcAft>
          <a:spcPct val="0"/>
        </a:spcAft>
        <a:defRPr sz="2400" b="1">
          <a:solidFill>
            <a:srgbClr val="7F7F7F"/>
          </a:solidFill>
          <a:latin typeface="Arial" charset="0"/>
          <a:ea typeface="MS PGothic" pitchFamily="34" charset="-128"/>
          <a:cs typeface="ＭＳ Ｐゴシック" charset="0"/>
        </a:defRPr>
      </a:lvl5pPr>
      <a:lvl6pPr marL="457200" algn="l" defTabSz="457200" rtl="0" eaLnBrk="1" fontAlgn="base" hangingPunct="1">
        <a:spcBef>
          <a:spcPct val="0"/>
        </a:spcBef>
        <a:spcAft>
          <a:spcPct val="0"/>
        </a:spcAft>
        <a:defRPr sz="4000">
          <a:solidFill>
            <a:srgbClr val="008000"/>
          </a:solidFill>
          <a:latin typeface="Calibri" charset="0"/>
          <a:ea typeface="ＭＳ Ｐゴシック" charset="0"/>
          <a:cs typeface="ＭＳ Ｐゴシック" charset="0"/>
        </a:defRPr>
      </a:lvl6pPr>
      <a:lvl7pPr marL="914400" algn="l" defTabSz="457200" rtl="0" eaLnBrk="1" fontAlgn="base" hangingPunct="1">
        <a:spcBef>
          <a:spcPct val="0"/>
        </a:spcBef>
        <a:spcAft>
          <a:spcPct val="0"/>
        </a:spcAft>
        <a:defRPr sz="4000">
          <a:solidFill>
            <a:srgbClr val="008000"/>
          </a:solidFill>
          <a:latin typeface="Calibri" charset="0"/>
          <a:ea typeface="ＭＳ Ｐゴシック" charset="0"/>
          <a:cs typeface="ＭＳ Ｐゴシック" charset="0"/>
        </a:defRPr>
      </a:lvl7pPr>
      <a:lvl8pPr marL="1371600" algn="l" defTabSz="457200" rtl="0" eaLnBrk="1" fontAlgn="base" hangingPunct="1">
        <a:spcBef>
          <a:spcPct val="0"/>
        </a:spcBef>
        <a:spcAft>
          <a:spcPct val="0"/>
        </a:spcAft>
        <a:defRPr sz="4000">
          <a:solidFill>
            <a:srgbClr val="008000"/>
          </a:solidFill>
          <a:latin typeface="Calibri" charset="0"/>
          <a:ea typeface="ＭＳ Ｐゴシック" charset="0"/>
          <a:cs typeface="ＭＳ Ｐゴシック" charset="0"/>
        </a:defRPr>
      </a:lvl8pPr>
      <a:lvl9pPr marL="1828800" algn="l" defTabSz="457200" rtl="0" eaLnBrk="1" fontAlgn="base" hangingPunct="1">
        <a:spcBef>
          <a:spcPct val="0"/>
        </a:spcBef>
        <a:spcAft>
          <a:spcPct val="0"/>
        </a:spcAft>
        <a:defRPr sz="4000">
          <a:solidFill>
            <a:srgbClr val="008000"/>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685800" y="2130425"/>
            <a:ext cx="7772400" cy="1470025"/>
          </a:xfrm>
        </p:spPr>
        <p:txBody>
          <a:bodyPr/>
          <a:lstStyle/>
          <a:p>
            <a:r>
              <a:rPr lang="en-US" sz="4400" dirty="0" smtClean="0"/>
              <a:t>Effectiveness of tobacco taxation: </a:t>
            </a:r>
            <a:r>
              <a:rPr lang="en-US" sz="4400" dirty="0" smtClean="0">
                <a:solidFill>
                  <a:srgbClr val="898989"/>
                </a:solidFill>
              </a:rPr>
              <a:t>Global and Bangladesh Experience</a:t>
            </a:r>
            <a:br>
              <a:rPr lang="en-US" sz="4400" dirty="0" smtClean="0">
                <a:solidFill>
                  <a:srgbClr val="898989"/>
                </a:solidFill>
              </a:rPr>
            </a:br>
            <a:endParaRPr lang="en-US" sz="4400" cap="small" dirty="0" smtClean="0"/>
          </a:p>
        </p:txBody>
      </p:sp>
      <p:sp>
        <p:nvSpPr>
          <p:cNvPr id="27651" name="Subtitle 2"/>
          <p:cNvSpPr>
            <a:spLocks noGrp="1"/>
          </p:cNvSpPr>
          <p:nvPr>
            <p:ph type="subTitle" idx="1"/>
          </p:nvPr>
        </p:nvSpPr>
        <p:spPr>
          <a:xfrm>
            <a:off x="1371600" y="3886200"/>
            <a:ext cx="6400800" cy="1752600"/>
          </a:xfrm>
        </p:spPr>
        <p:txBody>
          <a:bodyPr/>
          <a:lstStyle/>
          <a:p>
            <a:r>
              <a:rPr lang="en-US" sz="2000" dirty="0" err="1" smtClean="0">
                <a:solidFill>
                  <a:srgbClr val="898989"/>
                </a:solidFill>
              </a:rPr>
              <a:t>Shariful</a:t>
            </a:r>
            <a:r>
              <a:rPr lang="en-US" sz="2000" dirty="0" smtClean="0">
                <a:solidFill>
                  <a:srgbClr val="898989"/>
                </a:solidFill>
              </a:rPr>
              <a:t> </a:t>
            </a:r>
            <a:r>
              <a:rPr lang="en-US" sz="2000" dirty="0" err="1" smtClean="0">
                <a:solidFill>
                  <a:srgbClr val="898989"/>
                </a:solidFill>
              </a:rPr>
              <a:t>Alam</a:t>
            </a:r>
            <a:r>
              <a:rPr lang="en-US" sz="2000" dirty="0" smtClean="0">
                <a:solidFill>
                  <a:srgbClr val="898989"/>
                </a:solidFill>
              </a:rPr>
              <a:t>, Lead Consultant, CTFK Bangladesh</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81000"/>
            <a:ext cx="7391400" cy="1143000"/>
          </a:xfrm>
        </p:spPr>
        <p:txBody>
          <a:bodyPr>
            <a:noAutofit/>
          </a:bodyPr>
          <a:lstStyle/>
          <a:p>
            <a:r>
              <a:rPr lang="en-US" dirty="0" smtClean="0"/>
              <a:t>Percentage of per capita GDP </a:t>
            </a:r>
            <a:r>
              <a:rPr lang="bn-IN" dirty="0" smtClean="0"/>
              <a:t>(</a:t>
            </a:r>
            <a:r>
              <a:rPr lang="en-US" dirty="0" smtClean="0"/>
              <a:t>BDT) required purchasing 5000 sticks of </a:t>
            </a:r>
            <a:r>
              <a:rPr lang="en-US" dirty="0" err="1" smtClean="0"/>
              <a:t>bidi</a:t>
            </a:r>
            <a:r>
              <a:rPr lang="en-US" dirty="0" smtClean="0"/>
              <a:t>: BD</a:t>
            </a:r>
            <a:endParaRPr lang="en-US" dirty="0"/>
          </a:p>
        </p:txBody>
      </p:sp>
      <p:sp>
        <p:nvSpPr>
          <p:cNvPr id="3" name="Content Placeholder 2"/>
          <p:cNvSpPr>
            <a:spLocks noGrp="1"/>
          </p:cNvSpPr>
          <p:nvPr>
            <p:ph idx="1"/>
          </p:nvPr>
        </p:nvSpPr>
        <p:spPr>
          <a:xfrm>
            <a:off x="457200" y="5638800"/>
            <a:ext cx="8229600" cy="1219200"/>
          </a:xfrm>
        </p:spPr>
        <p:txBody>
          <a:bodyPr>
            <a:noAutofit/>
          </a:bodyPr>
          <a:lstStyle/>
          <a:p>
            <a:pPr marL="0" indent="0">
              <a:buNone/>
            </a:pPr>
            <a:r>
              <a:rPr lang="en-US" sz="1200" dirty="0" smtClean="0"/>
              <a:t>*</a:t>
            </a:r>
            <a:r>
              <a:rPr lang="en-US" sz="1200" dirty="0" err="1" smtClean="0"/>
              <a:t>Bidi</a:t>
            </a:r>
            <a:r>
              <a:rPr lang="en-US" sz="1200" dirty="0" smtClean="0"/>
              <a:t> tariff values taken from government declared SRO data FY 2008-2009 to FY 2013-2014</a:t>
            </a:r>
          </a:p>
          <a:p>
            <a:pPr marL="0" indent="0">
              <a:buNone/>
            </a:pPr>
            <a:r>
              <a:rPr lang="en-US" sz="1200" dirty="0" smtClean="0"/>
              <a:t>* Per capita GDP (in BDT) taken from Bangladesh Bureau of Statistics (BBS) published Statistical Year Book Bangladesh 2014, page 397</a:t>
            </a:r>
            <a:endParaRPr lang="en-US" sz="1200" dirty="0"/>
          </a:p>
        </p:txBody>
      </p:sp>
      <p:graphicFrame>
        <p:nvGraphicFramePr>
          <p:cNvPr id="7" name="Chart 6"/>
          <p:cNvGraphicFramePr>
            <a:graphicFrameLocks/>
          </p:cNvGraphicFramePr>
          <p:nvPr/>
        </p:nvGraphicFramePr>
        <p:xfrm>
          <a:off x="304800" y="1600200"/>
          <a:ext cx="8458200" cy="4038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Tobacco products become cheaper compare to other basic commodities: BD</a:t>
            </a:r>
            <a:endParaRPr lang="en-US" dirty="0"/>
          </a:p>
        </p:txBody>
      </p:sp>
      <p:sp>
        <p:nvSpPr>
          <p:cNvPr id="3" name="Content Placeholder 2"/>
          <p:cNvSpPr>
            <a:spLocks noGrp="1"/>
          </p:cNvSpPr>
          <p:nvPr>
            <p:ph idx="1"/>
          </p:nvPr>
        </p:nvSpPr>
        <p:spPr>
          <a:xfrm>
            <a:off x="457200" y="5791200"/>
            <a:ext cx="8229600" cy="609600"/>
          </a:xfrm>
        </p:spPr>
        <p:txBody>
          <a:bodyPr>
            <a:noAutofit/>
          </a:bodyPr>
          <a:lstStyle/>
          <a:p>
            <a:pPr marL="0" indent="0">
              <a:buNone/>
            </a:pPr>
            <a:r>
              <a:rPr lang="en-US" sz="1050" dirty="0" smtClean="0"/>
              <a:t>* The CPI basket for Bangladesh includes Scissor brand cigarette. Three other essential items (Rice, Hen egg and Milk) have been taken for comparison.</a:t>
            </a:r>
            <a:endParaRPr lang="en-US" sz="1050" dirty="0"/>
          </a:p>
        </p:txBody>
      </p:sp>
      <p:graphicFrame>
        <p:nvGraphicFramePr>
          <p:cNvPr id="7" name="Chart 6"/>
          <p:cNvGraphicFramePr/>
          <p:nvPr/>
        </p:nvGraphicFramePr>
        <p:xfrm>
          <a:off x="152401" y="1524000"/>
          <a:ext cx="8991600" cy="434340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animEffect transition="in" filter="wipe(left)">
                                      <p:cBhvr>
                                        <p:cTn id="7" dur="3000"/>
                                        <p:tgtEl>
                                          <p:spTgt spid="7">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graphicEl>
                                              <a:chart seriesIdx="0" categoryIdx="-4" bldStep="series"/>
                                            </p:graphicEl>
                                          </p:spTgt>
                                        </p:tgtEl>
                                        <p:attrNameLst>
                                          <p:attrName>style.visibility</p:attrName>
                                        </p:attrNameLst>
                                      </p:cBhvr>
                                      <p:to>
                                        <p:strVal val="visible"/>
                                      </p:to>
                                    </p:set>
                                    <p:animEffect transition="in" filter="wipe(left)">
                                      <p:cBhvr>
                                        <p:cTn id="12" dur="3000"/>
                                        <p:tgtEl>
                                          <p:spTgt spid="7">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graphicEl>
                                              <a:chart seriesIdx="1" categoryIdx="-4" bldStep="series"/>
                                            </p:graphicEl>
                                          </p:spTgt>
                                        </p:tgtEl>
                                        <p:attrNameLst>
                                          <p:attrName>style.visibility</p:attrName>
                                        </p:attrNameLst>
                                      </p:cBhvr>
                                      <p:to>
                                        <p:strVal val="visible"/>
                                      </p:to>
                                    </p:set>
                                    <p:animEffect transition="in" filter="wipe(left)">
                                      <p:cBhvr>
                                        <p:cTn id="17" dur="3000"/>
                                        <p:tgtEl>
                                          <p:spTgt spid="7">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graphicEl>
                                              <a:chart seriesIdx="2" categoryIdx="-4" bldStep="series"/>
                                            </p:graphicEl>
                                          </p:spTgt>
                                        </p:tgtEl>
                                        <p:attrNameLst>
                                          <p:attrName>style.visibility</p:attrName>
                                        </p:attrNameLst>
                                      </p:cBhvr>
                                      <p:to>
                                        <p:strVal val="visible"/>
                                      </p:to>
                                    </p:set>
                                    <p:animEffect transition="in" filter="wipe(left)">
                                      <p:cBhvr>
                                        <p:cTn id="22" dur="3000"/>
                                        <p:tgtEl>
                                          <p:spTgt spid="7">
                                            <p:graphicEl>
                                              <a:chart seriesIdx="2"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graphicEl>
                                              <a:chart seriesIdx="3" categoryIdx="-4" bldStep="series"/>
                                            </p:graphicEl>
                                          </p:spTgt>
                                        </p:tgtEl>
                                        <p:attrNameLst>
                                          <p:attrName>style.visibility</p:attrName>
                                        </p:attrNameLst>
                                      </p:cBhvr>
                                      <p:to>
                                        <p:strVal val="visible"/>
                                      </p:to>
                                    </p:set>
                                    <p:animEffect transition="in" filter="wipe(left)">
                                      <p:cBhvr>
                                        <p:cTn id="27" dur="3000"/>
                                        <p:tgtEl>
                                          <p:spTgt spid="7">
                                            <p:graphicEl>
                                              <a:chart seriesIdx="3"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Chart bld="series"/>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
            <a:ext cx="7848600" cy="6248400"/>
          </a:xfrm>
        </p:spPr>
        <p:txBody>
          <a:bodyPr>
            <a:noAutofit/>
          </a:bodyPr>
          <a:lstStyle/>
          <a:p>
            <a:pPr marL="0" indent="0" algn="ctr">
              <a:buNone/>
            </a:pPr>
            <a:r>
              <a:rPr lang="en-US" sz="4000" dirty="0" smtClean="0">
                <a:latin typeface="+mj-lt"/>
              </a:rPr>
              <a:t>Taxing Tobacco: </a:t>
            </a:r>
            <a:r>
              <a:rPr lang="en-US" sz="4000" dirty="0" smtClean="0"/>
              <a:t>Implementation of FCTC Article 6</a:t>
            </a:r>
            <a:r>
              <a:rPr lang="en-US" sz="4000" dirty="0" smtClean="0">
                <a:latin typeface="+mj-lt"/>
              </a:rPr>
              <a:t> &amp; </a:t>
            </a:r>
            <a:r>
              <a:rPr lang="en-US" sz="4000" dirty="0" smtClean="0"/>
              <a:t>Sustainable Source of Finance </a:t>
            </a:r>
            <a:endParaRPr lang="en-US" sz="4000" dirty="0" smtClean="0">
              <a:latin typeface="+mj-lt"/>
            </a:endParaRPr>
          </a:p>
          <a:p>
            <a:pPr marL="0" indent="0" algn="ctr">
              <a:buNone/>
            </a:pPr>
            <a:r>
              <a:rPr lang="en-US" dirty="0" smtClean="0">
                <a:solidFill>
                  <a:schemeClr val="tx2">
                    <a:lumMod val="75000"/>
                  </a:schemeClr>
                </a:solidFill>
              </a:rPr>
              <a:t>In South Africa, between 1993 and 2009, total taxes on cigarettes were increased from 32% to 52% of the retail price. This contributed to reduce tobacco consumption from about 4 to 2 cigarettes </a:t>
            </a:r>
            <a:r>
              <a:rPr lang="en-US" dirty="0" smtClean="0">
                <a:solidFill>
                  <a:schemeClr val="tx2">
                    <a:lumMod val="75000"/>
                  </a:schemeClr>
                </a:solidFill>
              </a:rPr>
              <a:t>per-adult-per-day </a:t>
            </a:r>
            <a:r>
              <a:rPr lang="en-US" dirty="0" smtClean="0">
                <a:solidFill>
                  <a:schemeClr val="tx2">
                    <a:lumMod val="75000"/>
                  </a:schemeClr>
                </a:solidFill>
              </a:rPr>
              <a:t>over a decade, and generated a nine-fold increase in government tobacco tax revenue.</a:t>
            </a:r>
          </a:p>
          <a:p>
            <a:pPr marL="0" indent="0" algn="ctr">
              <a:buNone/>
            </a:pPr>
            <a:endParaRPr lang="en-US" sz="6000" dirty="0" smtClean="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391400" cy="1143000"/>
          </a:xfrm>
        </p:spPr>
        <p:txBody>
          <a:bodyPr/>
          <a:lstStyle/>
          <a:p>
            <a:pPr eaLnBrk="1" hangingPunct="1"/>
            <a:r>
              <a:rPr lang="en-US" dirty="0" smtClean="0"/>
              <a:t>Tobacco Taxes: win-win-win-win</a:t>
            </a:r>
            <a:endParaRPr lang="en-SG" dirty="0" smtClean="0"/>
          </a:p>
        </p:txBody>
      </p:sp>
      <p:sp>
        <p:nvSpPr>
          <p:cNvPr id="3" name="Content Placeholder 2"/>
          <p:cNvSpPr>
            <a:spLocks noGrp="1"/>
          </p:cNvSpPr>
          <p:nvPr>
            <p:ph idx="1"/>
          </p:nvPr>
        </p:nvSpPr>
        <p:spPr/>
        <p:txBody>
          <a:bodyPr/>
          <a:lstStyle/>
          <a:p>
            <a:pPr eaLnBrk="1" hangingPunct="1"/>
            <a:r>
              <a:rPr lang="en-US" sz="2800" dirty="0" smtClean="0"/>
              <a:t>Reduce consumption substantially</a:t>
            </a:r>
          </a:p>
          <a:p>
            <a:pPr lvl="1" eaLnBrk="1" hangingPunct="1"/>
            <a:r>
              <a:rPr lang="en-US" sz="2400" dirty="0" smtClean="0"/>
              <a:t>Greater reduction among the poor and the young</a:t>
            </a:r>
          </a:p>
          <a:p>
            <a:pPr eaLnBrk="1" hangingPunct="1"/>
            <a:r>
              <a:rPr lang="en-US" sz="2800" dirty="0" smtClean="0"/>
              <a:t>Raise government revenue more than the normal increase</a:t>
            </a:r>
          </a:p>
          <a:p>
            <a:pPr eaLnBrk="1" hangingPunct="1"/>
            <a:r>
              <a:rPr lang="en-US" sz="2800" dirty="0" smtClean="0"/>
              <a:t>Industry will lose gradually but surely</a:t>
            </a:r>
          </a:p>
          <a:p>
            <a:pPr lvl="1"/>
            <a:r>
              <a:rPr lang="en-US" sz="2400" dirty="0" smtClean="0"/>
              <a:t>Big WIN for public health</a:t>
            </a:r>
          </a:p>
          <a:p>
            <a:pPr eaLnBrk="1" hangingPunct="1"/>
            <a:r>
              <a:rPr lang="en-US" sz="2800" dirty="0" smtClean="0"/>
              <a:t>Likely to increase government’s popularity</a:t>
            </a:r>
          </a:p>
          <a:p>
            <a:pPr lvl="1" eaLnBrk="1" hangingPunct="1"/>
            <a:r>
              <a:rPr lang="en-US" sz="2400" dirty="0" smtClean="0"/>
              <a:t>81% people of Bangladesh support tobacco taxation (GATS 2009).</a:t>
            </a:r>
            <a:endParaRPr lang="en-SG" sz="2400" dirty="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To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To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To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To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Top)">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AutoShape 3"/>
          <p:cNvSpPr>
            <a:spLocks noGrp="1" noChangeArrowheads="1"/>
          </p:cNvSpPr>
          <p:nvPr>
            <p:ph type="title" idx="4294967295"/>
          </p:nvPr>
        </p:nvSpPr>
        <p:spPr>
          <a:xfrm>
            <a:off x="609600" y="0"/>
            <a:ext cx="8229600" cy="1143000"/>
          </a:xfrm>
        </p:spPr>
        <p:txBody>
          <a:bodyPr anchor="ctr" anchorCtr="0"/>
          <a:lstStyle/>
          <a:p>
            <a:pPr algn="ctr" eaLnBrk="1" hangingPunct="1"/>
            <a:r>
              <a:rPr lang="en-US" dirty="0" smtClean="0"/>
              <a:t>BUT </a:t>
            </a:r>
            <a:r>
              <a:rPr lang="en-US" dirty="0"/>
              <a:t>i</a:t>
            </a:r>
            <a:r>
              <a:rPr lang="en-US" dirty="0" smtClean="0"/>
              <a:t>ndustry agrees as well!</a:t>
            </a:r>
          </a:p>
        </p:txBody>
      </p:sp>
      <p:sp>
        <p:nvSpPr>
          <p:cNvPr id="68612" name="Rectangle 4"/>
          <p:cNvSpPr>
            <a:spLocks noGrp="1" noChangeArrowheads="1"/>
          </p:cNvSpPr>
          <p:nvPr>
            <p:ph type="body" sz="half" idx="4294967295"/>
          </p:nvPr>
        </p:nvSpPr>
        <p:spPr>
          <a:xfrm>
            <a:off x="457200" y="1676400"/>
            <a:ext cx="8077200" cy="4572000"/>
          </a:xfrm>
        </p:spPr>
        <p:txBody>
          <a:bodyPr>
            <a:noAutofit/>
          </a:bodyPr>
          <a:lstStyle/>
          <a:p>
            <a:pPr eaLnBrk="1" hangingPunct="1"/>
            <a:r>
              <a:rPr lang="en-US" sz="2400" dirty="0" smtClean="0"/>
              <a:t>“Jeffrey Harris of MIT calculated that … the [US] 1982-83 round of price increases caused two million adults to quit smoking and prevented 600,000 teenagers from starting to smoke … We don’t need to have that happen again” (Philip Morris 1987).</a:t>
            </a:r>
          </a:p>
          <a:p>
            <a:pPr eaLnBrk="1" hangingPunct="1"/>
            <a:r>
              <a:rPr lang="en-US" sz="2400" dirty="0" smtClean="0"/>
              <a:t>“Of all the concerns, there is one – taxation – that alarms us the most.  While marketing restrictions on public [sic] and passive smoking do depress volume, in our experience taxation depresses it much more severely.  Our concern for taxation is, therefore, central to our thinking about smoking and health (Philip Morris 1985).</a:t>
            </a:r>
          </a:p>
        </p:txBody>
      </p:sp>
    </p:spTree>
  </p:cSld>
  <p:clrMapOvr>
    <a:masterClrMapping/>
  </p:clrMapOvr>
  <p:transition spd="med">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68612">
                                            <p:txEl>
                                              <p:pRg st="0" end="0"/>
                                            </p:txEl>
                                          </p:spTgt>
                                        </p:tgtEl>
                                        <p:attrNameLst>
                                          <p:attrName>style.visibility</p:attrName>
                                        </p:attrNameLst>
                                      </p:cBhvr>
                                      <p:to>
                                        <p:strVal val="visible"/>
                                      </p:to>
                                    </p:set>
                                    <p:animEffect transition="in" filter="slide(fromTop)">
                                      <p:cBhvr>
                                        <p:cTn id="7" dur="500"/>
                                        <p:tgtEl>
                                          <p:spTgt spid="686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68612">
                                            <p:txEl>
                                              <p:pRg st="1" end="1"/>
                                            </p:txEl>
                                          </p:spTgt>
                                        </p:tgtEl>
                                        <p:attrNameLst>
                                          <p:attrName>style.visibility</p:attrName>
                                        </p:attrNameLst>
                                      </p:cBhvr>
                                      <p:to>
                                        <p:strVal val="visible"/>
                                      </p:to>
                                    </p:set>
                                    <p:animEffect transition="in" filter="slide(fromTop)">
                                      <p:cBhvr>
                                        <p:cTn id="12" dur="500"/>
                                        <p:tgtEl>
                                          <p:spTgt spid="686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Taxing Tobacco?</a:t>
            </a:r>
            <a:endParaRPr lang="en-SG" dirty="0" smtClean="0"/>
          </a:p>
        </p:txBody>
      </p:sp>
      <p:sp>
        <p:nvSpPr>
          <p:cNvPr id="4" name="Rectangle 3"/>
          <p:cNvSpPr>
            <a:spLocks noChangeArrowheads="1"/>
          </p:cNvSpPr>
          <p:nvPr/>
        </p:nvSpPr>
        <p:spPr bwMode="auto">
          <a:xfrm>
            <a:off x="533400" y="3124200"/>
            <a:ext cx="1371600" cy="1295400"/>
          </a:xfrm>
          <a:prstGeom prst="rect">
            <a:avLst/>
          </a:prstGeom>
          <a:solidFill>
            <a:schemeClr val="accent1"/>
          </a:solidFill>
          <a:ln w="12700" algn="ctr">
            <a:solidFill>
              <a:schemeClr val="tx1"/>
            </a:solidFill>
            <a:round/>
            <a:headEnd type="none" w="sm" len="sm"/>
            <a:tailEnd type="none" w="sm" len="sm"/>
          </a:ln>
        </p:spPr>
        <p:txBody>
          <a:bodyPr/>
          <a:lstStyle/>
          <a:p>
            <a:r>
              <a:rPr lang="en-US" sz="2400"/>
              <a:t>Higher Tobacco Taxes</a:t>
            </a:r>
            <a:endParaRPr lang="en-SG" sz="2400"/>
          </a:p>
        </p:txBody>
      </p:sp>
      <p:cxnSp>
        <p:nvCxnSpPr>
          <p:cNvPr id="6" name="Shape 5"/>
          <p:cNvCxnSpPr>
            <a:cxnSpLocks noChangeShapeType="1"/>
            <a:stCxn id="4" idx="0"/>
          </p:cNvCxnSpPr>
          <p:nvPr/>
        </p:nvCxnSpPr>
        <p:spPr bwMode="auto">
          <a:xfrm rot="5400000" flipH="1" flipV="1">
            <a:off x="1333500" y="2324100"/>
            <a:ext cx="685800" cy="914400"/>
          </a:xfrm>
          <a:prstGeom prst="bentConnector2">
            <a:avLst/>
          </a:prstGeom>
          <a:noFill/>
          <a:ln w="25400" algn="ctr">
            <a:solidFill>
              <a:schemeClr val="tx1"/>
            </a:solidFill>
            <a:round/>
            <a:headEnd type="none" w="sm" len="sm"/>
            <a:tailEnd type="stealth" w="lg" len="lg"/>
          </a:ln>
        </p:spPr>
      </p:cxnSp>
      <p:sp>
        <p:nvSpPr>
          <p:cNvPr id="7" name="Rectangle 6"/>
          <p:cNvSpPr>
            <a:spLocks noChangeArrowheads="1"/>
          </p:cNvSpPr>
          <p:nvPr/>
        </p:nvSpPr>
        <p:spPr bwMode="auto">
          <a:xfrm>
            <a:off x="2209800" y="2057400"/>
            <a:ext cx="2133600" cy="838200"/>
          </a:xfrm>
          <a:prstGeom prst="rect">
            <a:avLst/>
          </a:prstGeom>
          <a:solidFill>
            <a:srgbClr val="FFC000"/>
          </a:solidFill>
          <a:ln w="12700" algn="ctr">
            <a:solidFill>
              <a:schemeClr val="tx1"/>
            </a:solidFill>
            <a:round/>
            <a:headEnd type="none" w="sm" len="sm"/>
            <a:tailEnd type="none" w="sm" len="sm"/>
          </a:ln>
        </p:spPr>
        <p:txBody>
          <a:bodyPr/>
          <a:lstStyle/>
          <a:p>
            <a:r>
              <a:rPr lang="en-US" sz="2400"/>
              <a:t>Reduces Consumption</a:t>
            </a:r>
            <a:endParaRPr lang="en-SG" sz="2400"/>
          </a:p>
        </p:txBody>
      </p:sp>
      <p:cxnSp>
        <p:nvCxnSpPr>
          <p:cNvPr id="13" name="Shape 12"/>
          <p:cNvCxnSpPr>
            <a:cxnSpLocks noChangeShapeType="1"/>
            <a:stCxn id="7" idx="0"/>
          </p:cNvCxnSpPr>
          <p:nvPr/>
        </p:nvCxnSpPr>
        <p:spPr bwMode="auto">
          <a:xfrm rot="5400000" flipH="1" flipV="1">
            <a:off x="3771900" y="1257300"/>
            <a:ext cx="304800" cy="1295400"/>
          </a:xfrm>
          <a:prstGeom prst="bentConnector2">
            <a:avLst/>
          </a:prstGeom>
          <a:noFill/>
          <a:ln w="25400" algn="ctr">
            <a:solidFill>
              <a:schemeClr val="tx1"/>
            </a:solidFill>
            <a:round/>
            <a:headEnd type="none" w="sm" len="sm"/>
            <a:tailEnd type="stealth" w="lg" len="lg"/>
          </a:ln>
        </p:spPr>
      </p:cxnSp>
      <p:sp>
        <p:nvSpPr>
          <p:cNvPr id="14" name="Rectangle 13"/>
          <p:cNvSpPr>
            <a:spLocks noChangeArrowheads="1"/>
          </p:cNvSpPr>
          <p:nvPr/>
        </p:nvSpPr>
        <p:spPr bwMode="auto">
          <a:xfrm>
            <a:off x="4648200" y="1524000"/>
            <a:ext cx="2133600" cy="838200"/>
          </a:xfrm>
          <a:prstGeom prst="rect">
            <a:avLst/>
          </a:prstGeom>
          <a:solidFill>
            <a:srgbClr val="F0DDAE"/>
          </a:solidFill>
          <a:ln w="12700" algn="ctr">
            <a:solidFill>
              <a:schemeClr val="tx1"/>
            </a:solidFill>
            <a:round/>
            <a:headEnd type="none" w="sm" len="sm"/>
            <a:tailEnd type="none" w="sm" len="sm"/>
          </a:ln>
        </p:spPr>
        <p:txBody>
          <a:bodyPr/>
          <a:lstStyle/>
          <a:p>
            <a:r>
              <a:rPr lang="en-US" sz="2400"/>
              <a:t>The poor quits more</a:t>
            </a:r>
            <a:endParaRPr lang="en-SG" sz="2400"/>
          </a:p>
        </p:txBody>
      </p:sp>
      <p:sp>
        <p:nvSpPr>
          <p:cNvPr id="15" name="Rectangle 14"/>
          <p:cNvSpPr>
            <a:spLocks noChangeArrowheads="1"/>
          </p:cNvSpPr>
          <p:nvPr/>
        </p:nvSpPr>
        <p:spPr bwMode="auto">
          <a:xfrm>
            <a:off x="4648200" y="2590800"/>
            <a:ext cx="2133600" cy="838200"/>
          </a:xfrm>
          <a:prstGeom prst="rect">
            <a:avLst/>
          </a:prstGeom>
          <a:solidFill>
            <a:srgbClr val="F0DDAE"/>
          </a:solidFill>
          <a:ln w="12700" algn="ctr">
            <a:solidFill>
              <a:schemeClr val="tx1"/>
            </a:solidFill>
            <a:round/>
            <a:headEnd type="none" w="sm" len="sm"/>
            <a:tailEnd type="none" w="sm" len="sm"/>
          </a:ln>
        </p:spPr>
        <p:txBody>
          <a:bodyPr/>
          <a:lstStyle/>
          <a:p>
            <a:r>
              <a:rPr lang="en-US" sz="2400"/>
              <a:t>The young start less</a:t>
            </a:r>
            <a:endParaRPr lang="en-SG" sz="2400"/>
          </a:p>
        </p:txBody>
      </p:sp>
      <p:cxnSp>
        <p:nvCxnSpPr>
          <p:cNvPr id="19" name="Shape 18"/>
          <p:cNvCxnSpPr>
            <a:cxnSpLocks noChangeShapeType="1"/>
            <a:stCxn id="7" idx="2"/>
          </p:cNvCxnSpPr>
          <p:nvPr/>
        </p:nvCxnSpPr>
        <p:spPr bwMode="auto">
          <a:xfrm rot="16200000" flipH="1">
            <a:off x="3771900" y="2400300"/>
            <a:ext cx="304800" cy="1295400"/>
          </a:xfrm>
          <a:prstGeom prst="bentConnector2">
            <a:avLst/>
          </a:prstGeom>
          <a:noFill/>
          <a:ln w="25400" algn="ctr">
            <a:solidFill>
              <a:schemeClr val="tx1"/>
            </a:solidFill>
            <a:round/>
            <a:headEnd type="none" w="sm" len="sm"/>
            <a:tailEnd type="stealth" w="lg" len="lg"/>
          </a:ln>
        </p:spPr>
      </p:cxnSp>
      <p:sp>
        <p:nvSpPr>
          <p:cNvPr id="21" name="Flowchart: Delay 20"/>
          <p:cNvSpPr>
            <a:spLocks noChangeArrowheads="1"/>
          </p:cNvSpPr>
          <p:nvPr/>
        </p:nvSpPr>
        <p:spPr bwMode="auto">
          <a:xfrm>
            <a:off x="7010400" y="1524000"/>
            <a:ext cx="1447800" cy="1905000"/>
          </a:xfrm>
          <a:prstGeom prst="flowChartDelay">
            <a:avLst/>
          </a:prstGeom>
          <a:solidFill>
            <a:srgbClr val="FF0000"/>
          </a:solidFill>
          <a:ln w="12700" algn="ctr">
            <a:solidFill>
              <a:schemeClr val="tx1"/>
            </a:solidFill>
            <a:round/>
            <a:headEnd type="none" w="sm" len="sm"/>
            <a:tailEnd type="none" w="sm" len="sm"/>
          </a:ln>
        </p:spPr>
        <p:txBody>
          <a:bodyPr/>
          <a:lstStyle/>
          <a:p>
            <a:endParaRPr lang="en-US" sz="1600"/>
          </a:p>
          <a:p>
            <a:r>
              <a:rPr lang="en-US" sz="2400"/>
              <a:t>Saves lives</a:t>
            </a:r>
            <a:endParaRPr lang="en-SG" sz="2400"/>
          </a:p>
        </p:txBody>
      </p:sp>
      <p:cxnSp>
        <p:nvCxnSpPr>
          <p:cNvPr id="23" name="Shape 22"/>
          <p:cNvCxnSpPr>
            <a:cxnSpLocks noChangeShapeType="1"/>
            <a:stCxn id="4" idx="2"/>
          </p:cNvCxnSpPr>
          <p:nvPr/>
        </p:nvCxnSpPr>
        <p:spPr bwMode="auto">
          <a:xfrm rot="16200000" flipH="1">
            <a:off x="1295400" y="4343400"/>
            <a:ext cx="762000" cy="914400"/>
          </a:xfrm>
          <a:prstGeom prst="bentConnector2">
            <a:avLst/>
          </a:prstGeom>
          <a:noFill/>
          <a:ln w="25400" algn="ctr">
            <a:solidFill>
              <a:schemeClr val="tx1"/>
            </a:solidFill>
            <a:round/>
            <a:headEnd type="none" w="sm" len="sm"/>
            <a:tailEnd type="stealth" w="lg" len="lg"/>
          </a:ln>
        </p:spPr>
      </p:cxnSp>
      <p:sp>
        <p:nvSpPr>
          <p:cNvPr id="25" name="Rectangle 24"/>
          <p:cNvSpPr/>
          <p:nvPr/>
        </p:nvSpPr>
        <p:spPr bwMode="auto">
          <a:xfrm>
            <a:off x="2209800" y="4876800"/>
            <a:ext cx="2133600" cy="838200"/>
          </a:xfrm>
          <a:prstGeom prst="rect">
            <a:avLst/>
          </a:prstGeom>
          <a:solidFill>
            <a:schemeClr val="accent1">
              <a:lumMod val="50000"/>
            </a:schemeClr>
          </a:solidFill>
          <a:ln w="12700" cap="flat" cmpd="sng" algn="ctr">
            <a:solidFill>
              <a:schemeClr val="tx1"/>
            </a:solidFill>
            <a:prstDash val="solid"/>
            <a:round/>
            <a:headEnd type="none" w="sm" len="sm"/>
            <a:tailEnd type="none" w="sm" len="sm"/>
          </a:ln>
          <a:effectLst/>
        </p:spPr>
        <p:txBody>
          <a:bodyPr/>
          <a:lstStyle/>
          <a:p>
            <a:pPr>
              <a:defRPr/>
            </a:pPr>
            <a:r>
              <a:rPr lang="en-US" sz="2400" dirty="0"/>
              <a:t>Increases </a:t>
            </a:r>
            <a:r>
              <a:rPr lang="en-US" sz="2400" dirty="0" err="1"/>
              <a:t>govt</a:t>
            </a:r>
            <a:r>
              <a:rPr lang="en-US" sz="2400" dirty="0"/>
              <a:t> revenues</a:t>
            </a:r>
            <a:endParaRPr lang="en-SG" sz="2400" dirty="0"/>
          </a:p>
        </p:txBody>
      </p:sp>
      <p:cxnSp>
        <p:nvCxnSpPr>
          <p:cNvPr id="35" name="Straight Arrow Connector 34"/>
          <p:cNvCxnSpPr>
            <a:cxnSpLocks noChangeShapeType="1"/>
            <a:stCxn id="25" idx="3"/>
          </p:cNvCxnSpPr>
          <p:nvPr/>
        </p:nvCxnSpPr>
        <p:spPr bwMode="auto">
          <a:xfrm>
            <a:off x="4343400" y="5295900"/>
            <a:ext cx="287338" cy="1588"/>
          </a:xfrm>
          <a:prstGeom prst="straightConnector1">
            <a:avLst/>
          </a:prstGeom>
          <a:noFill/>
          <a:ln w="25400" algn="ctr">
            <a:solidFill>
              <a:schemeClr val="tx1"/>
            </a:solidFill>
            <a:round/>
            <a:headEnd type="none" w="sm" len="sm"/>
            <a:tailEnd type="stealth" w="lg" len="lg"/>
          </a:ln>
        </p:spPr>
      </p:cxnSp>
      <p:sp>
        <p:nvSpPr>
          <p:cNvPr id="40" name="Rectangle 39"/>
          <p:cNvSpPr/>
          <p:nvPr/>
        </p:nvSpPr>
        <p:spPr bwMode="auto">
          <a:xfrm>
            <a:off x="4648200" y="5105400"/>
            <a:ext cx="3657600" cy="457200"/>
          </a:xfrm>
          <a:prstGeom prst="rect">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a:lstStyle/>
          <a:p>
            <a:pPr>
              <a:defRPr/>
            </a:pPr>
            <a:r>
              <a:rPr lang="en-US" sz="2400" dirty="0"/>
              <a:t>More tax revenues</a:t>
            </a:r>
            <a:endParaRPr lang="en-SG" sz="2400" dirty="0"/>
          </a:p>
        </p:txBody>
      </p:sp>
      <p:sp>
        <p:nvSpPr>
          <p:cNvPr id="41" name="Rectangle 40"/>
          <p:cNvSpPr/>
          <p:nvPr/>
        </p:nvSpPr>
        <p:spPr bwMode="auto">
          <a:xfrm>
            <a:off x="4648200" y="5791200"/>
            <a:ext cx="3657600" cy="457200"/>
          </a:xfrm>
          <a:prstGeom prst="rect">
            <a:avLst/>
          </a:prstGeom>
          <a:solidFill>
            <a:schemeClr val="accent1">
              <a:lumMod val="75000"/>
            </a:schemeClr>
          </a:solidFill>
          <a:ln w="12700" cap="flat" cmpd="sng" algn="ctr">
            <a:solidFill>
              <a:schemeClr val="tx1"/>
            </a:solidFill>
            <a:prstDash val="solid"/>
            <a:round/>
            <a:headEnd type="none" w="sm" len="sm"/>
            <a:tailEnd type="none" w="sm" len="sm"/>
          </a:ln>
          <a:effectLst/>
        </p:spPr>
        <p:txBody>
          <a:bodyPr/>
          <a:lstStyle/>
          <a:p>
            <a:pPr>
              <a:defRPr/>
            </a:pPr>
            <a:r>
              <a:rPr lang="en-US" sz="2400" dirty="0"/>
              <a:t>Savings in health costs</a:t>
            </a:r>
            <a:endParaRPr lang="en-SG" sz="2400" dirty="0"/>
          </a:p>
        </p:txBody>
      </p:sp>
      <p:cxnSp>
        <p:nvCxnSpPr>
          <p:cNvPr id="42" name="Shape 41"/>
          <p:cNvCxnSpPr>
            <a:cxnSpLocks noChangeShapeType="1"/>
          </p:cNvCxnSpPr>
          <p:nvPr/>
        </p:nvCxnSpPr>
        <p:spPr bwMode="auto">
          <a:xfrm rot="16200000" flipH="1">
            <a:off x="3848100" y="5295900"/>
            <a:ext cx="304800" cy="1295400"/>
          </a:xfrm>
          <a:prstGeom prst="bentConnector2">
            <a:avLst/>
          </a:prstGeom>
          <a:noFill/>
          <a:ln w="25400" algn="ctr">
            <a:solidFill>
              <a:schemeClr val="tx1"/>
            </a:solidFill>
            <a:round/>
            <a:headEnd type="none" w="sm" len="sm"/>
            <a:tailEnd type="stealth" w="lg" len="lg"/>
          </a:ln>
        </p:spPr>
      </p:cxnSp>
      <p:cxnSp>
        <p:nvCxnSpPr>
          <p:cNvPr id="43" name="Straight Arrow Connector 42"/>
          <p:cNvCxnSpPr>
            <a:cxnSpLocks noChangeShapeType="1"/>
          </p:cNvCxnSpPr>
          <p:nvPr/>
        </p:nvCxnSpPr>
        <p:spPr bwMode="auto">
          <a:xfrm>
            <a:off x="1905000" y="4038600"/>
            <a:ext cx="287338" cy="1588"/>
          </a:xfrm>
          <a:prstGeom prst="straightConnector1">
            <a:avLst/>
          </a:prstGeom>
          <a:noFill/>
          <a:ln w="25400" algn="ctr">
            <a:solidFill>
              <a:schemeClr val="tx1"/>
            </a:solidFill>
            <a:round/>
            <a:headEnd type="none" w="sm" len="sm"/>
            <a:tailEnd type="stealth" w="lg" len="lg"/>
          </a:ln>
        </p:spPr>
      </p:cxnSp>
      <p:sp>
        <p:nvSpPr>
          <p:cNvPr id="44" name="Rectangle 43"/>
          <p:cNvSpPr>
            <a:spLocks noChangeArrowheads="1"/>
          </p:cNvSpPr>
          <p:nvPr/>
        </p:nvSpPr>
        <p:spPr bwMode="auto">
          <a:xfrm>
            <a:off x="2209800" y="3657600"/>
            <a:ext cx="2133600" cy="838200"/>
          </a:xfrm>
          <a:prstGeom prst="rect">
            <a:avLst/>
          </a:prstGeom>
          <a:solidFill>
            <a:srgbClr val="0C601A"/>
          </a:solidFill>
          <a:ln w="12700" algn="ctr">
            <a:solidFill>
              <a:schemeClr val="tx1"/>
            </a:solidFill>
            <a:round/>
            <a:headEnd type="none" w="sm" len="sm"/>
            <a:tailEnd type="none" w="sm" len="sm"/>
          </a:ln>
        </p:spPr>
        <p:txBody>
          <a:bodyPr/>
          <a:lstStyle/>
          <a:p>
            <a:r>
              <a:rPr lang="en-US" sz="2400"/>
              <a:t>Tobacco industry loses</a:t>
            </a:r>
            <a:endParaRPr lang="en-SG" sz="2400"/>
          </a:p>
        </p:txBody>
      </p:sp>
      <p:cxnSp>
        <p:nvCxnSpPr>
          <p:cNvPr id="45" name="Straight Arrow Connector 44"/>
          <p:cNvCxnSpPr>
            <a:cxnSpLocks noChangeShapeType="1"/>
          </p:cNvCxnSpPr>
          <p:nvPr/>
        </p:nvCxnSpPr>
        <p:spPr bwMode="auto">
          <a:xfrm>
            <a:off x="4343400" y="4229100"/>
            <a:ext cx="287338" cy="1588"/>
          </a:xfrm>
          <a:prstGeom prst="straightConnector1">
            <a:avLst/>
          </a:prstGeom>
          <a:noFill/>
          <a:ln w="25400" algn="ctr">
            <a:solidFill>
              <a:schemeClr val="tx1"/>
            </a:solidFill>
            <a:round/>
            <a:headEnd type="none" w="sm" len="sm"/>
            <a:tailEnd type="stealth" w="lg" len="lg"/>
          </a:ln>
        </p:spPr>
      </p:cxnSp>
      <p:sp>
        <p:nvSpPr>
          <p:cNvPr id="46" name="Rectangle 45"/>
          <p:cNvSpPr>
            <a:spLocks noChangeArrowheads="1"/>
          </p:cNvSpPr>
          <p:nvPr/>
        </p:nvSpPr>
        <p:spPr bwMode="auto">
          <a:xfrm>
            <a:off x="4648200" y="4038600"/>
            <a:ext cx="3657600" cy="457200"/>
          </a:xfrm>
          <a:prstGeom prst="rect">
            <a:avLst/>
          </a:prstGeom>
          <a:solidFill>
            <a:srgbClr val="10C221"/>
          </a:solidFill>
          <a:ln w="12700" algn="ctr">
            <a:solidFill>
              <a:schemeClr val="tx1"/>
            </a:solidFill>
            <a:round/>
            <a:headEnd type="none" w="sm" len="sm"/>
            <a:tailEnd type="none" w="sm" len="sm"/>
          </a:ln>
        </p:spPr>
        <p:txBody>
          <a:bodyPr/>
          <a:lstStyle/>
          <a:p>
            <a:r>
              <a:rPr lang="en-US" sz="2400"/>
              <a:t>Reduced sales</a:t>
            </a:r>
            <a:endParaRPr lang="en-SG" sz="240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8"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lide(fromLeft)">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8"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slide(fromLeft)">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left)">
                                      <p:cBhvr>
                                        <p:cTn id="33" dur="5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8"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slide(fromLeft)">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8"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slide(fromLeft)">
                                      <p:cBhvr>
                                        <p:cTn id="43" dur="5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ipe(left)">
                                      <p:cBhvr>
                                        <p:cTn id="48" dur="500"/>
                                        <p:tgtEl>
                                          <p:spTgt spid="23"/>
                                        </p:tgtEl>
                                      </p:cBhvr>
                                    </p:animEffect>
                                  </p:childTnLst>
                                </p:cTn>
                              </p:par>
                            </p:childTnLst>
                          </p:cTn>
                        </p:par>
                      </p:childTnLst>
                    </p:cTn>
                  </p:par>
                  <p:par>
                    <p:cTn id="49" fill="hold">
                      <p:stCondLst>
                        <p:cond delay="indefinite"/>
                      </p:stCondLst>
                      <p:childTnLst>
                        <p:par>
                          <p:cTn id="50" fill="hold">
                            <p:stCondLst>
                              <p:cond delay="0"/>
                            </p:stCondLst>
                            <p:childTnLst>
                              <p:par>
                                <p:cTn id="51" presetID="12" presetClass="entr" presetSubtype="8" fill="hold" grpId="0" nodeType="click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slide(fromLeft)">
                                      <p:cBhvr>
                                        <p:cTn id="53" dur="500"/>
                                        <p:tgtEl>
                                          <p:spTgt spid="25"/>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35"/>
                                        </p:tgtEl>
                                        <p:attrNameLst>
                                          <p:attrName>style.visibility</p:attrName>
                                        </p:attrNameLst>
                                      </p:cBhvr>
                                      <p:to>
                                        <p:strVal val="visible"/>
                                      </p:to>
                                    </p:set>
                                    <p:animEffect transition="in" filter="wipe(left)">
                                      <p:cBhvr>
                                        <p:cTn id="58" dur="500"/>
                                        <p:tgtEl>
                                          <p:spTgt spid="35"/>
                                        </p:tgtEl>
                                      </p:cBhvr>
                                    </p:animEffect>
                                  </p:childTnLst>
                                </p:cTn>
                              </p:par>
                            </p:childTnLst>
                          </p:cTn>
                        </p:par>
                      </p:childTnLst>
                    </p:cTn>
                  </p:par>
                  <p:par>
                    <p:cTn id="59" fill="hold">
                      <p:stCondLst>
                        <p:cond delay="indefinite"/>
                      </p:stCondLst>
                      <p:childTnLst>
                        <p:par>
                          <p:cTn id="60" fill="hold">
                            <p:stCondLst>
                              <p:cond delay="0"/>
                            </p:stCondLst>
                            <p:childTnLst>
                              <p:par>
                                <p:cTn id="61" presetID="12" presetClass="entr" presetSubtype="8" fill="hold" grpId="0" nodeType="click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slide(fromLeft)">
                                      <p:cBhvr>
                                        <p:cTn id="63" dur="500"/>
                                        <p:tgtEl>
                                          <p:spTgt spid="40"/>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42"/>
                                        </p:tgtEl>
                                        <p:attrNameLst>
                                          <p:attrName>style.visibility</p:attrName>
                                        </p:attrNameLst>
                                      </p:cBhvr>
                                      <p:to>
                                        <p:strVal val="visible"/>
                                      </p:to>
                                    </p:set>
                                    <p:animEffect transition="in" filter="wipe(left)">
                                      <p:cBhvr>
                                        <p:cTn id="68" dur="500"/>
                                        <p:tgtEl>
                                          <p:spTgt spid="42"/>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8" fill="hold" grpId="0" nodeType="clickEffect">
                                  <p:stCondLst>
                                    <p:cond delay="0"/>
                                  </p:stCondLst>
                                  <p:childTnLst>
                                    <p:set>
                                      <p:cBhvr>
                                        <p:cTn id="72" dur="1" fill="hold">
                                          <p:stCondLst>
                                            <p:cond delay="0"/>
                                          </p:stCondLst>
                                        </p:cTn>
                                        <p:tgtEl>
                                          <p:spTgt spid="41"/>
                                        </p:tgtEl>
                                        <p:attrNameLst>
                                          <p:attrName>style.visibility</p:attrName>
                                        </p:attrNameLst>
                                      </p:cBhvr>
                                      <p:to>
                                        <p:strVal val="visible"/>
                                      </p:to>
                                    </p:set>
                                    <p:animEffect transition="in" filter="slide(fromLeft)">
                                      <p:cBhvr>
                                        <p:cTn id="73" dur="500"/>
                                        <p:tgtEl>
                                          <p:spTgt spid="41"/>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43"/>
                                        </p:tgtEl>
                                        <p:attrNameLst>
                                          <p:attrName>style.visibility</p:attrName>
                                        </p:attrNameLst>
                                      </p:cBhvr>
                                      <p:to>
                                        <p:strVal val="visible"/>
                                      </p:to>
                                    </p:set>
                                    <p:animEffect transition="in" filter="wipe(left)">
                                      <p:cBhvr>
                                        <p:cTn id="78" dur="500"/>
                                        <p:tgtEl>
                                          <p:spTgt spid="43"/>
                                        </p:tgtEl>
                                      </p:cBhvr>
                                    </p:animEffect>
                                  </p:childTnLst>
                                </p:cTn>
                              </p:par>
                            </p:childTnLst>
                          </p:cTn>
                        </p:par>
                      </p:childTnLst>
                    </p:cTn>
                  </p:par>
                  <p:par>
                    <p:cTn id="79" fill="hold">
                      <p:stCondLst>
                        <p:cond delay="indefinite"/>
                      </p:stCondLst>
                      <p:childTnLst>
                        <p:par>
                          <p:cTn id="80" fill="hold">
                            <p:stCondLst>
                              <p:cond delay="0"/>
                            </p:stCondLst>
                            <p:childTnLst>
                              <p:par>
                                <p:cTn id="81" presetID="12" presetClass="entr" presetSubtype="8" fill="hold" grpId="0" nodeType="clickEffect">
                                  <p:stCondLst>
                                    <p:cond delay="0"/>
                                  </p:stCondLst>
                                  <p:childTnLst>
                                    <p:set>
                                      <p:cBhvr>
                                        <p:cTn id="82" dur="1" fill="hold">
                                          <p:stCondLst>
                                            <p:cond delay="0"/>
                                          </p:stCondLst>
                                        </p:cTn>
                                        <p:tgtEl>
                                          <p:spTgt spid="44"/>
                                        </p:tgtEl>
                                        <p:attrNameLst>
                                          <p:attrName>style.visibility</p:attrName>
                                        </p:attrNameLst>
                                      </p:cBhvr>
                                      <p:to>
                                        <p:strVal val="visible"/>
                                      </p:to>
                                    </p:set>
                                    <p:animEffect transition="in" filter="slide(fromLeft)">
                                      <p:cBhvr>
                                        <p:cTn id="83" dur="500"/>
                                        <p:tgtEl>
                                          <p:spTgt spid="44"/>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nodeType="clickEffect">
                                  <p:stCondLst>
                                    <p:cond delay="0"/>
                                  </p:stCondLst>
                                  <p:childTnLst>
                                    <p:set>
                                      <p:cBhvr>
                                        <p:cTn id="87" dur="1" fill="hold">
                                          <p:stCondLst>
                                            <p:cond delay="0"/>
                                          </p:stCondLst>
                                        </p:cTn>
                                        <p:tgtEl>
                                          <p:spTgt spid="45"/>
                                        </p:tgtEl>
                                        <p:attrNameLst>
                                          <p:attrName>style.visibility</p:attrName>
                                        </p:attrNameLst>
                                      </p:cBhvr>
                                      <p:to>
                                        <p:strVal val="visible"/>
                                      </p:to>
                                    </p:set>
                                    <p:animEffect transition="in" filter="wipe(left)">
                                      <p:cBhvr>
                                        <p:cTn id="88" dur="500"/>
                                        <p:tgtEl>
                                          <p:spTgt spid="45"/>
                                        </p:tgtEl>
                                      </p:cBhvr>
                                    </p:animEffect>
                                  </p:childTnLst>
                                </p:cTn>
                              </p:par>
                            </p:childTnLst>
                          </p:cTn>
                        </p:par>
                      </p:childTnLst>
                    </p:cTn>
                  </p:par>
                  <p:par>
                    <p:cTn id="89" fill="hold">
                      <p:stCondLst>
                        <p:cond delay="indefinite"/>
                      </p:stCondLst>
                      <p:childTnLst>
                        <p:par>
                          <p:cTn id="90" fill="hold">
                            <p:stCondLst>
                              <p:cond delay="0"/>
                            </p:stCondLst>
                            <p:childTnLst>
                              <p:par>
                                <p:cTn id="91" presetID="12" presetClass="entr" presetSubtype="8" fill="hold" grpId="0" nodeType="clickEffect">
                                  <p:stCondLst>
                                    <p:cond delay="0"/>
                                  </p:stCondLst>
                                  <p:childTnLst>
                                    <p:set>
                                      <p:cBhvr>
                                        <p:cTn id="92" dur="1" fill="hold">
                                          <p:stCondLst>
                                            <p:cond delay="0"/>
                                          </p:stCondLst>
                                        </p:cTn>
                                        <p:tgtEl>
                                          <p:spTgt spid="46"/>
                                        </p:tgtEl>
                                        <p:attrNameLst>
                                          <p:attrName>style.visibility</p:attrName>
                                        </p:attrNameLst>
                                      </p:cBhvr>
                                      <p:to>
                                        <p:strVal val="visible"/>
                                      </p:to>
                                    </p:set>
                                    <p:animEffect transition="in" filter="slide(fromLeft)">
                                      <p:cBhvr>
                                        <p:cTn id="93"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4" grpId="0" animBg="1"/>
      <p:bldP spid="15" grpId="0" animBg="1"/>
      <p:bldP spid="21" grpId="0" animBg="1"/>
      <p:bldP spid="25" grpId="0" animBg="1"/>
      <p:bldP spid="40" grpId="0" animBg="1"/>
      <p:bldP spid="41" grpId="0" animBg="1"/>
      <p:bldP spid="44" grpId="0" animBg="1"/>
      <p:bldP spid="4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International Experience: Brazil</a:t>
            </a:r>
            <a:endParaRPr lang="en-US" dirty="0"/>
          </a:p>
        </p:txBody>
      </p:sp>
      <p:sp>
        <p:nvSpPr>
          <p:cNvPr id="9" name="Content Placeholder 8"/>
          <p:cNvSpPr>
            <a:spLocks noGrp="1"/>
          </p:cNvSpPr>
          <p:nvPr>
            <p:ph sz="half" idx="2"/>
          </p:nvPr>
        </p:nvSpPr>
        <p:spPr>
          <a:xfrm>
            <a:off x="5257800" y="1600200"/>
            <a:ext cx="3429000" cy="4525963"/>
          </a:xfrm>
        </p:spPr>
        <p:txBody>
          <a:bodyPr/>
          <a:lstStyle/>
          <a:p>
            <a:r>
              <a:rPr lang="en-US" dirty="0" smtClean="0"/>
              <a:t>Between </a:t>
            </a:r>
            <a:r>
              <a:rPr lang="en-US" dirty="0" smtClean="0"/>
              <a:t>2006 </a:t>
            </a:r>
            <a:r>
              <a:rPr lang="en-US" dirty="0" smtClean="0"/>
              <a:t>and 2013, excise tax increased by 116%</a:t>
            </a:r>
          </a:p>
          <a:p>
            <a:pPr lvl="1"/>
            <a:r>
              <a:rPr lang="en-US" sz="2200" dirty="0" smtClean="0"/>
              <a:t>Real price increased by 74%</a:t>
            </a:r>
          </a:p>
          <a:p>
            <a:pPr lvl="1"/>
            <a:r>
              <a:rPr lang="en-US" sz="2200" dirty="0" smtClean="0"/>
              <a:t>Cigarette sales decreased by 32%</a:t>
            </a:r>
          </a:p>
          <a:p>
            <a:pPr lvl="1"/>
            <a:r>
              <a:rPr lang="en-US" sz="2200" dirty="0" smtClean="0"/>
              <a:t>Despite drop in sales, revenue increased by 48%.</a:t>
            </a:r>
            <a:endParaRPr lang="en-US" sz="2200" dirty="0"/>
          </a:p>
        </p:txBody>
      </p:sp>
      <p:pic>
        <p:nvPicPr>
          <p:cNvPr id="1026" name="Picture 2"/>
          <p:cNvPicPr>
            <a:picLocks noChangeAspect="1" noChangeArrowheads="1"/>
          </p:cNvPicPr>
          <p:nvPr/>
        </p:nvPicPr>
        <p:blipFill>
          <a:blip r:embed="rId2" cstate="print"/>
          <a:srcRect/>
          <a:stretch>
            <a:fillRect/>
          </a:stretch>
        </p:blipFill>
        <p:spPr bwMode="auto">
          <a:xfrm>
            <a:off x="457200" y="1676399"/>
            <a:ext cx="4631450" cy="4419601"/>
          </a:xfrm>
          <a:prstGeom prst="rect">
            <a:avLst/>
          </a:prstGeom>
          <a:noFill/>
          <a:ln w="9525">
            <a:noFill/>
            <a:miter lim="800000"/>
            <a:headEnd/>
            <a:tailEnd/>
          </a:ln>
          <a:effectLst/>
        </p:spPr>
      </p:pic>
    </p:spTree>
    <p:extLst>
      <p:ext uri="{BB962C8B-B14F-4D97-AF65-F5344CB8AC3E}">
        <p14:creationId xmlns:p14="http://schemas.microsoft.com/office/powerpoint/2010/main" xmlns="" val="60912086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Experience: </a:t>
            </a:r>
            <a:r>
              <a:rPr lang="en-US" dirty="0" smtClean="0"/>
              <a:t>Mexico</a:t>
            </a:r>
            <a:endParaRPr lang="en-US" dirty="0"/>
          </a:p>
        </p:txBody>
      </p:sp>
      <p:sp>
        <p:nvSpPr>
          <p:cNvPr id="4" name="Content Placeholder 3"/>
          <p:cNvSpPr>
            <a:spLocks noGrp="1"/>
          </p:cNvSpPr>
          <p:nvPr>
            <p:ph sz="half" idx="2"/>
          </p:nvPr>
        </p:nvSpPr>
        <p:spPr>
          <a:xfrm>
            <a:off x="5105400" y="1600200"/>
            <a:ext cx="3581400" cy="4525963"/>
          </a:xfrm>
        </p:spPr>
        <p:txBody>
          <a:bodyPr/>
          <a:lstStyle/>
          <a:p>
            <a:r>
              <a:rPr lang="en-US" dirty="0" smtClean="0"/>
              <a:t>Between 2009 and 2011, tax per pack of 20 was increased to 7 pesos</a:t>
            </a:r>
          </a:p>
          <a:p>
            <a:pPr lvl="1"/>
            <a:r>
              <a:rPr lang="en-US" dirty="0" smtClean="0"/>
              <a:t>69% increase in retail price</a:t>
            </a:r>
          </a:p>
          <a:p>
            <a:pPr lvl="1"/>
            <a:r>
              <a:rPr lang="en-US" dirty="0" smtClean="0"/>
              <a:t>Sales dropped by 30%</a:t>
            </a:r>
          </a:p>
          <a:p>
            <a:pPr lvl="1"/>
            <a:r>
              <a:rPr lang="en-US" dirty="0" smtClean="0"/>
              <a:t>Govt. revenue increased by 38%.</a:t>
            </a:r>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457200" y="1828800"/>
            <a:ext cx="4678319" cy="3733800"/>
          </a:xfrm>
          <a:prstGeom prst="rect">
            <a:avLst/>
          </a:prstGeom>
          <a:noFill/>
          <a:ln w="9525">
            <a:noFill/>
            <a:miter lim="800000"/>
            <a:headEnd/>
            <a:tailEnd/>
          </a:ln>
          <a:effectLst/>
        </p:spPr>
      </p:pic>
    </p:spTree>
    <p:extLst>
      <p:ext uri="{BB962C8B-B14F-4D97-AF65-F5344CB8AC3E}">
        <p14:creationId xmlns:p14="http://schemas.microsoft.com/office/powerpoint/2010/main" xmlns="" val="362384322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International Experience: </a:t>
            </a:r>
            <a:r>
              <a:rPr lang="en-US" dirty="0" smtClean="0"/>
              <a:t>South Africa</a:t>
            </a:r>
            <a:endParaRPr lang="en-US" dirty="0"/>
          </a:p>
        </p:txBody>
      </p:sp>
      <p:sp>
        <p:nvSpPr>
          <p:cNvPr id="4" name="Content Placeholder 3"/>
          <p:cNvSpPr>
            <a:spLocks noGrp="1"/>
          </p:cNvSpPr>
          <p:nvPr>
            <p:ph sz="half" idx="2"/>
          </p:nvPr>
        </p:nvSpPr>
        <p:spPr>
          <a:xfrm>
            <a:off x="5105400" y="1600200"/>
            <a:ext cx="3581400" cy="4724400"/>
          </a:xfrm>
        </p:spPr>
        <p:txBody>
          <a:bodyPr>
            <a:normAutofit lnSpcReduction="10000"/>
          </a:bodyPr>
          <a:lstStyle/>
          <a:p>
            <a:r>
              <a:rPr lang="en-US" dirty="0" smtClean="0"/>
              <a:t>Between 1993 and 2009, total cigarette taxes increased from 32% to 52% of retail price</a:t>
            </a:r>
          </a:p>
          <a:p>
            <a:pPr lvl="1"/>
            <a:r>
              <a:rPr lang="en-US" dirty="0" smtClean="0"/>
              <a:t>Cigarette sales declined 30%</a:t>
            </a:r>
          </a:p>
          <a:p>
            <a:pPr lvl="1"/>
            <a:r>
              <a:rPr lang="en-US" dirty="0" smtClean="0"/>
              <a:t>Smoking rate decreased 25%</a:t>
            </a:r>
          </a:p>
          <a:p>
            <a:pPr lvl="1"/>
            <a:r>
              <a:rPr lang="en-US" dirty="0" smtClean="0"/>
              <a:t>Govt. revenue increased 800%.</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457200" y="1752600"/>
            <a:ext cx="4648200" cy="3737804"/>
          </a:xfrm>
          <a:prstGeom prst="rect">
            <a:avLst/>
          </a:prstGeom>
          <a:noFill/>
          <a:ln w="9525">
            <a:noFill/>
            <a:miter lim="800000"/>
            <a:headEnd/>
            <a:tailEnd/>
          </a:ln>
          <a:effectLst/>
        </p:spPr>
      </p:pic>
    </p:spTree>
    <p:extLst>
      <p:ext uri="{BB962C8B-B14F-4D97-AF65-F5344CB8AC3E}">
        <p14:creationId xmlns:p14="http://schemas.microsoft.com/office/powerpoint/2010/main" xmlns="" val="346555480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Experience: </a:t>
            </a:r>
            <a:r>
              <a:rPr lang="en-US" dirty="0" smtClean="0"/>
              <a:t>Turkey</a:t>
            </a:r>
            <a:endParaRPr lang="en-US" dirty="0"/>
          </a:p>
        </p:txBody>
      </p:sp>
      <p:sp>
        <p:nvSpPr>
          <p:cNvPr id="4" name="Content Placeholder 3"/>
          <p:cNvSpPr>
            <a:spLocks noGrp="1"/>
          </p:cNvSpPr>
          <p:nvPr>
            <p:ph sz="half" idx="2"/>
          </p:nvPr>
        </p:nvSpPr>
        <p:spPr>
          <a:xfrm>
            <a:off x="5410200" y="1600200"/>
            <a:ext cx="3276600" cy="4525963"/>
          </a:xfrm>
        </p:spPr>
        <p:txBody>
          <a:bodyPr/>
          <a:lstStyle/>
          <a:p>
            <a:r>
              <a:rPr lang="en-US" dirty="0" smtClean="0"/>
              <a:t>Between 2005 </a:t>
            </a:r>
            <a:r>
              <a:rPr lang="en-US" dirty="0" smtClean="0"/>
              <a:t>and 2011</a:t>
            </a:r>
            <a:r>
              <a:rPr lang="en-US" dirty="0" smtClean="0"/>
              <a:t>, cigarette price increased by 195%</a:t>
            </a:r>
          </a:p>
          <a:p>
            <a:pPr lvl="1"/>
            <a:r>
              <a:rPr lang="en-US" dirty="0" smtClean="0"/>
              <a:t>Sales dropped by 15.5%</a:t>
            </a:r>
          </a:p>
          <a:p>
            <a:pPr lvl="1"/>
            <a:r>
              <a:rPr lang="en-US" dirty="0" smtClean="0"/>
              <a:t>Govt. revenue increased by 124%.</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457200" y="1676400"/>
            <a:ext cx="4745524" cy="3809999"/>
          </a:xfrm>
          <a:prstGeom prst="rect">
            <a:avLst/>
          </a:prstGeom>
          <a:noFill/>
          <a:ln w="9525">
            <a:noFill/>
            <a:miter lim="800000"/>
            <a:headEnd/>
            <a:tailEnd/>
          </a:ln>
          <a:effectLst/>
        </p:spPr>
      </p:pic>
    </p:spTree>
    <p:extLst>
      <p:ext uri="{BB962C8B-B14F-4D97-AF65-F5344CB8AC3E}">
        <p14:creationId xmlns:p14="http://schemas.microsoft.com/office/powerpoint/2010/main" xmlns="" val="299623090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Case of Bangladesh</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Cheap Tobacco Getting Cheaper</a:t>
            </a:r>
            <a:endParaRPr lang="en-SG" dirty="0"/>
          </a:p>
        </p:txBody>
      </p:sp>
      <p:sp>
        <p:nvSpPr>
          <p:cNvPr id="3" name="Content Placeholder 2"/>
          <p:cNvSpPr>
            <a:spLocks noGrp="1"/>
          </p:cNvSpPr>
          <p:nvPr>
            <p:ph sz="half" idx="1"/>
          </p:nvPr>
        </p:nvSpPr>
        <p:spPr>
          <a:xfrm>
            <a:off x="457200" y="1600201"/>
            <a:ext cx="8001000" cy="2133600"/>
          </a:xfrm>
        </p:spPr>
        <p:txBody>
          <a:bodyPr/>
          <a:lstStyle/>
          <a:p>
            <a:r>
              <a:rPr lang="en-SG" dirty="0" smtClean="0"/>
              <a:t>Real price of tobacco falling</a:t>
            </a:r>
          </a:p>
          <a:p>
            <a:pPr lvl="1"/>
            <a:r>
              <a:rPr lang="en-SG" dirty="0" smtClean="0"/>
              <a:t>Price not increasing as much as other products</a:t>
            </a:r>
            <a:endParaRPr lang="en-SG" dirty="0"/>
          </a:p>
          <a:p>
            <a:r>
              <a:rPr lang="en-SG" dirty="0" smtClean="0"/>
              <a:t>Per capita income increasing significantly</a:t>
            </a:r>
          </a:p>
          <a:p>
            <a:r>
              <a:rPr lang="en-SG" dirty="0" smtClean="0">
                <a:solidFill>
                  <a:srgbClr val="FF0000"/>
                </a:solidFill>
              </a:rPr>
              <a:t>Result: tobacco getting more and more affordable.</a:t>
            </a:r>
            <a:endParaRPr lang="en-SG" dirty="0">
              <a:solidFill>
                <a:srgbClr val="FF0000"/>
              </a:solidFill>
            </a:endParaRPr>
          </a:p>
        </p:txBody>
      </p:sp>
    </p:spTree>
    <p:extLst>
      <p:ext uri="{BB962C8B-B14F-4D97-AF65-F5344CB8AC3E}">
        <p14:creationId xmlns:p14="http://schemas.microsoft.com/office/powerpoint/2010/main" xmlns="" val="31315514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0" end="0"/>
                                            </p:txEl>
                                          </p:spTgt>
                                        </p:tgtEl>
                                      </p:cBhvr>
                                    </p:animEffect>
                                  </p:childTnLst>
                                </p:cTn>
                              </p:par>
                              <p:par>
                                <p:cTn id="9" presetID="12" presetClass="entr" presetSubtype="1"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1"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3"/>
          <p:cNvSpPr>
            <a:spLocks noGrp="1" noChangeArrowheads="1"/>
          </p:cNvSpPr>
          <p:nvPr>
            <p:ph type="title"/>
          </p:nvPr>
        </p:nvSpPr>
        <p:spPr/>
        <p:txBody>
          <a:bodyPr/>
          <a:lstStyle/>
          <a:p>
            <a:pPr eaLnBrk="1" hangingPunct="1"/>
            <a:r>
              <a:rPr lang="en-US" dirty="0" smtClean="0"/>
              <a:t>Price of Tobacco in BD</a:t>
            </a:r>
          </a:p>
        </p:txBody>
      </p:sp>
      <p:sp>
        <p:nvSpPr>
          <p:cNvPr id="8" name="TextBox 7"/>
          <p:cNvSpPr txBox="1"/>
          <p:nvPr/>
        </p:nvSpPr>
        <p:spPr>
          <a:xfrm>
            <a:off x="609600" y="1371600"/>
            <a:ext cx="8153400" cy="400110"/>
          </a:xfrm>
          <a:prstGeom prst="rect">
            <a:avLst/>
          </a:prstGeom>
          <a:noFill/>
        </p:spPr>
        <p:txBody>
          <a:bodyPr wrap="square" rtlCol="0">
            <a:spAutoFit/>
          </a:bodyPr>
          <a:lstStyle/>
          <a:p>
            <a:pPr algn="ctr">
              <a:defRPr sz="1050" b="1" i="0" u="none" strike="noStrike" kern="1200" baseline="0">
                <a:solidFill>
                  <a:prstClr val="black"/>
                </a:solidFill>
                <a:latin typeface="+mn-lt"/>
                <a:ea typeface="+mn-ea"/>
                <a:cs typeface="+mn-cs"/>
              </a:defRPr>
            </a:pPr>
            <a:r>
              <a:rPr lang="en-US" sz="2000" dirty="0" smtClean="0"/>
              <a:t>Price of Cigarettes per pack  in International Dollars, 2014 (WHO)</a:t>
            </a:r>
            <a:endParaRPr lang="en-US" sz="2000" dirty="0"/>
          </a:p>
        </p:txBody>
      </p:sp>
      <p:graphicFrame>
        <p:nvGraphicFramePr>
          <p:cNvPr id="10" name="Chart 9"/>
          <p:cNvGraphicFramePr/>
          <p:nvPr/>
        </p:nvGraphicFramePr>
        <p:xfrm>
          <a:off x="457201" y="1924420"/>
          <a:ext cx="8229600" cy="424777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theme/theme1.xml><?xml version="1.0" encoding="utf-8"?>
<a:theme xmlns:a="http://schemas.openxmlformats.org/drawingml/2006/main" name="CTFK_IN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CTFK_INT_template</Template>
  <TotalTime>1728</TotalTime>
  <Words>605</Words>
  <Application>Microsoft Office PowerPoint</Application>
  <PresentationFormat>On-screen Show (4:3)</PresentationFormat>
  <Paragraphs>70</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CTFK_INT_template</vt:lpstr>
      <vt:lpstr>Effectiveness of tobacco taxation: Global and Bangladesh Experience </vt:lpstr>
      <vt:lpstr>Why Taxing Tobacco?</vt:lpstr>
      <vt:lpstr>International Experience: Brazil</vt:lpstr>
      <vt:lpstr>International Experience: Mexico</vt:lpstr>
      <vt:lpstr>International Experience: South Africa</vt:lpstr>
      <vt:lpstr>International Experience: Turkey</vt:lpstr>
      <vt:lpstr>The Case of Bangladesh</vt:lpstr>
      <vt:lpstr>Cheap Tobacco Getting Cheaper</vt:lpstr>
      <vt:lpstr>Price of Tobacco in BD</vt:lpstr>
      <vt:lpstr>Percentage of per capita GDP (BDT) required purchasing 5000 sticks of bidi: BD</vt:lpstr>
      <vt:lpstr>Tobacco products become cheaper compare to other basic commodities: BD</vt:lpstr>
      <vt:lpstr>Slide 12</vt:lpstr>
      <vt:lpstr>Tobacco Taxes: win-win-win-win</vt:lpstr>
      <vt:lpstr>BUT industry agrees as well!</vt:lpstr>
    </vt:vector>
  </TitlesOfParts>
  <Company>CFTFK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Green</dc:creator>
  <cp:lastModifiedBy>PROGGA-012</cp:lastModifiedBy>
  <cp:revision>44</cp:revision>
  <cp:lastPrinted>2015-11-13T14:04:17Z</cp:lastPrinted>
  <dcterms:created xsi:type="dcterms:W3CDTF">2015-11-12T14:24:02Z</dcterms:created>
  <dcterms:modified xsi:type="dcterms:W3CDTF">2016-03-03T11:37:46Z</dcterms:modified>
</cp:coreProperties>
</file>