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370" r:id="rId2"/>
    <p:sldId id="339" r:id="rId3"/>
    <p:sldId id="367" r:id="rId4"/>
    <p:sldId id="360" r:id="rId5"/>
    <p:sldId id="369" r:id="rId6"/>
    <p:sldId id="342" r:id="rId7"/>
    <p:sldId id="343" r:id="rId8"/>
    <p:sldId id="344" r:id="rId9"/>
    <p:sldId id="345" r:id="rId10"/>
    <p:sldId id="346" r:id="rId11"/>
    <p:sldId id="347" r:id="rId12"/>
    <p:sldId id="348" r:id="rId13"/>
    <p:sldId id="349" r:id="rId14"/>
    <p:sldId id="357" r:id="rId15"/>
    <p:sldId id="358" r:id="rId16"/>
    <p:sldId id="361" r:id="rId17"/>
    <p:sldId id="376" r:id="rId18"/>
    <p:sldId id="362" r:id="rId19"/>
    <p:sldId id="377" r:id="rId20"/>
    <p:sldId id="363" r:id="rId21"/>
    <p:sldId id="364" r:id="rId22"/>
    <p:sldId id="365" r:id="rId23"/>
    <p:sldId id="351" r:id="rId24"/>
    <p:sldId id="373" r:id="rId25"/>
    <p:sldId id="374" r:id="rId26"/>
    <p:sldId id="375" r:id="rId27"/>
    <p:sldId id="35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05" autoAdjust="0"/>
    <p:restoredTop sz="71518" autoAdjust="0"/>
  </p:normalViewPr>
  <p:slideViewPr>
    <p:cSldViewPr>
      <p:cViewPr>
        <p:scale>
          <a:sx n="61" d="100"/>
          <a:sy n="61" d="100"/>
        </p:scale>
        <p:origin x="-138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B9137-E924-4AA4-AC38-E3834784D6CE}" type="doc">
      <dgm:prSet loTypeId="urn:microsoft.com/office/officeart/2008/layout/LinedList" loCatId="list" qsTypeId="urn:microsoft.com/office/officeart/2005/8/quickstyle/simple5" qsCatId="simple" csTypeId="urn:microsoft.com/office/officeart/2005/8/colors/colorful1" csCatId="colorful" phldr="1"/>
      <dgm:spPr/>
      <dgm:t>
        <a:bodyPr/>
        <a:lstStyle/>
        <a:p>
          <a:endParaRPr lang="en-US"/>
        </a:p>
      </dgm:t>
    </dgm:pt>
    <dgm:pt modelId="{FECB39F3-7957-4FDF-9F44-CFF4271A6C88}">
      <dgm:prSet phldrT="[Text]"/>
      <dgm:spPr/>
      <dgm:t>
        <a:bodyPr/>
        <a:lstStyle/>
        <a:p>
          <a:pPr algn="l"/>
          <a:r>
            <a:rPr lang="en-US" dirty="0"/>
            <a:t>One of the largest tobacco consuming countries in the world </a:t>
          </a:r>
        </a:p>
      </dgm:t>
    </dgm:pt>
    <dgm:pt modelId="{6985D339-9FB6-4695-8025-6B60F773331F}" type="parTrans" cxnId="{AD34FEAE-6708-4289-AF01-130B2616C34C}">
      <dgm:prSet/>
      <dgm:spPr/>
      <dgm:t>
        <a:bodyPr/>
        <a:lstStyle/>
        <a:p>
          <a:pPr algn="l"/>
          <a:endParaRPr lang="en-US"/>
        </a:p>
      </dgm:t>
    </dgm:pt>
    <dgm:pt modelId="{9FDDF255-3888-4BE8-ACAD-585E0AA8702A}" type="sibTrans" cxnId="{AD34FEAE-6708-4289-AF01-130B2616C34C}">
      <dgm:prSet/>
      <dgm:spPr/>
      <dgm:t>
        <a:bodyPr/>
        <a:lstStyle/>
        <a:p>
          <a:pPr algn="l"/>
          <a:endParaRPr lang="en-US"/>
        </a:p>
      </dgm:t>
    </dgm:pt>
    <dgm:pt modelId="{8ADEBB04-25BB-4751-8DD3-541A85F58A1F}">
      <dgm:prSet phldrT="[Text]"/>
      <dgm:spPr/>
      <dgm:t>
        <a:bodyPr/>
        <a:lstStyle/>
        <a:p>
          <a:pPr algn="l"/>
          <a:r>
            <a:rPr lang="en-US" dirty="0"/>
            <a:t>58% of all men and 29% of all women consume some form of tobacco, whether smoked or smokeless.</a:t>
          </a:r>
        </a:p>
      </dgm:t>
    </dgm:pt>
    <dgm:pt modelId="{1E1CEAD7-46D1-4D08-92BA-DBE24BC2EBE6}" type="parTrans" cxnId="{47357EA3-4CE3-46BD-8EE2-291D6AC1E489}">
      <dgm:prSet/>
      <dgm:spPr/>
      <dgm:t>
        <a:bodyPr/>
        <a:lstStyle/>
        <a:p>
          <a:pPr algn="l"/>
          <a:endParaRPr lang="en-US"/>
        </a:p>
      </dgm:t>
    </dgm:pt>
    <dgm:pt modelId="{291ABFE3-9C33-4F55-9E38-EC52ECE3FDBD}" type="sibTrans" cxnId="{47357EA3-4CE3-46BD-8EE2-291D6AC1E489}">
      <dgm:prSet/>
      <dgm:spPr/>
      <dgm:t>
        <a:bodyPr/>
        <a:lstStyle/>
        <a:p>
          <a:pPr algn="l"/>
          <a:endParaRPr lang="en-US"/>
        </a:p>
      </dgm:t>
    </dgm:pt>
    <dgm:pt modelId="{9AF017AE-B0E3-4686-9572-E62CE4BCADE9}">
      <dgm:prSet phldrT="[Text]"/>
      <dgm:spPr/>
      <dgm:t>
        <a:bodyPr/>
        <a:lstStyle/>
        <a:p>
          <a:pPr algn="l"/>
          <a:r>
            <a:rPr lang="en-US" dirty="0"/>
            <a:t>Over 46 million (43%) adults consuming cigarettes, bidis, smokeless tobacco, or other tobacco products.</a:t>
          </a:r>
        </a:p>
      </dgm:t>
    </dgm:pt>
    <dgm:pt modelId="{55B485AB-D77A-4B9F-BDE1-E62FC81D76B0}" type="parTrans" cxnId="{D9F06E80-E5EB-4271-AD60-D7827656FF37}">
      <dgm:prSet/>
      <dgm:spPr/>
      <dgm:t>
        <a:bodyPr/>
        <a:lstStyle/>
        <a:p>
          <a:pPr algn="l"/>
          <a:endParaRPr lang="en-US"/>
        </a:p>
      </dgm:t>
    </dgm:pt>
    <dgm:pt modelId="{91C349BA-5213-4155-8925-CE36FC85A661}" type="sibTrans" cxnId="{D9F06E80-E5EB-4271-AD60-D7827656FF37}">
      <dgm:prSet/>
      <dgm:spPr/>
      <dgm:t>
        <a:bodyPr/>
        <a:lstStyle/>
        <a:p>
          <a:pPr algn="l"/>
          <a:endParaRPr lang="en-US"/>
        </a:p>
      </dgm:t>
    </dgm:pt>
    <dgm:pt modelId="{DAD14E19-4F19-4CF5-9F1D-0CC52154C17A}">
      <dgm:prSet phldrT="[Text]"/>
      <dgm:spPr/>
      <dgm:t>
        <a:bodyPr/>
        <a:lstStyle/>
        <a:p>
          <a:pPr algn="l"/>
          <a:r>
            <a:rPr lang="en-US" dirty="0"/>
            <a:t>28% of women and 26% of men use smokeless tobacco.</a:t>
          </a:r>
        </a:p>
      </dgm:t>
    </dgm:pt>
    <dgm:pt modelId="{D2631BA8-5569-4729-B372-D8335FC56C9E}" type="parTrans" cxnId="{9C19372F-B5BE-4689-A8CB-BB88521EC50E}">
      <dgm:prSet/>
      <dgm:spPr/>
      <dgm:t>
        <a:bodyPr/>
        <a:lstStyle/>
        <a:p>
          <a:pPr algn="l"/>
          <a:endParaRPr lang="en-US"/>
        </a:p>
      </dgm:t>
    </dgm:pt>
    <dgm:pt modelId="{4C7A5974-913E-4EB9-BF04-879439F8F79B}" type="sibTrans" cxnId="{9C19372F-B5BE-4689-A8CB-BB88521EC50E}">
      <dgm:prSet/>
      <dgm:spPr/>
      <dgm:t>
        <a:bodyPr/>
        <a:lstStyle/>
        <a:p>
          <a:pPr algn="l"/>
          <a:endParaRPr lang="en-US"/>
        </a:p>
      </dgm:t>
    </dgm:pt>
    <dgm:pt modelId="{72898F6F-0197-43CE-A80C-0813B554096E}">
      <dgm:prSet phldrT="[Text]"/>
      <dgm:spPr/>
      <dgm:t>
        <a:bodyPr/>
        <a:lstStyle/>
        <a:p>
          <a:pPr algn="l"/>
          <a:r>
            <a:rPr lang="en-US" dirty="0"/>
            <a:t>Nearly 7% of 13-15 year olds use tobacco products.</a:t>
          </a:r>
        </a:p>
      </dgm:t>
    </dgm:pt>
    <dgm:pt modelId="{1030166F-5C87-4596-A478-5BB4A3039E56}" type="parTrans" cxnId="{DBB47038-6DDB-493E-82F6-FA4B43F12D85}">
      <dgm:prSet/>
      <dgm:spPr/>
      <dgm:t>
        <a:bodyPr/>
        <a:lstStyle/>
        <a:p>
          <a:pPr algn="l"/>
          <a:endParaRPr lang="en-US"/>
        </a:p>
      </dgm:t>
    </dgm:pt>
    <dgm:pt modelId="{DC6F5421-9505-4E63-B20C-562EEEE61547}" type="sibTrans" cxnId="{DBB47038-6DDB-493E-82F6-FA4B43F12D85}">
      <dgm:prSet/>
      <dgm:spPr/>
      <dgm:t>
        <a:bodyPr/>
        <a:lstStyle/>
        <a:p>
          <a:pPr algn="l"/>
          <a:endParaRPr lang="en-US"/>
        </a:p>
      </dgm:t>
    </dgm:pt>
    <dgm:pt modelId="{3F26EAE8-FE6A-4E37-A951-801B4E3CAB9A}" type="pres">
      <dgm:prSet presAssocID="{633B9137-E924-4AA4-AC38-E3834784D6CE}" presName="vert0" presStyleCnt="0">
        <dgm:presLayoutVars>
          <dgm:dir/>
          <dgm:animOne val="branch"/>
          <dgm:animLvl val="lvl"/>
        </dgm:presLayoutVars>
      </dgm:prSet>
      <dgm:spPr/>
      <dgm:t>
        <a:bodyPr/>
        <a:lstStyle/>
        <a:p>
          <a:endParaRPr lang="en-US"/>
        </a:p>
      </dgm:t>
    </dgm:pt>
    <dgm:pt modelId="{9015801E-87BE-4022-861E-CCB8EF7C174C}" type="pres">
      <dgm:prSet presAssocID="{FECB39F3-7957-4FDF-9F44-CFF4271A6C88}" presName="thickLine" presStyleLbl="alignNode1" presStyleIdx="0" presStyleCnt="5"/>
      <dgm:spPr/>
    </dgm:pt>
    <dgm:pt modelId="{66E6DA9D-ACF9-4124-8D31-2D54FE6BC0ED}" type="pres">
      <dgm:prSet presAssocID="{FECB39F3-7957-4FDF-9F44-CFF4271A6C88}" presName="horz1" presStyleCnt="0"/>
      <dgm:spPr/>
    </dgm:pt>
    <dgm:pt modelId="{1C5B9970-7D15-4BF3-8501-8D58A870E916}" type="pres">
      <dgm:prSet presAssocID="{FECB39F3-7957-4FDF-9F44-CFF4271A6C88}" presName="tx1" presStyleLbl="revTx" presStyleIdx="0" presStyleCnt="5"/>
      <dgm:spPr/>
      <dgm:t>
        <a:bodyPr/>
        <a:lstStyle/>
        <a:p>
          <a:endParaRPr lang="en-US"/>
        </a:p>
      </dgm:t>
    </dgm:pt>
    <dgm:pt modelId="{179BD206-1254-467B-A242-8BB2D5D0DFCF}" type="pres">
      <dgm:prSet presAssocID="{FECB39F3-7957-4FDF-9F44-CFF4271A6C88}" presName="vert1" presStyleCnt="0"/>
      <dgm:spPr/>
    </dgm:pt>
    <dgm:pt modelId="{8A18846F-C9DE-4911-96F5-2673C8450B6A}" type="pres">
      <dgm:prSet presAssocID="{9AF017AE-B0E3-4686-9572-E62CE4BCADE9}" presName="thickLine" presStyleLbl="alignNode1" presStyleIdx="1" presStyleCnt="5"/>
      <dgm:spPr/>
    </dgm:pt>
    <dgm:pt modelId="{99430F2D-7EEE-4A0D-A294-757F0F5CFDB5}" type="pres">
      <dgm:prSet presAssocID="{9AF017AE-B0E3-4686-9572-E62CE4BCADE9}" presName="horz1" presStyleCnt="0"/>
      <dgm:spPr/>
    </dgm:pt>
    <dgm:pt modelId="{CD7DDAC4-897A-4708-AE41-BC2747083A3A}" type="pres">
      <dgm:prSet presAssocID="{9AF017AE-B0E3-4686-9572-E62CE4BCADE9}" presName="tx1" presStyleLbl="revTx" presStyleIdx="1" presStyleCnt="5"/>
      <dgm:spPr/>
      <dgm:t>
        <a:bodyPr/>
        <a:lstStyle/>
        <a:p>
          <a:endParaRPr lang="en-US"/>
        </a:p>
      </dgm:t>
    </dgm:pt>
    <dgm:pt modelId="{70A80105-EB4C-4424-AA88-4812B00A6EA1}" type="pres">
      <dgm:prSet presAssocID="{9AF017AE-B0E3-4686-9572-E62CE4BCADE9}" presName="vert1" presStyleCnt="0"/>
      <dgm:spPr/>
    </dgm:pt>
    <dgm:pt modelId="{674B5E63-ECC4-4343-B68F-BFE70F1A26C4}" type="pres">
      <dgm:prSet presAssocID="{8ADEBB04-25BB-4751-8DD3-541A85F58A1F}" presName="thickLine" presStyleLbl="alignNode1" presStyleIdx="2" presStyleCnt="5"/>
      <dgm:spPr/>
    </dgm:pt>
    <dgm:pt modelId="{9F985947-1142-4510-BC1E-9BBC670446BA}" type="pres">
      <dgm:prSet presAssocID="{8ADEBB04-25BB-4751-8DD3-541A85F58A1F}" presName="horz1" presStyleCnt="0"/>
      <dgm:spPr/>
    </dgm:pt>
    <dgm:pt modelId="{BDBA6A5D-BE12-4675-AFDE-70C5FDE6830B}" type="pres">
      <dgm:prSet presAssocID="{8ADEBB04-25BB-4751-8DD3-541A85F58A1F}" presName="tx1" presStyleLbl="revTx" presStyleIdx="2" presStyleCnt="5"/>
      <dgm:spPr/>
      <dgm:t>
        <a:bodyPr/>
        <a:lstStyle/>
        <a:p>
          <a:endParaRPr lang="en-US"/>
        </a:p>
      </dgm:t>
    </dgm:pt>
    <dgm:pt modelId="{4DE75B70-1DC1-4B24-89A6-3573F92474EE}" type="pres">
      <dgm:prSet presAssocID="{8ADEBB04-25BB-4751-8DD3-541A85F58A1F}" presName="vert1" presStyleCnt="0"/>
      <dgm:spPr/>
    </dgm:pt>
    <dgm:pt modelId="{055A2637-FE3D-4366-AC4A-0E92E7DFBFA3}" type="pres">
      <dgm:prSet presAssocID="{DAD14E19-4F19-4CF5-9F1D-0CC52154C17A}" presName="thickLine" presStyleLbl="alignNode1" presStyleIdx="3" presStyleCnt="5"/>
      <dgm:spPr/>
    </dgm:pt>
    <dgm:pt modelId="{41460119-46FE-44FF-9C95-E58AF700F632}" type="pres">
      <dgm:prSet presAssocID="{DAD14E19-4F19-4CF5-9F1D-0CC52154C17A}" presName="horz1" presStyleCnt="0"/>
      <dgm:spPr/>
    </dgm:pt>
    <dgm:pt modelId="{EDB7EDD7-DFEA-419D-AE8B-6AAAEAF97FB7}" type="pres">
      <dgm:prSet presAssocID="{DAD14E19-4F19-4CF5-9F1D-0CC52154C17A}" presName="tx1" presStyleLbl="revTx" presStyleIdx="3" presStyleCnt="5"/>
      <dgm:spPr/>
      <dgm:t>
        <a:bodyPr/>
        <a:lstStyle/>
        <a:p>
          <a:endParaRPr lang="en-US"/>
        </a:p>
      </dgm:t>
    </dgm:pt>
    <dgm:pt modelId="{CD584A00-1B06-4B2B-B380-1C10E564670A}" type="pres">
      <dgm:prSet presAssocID="{DAD14E19-4F19-4CF5-9F1D-0CC52154C17A}" presName="vert1" presStyleCnt="0"/>
      <dgm:spPr/>
    </dgm:pt>
    <dgm:pt modelId="{F24BC90E-00F3-4956-AF95-CE68F408E2B2}" type="pres">
      <dgm:prSet presAssocID="{72898F6F-0197-43CE-A80C-0813B554096E}" presName="thickLine" presStyleLbl="alignNode1" presStyleIdx="4" presStyleCnt="5"/>
      <dgm:spPr/>
    </dgm:pt>
    <dgm:pt modelId="{2AD215D1-28FE-4DA5-892B-0F6CCB34D03B}" type="pres">
      <dgm:prSet presAssocID="{72898F6F-0197-43CE-A80C-0813B554096E}" presName="horz1" presStyleCnt="0"/>
      <dgm:spPr/>
    </dgm:pt>
    <dgm:pt modelId="{9C0DDB1C-9D0F-4F79-B160-CD1215125126}" type="pres">
      <dgm:prSet presAssocID="{72898F6F-0197-43CE-A80C-0813B554096E}" presName="tx1" presStyleLbl="revTx" presStyleIdx="4" presStyleCnt="5"/>
      <dgm:spPr/>
      <dgm:t>
        <a:bodyPr/>
        <a:lstStyle/>
        <a:p>
          <a:endParaRPr lang="en-US"/>
        </a:p>
      </dgm:t>
    </dgm:pt>
    <dgm:pt modelId="{3DFA663F-41A3-4124-BB81-E53AEC5C50E7}" type="pres">
      <dgm:prSet presAssocID="{72898F6F-0197-43CE-A80C-0813B554096E}" presName="vert1" presStyleCnt="0"/>
      <dgm:spPr/>
    </dgm:pt>
  </dgm:ptLst>
  <dgm:cxnLst>
    <dgm:cxn modelId="{02AB2D46-0D27-C94D-8F08-328F7F797703}" type="presOf" srcId="{FECB39F3-7957-4FDF-9F44-CFF4271A6C88}" destId="{1C5B9970-7D15-4BF3-8501-8D58A870E916}" srcOrd="0" destOrd="0" presId="urn:microsoft.com/office/officeart/2008/layout/LinedList"/>
    <dgm:cxn modelId="{DBB47038-6DDB-493E-82F6-FA4B43F12D85}" srcId="{633B9137-E924-4AA4-AC38-E3834784D6CE}" destId="{72898F6F-0197-43CE-A80C-0813B554096E}" srcOrd="4" destOrd="0" parTransId="{1030166F-5C87-4596-A478-5BB4A3039E56}" sibTransId="{DC6F5421-9505-4E63-B20C-562EEEE61547}"/>
    <dgm:cxn modelId="{19BB8E58-3EA6-C346-8774-A1B0B1AAF006}" type="presOf" srcId="{633B9137-E924-4AA4-AC38-E3834784D6CE}" destId="{3F26EAE8-FE6A-4E37-A951-801B4E3CAB9A}" srcOrd="0" destOrd="0" presId="urn:microsoft.com/office/officeart/2008/layout/LinedList"/>
    <dgm:cxn modelId="{060386BD-391E-C846-836C-F6D3764ECA9E}" type="presOf" srcId="{9AF017AE-B0E3-4686-9572-E62CE4BCADE9}" destId="{CD7DDAC4-897A-4708-AE41-BC2747083A3A}" srcOrd="0" destOrd="0" presId="urn:microsoft.com/office/officeart/2008/layout/LinedList"/>
    <dgm:cxn modelId="{DCEB1C4F-72F2-AB43-A7DA-E1713AD9DBA2}" type="presOf" srcId="{8ADEBB04-25BB-4751-8DD3-541A85F58A1F}" destId="{BDBA6A5D-BE12-4675-AFDE-70C5FDE6830B}" srcOrd="0" destOrd="0" presId="urn:microsoft.com/office/officeart/2008/layout/LinedList"/>
    <dgm:cxn modelId="{47357EA3-4CE3-46BD-8EE2-291D6AC1E489}" srcId="{633B9137-E924-4AA4-AC38-E3834784D6CE}" destId="{8ADEBB04-25BB-4751-8DD3-541A85F58A1F}" srcOrd="2" destOrd="0" parTransId="{1E1CEAD7-46D1-4D08-92BA-DBE24BC2EBE6}" sibTransId="{291ABFE3-9C33-4F55-9E38-EC52ECE3FDBD}"/>
    <dgm:cxn modelId="{D5BB8300-FF32-BE46-9F78-EA39DF3A409D}" type="presOf" srcId="{72898F6F-0197-43CE-A80C-0813B554096E}" destId="{9C0DDB1C-9D0F-4F79-B160-CD1215125126}" srcOrd="0" destOrd="0" presId="urn:microsoft.com/office/officeart/2008/layout/LinedList"/>
    <dgm:cxn modelId="{0137DB54-2AA5-314B-B75D-0E302A6B9E36}" type="presOf" srcId="{DAD14E19-4F19-4CF5-9F1D-0CC52154C17A}" destId="{EDB7EDD7-DFEA-419D-AE8B-6AAAEAF97FB7}" srcOrd="0" destOrd="0" presId="urn:microsoft.com/office/officeart/2008/layout/LinedList"/>
    <dgm:cxn modelId="{D9F06E80-E5EB-4271-AD60-D7827656FF37}" srcId="{633B9137-E924-4AA4-AC38-E3834784D6CE}" destId="{9AF017AE-B0E3-4686-9572-E62CE4BCADE9}" srcOrd="1" destOrd="0" parTransId="{55B485AB-D77A-4B9F-BDE1-E62FC81D76B0}" sibTransId="{91C349BA-5213-4155-8925-CE36FC85A661}"/>
    <dgm:cxn modelId="{9C19372F-B5BE-4689-A8CB-BB88521EC50E}" srcId="{633B9137-E924-4AA4-AC38-E3834784D6CE}" destId="{DAD14E19-4F19-4CF5-9F1D-0CC52154C17A}" srcOrd="3" destOrd="0" parTransId="{D2631BA8-5569-4729-B372-D8335FC56C9E}" sibTransId="{4C7A5974-913E-4EB9-BF04-879439F8F79B}"/>
    <dgm:cxn modelId="{AD34FEAE-6708-4289-AF01-130B2616C34C}" srcId="{633B9137-E924-4AA4-AC38-E3834784D6CE}" destId="{FECB39F3-7957-4FDF-9F44-CFF4271A6C88}" srcOrd="0" destOrd="0" parTransId="{6985D339-9FB6-4695-8025-6B60F773331F}" sibTransId="{9FDDF255-3888-4BE8-ACAD-585E0AA8702A}"/>
    <dgm:cxn modelId="{0FD4245F-D02A-C649-B628-9E69C0264F5F}" type="presParOf" srcId="{3F26EAE8-FE6A-4E37-A951-801B4E3CAB9A}" destId="{9015801E-87BE-4022-861E-CCB8EF7C174C}" srcOrd="0" destOrd="0" presId="urn:microsoft.com/office/officeart/2008/layout/LinedList"/>
    <dgm:cxn modelId="{50BC1F2B-1554-D34D-B886-26A0A2DA6682}" type="presParOf" srcId="{3F26EAE8-FE6A-4E37-A951-801B4E3CAB9A}" destId="{66E6DA9D-ACF9-4124-8D31-2D54FE6BC0ED}" srcOrd="1" destOrd="0" presId="urn:microsoft.com/office/officeart/2008/layout/LinedList"/>
    <dgm:cxn modelId="{ACD80377-883A-5C45-92BA-4240B845B009}" type="presParOf" srcId="{66E6DA9D-ACF9-4124-8D31-2D54FE6BC0ED}" destId="{1C5B9970-7D15-4BF3-8501-8D58A870E916}" srcOrd="0" destOrd="0" presId="urn:microsoft.com/office/officeart/2008/layout/LinedList"/>
    <dgm:cxn modelId="{CE40D14E-D592-7C42-A7BD-CAB329DAA2A6}" type="presParOf" srcId="{66E6DA9D-ACF9-4124-8D31-2D54FE6BC0ED}" destId="{179BD206-1254-467B-A242-8BB2D5D0DFCF}" srcOrd="1" destOrd="0" presId="urn:microsoft.com/office/officeart/2008/layout/LinedList"/>
    <dgm:cxn modelId="{CD1C1266-7541-EA48-A007-46A0B419EC45}" type="presParOf" srcId="{3F26EAE8-FE6A-4E37-A951-801B4E3CAB9A}" destId="{8A18846F-C9DE-4911-96F5-2673C8450B6A}" srcOrd="2" destOrd="0" presId="urn:microsoft.com/office/officeart/2008/layout/LinedList"/>
    <dgm:cxn modelId="{7B81F3E0-2F79-B54A-8584-8F64415A5033}" type="presParOf" srcId="{3F26EAE8-FE6A-4E37-A951-801B4E3CAB9A}" destId="{99430F2D-7EEE-4A0D-A294-757F0F5CFDB5}" srcOrd="3" destOrd="0" presId="urn:microsoft.com/office/officeart/2008/layout/LinedList"/>
    <dgm:cxn modelId="{FE536F1C-E793-3C4A-9A56-27579BDD5E65}" type="presParOf" srcId="{99430F2D-7EEE-4A0D-A294-757F0F5CFDB5}" destId="{CD7DDAC4-897A-4708-AE41-BC2747083A3A}" srcOrd="0" destOrd="0" presId="urn:microsoft.com/office/officeart/2008/layout/LinedList"/>
    <dgm:cxn modelId="{82E8867A-F289-BC44-B174-771BE6D7F31B}" type="presParOf" srcId="{99430F2D-7EEE-4A0D-A294-757F0F5CFDB5}" destId="{70A80105-EB4C-4424-AA88-4812B00A6EA1}" srcOrd="1" destOrd="0" presId="urn:microsoft.com/office/officeart/2008/layout/LinedList"/>
    <dgm:cxn modelId="{21D2B249-A7B3-6842-90F7-3EF6A474CDEC}" type="presParOf" srcId="{3F26EAE8-FE6A-4E37-A951-801B4E3CAB9A}" destId="{674B5E63-ECC4-4343-B68F-BFE70F1A26C4}" srcOrd="4" destOrd="0" presId="urn:microsoft.com/office/officeart/2008/layout/LinedList"/>
    <dgm:cxn modelId="{218B055F-2278-D444-8C8B-6BDFA1E3D60F}" type="presParOf" srcId="{3F26EAE8-FE6A-4E37-A951-801B4E3CAB9A}" destId="{9F985947-1142-4510-BC1E-9BBC670446BA}" srcOrd="5" destOrd="0" presId="urn:microsoft.com/office/officeart/2008/layout/LinedList"/>
    <dgm:cxn modelId="{B9CF6E18-A6CE-D544-A42F-21CD848CFA9D}" type="presParOf" srcId="{9F985947-1142-4510-BC1E-9BBC670446BA}" destId="{BDBA6A5D-BE12-4675-AFDE-70C5FDE6830B}" srcOrd="0" destOrd="0" presId="urn:microsoft.com/office/officeart/2008/layout/LinedList"/>
    <dgm:cxn modelId="{94C42B87-6979-FA48-827C-0D627736D389}" type="presParOf" srcId="{9F985947-1142-4510-BC1E-9BBC670446BA}" destId="{4DE75B70-1DC1-4B24-89A6-3573F92474EE}" srcOrd="1" destOrd="0" presId="urn:microsoft.com/office/officeart/2008/layout/LinedList"/>
    <dgm:cxn modelId="{5EFD3925-B5B9-984F-9715-0B31789C5727}" type="presParOf" srcId="{3F26EAE8-FE6A-4E37-A951-801B4E3CAB9A}" destId="{055A2637-FE3D-4366-AC4A-0E92E7DFBFA3}" srcOrd="6" destOrd="0" presId="urn:microsoft.com/office/officeart/2008/layout/LinedList"/>
    <dgm:cxn modelId="{5884767E-C19C-BA49-AECD-AE9747056BE9}" type="presParOf" srcId="{3F26EAE8-FE6A-4E37-A951-801B4E3CAB9A}" destId="{41460119-46FE-44FF-9C95-E58AF700F632}" srcOrd="7" destOrd="0" presId="urn:microsoft.com/office/officeart/2008/layout/LinedList"/>
    <dgm:cxn modelId="{2B39E504-D317-D543-8867-A95D637ABE93}" type="presParOf" srcId="{41460119-46FE-44FF-9C95-E58AF700F632}" destId="{EDB7EDD7-DFEA-419D-AE8B-6AAAEAF97FB7}" srcOrd="0" destOrd="0" presId="urn:microsoft.com/office/officeart/2008/layout/LinedList"/>
    <dgm:cxn modelId="{361B4631-34A2-9947-8951-8345E0CEC94F}" type="presParOf" srcId="{41460119-46FE-44FF-9C95-E58AF700F632}" destId="{CD584A00-1B06-4B2B-B380-1C10E564670A}" srcOrd="1" destOrd="0" presId="urn:microsoft.com/office/officeart/2008/layout/LinedList"/>
    <dgm:cxn modelId="{4A6AB07C-F541-5946-8773-EFB104BB6392}" type="presParOf" srcId="{3F26EAE8-FE6A-4E37-A951-801B4E3CAB9A}" destId="{F24BC90E-00F3-4956-AF95-CE68F408E2B2}" srcOrd="8" destOrd="0" presId="urn:microsoft.com/office/officeart/2008/layout/LinedList"/>
    <dgm:cxn modelId="{25DAA338-F78E-7A41-87AD-F14CD980962F}" type="presParOf" srcId="{3F26EAE8-FE6A-4E37-A951-801B4E3CAB9A}" destId="{2AD215D1-28FE-4DA5-892B-0F6CCB34D03B}" srcOrd="9" destOrd="0" presId="urn:microsoft.com/office/officeart/2008/layout/LinedList"/>
    <dgm:cxn modelId="{34E3A82D-7C2A-1047-8D74-E120B3C599CD}" type="presParOf" srcId="{2AD215D1-28FE-4DA5-892B-0F6CCB34D03B}" destId="{9C0DDB1C-9D0F-4F79-B160-CD1215125126}" srcOrd="0" destOrd="0" presId="urn:microsoft.com/office/officeart/2008/layout/LinedList"/>
    <dgm:cxn modelId="{D4F2D65D-5B56-364A-B724-B307D423BD81}" type="presParOf" srcId="{2AD215D1-28FE-4DA5-892B-0F6CCB34D03B}" destId="{3DFA663F-41A3-4124-BB81-E53AEC5C50E7}"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5801E-87BE-4022-861E-CCB8EF7C174C}">
      <dsp:nvSpPr>
        <dsp:cNvPr id="0" name=""/>
        <dsp:cNvSpPr/>
      </dsp:nvSpPr>
      <dsp:spPr>
        <a:xfrm>
          <a:off x="0" y="639"/>
          <a:ext cx="7797552" cy="0"/>
        </a:xfrm>
        <a:prstGeom prst="lin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C5B9970-7D15-4BF3-8501-8D58A870E916}">
      <dsp:nvSpPr>
        <dsp:cNvPr id="0" name=""/>
        <dsp:cNvSpPr/>
      </dsp:nvSpPr>
      <dsp:spPr>
        <a:xfrm>
          <a:off x="0" y="639"/>
          <a:ext cx="7797552" cy="104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One of the largest tobacco consuming countries in the world </a:t>
          </a:r>
        </a:p>
      </dsp:txBody>
      <dsp:txXfrm>
        <a:off x="0" y="639"/>
        <a:ext cx="7797552" cy="1048263"/>
      </dsp:txXfrm>
    </dsp:sp>
    <dsp:sp modelId="{8A18846F-C9DE-4911-96F5-2673C8450B6A}">
      <dsp:nvSpPr>
        <dsp:cNvPr id="0" name=""/>
        <dsp:cNvSpPr/>
      </dsp:nvSpPr>
      <dsp:spPr>
        <a:xfrm>
          <a:off x="0" y="1048902"/>
          <a:ext cx="7797552"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CD7DDAC4-897A-4708-AE41-BC2747083A3A}">
      <dsp:nvSpPr>
        <dsp:cNvPr id="0" name=""/>
        <dsp:cNvSpPr/>
      </dsp:nvSpPr>
      <dsp:spPr>
        <a:xfrm>
          <a:off x="0" y="1048902"/>
          <a:ext cx="7797552" cy="104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Over 46 million (43%) adults consuming cigarettes, bidis, smokeless tobacco, or other tobacco products.</a:t>
          </a:r>
        </a:p>
      </dsp:txBody>
      <dsp:txXfrm>
        <a:off x="0" y="1048902"/>
        <a:ext cx="7797552" cy="1048263"/>
      </dsp:txXfrm>
    </dsp:sp>
    <dsp:sp modelId="{674B5E63-ECC4-4343-B68F-BFE70F1A26C4}">
      <dsp:nvSpPr>
        <dsp:cNvPr id="0" name=""/>
        <dsp:cNvSpPr/>
      </dsp:nvSpPr>
      <dsp:spPr>
        <a:xfrm>
          <a:off x="0" y="2097165"/>
          <a:ext cx="7797552"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BDBA6A5D-BE12-4675-AFDE-70C5FDE6830B}">
      <dsp:nvSpPr>
        <dsp:cNvPr id="0" name=""/>
        <dsp:cNvSpPr/>
      </dsp:nvSpPr>
      <dsp:spPr>
        <a:xfrm>
          <a:off x="0" y="2097165"/>
          <a:ext cx="7797552" cy="104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58% of all men and 29% of all women consume some form of tobacco, whether smoked or smokeless.</a:t>
          </a:r>
        </a:p>
      </dsp:txBody>
      <dsp:txXfrm>
        <a:off x="0" y="2097165"/>
        <a:ext cx="7797552" cy="1048263"/>
      </dsp:txXfrm>
    </dsp:sp>
    <dsp:sp modelId="{055A2637-FE3D-4366-AC4A-0E92E7DFBFA3}">
      <dsp:nvSpPr>
        <dsp:cNvPr id="0" name=""/>
        <dsp:cNvSpPr/>
      </dsp:nvSpPr>
      <dsp:spPr>
        <a:xfrm>
          <a:off x="0" y="3145429"/>
          <a:ext cx="7797552" cy="0"/>
        </a:xfrm>
        <a:prstGeom prst="lin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EDB7EDD7-DFEA-419D-AE8B-6AAAEAF97FB7}">
      <dsp:nvSpPr>
        <dsp:cNvPr id="0" name=""/>
        <dsp:cNvSpPr/>
      </dsp:nvSpPr>
      <dsp:spPr>
        <a:xfrm>
          <a:off x="0" y="3145429"/>
          <a:ext cx="7797552" cy="104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28% of women and 26% of men use smokeless tobacco.</a:t>
          </a:r>
        </a:p>
      </dsp:txBody>
      <dsp:txXfrm>
        <a:off x="0" y="3145429"/>
        <a:ext cx="7797552" cy="1048263"/>
      </dsp:txXfrm>
    </dsp:sp>
    <dsp:sp modelId="{F24BC90E-00F3-4956-AF95-CE68F408E2B2}">
      <dsp:nvSpPr>
        <dsp:cNvPr id="0" name=""/>
        <dsp:cNvSpPr/>
      </dsp:nvSpPr>
      <dsp:spPr>
        <a:xfrm>
          <a:off x="0" y="4193692"/>
          <a:ext cx="7797552" cy="0"/>
        </a:xfrm>
        <a:prstGeom prst="lin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9C0DDB1C-9D0F-4F79-B160-CD1215125126}">
      <dsp:nvSpPr>
        <dsp:cNvPr id="0" name=""/>
        <dsp:cNvSpPr/>
      </dsp:nvSpPr>
      <dsp:spPr>
        <a:xfrm>
          <a:off x="0" y="4193692"/>
          <a:ext cx="7797552" cy="1048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a:t>Nearly 7% of 13-15 year olds use tobacco products.</a:t>
          </a:r>
        </a:p>
      </dsp:txBody>
      <dsp:txXfrm>
        <a:off x="0" y="4193692"/>
        <a:ext cx="7797552" cy="104826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0CE63-8BF6-46E4-B1FA-D198C90C2957}" type="datetimeFigureOut">
              <a:rPr lang="en-US" smtClean="0"/>
              <a:t>2/12/2018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467256-283A-48B9-B520-FE8E6CFD7535}" type="slidenum">
              <a:rPr lang="en-US" smtClean="0"/>
              <a:t>‹#›</a:t>
            </a:fld>
            <a:endParaRPr lang="en-US"/>
          </a:p>
        </p:txBody>
      </p:sp>
    </p:spTree>
    <p:extLst>
      <p:ext uri="{BB962C8B-B14F-4D97-AF65-F5344CB8AC3E}">
        <p14:creationId xmlns:p14="http://schemas.microsoft.com/office/powerpoint/2010/main" val="2304229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i="0" baseline="0" dirty="0" smtClean="0"/>
              <a:t>Source: NCI Monograph (2017)</a:t>
            </a:r>
            <a:endParaRPr lang="en-ZA" dirty="0" smtClean="0"/>
          </a:p>
          <a:p>
            <a:endParaRPr lang="en-US" dirty="0"/>
          </a:p>
        </p:txBody>
      </p:sp>
      <p:sp>
        <p:nvSpPr>
          <p:cNvPr id="4" name="Slide Number Placeholder 3"/>
          <p:cNvSpPr>
            <a:spLocks noGrp="1"/>
          </p:cNvSpPr>
          <p:nvPr>
            <p:ph type="sldNum" sz="quarter" idx="10"/>
          </p:nvPr>
        </p:nvSpPr>
        <p:spPr/>
        <p:txBody>
          <a:bodyPr/>
          <a:lstStyle/>
          <a:p>
            <a:fld id="{D4467256-283A-48B9-B520-FE8E6CFD7535}" type="slidenum">
              <a:rPr lang="en-US" smtClean="0"/>
              <a:t>4</a:t>
            </a:fld>
            <a:endParaRPr lang="en-US"/>
          </a:p>
        </p:txBody>
      </p:sp>
    </p:spTree>
    <p:extLst>
      <p:ext uri="{BB962C8B-B14F-4D97-AF65-F5344CB8AC3E}">
        <p14:creationId xmlns:p14="http://schemas.microsoft.com/office/powerpoint/2010/main" val="67242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67256-283A-48B9-B520-FE8E6CFD7535}" type="slidenum">
              <a:rPr lang="en-US" smtClean="0"/>
              <a:t>16</a:t>
            </a:fld>
            <a:endParaRPr lang="en-US"/>
          </a:p>
        </p:txBody>
      </p:sp>
    </p:spTree>
    <p:extLst>
      <p:ext uri="{BB962C8B-B14F-4D97-AF65-F5344CB8AC3E}">
        <p14:creationId xmlns:p14="http://schemas.microsoft.com/office/powerpoint/2010/main" val="2106111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67256-283A-48B9-B520-FE8E6CFD7535}" type="slidenum">
              <a:rPr lang="en-US" smtClean="0"/>
              <a:t>19</a:t>
            </a:fld>
            <a:endParaRPr lang="en-US"/>
          </a:p>
        </p:txBody>
      </p:sp>
    </p:spTree>
    <p:extLst>
      <p:ext uri="{BB962C8B-B14F-4D97-AF65-F5344CB8AC3E}">
        <p14:creationId xmlns:p14="http://schemas.microsoft.com/office/powerpoint/2010/main" val="7669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1B0814-B12B-4303-BD21-324F751DD61D}" type="slidenum">
              <a:rPr lang="en-US" smtClean="0"/>
              <a:pPr/>
              <a:t>22</a:t>
            </a:fld>
            <a:endParaRPr lang="en-US"/>
          </a:p>
        </p:txBody>
      </p:sp>
    </p:spTree>
    <p:extLst>
      <p:ext uri="{BB962C8B-B14F-4D97-AF65-F5344CB8AC3E}">
        <p14:creationId xmlns:p14="http://schemas.microsoft.com/office/powerpoint/2010/main" val="1228664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from </a:t>
            </a:r>
            <a:r>
              <a:rPr lang="en-US" sz="1200" b="0" i="0" u="none" strike="noStrike" kern="1200" baseline="0" dirty="0" err="1">
                <a:solidFill>
                  <a:schemeClr val="tx1"/>
                </a:solidFill>
                <a:latin typeface="+mn-lt"/>
                <a:ea typeface="+mn-ea"/>
                <a:cs typeface="+mn-cs"/>
              </a:rPr>
              <a:t>Corne</a:t>
            </a:r>
            <a:r>
              <a:rPr lang="en-US" sz="1200" b="0" i="0" u="none" strike="noStrike" kern="1200" baseline="0" dirty="0">
                <a:solidFill>
                  <a:schemeClr val="tx1"/>
                </a:solidFill>
                <a:latin typeface="+mn-lt"/>
                <a:ea typeface="+mn-ea"/>
                <a:cs typeface="+mn-cs"/>
              </a:rPr>
              <a:t>: The Kenya example: Mastermind was very upset when Kenya removed tiers and introduced a single uniform tax because their </a:t>
            </a:r>
            <a:r>
              <a:rPr lang="en-US" sz="1200" b="0" i="0" u="none" strike="noStrike" kern="1200" baseline="0" dirty="0" err="1">
                <a:solidFill>
                  <a:schemeClr val="tx1"/>
                </a:solidFill>
                <a:latin typeface="+mn-lt"/>
                <a:ea typeface="+mn-ea"/>
                <a:cs typeface="+mn-cs"/>
              </a:rPr>
              <a:t>cigaretets</a:t>
            </a:r>
            <a:r>
              <a:rPr lang="en-US" sz="1200" b="0" i="0" u="none" strike="noStrike" kern="1200" baseline="0" dirty="0">
                <a:solidFill>
                  <a:schemeClr val="tx1"/>
                </a:solidFill>
                <a:latin typeface="+mn-lt"/>
                <a:ea typeface="+mn-ea"/>
                <a:cs typeface="+mn-cs"/>
              </a:rPr>
              <a:t> were at the bottom end of the price range and they were hit harder than BAT. BAT was quite happy with the change because they could benefit relatively over Mastermind.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might</a:t>
            </a:r>
          </a:p>
          <a:p>
            <a:r>
              <a:rPr lang="en-US" sz="1200" b="0" i="0" u="none" strike="noStrike" kern="1200" baseline="0" dirty="0">
                <a:solidFill>
                  <a:schemeClr val="tx1"/>
                </a:solidFill>
                <a:latin typeface="+mn-lt"/>
                <a:ea typeface="+mn-ea"/>
                <a:cs typeface="+mn-cs"/>
              </a:rPr>
              <a:t>have undesired effects on consumer</a:t>
            </a:r>
          </a:p>
          <a:p>
            <a:r>
              <a:rPr lang="en-US" sz="1200" b="0" i="0" u="none" strike="noStrike" kern="1200" baseline="0" dirty="0">
                <a:solidFill>
                  <a:schemeClr val="tx1"/>
                </a:solidFill>
                <a:latin typeface="+mn-lt"/>
                <a:ea typeface="+mn-ea"/>
                <a:cs typeface="+mn-cs"/>
              </a:rPr>
              <a:t>prices of premium brands and on the</a:t>
            </a:r>
          </a:p>
          <a:p>
            <a:r>
              <a:rPr lang="en-US" sz="1200" b="0" i="0" u="none" strike="noStrike" kern="1200" baseline="0" dirty="0">
                <a:solidFill>
                  <a:schemeClr val="tx1"/>
                </a:solidFill>
                <a:latin typeface="+mn-lt"/>
                <a:ea typeface="+mn-ea"/>
                <a:cs typeface="+mn-cs"/>
              </a:rPr>
              <a:t>profits and competitive positions of</a:t>
            </a:r>
          </a:p>
          <a:p>
            <a:r>
              <a:rPr lang="en-US" sz="1200" b="0" i="0" u="none" strike="noStrike" kern="1200" baseline="0" dirty="0">
                <a:solidFill>
                  <a:schemeClr val="tx1"/>
                </a:solidFill>
                <a:latin typeface="+mn-lt"/>
                <a:ea typeface="+mn-ea"/>
                <a:cs typeface="+mn-cs"/>
              </a:rPr>
              <a:t>tobacco manufacturers. Producers</a:t>
            </a:r>
          </a:p>
          <a:p>
            <a:r>
              <a:rPr lang="en-US" sz="1200" b="0" i="0" u="none" strike="noStrike" kern="1200" baseline="0" dirty="0">
                <a:solidFill>
                  <a:schemeClr val="tx1"/>
                </a:solidFill>
                <a:latin typeface="+mn-lt"/>
                <a:ea typeface="+mn-ea"/>
                <a:cs typeface="+mn-cs"/>
              </a:rPr>
              <a:t>of premium brands would get a tax</a:t>
            </a:r>
          </a:p>
          <a:p>
            <a:r>
              <a:rPr lang="en-US" sz="1200" b="0" i="0" u="none" strike="noStrike" kern="1200" baseline="0" dirty="0">
                <a:solidFill>
                  <a:schemeClr val="tx1"/>
                </a:solidFill>
                <a:latin typeface="+mn-lt"/>
                <a:ea typeface="+mn-ea"/>
                <a:cs typeface="+mn-cs"/>
              </a:rPr>
              <a:t>subsidy, while their competitors</a:t>
            </a:r>
          </a:p>
          <a:p>
            <a:r>
              <a:rPr lang="en-US" sz="1200" b="0" i="0" u="none" strike="noStrike" kern="1200" baseline="0" dirty="0">
                <a:solidFill>
                  <a:schemeClr val="tx1"/>
                </a:solidFill>
                <a:latin typeface="+mn-lt"/>
                <a:ea typeface="+mn-ea"/>
                <a:cs typeface="+mn-cs"/>
              </a:rPr>
              <a:t>would potentially face a significant</a:t>
            </a:r>
          </a:p>
          <a:p>
            <a:r>
              <a:rPr lang="en-US" sz="1200" b="0" i="0" u="none" strike="noStrike" kern="1200" baseline="0" dirty="0">
                <a:solidFill>
                  <a:schemeClr val="tx1"/>
                </a:solidFill>
                <a:latin typeface="+mn-lt"/>
                <a:ea typeface="+mn-ea"/>
                <a:cs typeface="+mn-cs"/>
              </a:rPr>
              <a:t>increase of the tax burden on their</a:t>
            </a:r>
          </a:p>
          <a:p>
            <a:r>
              <a:rPr lang="en-US" sz="1200" b="0" i="0" u="none" strike="noStrike" kern="1200" baseline="0" dirty="0">
                <a:solidFill>
                  <a:schemeClr val="tx1"/>
                </a:solidFill>
                <a:latin typeface="+mn-lt"/>
                <a:ea typeface="+mn-ea"/>
                <a:cs typeface="+mn-cs"/>
              </a:rPr>
              <a:t>products. To avoid these effects, a</a:t>
            </a:r>
          </a:p>
          <a:p>
            <a:r>
              <a:rPr lang="en-US" sz="1200" b="0" i="0" u="none" strike="noStrike" kern="1200" baseline="0" dirty="0">
                <a:solidFill>
                  <a:schemeClr val="tx1"/>
                </a:solidFill>
                <a:latin typeface="+mn-lt"/>
                <a:ea typeface="+mn-ea"/>
                <a:cs typeface="+mn-cs"/>
              </a:rPr>
              <a:t>switch to a more specific tax structure</a:t>
            </a:r>
          </a:p>
          <a:p>
            <a:r>
              <a:rPr lang="en-US" sz="1200" b="0" i="0" u="none" strike="noStrike" kern="1200" baseline="0" dirty="0">
                <a:solidFill>
                  <a:schemeClr val="tx1"/>
                </a:solidFill>
                <a:latin typeface="+mn-lt"/>
                <a:ea typeface="+mn-ea"/>
                <a:cs typeface="+mn-cs"/>
              </a:rPr>
              <a:t>could be done in the context of tax</a:t>
            </a:r>
          </a:p>
          <a:p>
            <a:r>
              <a:rPr lang="en-US" sz="1200" b="0" i="0" u="none" strike="noStrike" kern="1200" baseline="0" dirty="0">
                <a:solidFill>
                  <a:schemeClr val="tx1"/>
                </a:solidFill>
                <a:latin typeface="+mn-lt"/>
                <a:ea typeface="+mn-ea"/>
                <a:cs typeface="+mn-cs"/>
              </a:rPr>
              <a:t>increases, i.e. by increasing the</a:t>
            </a:r>
          </a:p>
          <a:p>
            <a:r>
              <a:rPr lang="en-US" sz="1200" b="0" i="0" u="none" strike="noStrike" kern="1200" baseline="0" dirty="0">
                <a:solidFill>
                  <a:schemeClr val="tx1"/>
                </a:solidFill>
                <a:latin typeface="+mn-lt"/>
                <a:ea typeface="+mn-ea"/>
                <a:cs typeface="+mn-cs"/>
              </a:rPr>
              <a:t>specific element while leaving the </a:t>
            </a:r>
            <a:r>
              <a:rPr lang="en-US" sz="1200" b="0" i="1" u="none" strike="noStrike" kern="1200" baseline="0" dirty="0">
                <a:solidFill>
                  <a:schemeClr val="tx1"/>
                </a:solidFill>
                <a:latin typeface="+mn-lt"/>
                <a:ea typeface="+mn-ea"/>
                <a:cs typeface="+mn-cs"/>
              </a:rPr>
              <a:t>ad</a:t>
            </a:r>
          </a:p>
          <a:p>
            <a:r>
              <a:rPr lang="en-US" sz="1200" b="0" i="1" u="none" strike="noStrike" kern="1200" baseline="0" dirty="0">
                <a:solidFill>
                  <a:schemeClr val="tx1"/>
                </a:solidFill>
                <a:latin typeface="+mn-lt"/>
                <a:ea typeface="+mn-ea"/>
                <a:cs typeface="+mn-cs"/>
              </a:rPr>
              <a:t>valorem </a:t>
            </a:r>
            <a:r>
              <a:rPr lang="en-US" sz="1200" b="0" i="0" u="none" strike="noStrike" kern="1200" baseline="0" dirty="0">
                <a:solidFill>
                  <a:schemeClr val="tx1"/>
                </a:solidFill>
                <a:latin typeface="+mn-lt"/>
                <a:ea typeface="+mn-ea"/>
                <a:cs typeface="+mn-cs"/>
              </a:rPr>
              <a:t>unchanged. Another option</a:t>
            </a:r>
          </a:p>
          <a:p>
            <a:r>
              <a:rPr lang="en-US" sz="1200" b="0" i="0" u="none" strike="noStrike" kern="1200" baseline="0" dirty="0">
                <a:solidFill>
                  <a:schemeClr val="tx1"/>
                </a:solidFill>
                <a:latin typeface="+mn-lt"/>
                <a:ea typeface="+mn-ea"/>
                <a:cs typeface="+mn-cs"/>
              </a:rPr>
              <a:t>is the introduction of a minimum tax</a:t>
            </a:r>
          </a:p>
          <a:p>
            <a:r>
              <a:rPr lang="en-US" sz="1200" b="0" i="0" u="none" strike="noStrike" kern="1200" baseline="0" dirty="0">
                <a:solidFill>
                  <a:schemeClr val="tx1"/>
                </a:solidFill>
                <a:latin typeface="+mn-lt"/>
                <a:ea typeface="+mn-ea"/>
                <a:cs typeface="+mn-cs"/>
              </a:rPr>
              <a:t>floor that does not affect the tax</a:t>
            </a:r>
          </a:p>
          <a:p>
            <a:r>
              <a:rPr lang="en-US" sz="1200" b="0" i="0" u="none" strike="noStrike" kern="1200" baseline="0" dirty="0">
                <a:solidFill>
                  <a:schemeClr val="tx1"/>
                </a:solidFill>
                <a:latin typeface="+mn-lt"/>
                <a:ea typeface="+mn-ea"/>
                <a:cs typeface="+mn-cs"/>
              </a:rPr>
              <a:t>burden on higher priced brands.</a:t>
            </a:r>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23</a:t>
            </a:fld>
            <a:endParaRPr lang="en-ZA"/>
          </a:p>
        </p:txBody>
      </p:sp>
    </p:spTree>
    <p:extLst>
      <p:ext uri="{BB962C8B-B14F-4D97-AF65-F5344CB8AC3E}">
        <p14:creationId xmlns:p14="http://schemas.microsoft.com/office/powerpoint/2010/main" val="924920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from </a:t>
            </a:r>
            <a:r>
              <a:rPr lang="en-US" sz="1200" b="0" i="0" u="none" strike="noStrike" kern="1200" baseline="0" dirty="0" err="1">
                <a:solidFill>
                  <a:schemeClr val="tx1"/>
                </a:solidFill>
                <a:latin typeface="+mn-lt"/>
                <a:ea typeface="+mn-ea"/>
                <a:cs typeface="+mn-cs"/>
              </a:rPr>
              <a:t>Corne</a:t>
            </a:r>
            <a:r>
              <a:rPr lang="en-US" sz="1200" b="0" i="0" u="none" strike="noStrike" kern="1200" baseline="0" dirty="0">
                <a:solidFill>
                  <a:schemeClr val="tx1"/>
                </a:solidFill>
                <a:latin typeface="+mn-lt"/>
                <a:ea typeface="+mn-ea"/>
                <a:cs typeface="+mn-cs"/>
              </a:rPr>
              <a:t>: The Kenya example: Mastermind was very upset when Kenya removed tiers and introduced a single uniform tax because their </a:t>
            </a:r>
            <a:r>
              <a:rPr lang="en-US" sz="1200" b="0" i="0" u="none" strike="noStrike" kern="1200" baseline="0" dirty="0" err="1">
                <a:solidFill>
                  <a:schemeClr val="tx1"/>
                </a:solidFill>
                <a:latin typeface="+mn-lt"/>
                <a:ea typeface="+mn-ea"/>
                <a:cs typeface="+mn-cs"/>
              </a:rPr>
              <a:t>cigaretets</a:t>
            </a:r>
            <a:r>
              <a:rPr lang="en-US" sz="1200" b="0" i="0" u="none" strike="noStrike" kern="1200" baseline="0" dirty="0">
                <a:solidFill>
                  <a:schemeClr val="tx1"/>
                </a:solidFill>
                <a:latin typeface="+mn-lt"/>
                <a:ea typeface="+mn-ea"/>
                <a:cs typeface="+mn-cs"/>
              </a:rPr>
              <a:t> were at the bottom end of the price range and they were hit harder than BAT. BAT was quite happy with the change because they could benefit relatively over Mastermind.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might</a:t>
            </a:r>
          </a:p>
          <a:p>
            <a:r>
              <a:rPr lang="en-US" sz="1200" b="0" i="0" u="none" strike="noStrike" kern="1200" baseline="0" dirty="0">
                <a:solidFill>
                  <a:schemeClr val="tx1"/>
                </a:solidFill>
                <a:latin typeface="+mn-lt"/>
                <a:ea typeface="+mn-ea"/>
                <a:cs typeface="+mn-cs"/>
              </a:rPr>
              <a:t>have undesired effects on consumer</a:t>
            </a:r>
          </a:p>
          <a:p>
            <a:r>
              <a:rPr lang="en-US" sz="1200" b="0" i="0" u="none" strike="noStrike" kern="1200" baseline="0" dirty="0">
                <a:solidFill>
                  <a:schemeClr val="tx1"/>
                </a:solidFill>
                <a:latin typeface="+mn-lt"/>
                <a:ea typeface="+mn-ea"/>
                <a:cs typeface="+mn-cs"/>
              </a:rPr>
              <a:t>prices of premium brands and on the</a:t>
            </a:r>
          </a:p>
          <a:p>
            <a:r>
              <a:rPr lang="en-US" sz="1200" b="0" i="0" u="none" strike="noStrike" kern="1200" baseline="0" dirty="0">
                <a:solidFill>
                  <a:schemeClr val="tx1"/>
                </a:solidFill>
                <a:latin typeface="+mn-lt"/>
                <a:ea typeface="+mn-ea"/>
                <a:cs typeface="+mn-cs"/>
              </a:rPr>
              <a:t>profits and competitive positions of</a:t>
            </a:r>
          </a:p>
          <a:p>
            <a:r>
              <a:rPr lang="en-US" sz="1200" b="0" i="0" u="none" strike="noStrike" kern="1200" baseline="0" dirty="0">
                <a:solidFill>
                  <a:schemeClr val="tx1"/>
                </a:solidFill>
                <a:latin typeface="+mn-lt"/>
                <a:ea typeface="+mn-ea"/>
                <a:cs typeface="+mn-cs"/>
              </a:rPr>
              <a:t>tobacco manufacturers. Producers</a:t>
            </a:r>
          </a:p>
          <a:p>
            <a:r>
              <a:rPr lang="en-US" sz="1200" b="0" i="0" u="none" strike="noStrike" kern="1200" baseline="0" dirty="0">
                <a:solidFill>
                  <a:schemeClr val="tx1"/>
                </a:solidFill>
                <a:latin typeface="+mn-lt"/>
                <a:ea typeface="+mn-ea"/>
                <a:cs typeface="+mn-cs"/>
              </a:rPr>
              <a:t>of premium brands would get a tax</a:t>
            </a:r>
          </a:p>
          <a:p>
            <a:r>
              <a:rPr lang="en-US" sz="1200" b="0" i="0" u="none" strike="noStrike" kern="1200" baseline="0" dirty="0">
                <a:solidFill>
                  <a:schemeClr val="tx1"/>
                </a:solidFill>
                <a:latin typeface="+mn-lt"/>
                <a:ea typeface="+mn-ea"/>
                <a:cs typeface="+mn-cs"/>
              </a:rPr>
              <a:t>subsidy, while their competitors</a:t>
            </a:r>
          </a:p>
          <a:p>
            <a:r>
              <a:rPr lang="en-US" sz="1200" b="0" i="0" u="none" strike="noStrike" kern="1200" baseline="0" dirty="0">
                <a:solidFill>
                  <a:schemeClr val="tx1"/>
                </a:solidFill>
                <a:latin typeface="+mn-lt"/>
                <a:ea typeface="+mn-ea"/>
                <a:cs typeface="+mn-cs"/>
              </a:rPr>
              <a:t>would potentially face a significant</a:t>
            </a:r>
          </a:p>
          <a:p>
            <a:r>
              <a:rPr lang="en-US" sz="1200" b="0" i="0" u="none" strike="noStrike" kern="1200" baseline="0" dirty="0">
                <a:solidFill>
                  <a:schemeClr val="tx1"/>
                </a:solidFill>
                <a:latin typeface="+mn-lt"/>
                <a:ea typeface="+mn-ea"/>
                <a:cs typeface="+mn-cs"/>
              </a:rPr>
              <a:t>increase of the tax burden on their</a:t>
            </a:r>
          </a:p>
          <a:p>
            <a:r>
              <a:rPr lang="en-US" sz="1200" b="0" i="0" u="none" strike="noStrike" kern="1200" baseline="0" dirty="0">
                <a:solidFill>
                  <a:schemeClr val="tx1"/>
                </a:solidFill>
                <a:latin typeface="+mn-lt"/>
                <a:ea typeface="+mn-ea"/>
                <a:cs typeface="+mn-cs"/>
              </a:rPr>
              <a:t>products. To avoid these effects, a</a:t>
            </a:r>
          </a:p>
          <a:p>
            <a:r>
              <a:rPr lang="en-US" sz="1200" b="0" i="0" u="none" strike="noStrike" kern="1200" baseline="0" dirty="0">
                <a:solidFill>
                  <a:schemeClr val="tx1"/>
                </a:solidFill>
                <a:latin typeface="+mn-lt"/>
                <a:ea typeface="+mn-ea"/>
                <a:cs typeface="+mn-cs"/>
              </a:rPr>
              <a:t>switch to a more specific tax structure</a:t>
            </a:r>
          </a:p>
          <a:p>
            <a:r>
              <a:rPr lang="en-US" sz="1200" b="0" i="0" u="none" strike="noStrike" kern="1200" baseline="0" dirty="0">
                <a:solidFill>
                  <a:schemeClr val="tx1"/>
                </a:solidFill>
                <a:latin typeface="+mn-lt"/>
                <a:ea typeface="+mn-ea"/>
                <a:cs typeface="+mn-cs"/>
              </a:rPr>
              <a:t>could be done in the context of tax</a:t>
            </a:r>
          </a:p>
          <a:p>
            <a:r>
              <a:rPr lang="en-US" sz="1200" b="0" i="0" u="none" strike="noStrike" kern="1200" baseline="0" dirty="0">
                <a:solidFill>
                  <a:schemeClr val="tx1"/>
                </a:solidFill>
                <a:latin typeface="+mn-lt"/>
                <a:ea typeface="+mn-ea"/>
                <a:cs typeface="+mn-cs"/>
              </a:rPr>
              <a:t>increases, i.e. by increasing the</a:t>
            </a:r>
          </a:p>
          <a:p>
            <a:r>
              <a:rPr lang="en-US" sz="1200" b="0" i="0" u="none" strike="noStrike" kern="1200" baseline="0" dirty="0">
                <a:solidFill>
                  <a:schemeClr val="tx1"/>
                </a:solidFill>
                <a:latin typeface="+mn-lt"/>
                <a:ea typeface="+mn-ea"/>
                <a:cs typeface="+mn-cs"/>
              </a:rPr>
              <a:t>specific element while leaving the </a:t>
            </a:r>
            <a:r>
              <a:rPr lang="en-US" sz="1200" b="0" i="1" u="none" strike="noStrike" kern="1200" baseline="0" dirty="0">
                <a:solidFill>
                  <a:schemeClr val="tx1"/>
                </a:solidFill>
                <a:latin typeface="+mn-lt"/>
                <a:ea typeface="+mn-ea"/>
                <a:cs typeface="+mn-cs"/>
              </a:rPr>
              <a:t>ad</a:t>
            </a:r>
          </a:p>
          <a:p>
            <a:r>
              <a:rPr lang="en-US" sz="1200" b="0" i="1" u="none" strike="noStrike" kern="1200" baseline="0" dirty="0">
                <a:solidFill>
                  <a:schemeClr val="tx1"/>
                </a:solidFill>
                <a:latin typeface="+mn-lt"/>
                <a:ea typeface="+mn-ea"/>
                <a:cs typeface="+mn-cs"/>
              </a:rPr>
              <a:t>valorem </a:t>
            </a:r>
            <a:r>
              <a:rPr lang="en-US" sz="1200" b="0" i="0" u="none" strike="noStrike" kern="1200" baseline="0" dirty="0">
                <a:solidFill>
                  <a:schemeClr val="tx1"/>
                </a:solidFill>
                <a:latin typeface="+mn-lt"/>
                <a:ea typeface="+mn-ea"/>
                <a:cs typeface="+mn-cs"/>
              </a:rPr>
              <a:t>unchanged. Another option</a:t>
            </a:r>
          </a:p>
          <a:p>
            <a:r>
              <a:rPr lang="en-US" sz="1200" b="0" i="0" u="none" strike="noStrike" kern="1200" baseline="0" dirty="0">
                <a:solidFill>
                  <a:schemeClr val="tx1"/>
                </a:solidFill>
                <a:latin typeface="+mn-lt"/>
                <a:ea typeface="+mn-ea"/>
                <a:cs typeface="+mn-cs"/>
              </a:rPr>
              <a:t>is the introduction of a minimum tax</a:t>
            </a:r>
          </a:p>
          <a:p>
            <a:r>
              <a:rPr lang="en-US" sz="1200" b="0" i="0" u="none" strike="noStrike" kern="1200" baseline="0" dirty="0">
                <a:solidFill>
                  <a:schemeClr val="tx1"/>
                </a:solidFill>
                <a:latin typeface="+mn-lt"/>
                <a:ea typeface="+mn-ea"/>
                <a:cs typeface="+mn-cs"/>
              </a:rPr>
              <a:t>floor that does not affect the tax</a:t>
            </a:r>
          </a:p>
          <a:p>
            <a:r>
              <a:rPr lang="en-US" sz="1200" b="0" i="0" u="none" strike="noStrike" kern="1200" baseline="0" dirty="0">
                <a:solidFill>
                  <a:schemeClr val="tx1"/>
                </a:solidFill>
                <a:latin typeface="+mn-lt"/>
                <a:ea typeface="+mn-ea"/>
                <a:cs typeface="+mn-cs"/>
              </a:rPr>
              <a:t>burden on higher priced brands.</a:t>
            </a:r>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24</a:t>
            </a:fld>
            <a:endParaRPr lang="en-ZA"/>
          </a:p>
        </p:txBody>
      </p:sp>
    </p:spTree>
    <p:extLst>
      <p:ext uri="{BB962C8B-B14F-4D97-AF65-F5344CB8AC3E}">
        <p14:creationId xmlns:p14="http://schemas.microsoft.com/office/powerpoint/2010/main" val="809549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25</a:t>
            </a:fld>
            <a:endParaRPr lang="en-ZA"/>
          </a:p>
        </p:txBody>
      </p:sp>
    </p:spTree>
    <p:extLst>
      <p:ext uri="{BB962C8B-B14F-4D97-AF65-F5344CB8AC3E}">
        <p14:creationId xmlns:p14="http://schemas.microsoft.com/office/powerpoint/2010/main" val="1211058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26</a:t>
            </a:fld>
            <a:endParaRPr lang="en-ZA"/>
          </a:p>
        </p:txBody>
      </p:sp>
    </p:spTree>
    <p:extLst>
      <p:ext uri="{BB962C8B-B14F-4D97-AF65-F5344CB8AC3E}">
        <p14:creationId xmlns:p14="http://schemas.microsoft.com/office/powerpoint/2010/main" val="18934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VAT,%</a:t>
            </a:r>
            <a:r>
              <a:rPr lang="en-US" dirty="0" err="1"/>
              <a:t>retail%sales%taxes%and%excise</a:t>
            </a:r>
            <a:r>
              <a:rPr lang="en-US" dirty="0"/>
              <a:t>% </a:t>
            </a:r>
            <a:r>
              <a:rPr lang="en-US" dirty="0" err="1"/>
              <a:t>duties%have%different</a:t>
            </a:r>
            <a:r>
              <a:rPr lang="en-US" dirty="0"/>
              <a:t>% characteristics:% Value% added% tax% is% a% general% consumption% tax% that% applies,% in% principle,% to% all% commercial% activities% involving% the% production% and% distribution% of% goods% and% </a:t>
            </a:r>
            <a:r>
              <a:rPr lang="en-US" dirty="0" err="1"/>
              <a:t>the</a:t>
            </a:r>
            <a:r>
              <a:rPr lang="en-US" sz="1200" b="0" i="0" u="none" strike="noStrike" kern="1200" baseline="0" dirty="0" err="1">
                <a:solidFill>
                  <a:schemeClr val="tx1"/>
                </a:solidFill>
                <a:latin typeface="+mn-lt"/>
                <a:ea typeface="+mn-ea"/>
                <a:cs typeface="+mn-cs"/>
              </a:rPr>
              <a:t>provision</a:t>
            </a:r>
            <a:r>
              <a:rPr lang="en-US" sz="1200" b="0" i="0" u="none" strike="noStrike" kern="1200" baseline="0" dirty="0">
                <a:solidFill>
                  <a:schemeClr val="tx1"/>
                </a:solidFill>
                <a:latin typeface="+mn-lt"/>
                <a:ea typeface="+mn-ea"/>
                <a:cs typeface="+mn-cs"/>
              </a:rPr>
              <a:t> of services.</a:t>
            </a:r>
            <a:endParaRPr lang="en-US" dirty="0"/>
          </a:p>
          <a:p>
            <a:endParaRPr lang="en-US" dirty="0"/>
          </a:p>
          <a:p>
            <a:r>
              <a:rPr lang="en-US" sz="1200" b="0" i="0" u="none" strike="noStrike" kern="1200" baseline="0" dirty="0">
                <a:solidFill>
                  <a:schemeClr val="tx1"/>
                </a:solidFill>
                <a:latin typeface="+mn-lt"/>
                <a:ea typeface="+mn-ea"/>
                <a:cs typeface="+mn-cs"/>
              </a:rPr>
              <a:t>The most common single-­stage tax is</a:t>
            </a:r>
          </a:p>
          <a:p>
            <a:r>
              <a:rPr lang="en-US" sz="1200" b="0" i="0" u="none" strike="noStrike" kern="1200" baseline="0" dirty="0">
                <a:solidFill>
                  <a:schemeClr val="tx1"/>
                </a:solidFill>
                <a:latin typeface="+mn-lt"/>
                <a:ea typeface="+mn-ea"/>
                <a:cs typeface="+mn-cs"/>
              </a:rPr>
              <a:t>the retail sales tax which is charged</a:t>
            </a:r>
          </a:p>
          <a:p>
            <a:r>
              <a:rPr lang="en-US" sz="1200" b="0" i="0" u="none" strike="noStrike" kern="1200" baseline="0" dirty="0">
                <a:solidFill>
                  <a:schemeClr val="tx1"/>
                </a:solidFill>
                <a:latin typeface="+mn-lt"/>
                <a:ea typeface="+mn-ea"/>
                <a:cs typeface="+mn-cs"/>
              </a:rPr>
              <a:t>only on the sale of an item to its final</a:t>
            </a:r>
          </a:p>
          <a:p>
            <a:r>
              <a:rPr lang="en-US" sz="1200" b="0" i="0" u="none" strike="noStrike" kern="1200" baseline="0" dirty="0">
                <a:solidFill>
                  <a:schemeClr val="tx1"/>
                </a:solidFill>
                <a:latin typeface="+mn-lt"/>
                <a:ea typeface="+mn-ea"/>
                <a:cs typeface="+mn-cs"/>
              </a:rPr>
              <a:t>end user (e.g. the United States </a:t>
            </a:r>
          </a:p>
          <a:p>
            <a:endParaRPr lang="en-US" sz="1200" b="0" i="0" u="none" strike="noStrike" kern="1200" baseline="0" dirty="0">
              <a:solidFill>
                <a:schemeClr val="tx1"/>
              </a:solidFill>
              <a:latin typeface="+mn-lt"/>
              <a:ea typeface="+mn-ea"/>
              <a:cs typeface="+mn-cs"/>
            </a:endParaRPr>
          </a:p>
          <a:p>
            <a:r>
              <a:rPr lang="en-US" dirty="0"/>
              <a:t>Various tax options</a:t>
            </a:r>
          </a:p>
          <a:p>
            <a:pPr marL="482600" indent="-425450">
              <a:lnSpc>
                <a:spcPct val="90000"/>
              </a:lnSpc>
            </a:pPr>
            <a:r>
              <a:rPr lang="en-US" altLang="en-US" sz="2400" dirty="0"/>
              <a:t>Taxes on value of tobacco crop</a:t>
            </a:r>
          </a:p>
          <a:p>
            <a:pPr marL="482600" indent="-425450">
              <a:lnSpc>
                <a:spcPct val="90000"/>
              </a:lnSpc>
            </a:pPr>
            <a:r>
              <a:rPr lang="en-US" altLang="en-US" sz="2400" dirty="0"/>
              <a:t>Customs duties on tobacco leaf imports and/or exports (becoming less important)</a:t>
            </a:r>
          </a:p>
          <a:p>
            <a:pPr marL="482600" indent="-425450">
              <a:lnSpc>
                <a:spcPct val="90000"/>
              </a:lnSpc>
            </a:pPr>
            <a:r>
              <a:rPr lang="en-US" altLang="en-US" sz="2400" dirty="0"/>
              <a:t>Customs duties on tobacco product imports and/or exports (becoming less important)</a:t>
            </a:r>
          </a:p>
          <a:p>
            <a:pPr marL="482600" indent="-425450">
              <a:lnSpc>
                <a:spcPct val="90000"/>
              </a:lnSpc>
            </a:pPr>
            <a:r>
              <a:rPr lang="en-US" altLang="en-US" sz="2400" dirty="0"/>
              <a:t>Sales taxes </a:t>
            </a:r>
          </a:p>
          <a:p>
            <a:pPr marL="482600" indent="-425450">
              <a:lnSpc>
                <a:spcPct val="90000"/>
              </a:lnSpc>
            </a:pPr>
            <a:r>
              <a:rPr lang="en-US" altLang="en-US" sz="2400" dirty="0"/>
              <a:t>Value added taxes</a:t>
            </a:r>
          </a:p>
          <a:p>
            <a:pPr marL="482600" indent="-425450">
              <a:lnSpc>
                <a:spcPct val="90000"/>
              </a:lnSpc>
            </a:pPr>
            <a:r>
              <a:rPr lang="en-US" altLang="en-US" sz="2400" dirty="0"/>
              <a:t>Implicit taxes when government monopolizes tobacco product production and/or distribution</a:t>
            </a:r>
          </a:p>
          <a:p>
            <a:pPr marL="482600" indent="-425450">
              <a:lnSpc>
                <a:spcPct val="90000"/>
              </a:lnSpc>
            </a:pPr>
            <a:r>
              <a:rPr lang="en-US" altLang="en-US" sz="2400" dirty="0"/>
              <a:t>Tobacco excise taxes</a:t>
            </a:r>
            <a:endParaRPr lang="en-US" altLang="en-US" sz="1100" dirty="0"/>
          </a:p>
          <a:p>
            <a:pPr marL="1098550" lvl="1" indent="-584200">
              <a:lnSpc>
                <a:spcPct val="90000"/>
              </a:lnSpc>
              <a:buFont typeface="Arial" panose="020B0604020202020204" pitchFamily="34" charset="0"/>
              <a:buChar char="•"/>
            </a:pPr>
            <a:r>
              <a:rPr lang="en-US" altLang="en-US" sz="2000" dirty="0"/>
              <a:t>Many of these are applied to variety of agricultural and/or consumer goods and services</a:t>
            </a:r>
          </a:p>
          <a:p>
            <a:pPr marL="1098550" lvl="1" indent="-584200">
              <a:lnSpc>
                <a:spcPct val="90000"/>
              </a:lnSpc>
              <a:buFont typeface="Arial" panose="020B0604020202020204" pitchFamily="34" charset="0"/>
              <a:buChar char="•"/>
            </a:pPr>
            <a:r>
              <a:rPr lang="en-US" altLang="en-US" sz="2000" dirty="0"/>
              <a:t>Excise taxes are of most interest given specificity to tobacco products (and a few others products – e.g. alcoholic beverages, motor vehicle fuel)</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contrast to VAT, excise duties</a:t>
            </a:r>
          </a:p>
          <a:p>
            <a:r>
              <a:rPr lang="en-US" sz="1200" b="0" i="0" u="none" strike="noStrike" kern="1200" baseline="0" dirty="0">
                <a:solidFill>
                  <a:schemeClr val="tx1"/>
                </a:solidFill>
                <a:latin typeface="+mn-lt"/>
                <a:ea typeface="+mn-ea"/>
                <a:cs typeface="+mn-cs"/>
              </a:rPr>
              <a:t>are usually levied at the stage of</a:t>
            </a:r>
          </a:p>
          <a:p>
            <a:r>
              <a:rPr lang="en-US" sz="1200" b="0" i="0" u="none" strike="noStrike" kern="1200" baseline="0" dirty="0">
                <a:solidFill>
                  <a:schemeClr val="tx1"/>
                </a:solidFill>
                <a:latin typeface="+mn-lt"/>
                <a:ea typeface="+mn-ea"/>
                <a:cs typeface="+mn-cs"/>
              </a:rPr>
              <a:t>production or importation—and not</a:t>
            </a:r>
          </a:p>
          <a:p>
            <a:r>
              <a:rPr lang="en-US" sz="1200" b="0" i="0" u="none" strike="noStrike" kern="1200" baseline="0" dirty="0">
                <a:solidFill>
                  <a:schemeClr val="tx1"/>
                </a:solidFill>
                <a:latin typeface="+mn-lt"/>
                <a:ea typeface="+mn-ea"/>
                <a:cs typeface="+mn-cs"/>
              </a:rPr>
              <a:t>distribution—and they target the</a:t>
            </a:r>
          </a:p>
          <a:p>
            <a:r>
              <a:rPr lang="en-US" sz="1200" b="0" i="0" u="none" strike="noStrike" kern="1200" baseline="0" dirty="0">
                <a:solidFill>
                  <a:schemeClr val="tx1"/>
                </a:solidFill>
                <a:latin typeface="+mn-lt"/>
                <a:ea typeface="+mn-ea"/>
                <a:cs typeface="+mn-cs"/>
              </a:rPr>
              <a:t>consumption or the use of specific</a:t>
            </a:r>
          </a:p>
          <a:p>
            <a:r>
              <a:rPr lang="en-US" sz="1200" b="0" i="0" u="none" strike="noStrike" kern="1200" baseline="0" dirty="0">
                <a:solidFill>
                  <a:schemeClr val="tx1"/>
                </a:solidFill>
                <a:latin typeface="+mn-lt"/>
                <a:ea typeface="+mn-ea"/>
                <a:cs typeface="+mn-cs"/>
              </a:rPr>
              <a:t>products. The most commonly applied</a:t>
            </a:r>
          </a:p>
          <a:p>
            <a:r>
              <a:rPr lang="en-US" sz="1200" b="0" i="0" u="none" strike="noStrike" kern="1200" baseline="0" dirty="0">
                <a:solidFill>
                  <a:schemeClr val="tx1"/>
                </a:solidFill>
                <a:latin typeface="+mn-lt"/>
                <a:ea typeface="+mn-ea"/>
                <a:cs typeface="+mn-cs"/>
              </a:rPr>
              <a:t>excise duties are those on alcoholic</a:t>
            </a:r>
          </a:p>
          <a:p>
            <a:r>
              <a:rPr lang="en-US" sz="1200" b="0" i="0" u="none" strike="noStrike" kern="1200" baseline="0" dirty="0">
                <a:solidFill>
                  <a:schemeClr val="tx1"/>
                </a:solidFill>
                <a:latin typeface="+mn-lt"/>
                <a:ea typeface="+mn-ea"/>
                <a:cs typeface="+mn-cs"/>
              </a:rPr>
              <a:t>beverages, manufactured tobacco</a:t>
            </a:r>
          </a:p>
          <a:p>
            <a:r>
              <a:rPr lang="en-US" sz="1200" b="0" i="0" u="none" strike="noStrike" kern="1200" baseline="0" dirty="0">
                <a:solidFill>
                  <a:schemeClr val="tx1"/>
                </a:solidFill>
                <a:latin typeface="+mn-lt"/>
                <a:ea typeface="+mn-ea"/>
                <a:cs typeface="+mn-cs"/>
              </a:rPr>
              <a:t>products and energy products (motor</a:t>
            </a:r>
          </a:p>
          <a:p>
            <a:r>
              <a:rPr lang="en-US" sz="1200" b="0" i="0" u="none" strike="noStrike" kern="1200" baseline="0" dirty="0">
                <a:solidFill>
                  <a:schemeClr val="tx1"/>
                </a:solidFill>
                <a:latin typeface="+mn-lt"/>
                <a:ea typeface="+mn-ea"/>
                <a:cs typeface="+mn-cs"/>
              </a:rPr>
              <a:t>fuels and heating fuels, such as petrol</a:t>
            </a:r>
          </a:p>
          <a:p>
            <a:r>
              <a:rPr lang="en-US" sz="1200" b="0" i="0" u="none" strike="noStrike" kern="1200" baseline="0" dirty="0">
                <a:solidFill>
                  <a:schemeClr val="tx1"/>
                </a:solidFill>
                <a:latin typeface="+mn-lt"/>
                <a:ea typeface="+mn-ea"/>
                <a:cs typeface="+mn-cs"/>
              </a:rPr>
              <a:t>and gasoline, electricity, natural gas,</a:t>
            </a:r>
          </a:p>
          <a:p>
            <a:r>
              <a:rPr lang="en-US" sz="1200" b="0" i="0" u="none" strike="noStrike" kern="1200" baseline="0" dirty="0">
                <a:solidFill>
                  <a:schemeClr val="tx1"/>
                </a:solidFill>
                <a:latin typeface="+mn-lt"/>
                <a:ea typeface="+mn-ea"/>
                <a:cs typeface="+mn-cs"/>
              </a:rPr>
              <a:t>coal and coke).</a:t>
            </a:r>
          </a:p>
          <a:p>
            <a:r>
              <a:rPr lang="en-US" sz="1200" b="0" i="0" u="none" strike="noStrike" kern="1200" baseline="0" dirty="0">
                <a:solidFill>
                  <a:schemeClr val="tx1"/>
                </a:solidFill>
                <a:latin typeface="+mn-lt"/>
                <a:ea typeface="+mn-ea"/>
                <a:cs typeface="+mn-cs"/>
              </a:rPr>
              <a:t>Excisable goods have the</a:t>
            </a:r>
          </a:p>
          <a:p>
            <a:r>
              <a:rPr lang="en-US" sz="1200" b="0" i="0" u="none" strike="noStrike" kern="1200" baseline="0" dirty="0">
                <a:solidFill>
                  <a:schemeClr val="tx1"/>
                </a:solidFill>
                <a:latin typeface="+mn-lt"/>
                <a:ea typeface="+mn-ea"/>
                <a:cs typeface="+mn-cs"/>
              </a:rPr>
              <a:t>following common characteristics:</a:t>
            </a:r>
          </a:p>
          <a:p>
            <a:r>
              <a:rPr lang="en-US" sz="1200" b="0" i="0" u="none" strike="noStrike" kern="1200" baseline="0" dirty="0">
                <a:solidFill>
                  <a:schemeClr val="tx1"/>
                </a:solidFill>
                <a:latin typeface="+mn-lt"/>
                <a:ea typeface="+mn-ea"/>
                <a:cs typeface="+mn-cs"/>
              </a:rPr>
              <a:t>demand is price inelastic;; production,</a:t>
            </a:r>
          </a:p>
          <a:p>
            <a:r>
              <a:rPr lang="en-US" sz="1200" b="0" i="0" u="none" strike="noStrike" kern="1200" baseline="0" dirty="0">
                <a:solidFill>
                  <a:schemeClr val="tx1"/>
                </a:solidFill>
                <a:latin typeface="+mn-lt"/>
                <a:ea typeface="+mn-ea"/>
                <a:cs typeface="+mn-cs"/>
              </a:rPr>
              <a:t>distribution and sales can be closely</a:t>
            </a:r>
          </a:p>
          <a:p>
            <a:r>
              <a:rPr lang="en-US" sz="1200" b="0" i="0" u="none" strike="noStrike" kern="1200" baseline="0" dirty="0">
                <a:solidFill>
                  <a:schemeClr val="tx1"/>
                </a:solidFill>
                <a:latin typeface="+mn-lt"/>
                <a:ea typeface="+mn-ea"/>
                <a:cs typeface="+mn-cs"/>
              </a:rPr>
              <a:t>supervised by the government;;</a:t>
            </a:r>
          </a:p>
          <a:p>
            <a:r>
              <a:rPr lang="en-US" sz="1200" b="0" i="0" u="none" strike="noStrike" kern="1200" baseline="0" dirty="0">
                <a:solidFill>
                  <a:schemeClr val="tx1"/>
                </a:solidFill>
                <a:latin typeface="+mn-lt"/>
                <a:ea typeface="+mn-ea"/>
                <a:cs typeface="+mn-cs"/>
              </a:rPr>
              <a:t>and they are associated with</a:t>
            </a:r>
          </a:p>
          <a:p>
            <a:r>
              <a:rPr lang="en-US" sz="1200" b="0" i="0" u="none" strike="noStrike" kern="1200" baseline="0" dirty="0">
                <a:solidFill>
                  <a:schemeClr val="tx1"/>
                </a:solidFill>
                <a:latin typeface="+mn-lt"/>
                <a:ea typeface="+mn-ea"/>
                <a:cs typeface="+mn-cs"/>
              </a:rPr>
              <a:t>negative externalities (e.g. health or</a:t>
            </a:r>
          </a:p>
          <a:p>
            <a:r>
              <a:rPr lang="en-US" sz="1200" b="0" i="0" u="none" strike="noStrike" kern="1200" baseline="0" dirty="0">
                <a:solidFill>
                  <a:schemeClr val="tx1"/>
                </a:solidFill>
                <a:latin typeface="+mn-lt"/>
                <a:ea typeface="+mn-ea"/>
                <a:cs typeface="+mn-cs"/>
              </a:rPr>
              <a:t>environmental) or are considered</a:t>
            </a:r>
          </a:p>
          <a:p>
            <a:r>
              <a:rPr lang="en-US" sz="1200" b="0" i="0" u="none" strike="noStrike" kern="1200" baseline="0" dirty="0">
                <a:solidFill>
                  <a:schemeClr val="tx1"/>
                </a:solidFill>
                <a:latin typeface="+mn-lt"/>
                <a:ea typeface="+mn-ea"/>
                <a:cs typeface="+mn-cs"/>
              </a:rPr>
              <a:t>luxury goods.</a:t>
            </a:r>
          </a:p>
          <a:p>
            <a:r>
              <a:rPr lang="en-US" sz="1200" b="0" i="0" u="none" strike="noStrike" kern="1200" baseline="0" dirty="0">
                <a:solidFill>
                  <a:schemeClr val="tx1"/>
                </a:solidFill>
                <a:latin typeface="+mn-lt"/>
                <a:ea typeface="+mn-ea"/>
                <a:cs typeface="+mn-cs"/>
              </a:rPr>
              <a:t>There are two types of excise</a:t>
            </a:r>
          </a:p>
          <a:p>
            <a:r>
              <a:rPr lang="en-US" sz="1200" b="0" i="0" u="none" strike="noStrike" kern="1200" baseline="0" dirty="0">
                <a:solidFill>
                  <a:schemeClr val="tx1"/>
                </a:solidFill>
                <a:latin typeface="+mn-lt"/>
                <a:ea typeface="+mn-ea"/>
                <a:cs typeface="+mn-cs"/>
              </a:rPr>
              <a:t>duties on tobacco products: specific</a:t>
            </a:r>
          </a:p>
          <a:p>
            <a:r>
              <a:rPr lang="en-US" sz="1200" b="0" i="0" u="none" strike="noStrike" kern="1200" baseline="0" dirty="0">
                <a:solidFill>
                  <a:schemeClr val="tx1"/>
                </a:solidFill>
                <a:latin typeface="+mn-lt"/>
                <a:ea typeface="+mn-ea"/>
                <a:cs typeface="+mn-cs"/>
              </a:rPr>
              <a:t>and </a:t>
            </a:r>
            <a:r>
              <a:rPr lang="en-US" sz="1200" b="0" i="1" u="none" strike="noStrike" kern="1200" baseline="0" dirty="0">
                <a:solidFill>
                  <a:schemeClr val="tx1"/>
                </a:solidFill>
                <a:latin typeface="+mn-lt"/>
                <a:ea typeface="+mn-ea"/>
                <a:cs typeface="+mn-cs"/>
              </a:rPr>
              <a:t>ad valorem</a:t>
            </a:r>
            <a:r>
              <a:rPr lang="en-US" sz="1200" b="0" i="0" u="none" strike="noStrike" kern="1200" baseline="0" dirty="0">
                <a:solidFill>
                  <a:schemeClr val="tx1"/>
                </a:solidFill>
                <a:latin typeface="+mn-lt"/>
                <a:ea typeface="+mn-ea"/>
                <a:cs typeface="+mn-cs"/>
              </a:rPr>
              <a:t>. A specific excise</a:t>
            </a:r>
          </a:p>
          <a:p>
            <a:r>
              <a:rPr lang="en-US" sz="1200" b="0" i="0" u="none" strike="noStrike" kern="1200" baseline="0" dirty="0">
                <a:solidFill>
                  <a:schemeClr val="tx1"/>
                </a:solidFill>
                <a:latin typeface="+mn-lt"/>
                <a:ea typeface="+mn-ea"/>
                <a:cs typeface="+mn-cs"/>
              </a:rPr>
              <a:t>duty is a fixed monetary amount of</a:t>
            </a:r>
          </a:p>
          <a:p>
            <a:r>
              <a:rPr lang="en-US" sz="1200" b="0" i="0" u="none" strike="noStrike" kern="1200" baseline="0" dirty="0">
                <a:solidFill>
                  <a:schemeClr val="tx1"/>
                </a:solidFill>
                <a:latin typeface="+mn-lt"/>
                <a:ea typeface="+mn-ea"/>
                <a:cs typeface="+mn-cs"/>
              </a:rPr>
              <a:t>tax per quantity, volume, or weight</a:t>
            </a:r>
          </a:p>
          <a:p>
            <a:r>
              <a:rPr lang="en-US" sz="1200" b="0" i="0" u="none" strike="noStrike" kern="1200" baseline="0" dirty="0">
                <a:solidFill>
                  <a:schemeClr val="tx1"/>
                </a:solidFill>
                <a:latin typeface="+mn-lt"/>
                <a:ea typeface="+mn-ea"/>
                <a:cs typeface="+mn-cs"/>
              </a:rPr>
              <a:t>of tobacco products (e.g. per piece,</a:t>
            </a:r>
          </a:p>
          <a:p>
            <a:r>
              <a:rPr lang="en-US" sz="1200" b="0" i="0" u="none" strike="noStrike" kern="1200" baseline="0" dirty="0">
                <a:solidFill>
                  <a:schemeClr val="tx1"/>
                </a:solidFill>
                <a:latin typeface="+mn-lt"/>
                <a:ea typeface="+mn-ea"/>
                <a:cs typeface="+mn-cs"/>
              </a:rPr>
              <a:t>pack, carton, kilogram). An </a:t>
            </a:r>
            <a:r>
              <a:rPr lang="en-US" sz="1200" b="0" i="1" u="none" strike="noStrike" kern="1200" baseline="0" dirty="0">
                <a:solidFill>
                  <a:schemeClr val="tx1"/>
                </a:solidFill>
                <a:latin typeface="+mn-lt"/>
                <a:ea typeface="+mn-ea"/>
                <a:cs typeface="+mn-cs"/>
              </a:rPr>
              <a:t>ad</a:t>
            </a:r>
          </a:p>
          <a:p>
            <a:r>
              <a:rPr lang="en-US" sz="1200" b="0" i="1" u="none" strike="noStrike" kern="1200" baseline="0" dirty="0">
                <a:solidFill>
                  <a:schemeClr val="tx1"/>
                </a:solidFill>
                <a:latin typeface="+mn-lt"/>
                <a:ea typeface="+mn-ea"/>
                <a:cs typeface="+mn-cs"/>
              </a:rPr>
              <a:t>valorem </a:t>
            </a:r>
            <a:r>
              <a:rPr lang="en-US" sz="1200" b="0" i="0" u="none" strike="noStrike" kern="1200" baseline="0" dirty="0">
                <a:solidFill>
                  <a:schemeClr val="tx1"/>
                </a:solidFill>
                <a:latin typeface="+mn-lt"/>
                <a:ea typeface="+mn-ea"/>
                <a:cs typeface="+mn-cs"/>
              </a:rPr>
              <a:t>excise duty, on the other</a:t>
            </a:r>
          </a:p>
          <a:p>
            <a:r>
              <a:rPr lang="en-US" sz="1200" b="0" i="0" u="none" strike="noStrike" kern="1200" baseline="0" dirty="0">
                <a:solidFill>
                  <a:schemeClr val="tx1"/>
                </a:solidFill>
                <a:latin typeface="+mn-lt"/>
                <a:ea typeface="+mn-ea"/>
                <a:cs typeface="+mn-cs"/>
              </a:rPr>
              <a:t>hand, is levied as a percentage of</a:t>
            </a:r>
          </a:p>
          <a:p>
            <a:r>
              <a:rPr lang="en-US" sz="1200" b="0" i="0" u="none" strike="noStrike" kern="1200" baseline="0" dirty="0">
                <a:solidFill>
                  <a:schemeClr val="tx1"/>
                </a:solidFill>
                <a:latin typeface="+mn-lt"/>
                <a:ea typeface="+mn-ea"/>
                <a:cs typeface="+mn-cs"/>
              </a:rPr>
              <a:t>some measure of value of the tobacco</a:t>
            </a:r>
          </a:p>
          <a:p>
            <a:r>
              <a:rPr lang="en-US" sz="1200" b="0" i="0" u="none" strike="noStrike" kern="1200" baseline="0" dirty="0">
                <a:solidFill>
                  <a:schemeClr val="tx1"/>
                </a:solidFill>
                <a:latin typeface="+mn-lt"/>
                <a:ea typeface="+mn-ea"/>
                <a:cs typeface="+mn-cs"/>
              </a:rPr>
              <a:t>products (e.g. the manufacturer’s</a:t>
            </a:r>
          </a:p>
          <a:p>
            <a:r>
              <a:rPr lang="en-US" sz="1200" b="0" i="0" u="none" strike="noStrike" kern="1200" baseline="0" dirty="0">
                <a:solidFill>
                  <a:schemeClr val="tx1"/>
                </a:solidFill>
                <a:latin typeface="+mn-lt"/>
                <a:ea typeface="+mn-ea"/>
                <a:cs typeface="+mn-cs"/>
              </a:rPr>
              <a:t>price or the retail selling price).</a:t>
            </a:r>
          </a:p>
          <a:p>
            <a:r>
              <a:rPr lang="en-US" sz="1200" b="0" i="0" u="none" strike="noStrike" kern="1200" baseline="0" dirty="0">
                <a:solidFill>
                  <a:schemeClr val="tx1"/>
                </a:solidFill>
                <a:latin typeface="+mn-lt"/>
                <a:ea typeface="+mn-ea"/>
                <a:cs typeface="+mn-cs"/>
              </a:rPr>
              <a:t>Excises on tobacco are levied</a:t>
            </a:r>
          </a:p>
          <a:p>
            <a:r>
              <a:rPr lang="en-US" sz="1200" b="0" i="0" u="none" strike="noStrike" kern="1200" baseline="0" dirty="0">
                <a:solidFill>
                  <a:schemeClr val="tx1"/>
                </a:solidFill>
                <a:latin typeface="+mn-lt"/>
                <a:ea typeface="+mn-ea"/>
                <a:cs typeface="+mn-cs"/>
              </a:rPr>
              <a:t>in most countries around the world.</a:t>
            </a:r>
          </a:p>
          <a:p>
            <a:r>
              <a:rPr lang="en-US" sz="1200" b="0" i="0" u="none" strike="noStrike" kern="1200" baseline="0" dirty="0">
                <a:solidFill>
                  <a:schemeClr val="tx1"/>
                </a:solidFill>
                <a:latin typeface="+mn-lt"/>
                <a:ea typeface="+mn-ea"/>
                <a:cs typeface="+mn-cs"/>
              </a:rPr>
              <a:t>Only a few countries do not levy an</a:t>
            </a:r>
          </a:p>
          <a:p>
            <a:r>
              <a:rPr lang="en-US" sz="1200" b="0" i="0" u="none" strike="noStrike" kern="1200" baseline="0" dirty="0">
                <a:solidFill>
                  <a:schemeClr val="tx1"/>
                </a:solidFill>
                <a:latin typeface="+mn-lt"/>
                <a:ea typeface="+mn-ea"/>
                <a:cs typeface="+mn-cs"/>
              </a:rPr>
              <a:t>excise on tobacco products (e.g.</a:t>
            </a:r>
          </a:p>
          <a:p>
            <a:r>
              <a:rPr lang="en-US" sz="1200" b="0" i="0" u="none" strike="noStrike" kern="1200" baseline="0" dirty="0">
                <a:solidFill>
                  <a:schemeClr val="tx1"/>
                </a:solidFill>
                <a:latin typeface="+mn-lt"/>
                <a:ea typeface="+mn-ea"/>
                <a:cs typeface="+mn-cs"/>
              </a:rPr>
              <a:t>Benin, Cook Islands, Maldives, Saudi</a:t>
            </a:r>
          </a:p>
          <a:p>
            <a:r>
              <a:rPr lang="en-US" sz="1200" b="0" i="0" u="none" strike="noStrike" kern="1200" baseline="0" dirty="0">
                <a:solidFill>
                  <a:schemeClr val="tx1"/>
                </a:solidFill>
                <a:latin typeface="+mn-lt"/>
                <a:ea typeface="+mn-ea"/>
                <a:cs typeface="+mn-cs"/>
              </a:rPr>
              <a:t>Arabia, Grenada) (World Health</a:t>
            </a:r>
          </a:p>
          <a:p>
            <a:r>
              <a:rPr lang="en-US" sz="1200" b="0" i="0" u="none" strike="noStrike" kern="1200" baseline="0" dirty="0">
                <a:solidFill>
                  <a:schemeClr val="tx1"/>
                </a:solidFill>
                <a:latin typeface="+mn-lt"/>
                <a:ea typeface="+mn-ea"/>
                <a:cs typeface="+mn-cs"/>
              </a:rPr>
              <a:t>Organization, 2009). However, the</a:t>
            </a:r>
          </a:p>
          <a:p>
            <a:r>
              <a:rPr lang="en-US" sz="1200" b="0" i="0" u="none" strike="noStrike" kern="1200" baseline="0" dirty="0">
                <a:solidFill>
                  <a:schemeClr val="tx1"/>
                </a:solidFill>
                <a:latin typeface="+mn-lt"/>
                <a:ea typeface="+mn-ea"/>
                <a:cs typeface="+mn-cs"/>
              </a:rPr>
              <a:t>type (specific versus </a:t>
            </a:r>
            <a:r>
              <a:rPr lang="en-US" sz="1200" b="0" i="1" u="none" strike="noStrike" kern="1200" baseline="0" dirty="0">
                <a:solidFill>
                  <a:schemeClr val="tx1"/>
                </a:solidFill>
                <a:latin typeface="+mn-lt"/>
                <a:ea typeface="+mn-ea"/>
                <a:cs typeface="+mn-cs"/>
              </a:rPr>
              <a:t>ad valorem</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rates and base of the tax vary</a:t>
            </a:r>
          </a:p>
          <a:p>
            <a:r>
              <a:rPr lang="en-US" sz="1200" b="0" i="0" u="none" strike="noStrike" kern="1200" baseline="0" dirty="0">
                <a:solidFill>
                  <a:schemeClr val="tx1"/>
                </a:solidFill>
                <a:latin typeface="+mn-lt"/>
                <a:ea typeface="+mn-ea"/>
                <a:cs typeface="+mn-cs"/>
              </a:rPr>
              <a:t>considerably across countries.</a:t>
            </a:r>
          </a:p>
          <a:p>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Customs duties </a:t>
            </a:r>
            <a:r>
              <a:rPr lang="en-US" sz="1200" b="0" i="0" u="none" strike="noStrike" kern="1200" baseline="0" dirty="0">
                <a:solidFill>
                  <a:schemeClr val="tx1"/>
                </a:solidFill>
                <a:latin typeface="+mn-lt"/>
                <a:ea typeface="+mn-ea"/>
                <a:cs typeface="+mn-cs"/>
              </a:rPr>
              <a:t>(also called tariffs)</a:t>
            </a:r>
          </a:p>
          <a:p>
            <a:r>
              <a:rPr lang="en-US" sz="1200" b="0" i="0" u="none" strike="noStrike" kern="1200" baseline="0" dirty="0">
                <a:solidFill>
                  <a:schemeClr val="tx1"/>
                </a:solidFill>
                <a:latin typeface="+mn-lt"/>
                <a:ea typeface="+mn-ea"/>
                <a:cs typeface="+mn-cs"/>
              </a:rPr>
              <a:t>are taxes levied on imports of goods</a:t>
            </a:r>
          </a:p>
          <a:p>
            <a:r>
              <a:rPr lang="en-US" sz="1200" b="0" i="0" u="none" strike="noStrike" kern="1200" baseline="0" dirty="0">
                <a:solidFill>
                  <a:schemeClr val="tx1"/>
                </a:solidFill>
                <a:latin typeface="+mn-lt"/>
                <a:ea typeface="+mn-ea"/>
                <a:cs typeface="+mn-cs"/>
              </a:rPr>
              <a:t>(and, sometimes, on exports) by the</a:t>
            </a:r>
          </a:p>
          <a:p>
            <a:r>
              <a:rPr lang="en-US" sz="1200" b="0" i="0" u="none" strike="noStrike" kern="1200" baseline="0" dirty="0">
                <a:solidFill>
                  <a:schemeClr val="tx1"/>
                </a:solidFill>
                <a:latin typeface="+mn-lt"/>
                <a:ea typeface="+mn-ea"/>
                <a:cs typeface="+mn-cs"/>
              </a:rPr>
              <a:t>customs authorities of a country,</a:t>
            </a:r>
          </a:p>
          <a:p>
            <a:r>
              <a:rPr lang="en-US" sz="1200" b="0" i="0" u="none" strike="noStrike" kern="1200" baseline="0" dirty="0">
                <a:solidFill>
                  <a:schemeClr val="tx1"/>
                </a:solidFill>
                <a:latin typeface="+mn-lt"/>
                <a:ea typeface="+mn-ea"/>
                <a:cs typeface="+mn-cs"/>
              </a:rPr>
              <a:t>mainly to raise state revenue, and/</a:t>
            </a:r>
          </a:p>
          <a:p>
            <a:r>
              <a:rPr lang="en-US" sz="1200" b="0" i="0" u="none" strike="noStrike" kern="1200" baseline="0" dirty="0">
                <a:solidFill>
                  <a:schemeClr val="tx1"/>
                </a:solidFill>
                <a:latin typeface="+mn-lt"/>
                <a:ea typeface="+mn-ea"/>
                <a:cs typeface="+mn-cs"/>
              </a:rPr>
              <a:t>or to protect domestic industries</a:t>
            </a:r>
          </a:p>
          <a:p>
            <a:r>
              <a:rPr lang="en-US" sz="1200" b="0" i="0" u="none" strike="noStrike" kern="1200" baseline="0" dirty="0">
                <a:solidFill>
                  <a:schemeClr val="tx1"/>
                </a:solidFill>
                <a:latin typeface="+mn-lt"/>
                <a:ea typeface="+mn-ea"/>
                <a:cs typeface="+mn-cs"/>
              </a:rPr>
              <a:t>from more efficient or predatory</a:t>
            </a:r>
          </a:p>
          <a:p>
            <a:r>
              <a:rPr lang="en-US" sz="1200" b="0" i="0" u="none" strike="noStrike" kern="1200" baseline="0" dirty="0">
                <a:solidFill>
                  <a:schemeClr val="tx1"/>
                </a:solidFill>
                <a:latin typeface="+mn-lt"/>
                <a:ea typeface="+mn-ea"/>
                <a:cs typeface="+mn-cs"/>
              </a:rPr>
              <a:t>competitors from abroad. Again, the</a:t>
            </a:r>
          </a:p>
          <a:p>
            <a:r>
              <a:rPr lang="en-US" sz="1200" b="0" i="0" u="none" strike="noStrike" kern="1200" baseline="0" dirty="0">
                <a:solidFill>
                  <a:schemeClr val="tx1"/>
                </a:solidFill>
                <a:latin typeface="+mn-lt"/>
                <a:ea typeface="+mn-ea"/>
                <a:cs typeface="+mn-cs"/>
              </a:rPr>
              <a:t>duty may be specific or </a:t>
            </a:r>
            <a:r>
              <a:rPr lang="en-US" sz="1200" b="0" i="1" u="none" strike="noStrike" kern="1200" baseline="0" dirty="0">
                <a:solidFill>
                  <a:schemeClr val="tx1"/>
                </a:solidFill>
                <a:latin typeface="+mn-lt"/>
                <a:ea typeface="+mn-ea"/>
                <a:cs typeface="+mn-cs"/>
              </a:rPr>
              <a:t>ad valorem</a:t>
            </a:r>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Specific customs duties are based</a:t>
            </a:r>
          </a:p>
          <a:p>
            <a:r>
              <a:rPr lang="en-US" sz="1200" b="0" i="0" u="none" strike="noStrike" kern="1200" baseline="0" dirty="0">
                <a:solidFill>
                  <a:schemeClr val="tx1"/>
                </a:solidFill>
                <a:latin typeface="+mn-lt"/>
                <a:ea typeface="+mn-ea"/>
                <a:cs typeface="+mn-cs"/>
              </a:rPr>
              <a:t>upon the weight, dimensions, or</a:t>
            </a:r>
          </a:p>
          <a:p>
            <a:r>
              <a:rPr lang="en-US" sz="1200" b="0" i="0" u="none" strike="noStrike" kern="1200" baseline="0" dirty="0">
                <a:solidFill>
                  <a:schemeClr val="tx1"/>
                </a:solidFill>
                <a:latin typeface="+mn-lt"/>
                <a:ea typeface="+mn-ea"/>
                <a:cs typeface="+mn-cs"/>
              </a:rPr>
              <a:t>some other criteria of the item</a:t>
            </a:r>
          </a:p>
          <a:p>
            <a:r>
              <a:rPr lang="en-US" sz="1200" b="0" i="0" u="none" strike="noStrike" kern="1200" baseline="0" dirty="0">
                <a:solidFill>
                  <a:schemeClr val="tx1"/>
                </a:solidFill>
                <a:latin typeface="+mn-lt"/>
                <a:ea typeface="+mn-ea"/>
                <a:cs typeface="+mn-cs"/>
              </a:rPr>
              <a:t>(such as the size of the engine in</a:t>
            </a:r>
          </a:p>
          <a:p>
            <a:r>
              <a:rPr lang="en-US" sz="1200" b="0" i="0" u="none" strike="noStrike" kern="1200" baseline="0" dirty="0">
                <a:solidFill>
                  <a:schemeClr val="tx1"/>
                </a:solidFill>
                <a:latin typeface="+mn-lt"/>
                <a:ea typeface="+mn-ea"/>
                <a:cs typeface="+mn-cs"/>
              </a:rPr>
              <a:t>the case of automobiles). The </a:t>
            </a:r>
            <a:r>
              <a:rPr lang="en-US" sz="1200" b="0" i="1" u="none" strike="noStrike" kern="1200" baseline="0" dirty="0">
                <a:solidFill>
                  <a:schemeClr val="tx1"/>
                </a:solidFill>
                <a:latin typeface="+mn-lt"/>
                <a:ea typeface="+mn-ea"/>
                <a:cs typeface="+mn-cs"/>
              </a:rPr>
              <a:t>ad</a:t>
            </a:r>
          </a:p>
          <a:p>
            <a:r>
              <a:rPr lang="en-US" sz="1200" b="0" i="1" u="none" strike="noStrike" kern="1200" baseline="0" dirty="0">
                <a:solidFill>
                  <a:schemeClr val="tx1"/>
                </a:solidFill>
                <a:latin typeface="+mn-lt"/>
                <a:ea typeface="+mn-ea"/>
                <a:cs typeface="+mn-cs"/>
              </a:rPr>
              <a:t>valorem </a:t>
            </a:r>
            <a:r>
              <a:rPr lang="en-US" sz="1200" b="0" i="0" u="none" strike="noStrike" kern="1200" baseline="0" dirty="0">
                <a:solidFill>
                  <a:schemeClr val="tx1"/>
                </a:solidFill>
                <a:latin typeface="+mn-lt"/>
                <a:ea typeface="+mn-ea"/>
                <a:cs typeface="+mn-cs"/>
              </a:rPr>
              <a:t>customs duties are levied</a:t>
            </a:r>
          </a:p>
          <a:p>
            <a:r>
              <a:rPr lang="en-US" sz="1200" b="0" i="0" u="none" strike="noStrike" kern="1200" baseline="0" dirty="0">
                <a:solidFill>
                  <a:schemeClr val="tx1"/>
                </a:solidFill>
                <a:latin typeface="+mn-lt"/>
                <a:ea typeface="+mn-ea"/>
                <a:cs typeface="+mn-cs"/>
              </a:rPr>
              <a:t>on importer’s CIF (cost, insurance</a:t>
            </a:r>
          </a:p>
          <a:p>
            <a:r>
              <a:rPr lang="en-US" sz="1200" b="0" i="0" u="none" strike="noStrike" kern="1200" baseline="0" dirty="0">
                <a:solidFill>
                  <a:schemeClr val="tx1"/>
                </a:solidFill>
                <a:latin typeface="+mn-lt"/>
                <a:ea typeface="+mn-ea"/>
                <a:cs typeface="+mn-cs"/>
              </a:rPr>
              <a:t>and freight) value, as opposed to</a:t>
            </a:r>
          </a:p>
          <a:p>
            <a:r>
              <a:rPr lang="en-US" sz="1200" b="0" i="1" u="none" strike="noStrike" kern="1200" baseline="0" dirty="0">
                <a:solidFill>
                  <a:schemeClr val="tx1"/>
                </a:solidFill>
                <a:latin typeface="+mn-lt"/>
                <a:ea typeface="+mn-ea"/>
                <a:cs typeface="+mn-cs"/>
              </a:rPr>
              <a:t>ad valorem </a:t>
            </a:r>
            <a:r>
              <a:rPr lang="en-US" sz="1200" b="0" i="0" u="none" strike="noStrike" kern="1200" baseline="0" dirty="0">
                <a:solidFill>
                  <a:schemeClr val="tx1"/>
                </a:solidFill>
                <a:latin typeface="+mn-lt"/>
                <a:ea typeface="+mn-ea"/>
                <a:cs typeface="+mn-cs"/>
              </a:rPr>
              <a:t>excise duties which are</a:t>
            </a:r>
          </a:p>
          <a:p>
            <a:r>
              <a:rPr lang="en-US" sz="1200" b="0" i="0" u="none" strike="noStrike" kern="1200" baseline="0" dirty="0">
                <a:solidFill>
                  <a:schemeClr val="tx1"/>
                </a:solidFill>
                <a:latin typeface="+mn-lt"/>
                <a:ea typeface="+mn-ea"/>
                <a:cs typeface="+mn-cs"/>
              </a:rPr>
              <a:t>levied on the manufacturer’s price or</a:t>
            </a:r>
          </a:p>
          <a:p>
            <a:r>
              <a:rPr lang="en-US" sz="1200" b="0" i="0" u="none" strike="noStrike" kern="1200" baseline="0" dirty="0">
                <a:solidFill>
                  <a:schemeClr val="tx1"/>
                </a:solidFill>
                <a:latin typeface="+mn-lt"/>
                <a:ea typeface="+mn-ea"/>
                <a:cs typeface="+mn-cs"/>
              </a:rPr>
              <a:t>the retail selling price. Consequently</a:t>
            </a:r>
          </a:p>
          <a:p>
            <a:r>
              <a:rPr lang="en-US" sz="1200" b="0" i="0" u="none" strike="noStrike" kern="1200" baseline="0" dirty="0">
                <a:solidFill>
                  <a:schemeClr val="tx1"/>
                </a:solidFill>
                <a:latin typeface="+mn-lt"/>
                <a:ea typeface="+mn-ea"/>
                <a:cs typeface="+mn-cs"/>
              </a:rPr>
              <a:t>the impact of a customs duty on the</a:t>
            </a:r>
          </a:p>
          <a:p>
            <a:r>
              <a:rPr lang="en-US" sz="1200" b="0" i="0" u="none" strike="noStrike" kern="1200" baseline="0" dirty="0">
                <a:solidFill>
                  <a:schemeClr val="tx1"/>
                </a:solidFill>
                <a:latin typeface="+mn-lt"/>
                <a:ea typeface="+mn-ea"/>
                <a:cs typeface="+mn-cs"/>
              </a:rPr>
              <a:t>final consumers’ price will be less</a:t>
            </a:r>
          </a:p>
          <a:p>
            <a:r>
              <a:rPr lang="en-US" sz="1200" b="0" i="0" u="none" strike="noStrike" kern="1200" baseline="0" dirty="0">
                <a:solidFill>
                  <a:schemeClr val="tx1"/>
                </a:solidFill>
                <a:latin typeface="+mn-lt"/>
                <a:ea typeface="+mn-ea"/>
                <a:cs typeface="+mn-cs"/>
              </a:rPr>
              <a:t>than that of an excise duty, because</a:t>
            </a:r>
          </a:p>
          <a:p>
            <a:r>
              <a:rPr lang="en-US" sz="1200" b="0" i="0" u="none" strike="noStrike" kern="1200" baseline="0" dirty="0">
                <a:solidFill>
                  <a:schemeClr val="tx1"/>
                </a:solidFill>
                <a:latin typeface="+mn-lt"/>
                <a:ea typeface="+mn-ea"/>
                <a:cs typeface="+mn-cs"/>
              </a:rPr>
              <a:t>the CIF value at importation can be</a:t>
            </a:r>
          </a:p>
          <a:p>
            <a:r>
              <a:rPr lang="en-US" sz="1200" b="0" i="0" u="none" strike="noStrike" kern="1200" baseline="0" dirty="0">
                <a:solidFill>
                  <a:schemeClr val="tx1"/>
                </a:solidFill>
                <a:latin typeface="+mn-lt"/>
                <a:ea typeface="+mn-ea"/>
                <a:cs typeface="+mn-cs"/>
              </a:rPr>
              <a:t>considerably lower than the e.g. the</a:t>
            </a:r>
          </a:p>
          <a:p>
            <a:r>
              <a:rPr lang="en-US" sz="1200" b="0" i="0" u="none" strike="noStrike" kern="1200" baseline="0" dirty="0">
                <a:solidFill>
                  <a:schemeClr val="tx1"/>
                </a:solidFill>
                <a:latin typeface="+mn-lt"/>
                <a:ea typeface="+mn-ea"/>
                <a:cs typeface="+mn-cs"/>
              </a:rPr>
              <a:t>final retail selling price. For example,</a:t>
            </a:r>
          </a:p>
          <a:p>
            <a:r>
              <a:rPr lang="en-US" sz="1200" b="0" i="0" u="none" strike="noStrike" kern="1200" baseline="0" dirty="0">
                <a:solidFill>
                  <a:schemeClr val="tx1"/>
                </a:solidFill>
                <a:latin typeface="+mn-lt"/>
                <a:ea typeface="+mn-ea"/>
                <a:cs typeface="+mn-cs"/>
              </a:rPr>
              <a:t>total tax as percentage of retail price</a:t>
            </a:r>
          </a:p>
          <a:p>
            <a:r>
              <a:rPr lang="en-US" sz="1200" b="0" i="0" u="none" strike="noStrike" kern="1200" baseline="0" dirty="0">
                <a:solidFill>
                  <a:schemeClr val="tx1"/>
                </a:solidFill>
                <a:latin typeface="+mn-lt"/>
                <a:ea typeface="+mn-ea"/>
                <a:cs typeface="+mn-cs"/>
              </a:rPr>
              <a:t>is 50% in Saudi Arabia, Bahrain, and</a:t>
            </a:r>
          </a:p>
          <a:p>
            <a:r>
              <a:rPr lang="en-US" sz="1200" b="0" i="0" u="none" strike="noStrike" kern="1200" baseline="0" dirty="0">
                <a:solidFill>
                  <a:schemeClr val="tx1"/>
                </a:solidFill>
                <a:latin typeface="+mn-lt"/>
                <a:ea typeface="+mn-ea"/>
                <a:cs typeface="+mn-cs"/>
              </a:rPr>
              <a:t>Qatar despite 100% import duties</a:t>
            </a:r>
          </a:p>
          <a:p>
            <a:r>
              <a:rPr lang="en-US" sz="1200" b="0" i="0" u="none" strike="noStrike" kern="1200" baseline="0" dirty="0">
                <a:solidFill>
                  <a:schemeClr val="tx1"/>
                </a:solidFill>
                <a:latin typeface="+mn-lt"/>
                <a:ea typeface="+mn-ea"/>
                <a:cs typeface="+mn-cs"/>
              </a:rPr>
              <a:t>(World Health Organization, 2010).</a:t>
            </a:r>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7</a:t>
            </a:fld>
            <a:endParaRPr lang="en-ZA"/>
          </a:p>
        </p:txBody>
      </p:sp>
    </p:spTree>
    <p:extLst>
      <p:ext uri="{BB962C8B-B14F-4D97-AF65-F5344CB8AC3E}">
        <p14:creationId xmlns:p14="http://schemas.microsoft.com/office/powerpoint/2010/main" val="83331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0" i="0" kern="1200" dirty="0">
                <a:solidFill>
                  <a:schemeClr val="tx1"/>
                </a:solidFill>
                <a:effectLst/>
                <a:latin typeface="+mn-lt"/>
                <a:ea typeface="+mn-ea"/>
                <a:cs typeface="+mn-cs"/>
              </a:rPr>
              <a:t>Indirect means the tax is not directly paid by an individual consumer; instead, the </a:t>
            </a:r>
            <a:r>
              <a:rPr lang="en-ZA" sz="1200" b="0" i="0" u="none" strike="noStrike" kern="1200" dirty="0">
                <a:solidFill>
                  <a:schemeClr val="tx1"/>
                </a:solidFill>
                <a:effectLst/>
                <a:latin typeface="+mn-lt"/>
                <a:ea typeface="+mn-ea"/>
                <a:cs typeface="+mn-cs"/>
              </a:rPr>
              <a:t>government l</a:t>
            </a:r>
            <a:r>
              <a:rPr lang="en-ZA" sz="1200" b="0" i="0" kern="1200" dirty="0">
                <a:solidFill>
                  <a:schemeClr val="tx1"/>
                </a:solidFill>
                <a:effectLst/>
                <a:latin typeface="+mn-lt"/>
                <a:ea typeface="+mn-ea"/>
                <a:cs typeface="+mn-cs"/>
              </a:rPr>
              <a:t>evies the tax on the producer or merchant, who passes the tax onto the consumer by including it in the product's price.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200" b="0" i="0" kern="1200" dirty="0">
              <a:solidFill>
                <a:schemeClr val="tx1"/>
              </a:solidFill>
              <a:effectLst/>
              <a:latin typeface="+mn-lt"/>
              <a:ea typeface="+mn-ea"/>
              <a:cs typeface="+mn-cs"/>
            </a:endParaRPr>
          </a:p>
          <a:p>
            <a:pPr>
              <a:defRPr/>
            </a:pPr>
            <a:r>
              <a:rPr lang="en-ZA" sz="2400" dirty="0"/>
              <a:t>Two categories of excise tax structures:</a:t>
            </a:r>
          </a:p>
          <a:p>
            <a:pPr lvl="1">
              <a:defRPr/>
            </a:pPr>
            <a:r>
              <a:rPr lang="en-ZA" sz="2000" dirty="0"/>
              <a:t>Ad Valorem (literally means “according to value”)</a:t>
            </a:r>
          </a:p>
          <a:p>
            <a:pPr lvl="2">
              <a:defRPr/>
            </a:pPr>
            <a:r>
              <a:rPr lang="en-ZA" sz="2000" dirty="0"/>
              <a:t>Fixed percentage of net-of-tax price (or other definition of the price)</a:t>
            </a:r>
          </a:p>
          <a:p>
            <a:pPr lvl="2">
              <a:defRPr/>
            </a:pPr>
            <a:r>
              <a:rPr lang="en-ZA" sz="2000" dirty="0"/>
              <a:t>Taxes vary depending on value of product</a:t>
            </a:r>
          </a:p>
          <a:p>
            <a:pPr lvl="1">
              <a:defRPr/>
            </a:pPr>
            <a:r>
              <a:rPr lang="en-ZA" sz="2000" dirty="0"/>
              <a:t>Specific</a:t>
            </a:r>
          </a:p>
          <a:p>
            <a:pPr lvl="2">
              <a:defRPr/>
            </a:pPr>
            <a:r>
              <a:rPr lang="en-ZA" sz="2000" dirty="0"/>
              <a:t>Fixed amount per unit sold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p>
          <a:p>
            <a:endParaRPr lang="en-ZA" dirty="0"/>
          </a:p>
        </p:txBody>
      </p:sp>
      <p:sp>
        <p:nvSpPr>
          <p:cNvPr id="4" name="Slide Number Placeholder 3"/>
          <p:cNvSpPr>
            <a:spLocks noGrp="1"/>
          </p:cNvSpPr>
          <p:nvPr>
            <p:ph type="sldNum" sz="quarter" idx="10"/>
          </p:nvPr>
        </p:nvSpPr>
        <p:spPr/>
        <p:txBody>
          <a:bodyPr/>
          <a:lstStyle/>
          <a:p>
            <a:fld id="{55074AA8-84A2-4FF5-80DB-6F353E9497BF}" type="slidenum">
              <a:rPr lang="en-ZA" smtClean="0"/>
              <a:t>8</a:t>
            </a:fld>
            <a:endParaRPr lang="en-ZA"/>
          </a:p>
        </p:txBody>
      </p:sp>
    </p:spTree>
    <p:extLst>
      <p:ext uri="{BB962C8B-B14F-4D97-AF65-F5344CB8AC3E}">
        <p14:creationId xmlns:p14="http://schemas.microsoft.com/office/powerpoint/2010/main" val="2626512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specific</a:t>
            </a:r>
          </a:p>
          <a:p>
            <a:r>
              <a:rPr lang="en-US" sz="1200" b="0" i="0" u="none" strike="noStrike" kern="1200" baseline="0" dirty="0">
                <a:solidFill>
                  <a:schemeClr val="tx1"/>
                </a:solidFill>
                <a:latin typeface="+mn-lt"/>
                <a:ea typeface="+mn-ea"/>
                <a:cs typeface="+mn-cs"/>
              </a:rPr>
              <a:t>excise tax is a fixed monetary amount</a:t>
            </a:r>
          </a:p>
          <a:p>
            <a:r>
              <a:rPr lang="en-US" sz="1200" b="0" i="0" u="none" strike="noStrike" kern="1200" baseline="0" dirty="0">
                <a:solidFill>
                  <a:schemeClr val="tx1"/>
                </a:solidFill>
                <a:latin typeface="+mn-lt"/>
                <a:ea typeface="+mn-ea"/>
                <a:cs typeface="+mn-cs"/>
              </a:rPr>
              <a:t>of tax per quantity, volume, or weight</a:t>
            </a:r>
          </a:p>
          <a:p>
            <a:r>
              <a:rPr lang="en-US" sz="1200" b="0" i="0" u="none" strike="noStrike" kern="1200" baseline="0" dirty="0">
                <a:solidFill>
                  <a:schemeClr val="tx1"/>
                </a:solidFill>
                <a:latin typeface="+mn-lt"/>
                <a:ea typeface="+mn-ea"/>
                <a:cs typeface="+mn-cs"/>
              </a:rPr>
              <a:t>of tobacco products.</a:t>
            </a:r>
          </a:p>
          <a:p>
            <a:endParaRPr lang="en-US" sz="1200" b="0" i="0" u="none" strike="noStrike" kern="1200" baseline="0" dirty="0">
              <a:solidFill>
                <a:schemeClr val="tx1"/>
              </a:solidFill>
              <a:latin typeface="+mn-lt"/>
              <a:ea typeface="+mn-ea"/>
              <a:cs typeface="+mn-cs"/>
            </a:endParaRPr>
          </a:p>
          <a:p>
            <a:pPr marL="1098550" lvl="1" indent="-419100">
              <a:lnSpc>
                <a:spcPct val="90000"/>
              </a:lnSpc>
              <a:buFont typeface="Arial" panose="020B0604020202020204" pitchFamily="34" charset="0"/>
              <a:buChar char="•"/>
            </a:pPr>
            <a:r>
              <a:rPr lang="en-US" altLang="en-US" sz="2400" dirty="0"/>
              <a:t>Generally produce more stable stream of revenue</a:t>
            </a:r>
          </a:p>
          <a:p>
            <a:pPr marL="1098550" lvl="1" indent="-419100">
              <a:lnSpc>
                <a:spcPct val="90000"/>
              </a:lnSpc>
              <a:buFont typeface="Arial" panose="020B0604020202020204" pitchFamily="34" charset="0"/>
              <a:buChar char="•"/>
            </a:pPr>
            <a:r>
              <a:rPr lang="en-US" altLang="en-US" sz="2400" dirty="0"/>
              <a:t>Real value falls with inflation</a:t>
            </a:r>
          </a:p>
          <a:p>
            <a:pPr marL="1098550" lvl="1" indent="-419100">
              <a:lnSpc>
                <a:spcPct val="90000"/>
              </a:lnSpc>
              <a:buFont typeface="Arial" panose="020B0604020202020204" pitchFamily="34" charset="0"/>
              <a:buChar char="•"/>
            </a:pPr>
            <a:r>
              <a:rPr lang="en-US" altLang="en-US" sz="2400" dirty="0"/>
              <a:t>Promote higher </a:t>
            </a:r>
            <a:r>
              <a:rPr lang="ja-JP" altLang="en-US" sz="2400" dirty="0">
                <a:latin typeface="Arial" panose="020B0604020202020204" pitchFamily="34" charset="0"/>
              </a:rPr>
              <a:t>“</a:t>
            </a:r>
            <a:r>
              <a:rPr lang="en-US" altLang="ja-JP" sz="2400" dirty="0"/>
              <a:t>quality</a:t>
            </a:r>
            <a:r>
              <a:rPr lang="ja-JP" altLang="en-US" sz="2400" dirty="0">
                <a:latin typeface="Arial" panose="020B0604020202020204" pitchFamily="34" charset="0"/>
              </a:rPr>
              <a:t>”</a:t>
            </a:r>
            <a:r>
              <a:rPr lang="en-US" altLang="ja-JP" sz="2400" dirty="0"/>
              <a:t> products</a:t>
            </a:r>
          </a:p>
          <a:p>
            <a:pPr marL="1098550" lvl="1" indent="-419100">
              <a:lnSpc>
                <a:spcPct val="90000"/>
              </a:lnSpc>
              <a:buFont typeface="Arial" panose="020B0604020202020204" pitchFamily="34" charset="0"/>
              <a:buChar char="•"/>
            </a:pPr>
            <a:r>
              <a:rPr lang="en-US" altLang="en-US" sz="2400" dirty="0"/>
              <a:t>Easier to administer</a:t>
            </a:r>
          </a:p>
          <a:p>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9</a:t>
            </a:fld>
            <a:endParaRPr lang="en-ZA"/>
          </a:p>
        </p:txBody>
      </p:sp>
    </p:spTree>
    <p:extLst>
      <p:ext uri="{BB962C8B-B14F-4D97-AF65-F5344CB8AC3E}">
        <p14:creationId xmlns:p14="http://schemas.microsoft.com/office/powerpoint/2010/main" val="30071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determining taxation policy,</a:t>
            </a:r>
          </a:p>
          <a:p>
            <a:r>
              <a:rPr lang="en-US" sz="1200" b="0" i="0" u="none" strike="noStrike" kern="1200" baseline="0" dirty="0">
                <a:solidFill>
                  <a:schemeClr val="tx1"/>
                </a:solidFill>
                <a:latin typeface="+mn-lt"/>
                <a:ea typeface="+mn-ea"/>
                <a:cs typeface="+mn-cs"/>
              </a:rPr>
              <a:t>governments will take into account</a:t>
            </a:r>
          </a:p>
          <a:p>
            <a:r>
              <a:rPr lang="en-US" sz="1200" b="0" i="0" u="none" strike="noStrike" kern="1200" baseline="0" dirty="0">
                <a:solidFill>
                  <a:schemeClr val="tx1"/>
                </a:solidFill>
                <a:latin typeface="+mn-lt"/>
                <a:ea typeface="+mn-ea"/>
                <a:cs typeface="+mn-cs"/>
              </a:rPr>
              <a:t>other, at times competing, political,</a:t>
            </a:r>
          </a:p>
          <a:p>
            <a:r>
              <a:rPr lang="en-US" sz="1200" b="0" i="0" u="none" strike="noStrike" kern="1200" baseline="0" dirty="0">
                <a:solidFill>
                  <a:schemeClr val="tx1"/>
                </a:solidFill>
                <a:latin typeface="+mn-lt"/>
                <a:ea typeface="+mn-ea"/>
                <a:cs typeface="+mn-cs"/>
              </a:rPr>
              <a:t>social or economic considerations.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Because specific duties are the</a:t>
            </a:r>
          </a:p>
          <a:p>
            <a:r>
              <a:rPr lang="en-US" sz="1200" b="0" i="0" u="none" strike="noStrike" kern="1200" baseline="0" dirty="0">
                <a:solidFill>
                  <a:schemeClr val="tx1"/>
                </a:solidFill>
                <a:latin typeface="+mn-lt"/>
                <a:ea typeface="+mn-ea"/>
                <a:cs typeface="+mn-cs"/>
              </a:rPr>
              <a:t>same for all cigarettes, independent</a:t>
            </a:r>
          </a:p>
          <a:p>
            <a:r>
              <a:rPr lang="en-US" sz="1200" b="0" i="0" u="none" strike="noStrike" kern="1200" baseline="0" dirty="0">
                <a:solidFill>
                  <a:schemeClr val="tx1"/>
                </a:solidFill>
                <a:latin typeface="+mn-lt"/>
                <a:ea typeface="+mn-ea"/>
                <a:cs typeface="+mn-cs"/>
              </a:rPr>
              <a:t>of the price, they will reduce the</a:t>
            </a:r>
          </a:p>
          <a:p>
            <a:r>
              <a:rPr lang="en-US" sz="1200" b="0" i="0" u="none" strike="noStrike" kern="1200" baseline="0" dirty="0">
                <a:solidFill>
                  <a:schemeClr val="tx1"/>
                </a:solidFill>
                <a:latin typeface="+mn-lt"/>
                <a:ea typeface="+mn-ea"/>
                <a:cs typeface="+mn-cs"/>
              </a:rPr>
              <a:t>relative price differentials between</a:t>
            </a:r>
          </a:p>
          <a:p>
            <a:r>
              <a:rPr lang="en-US" sz="1200" b="0" i="0" u="none" strike="noStrike" kern="1200" baseline="0" dirty="0">
                <a:solidFill>
                  <a:schemeClr val="tx1"/>
                </a:solidFill>
                <a:latin typeface="+mn-lt"/>
                <a:ea typeface="+mn-ea"/>
                <a:cs typeface="+mn-cs"/>
              </a:rPr>
              <a:t>high-­ and low-­taxed cigarettes. This</a:t>
            </a:r>
          </a:p>
          <a:p>
            <a:r>
              <a:rPr lang="en-US" sz="1200" b="0" i="0" u="none" strike="noStrike" kern="1200" baseline="0" dirty="0">
                <a:solidFill>
                  <a:schemeClr val="tx1"/>
                </a:solidFill>
                <a:latin typeface="+mn-lt"/>
                <a:ea typeface="+mn-ea"/>
                <a:cs typeface="+mn-cs"/>
              </a:rPr>
              <a:t>may lead consumers to switch to</a:t>
            </a:r>
          </a:p>
          <a:p>
            <a:r>
              <a:rPr lang="en-US" sz="1200" b="0" i="0" u="none" strike="noStrike" kern="1200" baseline="0" dirty="0">
                <a:solidFill>
                  <a:schemeClr val="tx1"/>
                </a:solidFill>
                <a:latin typeface="+mn-lt"/>
                <a:ea typeface="+mn-ea"/>
                <a:cs typeface="+mn-cs"/>
              </a:rPr>
              <a:t>higher-­priced cigarettes, assuming</a:t>
            </a:r>
          </a:p>
          <a:p>
            <a:r>
              <a:rPr lang="en-US" sz="1200" b="0" i="0" u="none" strike="noStrike" kern="1200" baseline="0" dirty="0">
                <a:solidFill>
                  <a:schemeClr val="tx1"/>
                </a:solidFill>
                <a:latin typeface="+mn-lt"/>
                <a:ea typeface="+mn-ea"/>
                <a:cs typeface="+mn-cs"/>
              </a:rPr>
              <a:t>that more expensive cigarettes are</a:t>
            </a:r>
          </a:p>
          <a:p>
            <a:r>
              <a:rPr lang="en-US" sz="1200" b="0" i="0" u="none" strike="noStrike" kern="1200" baseline="0" dirty="0">
                <a:solidFill>
                  <a:schemeClr val="tx1"/>
                </a:solidFill>
                <a:latin typeface="+mn-lt"/>
                <a:ea typeface="+mn-ea"/>
                <a:cs typeface="+mn-cs"/>
              </a:rPr>
              <a:t>considered to be of a higher quality</a:t>
            </a:r>
          </a:p>
          <a:p>
            <a:r>
              <a:rPr lang="en-US" sz="1200" b="0" i="0" u="none" strike="noStrike" kern="1200" baseline="0" dirty="0">
                <a:solidFill>
                  <a:schemeClr val="tx1"/>
                </a:solidFill>
                <a:latin typeface="+mn-lt"/>
                <a:ea typeface="+mn-ea"/>
                <a:cs typeface="+mn-cs"/>
              </a:rPr>
              <a:t>(and thus more appealing). They</a:t>
            </a:r>
          </a:p>
          <a:p>
            <a:r>
              <a:rPr lang="en-US" sz="1200" b="0" i="0" u="none" strike="noStrike" kern="1200" baseline="0" dirty="0">
                <a:solidFill>
                  <a:schemeClr val="tx1"/>
                </a:solidFill>
                <a:latin typeface="+mn-lt"/>
                <a:ea typeface="+mn-ea"/>
                <a:cs typeface="+mn-cs"/>
              </a:rPr>
              <a:t>have an upgrading effect that </a:t>
            </a:r>
            <a:r>
              <a:rPr lang="en-US" sz="1200" b="0" i="0" u="none" strike="noStrike" kern="1200" baseline="0" dirty="0" err="1">
                <a:solidFill>
                  <a:schemeClr val="tx1"/>
                </a:solidFill>
                <a:latin typeface="+mn-lt"/>
                <a:ea typeface="+mn-ea"/>
                <a:cs typeface="+mn-cs"/>
              </a:rPr>
              <a:t>favours</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high quality, which may lead to a</a:t>
            </a:r>
          </a:p>
          <a:p>
            <a:r>
              <a:rPr lang="en-US" sz="1200" b="0" i="0" u="none" strike="noStrike" kern="1200" baseline="0" dirty="0">
                <a:solidFill>
                  <a:schemeClr val="tx1"/>
                </a:solidFill>
                <a:latin typeface="+mn-lt"/>
                <a:ea typeface="+mn-ea"/>
                <a:cs typeface="+mn-cs"/>
              </a:rPr>
              <a:t>higher average price. </a:t>
            </a:r>
            <a:r>
              <a:rPr lang="en-US" sz="1200" b="0" i="1" u="none" strike="noStrike" kern="1200" baseline="0" dirty="0">
                <a:solidFill>
                  <a:schemeClr val="tx1"/>
                </a:solidFill>
                <a:latin typeface="+mn-lt"/>
                <a:ea typeface="+mn-ea"/>
                <a:cs typeface="+mn-cs"/>
              </a:rPr>
              <a:t>Ad valorem </a:t>
            </a:r>
            <a:r>
              <a:rPr lang="en-US" sz="1200" b="0" i="0" u="none" strike="noStrike" kern="1200" baseline="0" dirty="0">
                <a:solidFill>
                  <a:schemeClr val="tx1"/>
                </a:solidFill>
                <a:latin typeface="+mn-lt"/>
                <a:ea typeface="+mn-ea"/>
                <a:cs typeface="+mn-cs"/>
              </a:rPr>
              <a:t>duties are a</a:t>
            </a:r>
          </a:p>
          <a:p>
            <a:r>
              <a:rPr lang="en-US" sz="1200" b="0" i="0" u="none" strike="noStrike" kern="1200" baseline="0" dirty="0">
                <a:solidFill>
                  <a:schemeClr val="tx1"/>
                </a:solidFill>
                <a:latin typeface="+mn-lt"/>
                <a:ea typeface="+mn-ea"/>
                <a:cs typeface="+mn-cs"/>
              </a:rPr>
              <a:t>percentage of the price of cigarettes</a:t>
            </a:r>
          </a:p>
          <a:p>
            <a:r>
              <a:rPr lang="en-US" sz="1200" b="0" i="0" u="none" strike="noStrike" kern="1200" baseline="0" dirty="0">
                <a:solidFill>
                  <a:schemeClr val="tx1"/>
                </a:solidFill>
                <a:latin typeface="+mn-lt"/>
                <a:ea typeface="+mn-ea"/>
                <a:cs typeface="+mn-cs"/>
              </a:rPr>
              <a:t>and will maintain the relative (pre-­tax)</a:t>
            </a:r>
          </a:p>
          <a:p>
            <a:r>
              <a:rPr lang="en-US" sz="1200" b="0" i="0" u="none" strike="noStrike" kern="1200" baseline="0" dirty="0">
                <a:solidFill>
                  <a:schemeClr val="tx1"/>
                </a:solidFill>
                <a:latin typeface="+mn-lt"/>
                <a:ea typeface="+mn-ea"/>
                <a:cs typeface="+mn-cs"/>
              </a:rPr>
              <a:t>price differentials between high-­ and</a:t>
            </a:r>
          </a:p>
          <a:p>
            <a:r>
              <a:rPr lang="en-US" sz="1200" b="0" i="0" u="none" strike="noStrike" kern="1200" baseline="0" dirty="0">
                <a:solidFill>
                  <a:schemeClr val="tx1"/>
                </a:solidFill>
                <a:latin typeface="+mn-lt"/>
                <a:ea typeface="+mn-ea"/>
                <a:cs typeface="+mn-cs"/>
              </a:rPr>
              <a:t>low-­taxed cigarettes. Consequently</a:t>
            </a:r>
          </a:p>
          <a:p>
            <a:r>
              <a:rPr lang="en-US" sz="1200" b="0" i="0" u="none" strike="noStrike" kern="1200" baseline="0" dirty="0">
                <a:solidFill>
                  <a:schemeClr val="tx1"/>
                </a:solidFill>
                <a:latin typeface="+mn-lt"/>
                <a:ea typeface="+mn-ea"/>
                <a:cs typeface="+mn-cs"/>
              </a:rPr>
              <a:t>there will be more price competition</a:t>
            </a:r>
          </a:p>
          <a:p>
            <a:r>
              <a:rPr lang="en-US" sz="1200" b="0" i="0" u="none" strike="noStrike" kern="1200" baseline="0" dirty="0">
                <a:solidFill>
                  <a:schemeClr val="tx1"/>
                </a:solidFill>
                <a:latin typeface="+mn-lt"/>
                <a:ea typeface="+mn-ea"/>
                <a:cs typeface="+mn-cs"/>
              </a:rPr>
              <a:t>under an </a:t>
            </a:r>
            <a:r>
              <a:rPr lang="en-US" sz="1200" b="0" i="1" u="none" strike="noStrike" kern="1200" baseline="0" dirty="0">
                <a:solidFill>
                  <a:schemeClr val="tx1"/>
                </a:solidFill>
                <a:latin typeface="+mn-lt"/>
                <a:ea typeface="+mn-ea"/>
                <a:cs typeface="+mn-cs"/>
              </a:rPr>
              <a:t>ad valorem </a:t>
            </a:r>
            <a:r>
              <a:rPr lang="en-US" sz="1200" b="0" i="0" u="none" strike="noStrike" kern="1200" baseline="0" dirty="0">
                <a:solidFill>
                  <a:schemeClr val="tx1"/>
                </a:solidFill>
                <a:latin typeface="+mn-lt"/>
                <a:ea typeface="+mn-ea"/>
                <a:cs typeface="+mn-cs"/>
              </a:rPr>
              <a:t>system, which</a:t>
            </a:r>
          </a:p>
          <a:p>
            <a:r>
              <a:rPr lang="en-US" sz="1200" b="0" i="0" u="none" strike="noStrike" kern="1200" baseline="0" dirty="0">
                <a:solidFill>
                  <a:schemeClr val="tx1"/>
                </a:solidFill>
                <a:latin typeface="+mn-lt"/>
                <a:ea typeface="+mn-ea"/>
                <a:cs typeface="+mn-cs"/>
              </a:rPr>
              <a:t>may entail a lower average price.</a:t>
            </a:r>
          </a:p>
          <a:p>
            <a:r>
              <a:rPr lang="en-US" sz="1200" b="0" i="0" u="none" strike="noStrike" kern="1200" baseline="0" dirty="0">
                <a:solidFill>
                  <a:schemeClr val="tx1"/>
                </a:solidFill>
                <a:latin typeface="+mn-lt"/>
                <a:ea typeface="+mn-ea"/>
                <a:cs typeface="+mn-cs"/>
              </a:rPr>
              <a:t>They have a multiplier effect that</a:t>
            </a:r>
          </a:p>
          <a:p>
            <a:r>
              <a:rPr lang="en-US" sz="1200" b="0" i="0" u="none" strike="noStrike" kern="1200" baseline="0" dirty="0" err="1">
                <a:solidFill>
                  <a:schemeClr val="tx1"/>
                </a:solidFill>
                <a:latin typeface="+mn-lt"/>
                <a:ea typeface="+mn-ea"/>
                <a:cs typeface="+mn-cs"/>
              </a:rPr>
              <a:t>favours</a:t>
            </a:r>
            <a:r>
              <a:rPr lang="en-US" sz="1200" b="0" i="0" u="none" strike="noStrike" kern="1200" baseline="0" dirty="0">
                <a:solidFill>
                  <a:schemeClr val="tx1"/>
                </a:solidFill>
                <a:latin typeface="+mn-lt"/>
                <a:ea typeface="+mn-ea"/>
                <a:cs typeface="+mn-cs"/>
              </a:rPr>
              <a:t> low quality.</a:t>
            </a:r>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10</a:t>
            </a:fld>
            <a:endParaRPr lang="en-ZA"/>
          </a:p>
        </p:txBody>
      </p:sp>
    </p:spTree>
    <p:extLst>
      <p:ext uri="{BB962C8B-B14F-4D97-AF65-F5344CB8AC3E}">
        <p14:creationId xmlns:p14="http://schemas.microsoft.com/office/powerpoint/2010/main" val="1733463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Tobacco free kids document</a:t>
            </a:r>
          </a:p>
          <a:p>
            <a:endParaRPr lang="en-US" dirty="0"/>
          </a:p>
          <a:p>
            <a:r>
              <a:rPr lang="en-US" dirty="0"/>
              <a:t>problems, especially if the tax base is the manufacturer’s price. That is, under ad valorem taxation tobacco manufacturers have the potential to sell their products to a related marketing company at an artificially low price, in order to reduce the excise tax liability (transfer pricing). Consequently, the government revenue from ad valorem tax declines due to the reduction in tax base. It is just this valuation problem that led the Philippines to abandon ad valorem taxes on cigarettes in </a:t>
            </a:r>
            <a:r>
              <a:rPr lang="en-US" dirty="0" err="1"/>
              <a:t>favour</a:t>
            </a:r>
            <a:r>
              <a:rPr lang="en-US" dirty="0"/>
              <a:t> of specific excises and the Russian Federation to impose specific excises on imported cigarettes instead of ad valorem taxes in 1996. </a:t>
            </a:r>
          </a:p>
        </p:txBody>
      </p:sp>
      <p:sp>
        <p:nvSpPr>
          <p:cNvPr id="4" name="Slide Number Placeholder 3"/>
          <p:cNvSpPr>
            <a:spLocks noGrp="1"/>
          </p:cNvSpPr>
          <p:nvPr>
            <p:ph type="sldNum" sz="quarter" idx="10"/>
          </p:nvPr>
        </p:nvSpPr>
        <p:spPr/>
        <p:txBody>
          <a:bodyPr/>
          <a:lstStyle/>
          <a:p>
            <a:fld id="{55074AA8-84A2-4FF5-80DB-6F353E9497BF}" type="slidenum">
              <a:rPr lang="en-ZA" smtClean="0"/>
              <a:t>11</a:t>
            </a:fld>
            <a:endParaRPr lang="en-ZA"/>
          </a:p>
        </p:txBody>
      </p:sp>
    </p:spTree>
    <p:extLst>
      <p:ext uri="{BB962C8B-B14F-4D97-AF65-F5344CB8AC3E}">
        <p14:creationId xmlns:p14="http://schemas.microsoft.com/office/powerpoint/2010/main" val="3552309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tax applies.</a:t>
            </a:r>
          </a:p>
          <a:p>
            <a:r>
              <a:rPr lang="en-US" sz="1200" b="0" i="0" u="none" strike="noStrike" kern="1200" baseline="0" dirty="0">
                <a:solidFill>
                  <a:schemeClr val="tx1"/>
                </a:solidFill>
                <a:latin typeface="+mn-lt"/>
                <a:ea typeface="+mn-ea"/>
                <a:cs typeface="+mn-cs"/>
              </a:rPr>
              <a:t>Only 55 countries rely on</a:t>
            </a:r>
          </a:p>
          <a:p>
            <a:r>
              <a:rPr lang="en-US" sz="1200" b="0" i="0" u="none" strike="noStrike" kern="1200" baseline="0" dirty="0">
                <a:solidFill>
                  <a:schemeClr val="tx1"/>
                </a:solidFill>
                <a:latin typeface="+mn-lt"/>
                <a:ea typeface="+mn-ea"/>
                <a:cs typeface="+mn-cs"/>
              </a:rPr>
              <a:t>specific duties only;; most (108)</a:t>
            </a:r>
          </a:p>
          <a:p>
            <a:r>
              <a:rPr lang="en-US" sz="1200" b="0" i="0" u="none" strike="noStrike" kern="1200" baseline="0" dirty="0">
                <a:solidFill>
                  <a:schemeClr val="tx1"/>
                </a:solidFill>
                <a:latin typeface="+mn-lt"/>
                <a:ea typeface="+mn-ea"/>
                <a:cs typeface="+mn-cs"/>
              </a:rPr>
              <a:t>apply at least to some extent an</a:t>
            </a:r>
          </a:p>
          <a:p>
            <a:r>
              <a:rPr lang="en-US" sz="1200" b="0" i="1" u="none" strike="noStrike" kern="1200" baseline="0" dirty="0">
                <a:solidFill>
                  <a:schemeClr val="tx1"/>
                </a:solidFill>
                <a:latin typeface="+mn-lt"/>
                <a:ea typeface="+mn-ea"/>
                <a:cs typeface="+mn-cs"/>
              </a:rPr>
              <a:t>ad valorem </a:t>
            </a:r>
            <a:r>
              <a:rPr lang="en-US" sz="1200" b="0" i="0" u="none" strike="noStrike" kern="1200" baseline="0" dirty="0">
                <a:solidFill>
                  <a:schemeClr val="tx1"/>
                </a:solidFill>
                <a:latin typeface="+mn-lt"/>
                <a:ea typeface="+mn-ea"/>
                <a:cs typeface="+mn-cs"/>
              </a:rPr>
              <a:t>duty (see Table 2.2)</a:t>
            </a:r>
          </a:p>
          <a:p>
            <a:r>
              <a:rPr lang="en-US" sz="1200" b="0" i="0" u="none" strike="noStrike" kern="1200" baseline="0" dirty="0">
                <a:solidFill>
                  <a:schemeClr val="tx1"/>
                </a:solidFill>
                <a:latin typeface="+mn-lt"/>
                <a:ea typeface="+mn-ea"/>
                <a:cs typeface="+mn-cs"/>
              </a:rPr>
              <a:t>(World Health Organization, 2009).</a:t>
            </a:r>
          </a:p>
          <a:p>
            <a:r>
              <a:rPr lang="en-US" sz="1200" b="0" i="0" u="none" strike="noStrike" kern="1200" baseline="0" dirty="0">
                <a:solidFill>
                  <a:schemeClr val="tx1"/>
                </a:solidFill>
                <a:latin typeface="+mn-lt"/>
                <a:ea typeface="+mn-ea"/>
                <a:cs typeface="+mn-cs"/>
              </a:rPr>
              <a:t>No complete data are available as</a:t>
            </a:r>
          </a:p>
          <a:p>
            <a:r>
              <a:rPr lang="en-US" sz="1200" b="0" i="0" u="none" strike="noStrike" kern="1200" baseline="0" dirty="0">
                <a:solidFill>
                  <a:schemeClr val="tx1"/>
                </a:solidFill>
                <a:latin typeface="+mn-lt"/>
                <a:ea typeface="+mn-ea"/>
                <a:cs typeface="+mn-cs"/>
              </a:rPr>
              <a:t>concerns the number of countries</a:t>
            </a:r>
          </a:p>
          <a:p>
            <a:r>
              <a:rPr lang="en-US" sz="1200" b="0" i="0" u="none" strike="noStrike" kern="1200" baseline="0" dirty="0">
                <a:solidFill>
                  <a:schemeClr val="tx1"/>
                </a:solidFill>
                <a:latin typeface="+mn-lt"/>
                <a:ea typeface="+mn-ea"/>
                <a:cs typeface="+mn-cs"/>
              </a:rPr>
              <a:t>applying a minimum tax. Twenty-­</a:t>
            </a:r>
          </a:p>
          <a:p>
            <a:r>
              <a:rPr lang="en-US" sz="1200" b="0" i="0" u="none" strike="noStrike" kern="1200" baseline="0" dirty="0">
                <a:solidFill>
                  <a:schemeClr val="tx1"/>
                </a:solidFill>
                <a:latin typeface="+mn-lt"/>
                <a:ea typeface="+mn-ea"/>
                <a:cs typeface="+mn-cs"/>
              </a:rPr>
              <a:t>four EU Member States (European</a:t>
            </a:r>
          </a:p>
          <a:p>
            <a:r>
              <a:rPr lang="en-US" sz="1200" b="0" i="0" u="none" strike="noStrike" kern="1200" baseline="0" dirty="0">
                <a:solidFill>
                  <a:schemeClr val="tx1"/>
                </a:solidFill>
                <a:latin typeface="+mn-lt"/>
                <a:ea typeface="+mn-ea"/>
                <a:cs typeface="+mn-cs"/>
              </a:rPr>
              <a:t>Commission, 2010a) as well as</a:t>
            </a:r>
          </a:p>
          <a:p>
            <a:r>
              <a:rPr lang="en-US" sz="1200" b="0" i="0" u="none" strike="noStrike" kern="1200" baseline="0" dirty="0">
                <a:solidFill>
                  <a:schemeClr val="tx1"/>
                </a:solidFill>
                <a:latin typeface="+mn-lt"/>
                <a:ea typeface="+mn-ea"/>
                <a:cs typeface="+mn-cs"/>
              </a:rPr>
              <a:t>the Russian Federation and the</a:t>
            </a:r>
          </a:p>
          <a:p>
            <a:r>
              <a:rPr lang="en-US" sz="1200" b="0" i="0" u="none" strike="noStrike" kern="1200" baseline="0" dirty="0">
                <a:solidFill>
                  <a:schemeClr val="tx1"/>
                </a:solidFill>
                <a:latin typeface="+mn-lt"/>
                <a:ea typeface="+mn-ea"/>
                <a:cs typeface="+mn-cs"/>
              </a:rPr>
              <a:t>Ukraine combine a mixed structure</a:t>
            </a:r>
          </a:p>
          <a:p>
            <a:r>
              <a:rPr lang="en-US" sz="1200" b="0" i="0" u="none" strike="noStrike" kern="1200" baseline="0" dirty="0">
                <a:solidFill>
                  <a:schemeClr val="tx1"/>
                </a:solidFill>
                <a:latin typeface="+mn-lt"/>
                <a:ea typeface="+mn-ea"/>
                <a:cs typeface="+mn-cs"/>
              </a:rPr>
              <a:t>with a minimum tax. Turkey applies</a:t>
            </a:r>
          </a:p>
          <a:p>
            <a:r>
              <a:rPr lang="en-US" sz="1200" b="0" i="0" u="none" strike="noStrike" kern="1200" baseline="0" dirty="0">
                <a:solidFill>
                  <a:schemeClr val="tx1"/>
                </a:solidFill>
                <a:latin typeface="+mn-lt"/>
                <a:ea typeface="+mn-ea"/>
                <a:cs typeface="+mn-cs"/>
              </a:rPr>
              <a:t>an </a:t>
            </a:r>
            <a:r>
              <a:rPr lang="en-US" sz="1200" b="0" i="1" u="none" strike="noStrike" kern="1200" baseline="0" dirty="0">
                <a:solidFill>
                  <a:schemeClr val="tx1"/>
                </a:solidFill>
                <a:latin typeface="+mn-lt"/>
                <a:ea typeface="+mn-ea"/>
                <a:cs typeface="+mn-cs"/>
              </a:rPr>
              <a:t>ad valorem </a:t>
            </a:r>
            <a:r>
              <a:rPr lang="en-US" sz="1200" b="0" i="0" u="none" strike="noStrike" kern="1200" baseline="0" dirty="0">
                <a:solidFill>
                  <a:schemeClr val="tx1"/>
                </a:solidFill>
                <a:latin typeface="+mn-lt"/>
                <a:ea typeface="+mn-ea"/>
                <a:cs typeface="+mn-cs"/>
              </a:rPr>
              <a:t>system combined</a:t>
            </a:r>
          </a:p>
          <a:p>
            <a:r>
              <a:rPr lang="en-US" sz="1200" b="0" i="0" u="none" strike="noStrike" kern="1200" baseline="0" dirty="0">
                <a:solidFill>
                  <a:schemeClr val="tx1"/>
                </a:solidFill>
                <a:latin typeface="+mn-lt"/>
                <a:ea typeface="+mn-ea"/>
                <a:cs typeface="+mn-cs"/>
              </a:rPr>
              <a:t>with a minimum tax (World Health</a:t>
            </a:r>
          </a:p>
          <a:p>
            <a:r>
              <a:rPr lang="en-US" sz="1200" b="0" i="0" u="none" strike="noStrike" kern="1200" baseline="0" dirty="0">
                <a:solidFill>
                  <a:schemeClr val="tx1"/>
                </a:solidFill>
                <a:latin typeface="+mn-lt"/>
                <a:ea typeface="+mn-ea"/>
                <a:cs typeface="+mn-cs"/>
              </a:rPr>
              <a:t>Organization, 2010).</a:t>
            </a:r>
          </a:p>
          <a:p>
            <a:r>
              <a:rPr lang="en-US" sz="1200" b="0" i="0" u="none" strike="noStrike" kern="1200" baseline="0" dirty="0">
                <a:solidFill>
                  <a:schemeClr val="tx1"/>
                </a:solidFill>
                <a:latin typeface="+mn-lt"/>
                <a:ea typeface="+mn-ea"/>
                <a:cs typeface="+mn-cs"/>
              </a:rPr>
              <a:t>The preference of countries for a</a:t>
            </a:r>
          </a:p>
          <a:p>
            <a:r>
              <a:rPr lang="en-US" sz="1200" b="0" i="0" u="none" strike="noStrike" kern="1200" baseline="0" dirty="0">
                <a:solidFill>
                  <a:schemeClr val="tx1"/>
                </a:solidFill>
                <a:latin typeface="+mn-lt"/>
                <a:ea typeface="+mn-ea"/>
                <a:cs typeface="+mn-cs"/>
              </a:rPr>
              <a:t>particular structure shows similarities</a:t>
            </a:r>
          </a:p>
          <a:p>
            <a:r>
              <a:rPr lang="en-US" sz="1200" b="0" i="0" u="none" strike="noStrike" kern="1200" baseline="0" dirty="0">
                <a:solidFill>
                  <a:schemeClr val="tx1"/>
                </a:solidFill>
                <a:latin typeface="+mn-lt"/>
                <a:ea typeface="+mn-ea"/>
                <a:cs typeface="+mn-cs"/>
              </a:rPr>
              <a:t>by income groups. Most low-­income</a:t>
            </a:r>
          </a:p>
          <a:p>
            <a:r>
              <a:rPr lang="en-US" sz="1200" b="0" i="0" u="none" strike="noStrike" kern="1200" baseline="0" dirty="0">
                <a:solidFill>
                  <a:schemeClr val="tx1"/>
                </a:solidFill>
                <a:latin typeface="+mn-lt"/>
                <a:ea typeface="+mn-ea"/>
                <a:cs typeface="+mn-cs"/>
              </a:rPr>
              <a:t>countries rely on </a:t>
            </a:r>
            <a:r>
              <a:rPr lang="en-US" sz="1200" b="0" i="1" u="none" strike="noStrike" kern="1200" baseline="0" dirty="0">
                <a:solidFill>
                  <a:schemeClr val="tx1"/>
                </a:solidFill>
                <a:latin typeface="+mn-lt"/>
                <a:ea typeface="+mn-ea"/>
                <a:cs typeface="+mn-cs"/>
              </a:rPr>
              <a:t>ad valorem </a:t>
            </a:r>
            <a:r>
              <a:rPr lang="en-US" sz="1200" b="0" i="0" u="none" strike="noStrike" kern="1200" baseline="0" dirty="0">
                <a:solidFill>
                  <a:schemeClr val="tx1"/>
                </a:solidFill>
                <a:latin typeface="+mn-lt"/>
                <a:ea typeface="+mn-ea"/>
                <a:cs typeface="+mn-cs"/>
              </a:rPr>
              <a:t>taxes.</a:t>
            </a:r>
          </a:p>
          <a:p>
            <a:r>
              <a:rPr lang="en-US" sz="1200" b="0" i="0" u="none" strike="noStrike" kern="1200" baseline="0" dirty="0">
                <a:solidFill>
                  <a:schemeClr val="tx1"/>
                </a:solidFill>
                <a:latin typeface="+mn-lt"/>
                <a:ea typeface="+mn-ea"/>
                <a:cs typeface="+mn-cs"/>
              </a:rPr>
              <a:t>Conversely, almost all high-­income</a:t>
            </a:r>
          </a:p>
          <a:p>
            <a:r>
              <a:rPr lang="en-US" sz="1200" b="0" i="0" u="none" strike="noStrike" kern="1200" baseline="0" dirty="0">
                <a:solidFill>
                  <a:schemeClr val="tx1"/>
                </a:solidFill>
                <a:latin typeface="+mn-lt"/>
                <a:ea typeface="+mn-ea"/>
                <a:cs typeface="+mn-cs"/>
              </a:rPr>
              <a:t>countries apply purely specific or</a:t>
            </a:r>
          </a:p>
          <a:p>
            <a:r>
              <a:rPr lang="en-US" sz="1200" b="0" i="0" u="none" strike="noStrike" kern="1200" baseline="0" dirty="0">
                <a:solidFill>
                  <a:schemeClr val="tx1"/>
                </a:solidFill>
                <a:latin typeface="+mn-lt"/>
                <a:ea typeface="+mn-ea"/>
                <a:cs typeface="+mn-cs"/>
              </a:rPr>
              <a:t>mixed systems. Within the high-­</a:t>
            </a:r>
          </a:p>
          <a:p>
            <a:r>
              <a:rPr lang="en-US" sz="1200" b="0" i="0" u="none" strike="noStrike" kern="1200" baseline="0" dirty="0">
                <a:solidFill>
                  <a:schemeClr val="tx1"/>
                </a:solidFill>
                <a:latin typeface="+mn-lt"/>
                <a:ea typeface="+mn-ea"/>
                <a:cs typeface="+mn-cs"/>
              </a:rPr>
              <a:t>income countries, the European</a:t>
            </a:r>
          </a:p>
          <a:p>
            <a:r>
              <a:rPr lang="en-US" sz="1200" b="0" i="0" u="none" strike="noStrike" kern="1200" baseline="0" dirty="0">
                <a:solidFill>
                  <a:schemeClr val="tx1"/>
                </a:solidFill>
                <a:latin typeface="+mn-lt"/>
                <a:ea typeface="+mn-ea"/>
                <a:cs typeface="+mn-cs"/>
              </a:rPr>
              <a:t>Region (except Norway) relies on</a:t>
            </a:r>
          </a:p>
          <a:p>
            <a:r>
              <a:rPr lang="en-US" sz="1200" b="0" i="0" u="none" strike="noStrike" kern="1200" baseline="0" dirty="0">
                <a:solidFill>
                  <a:schemeClr val="tx1"/>
                </a:solidFill>
                <a:latin typeface="+mn-lt"/>
                <a:ea typeface="+mn-ea"/>
                <a:cs typeface="+mn-cs"/>
              </a:rPr>
              <a:t>a mixed system, and almost all</a:t>
            </a:r>
          </a:p>
          <a:p>
            <a:r>
              <a:rPr lang="en-US" sz="1200" b="0" i="0" u="none" strike="noStrike" kern="1200" baseline="0" dirty="0">
                <a:solidFill>
                  <a:schemeClr val="tx1"/>
                </a:solidFill>
                <a:latin typeface="+mn-lt"/>
                <a:ea typeface="+mn-ea"/>
                <a:cs typeface="+mn-cs"/>
              </a:rPr>
              <a:t>other countries on a purely specific</a:t>
            </a:r>
          </a:p>
          <a:p>
            <a:r>
              <a:rPr lang="en-US" sz="1200" b="0" i="0" u="none" strike="noStrike" kern="1200" baseline="0" dirty="0">
                <a:solidFill>
                  <a:schemeClr val="tx1"/>
                </a:solidFill>
                <a:latin typeface="+mn-lt"/>
                <a:ea typeface="+mn-ea"/>
                <a:cs typeface="+mn-cs"/>
              </a:rPr>
              <a:t>system (inter alia, the United States</a:t>
            </a:r>
          </a:p>
          <a:p>
            <a:r>
              <a:rPr lang="en-US" sz="1200" b="0" i="0" u="none" strike="noStrike" kern="1200" baseline="0" dirty="0">
                <a:solidFill>
                  <a:schemeClr val="tx1"/>
                </a:solidFill>
                <a:latin typeface="+mn-lt"/>
                <a:ea typeface="+mn-ea"/>
                <a:cs typeface="+mn-cs"/>
              </a:rPr>
              <a:t>of America, Canada, Australia, New</a:t>
            </a:r>
          </a:p>
          <a:p>
            <a:r>
              <a:rPr lang="en-US" sz="1200" b="0" i="0" u="none" strike="noStrike" kern="1200" baseline="0" dirty="0">
                <a:solidFill>
                  <a:schemeClr val="tx1"/>
                </a:solidFill>
                <a:latin typeface="+mn-lt"/>
                <a:ea typeface="+mn-ea"/>
                <a:cs typeface="+mn-cs"/>
              </a:rPr>
              <a:t>Zealand, Japan, Singapore).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There are also similarities by</a:t>
            </a:r>
          </a:p>
          <a:p>
            <a:r>
              <a:rPr lang="en-US" sz="1200" b="0" i="0" u="none" strike="noStrike" kern="1200" baseline="0" dirty="0">
                <a:solidFill>
                  <a:schemeClr val="tx1"/>
                </a:solidFill>
                <a:latin typeface="+mn-lt"/>
                <a:ea typeface="+mn-ea"/>
                <a:cs typeface="+mn-cs"/>
              </a:rPr>
              <a:t>region. Most countries in Latin</a:t>
            </a:r>
          </a:p>
          <a:p>
            <a:r>
              <a:rPr lang="en-US" sz="1200" b="0" i="0" u="none" strike="noStrike" kern="1200" baseline="0" dirty="0">
                <a:solidFill>
                  <a:schemeClr val="tx1"/>
                </a:solidFill>
                <a:latin typeface="+mn-lt"/>
                <a:ea typeface="+mn-ea"/>
                <a:cs typeface="+mn-cs"/>
              </a:rPr>
              <a:t>America and the Caribbean region</a:t>
            </a:r>
          </a:p>
          <a:p>
            <a:r>
              <a:rPr lang="en-US" sz="1200" b="0" i="0" u="none" strike="noStrike" kern="1200" baseline="0" dirty="0">
                <a:solidFill>
                  <a:schemeClr val="tx1"/>
                </a:solidFill>
                <a:latin typeface="+mn-lt"/>
                <a:ea typeface="+mn-ea"/>
                <a:cs typeface="+mn-cs"/>
              </a:rPr>
              <a:t>as well as in Africa apply purely </a:t>
            </a:r>
            <a:r>
              <a:rPr lang="en-US" sz="1200" b="0" i="1" u="none" strike="noStrike" kern="1200" baseline="0" dirty="0">
                <a:solidFill>
                  <a:schemeClr val="tx1"/>
                </a:solidFill>
                <a:latin typeface="+mn-lt"/>
                <a:ea typeface="+mn-ea"/>
                <a:cs typeface="+mn-cs"/>
              </a:rPr>
              <a:t>ad</a:t>
            </a:r>
          </a:p>
          <a:p>
            <a:r>
              <a:rPr lang="en-US" sz="1200" b="0" i="1" u="none" strike="noStrike" kern="1200" baseline="0" dirty="0">
                <a:solidFill>
                  <a:schemeClr val="tx1"/>
                </a:solidFill>
                <a:latin typeface="+mn-lt"/>
                <a:ea typeface="+mn-ea"/>
                <a:cs typeface="+mn-cs"/>
              </a:rPr>
              <a:t>valorem </a:t>
            </a:r>
            <a:r>
              <a:rPr lang="en-US" sz="1200" b="0" i="0" u="none" strike="noStrike" kern="1200" baseline="0" dirty="0">
                <a:solidFill>
                  <a:schemeClr val="tx1"/>
                </a:solidFill>
                <a:latin typeface="+mn-lt"/>
                <a:ea typeface="+mn-ea"/>
                <a:cs typeface="+mn-cs"/>
              </a:rPr>
              <a:t>systems. North America</a:t>
            </a:r>
          </a:p>
          <a:p>
            <a:r>
              <a:rPr lang="en-US" sz="1200" b="0" i="0" u="none" strike="noStrike" kern="1200" baseline="0" dirty="0">
                <a:solidFill>
                  <a:schemeClr val="tx1"/>
                </a:solidFill>
                <a:latin typeface="+mn-lt"/>
                <a:ea typeface="+mn-ea"/>
                <a:cs typeface="+mn-cs"/>
              </a:rPr>
              <a:t>and a large number of countries in</a:t>
            </a:r>
          </a:p>
          <a:p>
            <a:r>
              <a:rPr lang="en-US" sz="1200" b="0" i="0" u="none" strike="noStrike" kern="1200" baseline="0" dirty="0">
                <a:solidFill>
                  <a:schemeClr val="tx1"/>
                </a:solidFill>
                <a:latin typeface="+mn-lt"/>
                <a:ea typeface="+mn-ea"/>
                <a:cs typeface="+mn-cs"/>
              </a:rPr>
              <a:t>the East Asian and Pacific region</a:t>
            </a:r>
          </a:p>
          <a:p>
            <a:r>
              <a:rPr lang="en-US" sz="1200" b="0" i="0" u="none" strike="noStrike" kern="1200" baseline="0" dirty="0">
                <a:solidFill>
                  <a:schemeClr val="tx1"/>
                </a:solidFill>
                <a:latin typeface="+mn-lt"/>
                <a:ea typeface="+mn-ea"/>
                <a:cs typeface="+mn-cs"/>
              </a:rPr>
              <a:t>rely on purely specific systems.</a:t>
            </a:r>
          </a:p>
          <a:p>
            <a:r>
              <a:rPr lang="en-US" sz="1200" b="0" i="0" u="none" strike="noStrike" kern="1200" baseline="0" dirty="0">
                <a:solidFill>
                  <a:schemeClr val="tx1"/>
                </a:solidFill>
                <a:latin typeface="+mn-lt"/>
                <a:ea typeface="+mn-ea"/>
                <a:cs typeface="+mn-cs"/>
              </a:rPr>
              <a:t>Mixed systems are mainly applied</a:t>
            </a:r>
          </a:p>
          <a:p>
            <a:r>
              <a:rPr lang="en-US" sz="1200" b="0" i="0" u="none" strike="noStrike" kern="1200" baseline="0" dirty="0">
                <a:solidFill>
                  <a:schemeClr val="tx1"/>
                </a:solidFill>
                <a:latin typeface="+mn-lt"/>
                <a:ea typeface="+mn-ea"/>
                <a:cs typeface="+mn-cs"/>
              </a:rPr>
              <a:t>in Europe, and in China, Indonesia,</a:t>
            </a:r>
          </a:p>
          <a:p>
            <a:r>
              <a:rPr lang="en-US" sz="1200" b="0" i="0" u="none" strike="noStrike" kern="1200" baseline="0" dirty="0">
                <a:solidFill>
                  <a:schemeClr val="tx1"/>
                </a:solidFill>
                <a:latin typeface="+mn-lt"/>
                <a:ea typeface="+mn-ea"/>
                <a:cs typeface="+mn-cs"/>
              </a:rPr>
              <a:t>Pakistan, Malaysia and Thailand</a:t>
            </a:r>
          </a:p>
          <a:p>
            <a:r>
              <a:rPr lang="en-US" sz="1200" b="0" i="0" u="none" strike="noStrike" kern="1200" baseline="0" dirty="0">
                <a:solidFill>
                  <a:schemeClr val="tx1"/>
                </a:solidFill>
                <a:latin typeface="+mn-lt"/>
                <a:ea typeface="+mn-ea"/>
                <a:cs typeface="+mn-cs"/>
              </a:rPr>
              <a:t>(World Health Organization, 2009).</a:t>
            </a:r>
            <a:endParaRPr lang="en-US" dirty="0"/>
          </a:p>
        </p:txBody>
      </p:sp>
      <p:sp>
        <p:nvSpPr>
          <p:cNvPr id="4" name="Slide Number Placeholder 3"/>
          <p:cNvSpPr>
            <a:spLocks noGrp="1"/>
          </p:cNvSpPr>
          <p:nvPr>
            <p:ph type="sldNum" sz="quarter" idx="10"/>
          </p:nvPr>
        </p:nvSpPr>
        <p:spPr/>
        <p:txBody>
          <a:bodyPr/>
          <a:lstStyle/>
          <a:p>
            <a:fld id="{55074AA8-84A2-4FF5-80DB-6F353E9497BF}" type="slidenum">
              <a:rPr lang="en-ZA" smtClean="0"/>
              <a:t>12</a:t>
            </a:fld>
            <a:endParaRPr lang="en-ZA"/>
          </a:p>
        </p:txBody>
      </p:sp>
    </p:spTree>
    <p:extLst>
      <p:ext uri="{BB962C8B-B14F-4D97-AF65-F5344CB8AC3E}">
        <p14:creationId xmlns:p14="http://schemas.microsoft.com/office/powerpoint/2010/main" val="2320841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44588" y="684213"/>
            <a:ext cx="4570412" cy="3429000"/>
          </a:xfrm>
          <a:ln/>
        </p:spPr>
      </p:sp>
      <p:sp>
        <p:nvSpPr>
          <p:cNvPr id="43011" name="Rectangle 3"/>
          <p:cNvSpPr>
            <a:spLocks noGrp="1" noChangeArrowheads="1"/>
          </p:cNvSpPr>
          <p:nvPr>
            <p:ph type="body" idx="1"/>
          </p:nvPr>
        </p:nvSpPr>
        <p:spPr>
          <a:xfrm>
            <a:off x="915295" y="4343704"/>
            <a:ext cx="5027414" cy="41154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319">
              <a:defRPr/>
            </a:pPr>
            <a:r>
              <a:rPr lang="en-US" i="0" dirty="0">
                <a:solidFill>
                  <a:schemeClr val="tx2"/>
                </a:solidFill>
                <a:ea typeface="MS PGothic" charset="0"/>
              </a:rPr>
              <a:t>Source:  Excise Duty</a:t>
            </a:r>
            <a:r>
              <a:rPr lang="en-US" i="0" baseline="0" dirty="0">
                <a:solidFill>
                  <a:schemeClr val="tx2"/>
                </a:solidFill>
                <a:ea typeface="MS PGothic" charset="0"/>
              </a:rPr>
              <a:t> Tables, </a:t>
            </a:r>
            <a:r>
              <a:rPr lang="en-US" i="0" dirty="0">
                <a:solidFill>
                  <a:schemeClr val="tx2"/>
                </a:solidFill>
                <a:ea typeface="MS PGothic" charset="0"/>
              </a:rPr>
              <a:t>European Commission, January 2016. Revenue is a function of prevalence, smoking intensity,</a:t>
            </a:r>
            <a:r>
              <a:rPr lang="en-US" i="0" baseline="0" dirty="0">
                <a:solidFill>
                  <a:schemeClr val="tx2"/>
                </a:solidFill>
                <a:ea typeface="MS PGothic" charset="0"/>
              </a:rPr>
              <a:t> tax rate, the level of illicit consumption, the tax structure – i.e. substitution. </a:t>
            </a:r>
          </a:p>
          <a:p>
            <a:pPr defTabSz="864854">
              <a:defRPr/>
            </a:pPr>
            <a:r>
              <a:rPr lang="en-US" i="0" baseline="0" dirty="0">
                <a:solidFill>
                  <a:schemeClr val="tx2"/>
                </a:solidFill>
                <a:ea typeface="MS PGothic" charset="0"/>
              </a:rPr>
              <a:t>UK and Ireland have the highest taxes, the higher prices and the highest tax revenue, but not the highest consumption in the EU.</a:t>
            </a:r>
            <a:endParaRPr lang="en-US" i="0" dirty="0">
              <a:solidFill>
                <a:schemeClr val="tx2"/>
              </a:solidFill>
              <a:ea typeface="MS PGothic" charset="0"/>
            </a:endParaRPr>
          </a:p>
        </p:txBody>
      </p:sp>
    </p:spTree>
    <p:extLst>
      <p:ext uri="{BB962C8B-B14F-4D97-AF65-F5344CB8AC3E}">
        <p14:creationId xmlns:p14="http://schemas.microsoft.com/office/powerpoint/2010/main" val="162015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467256-283A-48B9-B520-FE8E6CFD7535}" type="slidenum">
              <a:rPr lang="en-US" smtClean="0"/>
              <a:t>15</a:t>
            </a:fld>
            <a:endParaRPr lang="en-US"/>
          </a:p>
        </p:txBody>
      </p:sp>
    </p:spTree>
    <p:extLst>
      <p:ext uri="{BB962C8B-B14F-4D97-AF65-F5344CB8AC3E}">
        <p14:creationId xmlns:p14="http://schemas.microsoft.com/office/powerpoint/2010/main" val="142742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emplate ETCP">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95190"/>
            <a:ext cx="6264696" cy="974178"/>
          </a:xfrm>
          <a:noFill/>
        </p:spPr>
        <p:txBody>
          <a:bodyPr>
            <a:noAutofit/>
          </a:bodyPr>
          <a:lstStyle>
            <a:lvl1pPr>
              <a:defRPr sz="4000" b="0">
                <a:solidFill>
                  <a:srgbClr val="719B8B"/>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defRPr>
            </a:lvl1pPr>
          </a:lstStyle>
          <a:p>
            <a:r>
              <a:rPr lang="en-US"/>
              <a:t>Click to edit Master title style</a:t>
            </a:r>
            <a:endParaRPr lang="en-ZA" dirty="0"/>
          </a:p>
        </p:txBody>
      </p:sp>
      <p:cxnSp>
        <p:nvCxnSpPr>
          <p:cNvPr id="10" name="Straight Connector 9"/>
          <p:cNvCxnSpPr/>
          <p:nvPr/>
        </p:nvCxnSpPr>
        <p:spPr>
          <a:xfrm>
            <a:off x="107504" y="1480152"/>
            <a:ext cx="8928992"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7504" y="116632"/>
            <a:ext cx="8928992" cy="6624736"/>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5" name="TextBox 24"/>
          <p:cNvSpPr txBox="1"/>
          <p:nvPr/>
        </p:nvSpPr>
        <p:spPr>
          <a:xfrm>
            <a:off x="107504" y="6372036"/>
            <a:ext cx="8928991" cy="307777"/>
          </a:xfrm>
          <a:prstGeom prst="rect">
            <a:avLst/>
          </a:prstGeom>
          <a:solidFill>
            <a:srgbClr val="719B8B">
              <a:alpha val="74000"/>
            </a:srgbClr>
          </a:solid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dirty="0">
                <a:solidFill>
                  <a:schemeClr val="bg1"/>
                </a:solidFill>
                <a:latin typeface="BatangChe" panose="02030609000101010101" pitchFamily="49" charset="-127"/>
                <a:ea typeface="BatangChe" panose="02030609000101010101" pitchFamily="49" charset="-127"/>
              </a:rPr>
              <a:t>				</a:t>
            </a:r>
          </a:p>
        </p:txBody>
      </p:sp>
      <p:sp>
        <p:nvSpPr>
          <p:cNvPr id="37" name="Text Placeholder 2"/>
          <p:cNvSpPr>
            <a:spLocks noGrp="1"/>
          </p:cNvSpPr>
          <p:nvPr>
            <p:ph idx="1"/>
          </p:nvPr>
        </p:nvSpPr>
        <p:spPr>
          <a:xfrm>
            <a:off x="107504" y="1556792"/>
            <a:ext cx="8928992" cy="4784832"/>
          </a:xfrm>
          <a:prstGeom prst="rect">
            <a:avLst/>
          </a:prstGeom>
          <a:solidFill>
            <a:srgbClr val="6A8FA2">
              <a:alpha val="40000"/>
            </a:srgbClr>
          </a:solidFill>
        </p:spPr>
        <p:txBody>
          <a:bodyPr vert="horz" lIns="91440" tIns="45720" rIns="91440" bIns="45720" rtlCol="0">
            <a:normAutofit/>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val="28739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306790E-C009-495C-AB38-8DDA530842BA}" type="datetimeFigureOut">
              <a:rPr lang="en-ZA" smtClean="0"/>
              <a:t>2018-02-12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3C45F8-A536-4802-AA15-35D6CC0620C3}" type="slidenum">
              <a:rPr lang="en-ZA" smtClean="0"/>
              <a:t>‹#›</a:t>
            </a:fld>
            <a:endParaRPr lang="en-ZA"/>
          </a:p>
        </p:txBody>
      </p:sp>
    </p:spTree>
    <p:extLst>
      <p:ext uri="{BB962C8B-B14F-4D97-AF65-F5344CB8AC3E}">
        <p14:creationId xmlns:p14="http://schemas.microsoft.com/office/powerpoint/2010/main" val="2702977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mplate 2  ETCP">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424716"/>
            <a:ext cx="1872208" cy="185794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404434"/>
            <a:ext cx="1872208" cy="1898503"/>
          </a:xfrm>
          <a:prstGeom prst="rect">
            <a:avLst/>
          </a:prstGeom>
        </p:spPr>
      </p:pic>
      <p:cxnSp>
        <p:nvCxnSpPr>
          <p:cNvPr id="10" name="Straight Connector 9"/>
          <p:cNvCxnSpPr/>
          <p:nvPr/>
        </p:nvCxnSpPr>
        <p:spPr>
          <a:xfrm>
            <a:off x="107504" y="2564904"/>
            <a:ext cx="8928992"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7504" y="116632"/>
            <a:ext cx="8928992" cy="6624736"/>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5" name="TextBox 24"/>
          <p:cNvSpPr txBox="1"/>
          <p:nvPr/>
        </p:nvSpPr>
        <p:spPr>
          <a:xfrm>
            <a:off x="107504" y="6372036"/>
            <a:ext cx="8928991" cy="369332"/>
          </a:xfrm>
          <a:prstGeom prst="rect">
            <a:avLst/>
          </a:prstGeom>
          <a:solidFill>
            <a:srgbClr val="719B8B">
              <a:alpha val="74000"/>
            </a:srgbClr>
          </a:solidFill>
        </p:spPr>
        <p:txBody>
          <a:bodyPr wrap="square" rtlCol="0">
            <a:spAutoFit/>
          </a:bodyPr>
          <a:lstStyle/>
          <a:p>
            <a:r>
              <a:rPr lang="en-ZA" baseline="0" dirty="0">
                <a:solidFill>
                  <a:schemeClr val="bg1"/>
                </a:solidFill>
              </a:rPr>
              <a:t>							</a:t>
            </a:r>
            <a:endParaRPr lang="en-ZA" dirty="0">
              <a:solidFill>
                <a:schemeClr val="bg1"/>
              </a:solidFill>
            </a:endParaRPr>
          </a:p>
        </p:txBody>
      </p:sp>
      <p:sp>
        <p:nvSpPr>
          <p:cNvPr id="37" name="Text Placeholder 2"/>
          <p:cNvSpPr>
            <a:spLocks noGrp="1"/>
          </p:cNvSpPr>
          <p:nvPr>
            <p:ph idx="1"/>
          </p:nvPr>
        </p:nvSpPr>
        <p:spPr>
          <a:xfrm>
            <a:off x="107504" y="2636912"/>
            <a:ext cx="8928992" cy="3704712"/>
          </a:xfrm>
          <a:prstGeom prst="rect">
            <a:avLst/>
          </a:prstGeom>
          <a:solidFill>
            <a:srgbClr val="6A8FA2">
              <a:alpha val="40000"/>
            </a:srgbClr>
          </a:solidFill>
        </p:spPr>
        <p:txBody>
          <a:bodyPr vert="horz" lIns="91440" tIns="45720" rIns="91440" bIns="45720" rtlCol="0">
            <a:normAutofit/>
          </a:bodyPr>
          <a:lstStyle>
            <a:lvl1pPr algn="ctr">
              <a:defRPr sz="2800" baseline="0">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246579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C306790E-C009-495C-AB38-8DDA530842BA}" type="datetimeFigureOut">
              <a:rPr lang="en-ZA" smtClean="0"/>
              <a:t>2018-02-12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33C45F8-A536-4802-AA15-35D6CC0620C3}" type="slidenum">
              <a:rPr lang="en-ZA" smtClean="0"/>
              <a:t>‹#›</a:t>
            </a:fld>
            <a:endParaRPr lang="en-ZA"/>
          </a:p>
        </p:txBody>
      </p:sp>
    </p:spTree>
    <p:extLst>
      <p:ext uri="{BB962C8B-B14F-4D97-AF65-F5344CB8AC3E}">
        <p14:creationId xmlns:p14="http://schemas.microsoft.com/office/powerpoint/2010/main" val="327694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EF79CF3-9DF4-449A-8288-9A6716F7152C}" type="datetime1">
              <a:rPr lang="en-US" smtClean="0"/>
              <a:pPr>
                <a:defRPr/>
              </a:pPr>
              <a:t>2/12/2018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4E97C0-A611-4198-ACA0-A7D910E39CDF}" type="slidenum">
              <a:rPr lang="en-US"/>
              <a:pPr>
                <a:defRPr/>
              </a:pPr>
              <a:t>‹#›</a:t>
            </a:fld>
            <a:endParaRPr lang="en-US"/>
          </a:p>
        </p:txBody>
      </p:sp>
    </p:spTree>
    <p:extLst>
      <p:ext uri="{BB962C8B-B14F-4D97-AF65-F5344CB8AC3E}">
        <p14:creationId xmlns:p14="http://schemas.microsoft.com/office/powerpoint/2010/main" val="27424714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emplate ETCP">
    <p:spTree>
      <p:nvGrpSpPr>
        <p:cNvPr id="1" name=""/>
        <p:cNvGrpSpPr/>
        <p:nvPr/>
      </p:nvGrpSpPr>
      <p:grpSpPr>
        <a:xfrm>
          <a:off x="0" y="0"/>
          <a:ext cx="0" cy="0"/>
          <a:chOff x="0" y="0"/>
          <a:chExt cx="0" cy="0"/>
        </a:xfrm>
      </p:grpSpPr>
      <p:sp>
        <p:nvSpPr>
          <p:cNvPr id="2" name="Title 1"/>
          <p:cNvSpPr>
            <a:spLocks noGrp="1"/>
          </p:cNvSpPr>
          <p:nvPr>
            <p:ph type="ctrTitle"/>
          </p:nvPr>
        </p:nvSpPr>
        <p:spPr>
          <a:xfrm>
            <a:off x="2378080" y="303078"/>
            <a:ext cx="3976631" cy="835913"/>
          </a:xfrm>
          <a:noFill/>
        </p:spPr>
        <p:txBody>
          <a:bodyPr>
            <a:noAutofit/>
          </a:bodyPr>
          <a:lstStyle>
            <a:lvl1pPr>
              <a:defRPr sz="4000" b="0">
                <a:solidFill>
                  <a:srgbClr val="719B8B"/>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defRPr>
            </a:lvl1pPr>
          </a:lstStyle>
          <a:p>
            <a:r>
              <a:rPr lang="en-US" dirty="0"/>
              <a:t>Click to edit Master title style</a:t>
            </a:r>
            <a:endParaRPr lang="en-Z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6133" y="500965"/>
            <a:ext cx="690654" cy="685391"/>
          </a:xfrm>
          <a:prstGeom prst="rect">
            <a:avLst/>
          </a:prstGeom>
        </p:spPr>
      </p:pic>
      <p:cxnSp>
        <p:nvCxnSpPr>
          <p:cNvPr id="10" name="Straight Connector 9"/>
          <p:cNvCxnSpPr/>
          <p:nvPr/>
        </p:nvCxnSpPr>
        <p:spPr>
          <a:xfrm>
            <a:off x="107504" y="1480152"/>
            <a:ext cx="8928992"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7504" y="116632"/>
            <a:ext cx="8928992" cy="6624736"/>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5" name="TextBox 24"/>
          <p:cNvSpPr txBox="1"/>
          <p:nvPr/>
        </p:nvSpPr>
        <p:spPr>
          <a:xfrm>
            <a:off x="107504" y="6372036"/>
            <a:ext cx="8928991" cy="307777"/>
          </a:xfrm>
          <a:prstGeom prst="rect">
            <a:avLst/>
          </a:prstGeom>
          <a:solidFill>
            <a:srgbClr val="719B8B">
              <a:alpha val="74000"/>
            </a:srgbClr>
          </a:solid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1" kern="1200" dirty="0">
                <a:solidFill>
                  <a:schemeClr val="bg1"/>
                </a:solidFill>
                <a:latin typeface="+mn-lt"/>
                <a:ea typeface="BatangChe" panose="02030609000101010101"/>
                <a:cs typeface="+mn-cs"/>
              </a:rPr>
              <a:t>Technical workgroup on tobacco taxation in Nigeria </a:t>
            </a:r>
            <a:r>
              <a:rPr lang="en-ZA" sz="1400" b="1" dirty="0">
                <a:solidFill>
                  <a:schemeClr val="bg1"/>
                </a:solidFill>
                <a:latin typeface="BatangChe" panose="02030609000101010101" pitchFamily="49" charset="-127"/>
                <a:ea typeface="BatangChe" panose="02030609000101010101" pitchFamily="49" charset="-127"/>
              </a:rPr>
              <a:t>			November 2017</a:t>
            </a:r>
          </a:p>
        </p:txBody>
      </p:sp>
      <p:sp>
        <p:nvSpPr>
          <p:cNvPr id="37" name="Text Placeholder 2"/>
          <p:cNvSpPr>
            <a:spLocks noGrp="1"/>
          </p:cNvSpPr>
          <p:nvPr>
            <p:ph idx="1"/>
          </p:nvPr>
        </p:nvSpPr>
        <p:spPr>
          <a:xfrm>
            <a:off x="107504" y="1556792"/>
            <a:ext cx="8928992" cy="4784832"/>
          </a:xfrm>
          <a:prstGeom prst="rect">
            <a:avLst/>
          </a:prstGeom>
          <a:solidFill>
            <a:srgbClr val="6A8FA2">
              <a:alpha val="40000"/>
            </a:srgbClr>
          </a:solidFill>
        </p:spPr>
        <p:txBody>
          <a:bodyPr vert="horz" lIns="91440" tIns="45720" rIns="91440" bIns="45720" rtlCol="0">
            <a:normAutofit/>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quarter" idx="10"/>
          </p:nvPr>
        </p:nvSpPr>
        <p:spPr>
          <a:xfrm>
            <a:off x="7667625" y="652462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pic>
        <p:nvPicPr>
          <p:cNvPr id="11" name="Picture 10">
            <a:extLst>
              <a:ext uri="{FF2B5EF4-FFF2-40B4-BE49-F238E27FC236}">
                <a16:creationId xmlns="" xmlns:a16="http://schemas.microsoft.com/office/drawing/2014/main" id="{95B72911-F5F1-4F51-9C4D-DA6AC63E39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6336" y="516406"/>
            <a:ext cx="1342268" cy="669950"/>
          </a:xfrm>
          <a:prstGeom prst="rect">
            <a:avLst/>
          </a:prstGeom>
        </p:spPr>
      </p:pic>
      <p:pic>
        <p:nvPicPr>
          <p:cNvPr id="12" name="Picture 11">
            <a:extLst>
              <a:ext uri="{FF2B5EF4-FFF2-40B4-BE49-F238E27FC236}">
                <a16:creationId xmlns="" xmlns:a16="http://schemas.microsoft.com/office/drawing/2014/main" id="{8E9CD75C-D5DB-49DB-8AB4-05619ADFC43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888498" y="515073"/>
            <a:ext cx="648072" cy="657174"/>
          </a:xfrm>
          <a:prstGeom prst="rect">
            <a:avLst/>
          </a:prstGeom>
        </p:spPr>
      </p:pic>
      <p:pic>
        <p:nvPicPr>
          <p:cNvPr id="13" name="Picture 12">
            <a:extLst>
              <a:ext uri="{FF2B5EF4-FFF2-40B4-BE49-F238E27FC236}">
                <a16:creationId xmlns="" xmlns:a16="http://schemas.microsoft.com/office/drawing/2014/main" id="{EF3FAAD5-8E5F-4931-B54A-1665732555C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1520" y="590312"/>
            <a:ext cx="864096" cy="506698"/>
          </a:xfrm>
          <a:prstGeom prst="rect">
            <a:avLst/>
          </a:prstGeom>
        </p:spPr>
      </p:pic>
    </p:spTree>
    <p:extLst>
      <p:ext uri="{BB962C8B-B14F-4D97-AF65-F5344CB8AC3E}">
        <p14:creationId xmlns:p14="http://schemas.microsoft.com/office/powerpoint/2010/main" val="106912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template ETCP">
    <p:spTree>
      <p:nvGrpSpPr>
        <p:cNvPr id="1" name=""/>
        <p:cNvGrpSpPr/>
        <p:nvPr/>
      </p:nvGrpSpPr>
      <p:grpSpPr>
        <a:xfrm>
          <a:off x="0" y="0"/>
          <a:ext cx="0" cy="0"/>
          <a:chOff x="0" y="0"/>
          <a:chExt cx="0" cy="0"/>
        </a:xfrm>
      </p:grpSpPr>
      <p:sp>
        <p:nvSpPr>
          <p:cNvPr id="2" name="Title 1"/>
          <p:cNvSpPr>
            <a:spLocks noGrp="1"/>
          </p:cNvSpPr>
          <p:nvPr>
            <p:ph type="ctrTitle"/>
          </p:nvPr>
        </p:nvSpPr>
        <p:spPr>
          <a:xfrm>
            <a:off x="1979711" y="316430"/>
            <a:ext cx="5184576" cy="885218"/>
          </a:xfrm>
          <a:noFill/>
        </p:spPr>
        <p:txBody>
          <a:bodyPr>
            <a:noAutofit/>
          </a:bodyPr>
          <a:lstStyle>
            <a:lvl1pPr>
              <a:defRPr sz="4000" b="0">
                <a:solidFill>
                  <a:srgbClr val="719B8B"/>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defRPr>
            </a:lvl1pPr>
          </a:lstStyle>
          <a:p>
            <a:r>
              <a:rPr lang="en-US" dirty="0"/>
              <a:t>Click to edit Master title style</a:t>
            </a:r>
            <a:endParaRPr lang="en-ZA"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9608" y="332781"/>
            <a:ext cx="801365" cy="795258"/>
          </a:xfrm>
          <a:prstGeom prst="rect">
            <a:avLst/>
          </a:prstGeom>
        </p:spPr>
      </p:pic>
      <p:cxnSp>
        <p:nvCxnSpPr>
          <p:cNvPr id="10" name="Straight Connector 9"/>
          <p:cNvCxnSpPr/>
          <p:nvPr/>
        </p:nvCxnSpPr>
        <p:spPr>
          <a:xfrm>
            <a:off x="107504" y="1480152"/>
            <a:ext cx="8928992"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7504" y="116632"/>
            <a:ext cx="8928992" cy="6624736"/>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25" name="TextBox 24"/>
          <p:cNvSpPr txBox="1"/>
          <p:nvPr/>
        </p:nvSpPr>
        <p:spPr>
          <a:xfrm>
            <a:off x="107504" y="6372036"/>
            <a:ext cx="8928991" cy="307777"/>
          </a:xfrm>
          <a:prstGeom prst="rect">
            <a:avLst/>
          </a:prstGeom>
          <a:solidFill>
            <a:srgbClr val="719B8B">
              <a:alpha val="74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solidFill>
                  <a:schemeClr val="bg1"/>
                </a:solidFill>
                <a:latin typeface="+mj-lt"/>
                <a:ea typeface="BatangChe" panose="02030609000101010101"/>
              </a:rPr>
              <a:t>Technical workgroup on tobacco taxation in Nigeria</a:t>
            </a:r>
            <a:r>
              <a:rPr lang="en-ZA" sz="1400" b="1" dirty="0">
                <a:solidFill>
                  <a:schemeClr val="bg1"/>
                </a:solidFill>
                <a:latin typeface="+mj-lt"/>
                <a:ea typeface="BatangChe" panose="02030609000101010101" pitchFamily="49" charset="-127"/>
              </a:rPr>
              <a:t>				November 2017</a:t>
            </a:r>
          </a:p>
        </p:txBody>
      </p:sp>
      <p:sp>
        <p:nvSpPr>
          <p:cNvPr id="37" name="Text Placeholder 2"/>
          <p:cNvSpPr>
            <a:spLocks noGrp="1"/>
          </p:cNvSpPr>
          <p:nvPr>
            <p:ph idx="1"/>
          </p:nvPr>
        </p:nvSpPr>
        <p:spPr>
          <a:xfrm>
            <a:off x="107504" y="1556792"/>
            <a:ext cx="8928992" cy="4784832"/>
          </a:xfrm>
          <a:prstGeom prst="rect">
            <a:avLst/>
          </a:prstGeom>
          <a:solidFill>
            <a:srgbClr val="6A8FA2">
              <a:alpha val="40000"/>
            </a:srgbClr>
          </a:solidFill>
        </p:spPr>
        <p:txBody>
          <a:bodyPr vert="horz" lIns="91440" tIns="45720" rIns="91440" bIns="45720" rtlCol="0">
            <a:normAutofit/>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pic>
        <p:nvPicPr>
          <p:cNvPr id="11" name="Picture 10">
            <a:extLst>
              <a:ext uri="{FF2B5EF4-FFF2-40B4-BE49-F238E27FC236}">
                <a16:creationId xmlns="" xmlns:a16="http://schemas.microsoft.com/office/drawing/2014/main" id="{7B15B83D-D4FD-4353-BF39-89D9D6F8FF8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809" y="477713"/>
            <a:ext cx="1093740" cy="641359"/>
          </a:xfrm>
          <a:prstGeom prst="rect">
            <a:avLst/>
          </a:prstGeom>
        </p:spPr>
      </p:pic>
      <p:pic>
        <p:nvPicPr>
          <p:cNvPr id="12" name="Picture 11">
            <a:extLst>
              <a:ext uri="{FF2B5EF4-FFF2-40B4-BE49-F238E27FC236}">
                <a16:creationId xmlns="" xmlns:a16="http://schemas.microsoft.com/office/drawing/2014/main" id="{7DF120EF-FB02-4960-906B-80A2483C8B2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68117" y="305439"/>
            <a:ext cx="792088" cy="803213"/>
          </a:xfrm>
          <a:prstGeom prst="rect">
            <a:avLst/>
          </a:prstGeom>
        </p:spPr>
      </p:pic>
      <p:pic>
        <p:nvPicPr>
          <p:cNvPr id="13" name="Picture 12">
            <a:extLst>
              <a:ext uri="{FF2B5EF4-FFF2-40B4-BE49-F238E27FC236}">
                <a16:creationId xmlns="" xmlns:a16="http://schemas.microsoft.com/office/drawing/2014/main" id="{81B1585D-54BB-4BD9-BD93-5591178CCBE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21264" y="434063"/>
            <a:ext cx="1119916" cy="558970"/>
          </a:xfrm>
          <a:prstGeom prst="rect">
            <a:avLst/>
          </a:prstGeom>
        </p:spPr>
      </p:pic>
    </p:spTree>
    <p:extLst>
      <p:ext uri="{BB962C8B-B14F-4D97-AF65-F5344CB8AC3E}">
        <p14:creationId xmlns:p14="http://schemas.microsoft.com/office/powerpoint/2010/main" val="82369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285750"/>
            <a:ext cx="987425"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4463" y="228600"/>
            <a:ext cx="1081087" cy="109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107950" y="1479550"/>
            <a:ext cx="8928100"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950" y="115888"/>
            <a:ext cx="8928100" cy="6626225"/>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a:solidFill>
                <a:schemeClr val="tx1"/>
              </a:solidFill>
            </a:endParaRPr>
          </a:p>
        </p:txBody>
      </p:sp>
      <p:sp>
        <p:nvSpPr>
          <p:cNvPr id="8" name="TextBox 10"/>
          <p:cNvSpPr txBox="1">
            <a:spLocks noChangeArrowheads="1"/>
          </p:cNvSpPr>
          <p:nvPr/>
        </p:nvSpPr>
        <p:spPr bwMode="auto">
          <a:xfrm>
            <a:off x="107950" y="6386513"/>
            <a:ext cx="8928100" cy="307975"/>
          </a:xfrm>
          <a:prstGeom prst="rect">
            <a:avLst/>
          </a:prstGeom>
          <a:solidFill>
            <a:srgbClr val="719B8B">
              <a:alpha val="7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defTabSz="914400" eaLnBrk="1" hangingPunct="1"/>
            <a:endParaRPr lang="en-ZA" sz="1400" b="1">
              <a:solidFill>
                <a:schemeClr val="bg1"/>
              </a:solidFill>
              <a:latin typeface="BatangChe" charset="0"/>
              <a:ea typeface="BatangChe" charset="0"/>
              <a:cs typeface="BatangChe" charset="0"/>
            </a:endParaRPr>
          </a:p>
        </p:txBody>
      </p:sp>
      <p:sp>
        <p:nvSpPr>
          <p:cNvPr id="2" name="Title 1"/>
          <p:cNvSpPr>
            <a:spLocks noGrp="1"/>
          </p:cNvSpPr>
          <p:nvPr>
            <p:ph type="ctrTitle"/>
          </p:nvPr>
        </p:nvSpPr>
        <p:spPr>
          <a:xfrm>
            <a:off x="1403648" y="195190"/>
            <a:ext cx="6264696" cy="974178"/>
          </a:xfrm>
          <a:noFill/>
        </p:spPr>
        <p:txBody>
          <a:bodyPr>
            <a:noAutofit/>
          </a:bodyPr>
          <a:lstStyle>
            <a:lvl1pPr>
              <a:defRPr sz="4000" b="0">
                <a:solidFill>
                  <a:srgbClr val="719B8B"/>
                </a:solidFill>
                <a:effectLst>
                  <a:outerShdw blurRad="38100" dist="381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defRPr>
            </a:lvl1pPr>
          </a:lstStyle>
          <a:p>
            <a:r>
              <a:rPr lang="en-US"/>
              <a:t>Click to edit Master title style</a:t>
            </a:r>
            <a:endParaRPr lang="en-ZA" dirty="0"/>
          </a:p>
        </p:txBody>
      </p:sp>
      <p:sp>
        <p:nvSpPr>
          <p:cNvPr id="37" name="Text Placeholder 2"/>
          <p:cNvSpPr>
            <a:spLocks noGrp="1"/>
          </p:cNvSpPr>
          <p:nvPr>
            <p:ph idx="1"/>
          </p:nvPr>
        </p:nvSpPr>
        <p:spPr>
          <a:xfrm>
            <a:off x="107504" y="1556792"/>
            <a:ext cx="8928992" cy="4784832"/>
          </a:xfrm>
          <a:prstGeom prst="rect">
            <a:avLst/>
          </a:prstGeom>
          <a:solidFill>
            <a:srgbClr val="6A8FA2">
              <a:alpha val="40000"/>
            </a:srgbClr>
          </a:solidFill>
        </p:spPr>
        <p:txBody>
          <a:bodyPr rtlCol="0">
            <a:normAutofit/>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278755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6790E-C009-495C-AB38-8DDA530842BA}" type="datetimeFigureOut">
              <a:rPr lang="en-ZA" smtClean="0"/>
              <a:t>2018-02-12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C45F8-A536-4802-AA15-35D6CC0620C3}" type="slidenum">
              <a:rPr lang="en-ZA" smtClean="0"/>
              <a:t>‹#›</a:t>
            </a:fld>
            <a:endParaRPr lang="en-ZA"/>
          </a:p>
        </p:txBody>
      </p:sp>
    </p:spTree>
    <p:extLst>
      <p:ext uri="{BB962C8B-B14F-4D97-AF65-F5344CB8AC3E}">
        <p14:creationId xmlns:p14="http://schemas.microsoft.com/office/powerpoint/2010/main" val="17714089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0" r:id="rId4"/>
    <p:sldLayoutId id="2147483665" r:id="rId5"/>
    <p:sldLayoutId id="2147483666" r:id="rId6"/>
    <p:sldLayoutId id="2147483667" r:id="rId7"/>
    <p:sldLayoutId id="2147483668"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SDG_Intro_BTV_PM%20Speech.mp4"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2" descr="https://www.compareremit.com/uploads/1478724453.pn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9004" r="8450" b="2767"/>
          <a:stretch/>
        </p:blipFill>
        <p:spPr bwMode="auto">
          <a:xfrm>
            <a:off x="0" y="0"/>
            <a:ext cx="9144000" cy="68199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0" y="4942909"/>
            <a:ext cx="4572000" cy="523220"/>
          </a:xfrm>
          <a:prstGeom prst="rect">
            <a:avLst/>
          </a:prstGeom>
        </p:spPr>
        <p:txBody>
          <a:bodyPr>
            <a:spAutoFit/>
          </a:bodyPr>
          <a:lstStyle/>
          <a:p>
            <a:pPr algn="ctr"/>
            <a:r>
              <a:rPr lang="en-GB" sz="2800" dirty="0">
                <a:ln>
                  <a:solidFill>
                    <a:schemeClr val="tx1">
                      <a:lumMod val="50000"/>
                      <a:lumOff val="50000"/>
                    </a:schemeClr>
                  </a:solidFill>
                </a:ln>
                <a:effectLst>
                  <a:outerShdw blurRad="50800" dist="38100" dir="5400000" algn="t" rotWithShape="0">
                    <a:prstClr val="black">
                      <a:alpha val="40000"/>
                    </a:prstClr>
                  </a:outerShdw>
                </a:effectLst>
              </a:rPr>
              <a:t>Rumana Huque, </a:t>
            </a:r>
            <a:r>
              <a:rPr lang="en-GB" sz="2800" dirty="0" smtClean="0">
                <a:ln>
                  <a:solidFill>
                    <a:schemeClr val="tx1">
                      <a:lumMod val="50000"/>
                      <a:lumOff val="50000"/>
                    </a:schemeClr>
                  </a:solidFill>
                </a:ln>
                <a:effectLst>
                  <a:outerShdw blurRad="50800" dist="38100" dir="5400000" algn="t" rotWithShape="0">
                    <a:prstClr val="black">
                      <a:alpha val="40000"/>
                    </a:prstClr>
                  </a:outerShdw>
                </a:effectLst>
              </a:rPr>
              <a:t>PhD</a:t>
            </a:r>
            <a:endParaRPr lang="en-GB" sz="2800" dirty="0">
              <a:ln>
                <a:solidFill>
                  <a:schemeClr val="tx1">
                    <a:lumMod val="50000"/>
                    <a:lumOff val="50000"/>
                  </a:schemeClr>
                </a:solidFill>
              </a:ln>
              <a:effectLst>
                <a:outerShdw blurRad="50800" dist="38100" dir="5400000" algn="t" rotWithShape="0">
                  <a:prstClr val="black">
                    <a:alpha val="40000"/>
                  </a:prstClr>
                </a:outerShdw>
              </a:effectLst>
            </a:endParaRPr>
          </a:p>
        </p:txBody>
      </p:sp>
      <p:sp>
        <p:nvSpPr>
          <p:cNvPr id="6" name="Rectangle 5"/>
          <p:cNvSpPr/>
          <p:nvPr/>
        </p:nvSpPr>
        <p:spPr>
          <a:xfrm>
            <a:off x="1619673" y="1268760"/>
            <a:ext cx="6624736" cy="584775"/>
          </a:xfrm>
          <a:prstGeom prst="rect">
            <a:avLst/>
          </a:prstGeom>
        </p:spPr>
        <p:txBody>
          <a:bodyPr wrap="square">
            <a:spAutoFit/>
          </a:bodyPr>
          <a:lstStyle/>
          <a:p>
            <a:r>
              <a:rPr lang="en-GB" sz="3200" dirty="0" smtClean="0">
                <a:ln>
                  <a:solidFill>
                    <a:schemeClr val="tx2">
                      <a:lumMod val="50000"/>
                    </a:schemeClr>
                  </a:solidFill>
                </a:ln>
                <a:effectLst>
                  <a:outerShdw blurRad="50800" dist="38100" dir="16200000" rotWithShape="0">
                    <a:prstClr val="black">
                      <a:alpha val="40000"/>
                    </a:prstClr>
                  </a:outerShdw>
                </a:effectLst>
              </a:rPr>
              <a:t>Tobacco Tax: </a:t>
            </a:r>
            <a:endParaRPr lang="en-US" sz="3200" dirty="0"/>
          </a:p>
        </p:txBody>
      </p:sp>
    </p:spTree>
    <p:extLst>
      <p:ext uri="{BB962C8B-B14F-4D97-AF65-F5344CB8AC3E}">
        <p14:creationId xmlns:p14="http://schemas.microsoft.com/office/powerpoint/2010/main" val="157215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68FDF7-660B-4D83-BB6A-CB6E1A049454}"/>
              </a:ext>
            </a:extLst>
          </p:cNvPr>
          <p:cNvSpPr>
            <a:spLocks noGrp="1"/>
          </p:cNvSpPr>
          <p:nvPr>
            <p:ph type="ctrTitle"/>
          </p:nvPr>
        </p:nvSpPr>
        <p:spPr/>
        <p:txBody>
          <a:bodyPr/>
          <a:lstStyle/>
          <a:p>
            <a:r>
              <a:rPr lang="en-US" altLang="en-US" sz="3600" dirty="0"/>
              <a:t>Specific vs ad valorem excise tax</a:t>
            </a:r>
            <a:endParaRPr lang="en-US" sz="3600" dirty="0"/>
          </a:p>
        </p:txBody>
      </p:sp>
      <p:sp>
        <p:nvSpPr>
          <p:cNvPr id="4" name="Content Placeholder 3">
            <a:extLst>
              <a:ext uri="{FF2B5EF4-FFF2-40B4-BE49-F238E27FC236}">
                <a16:creationId xmlns="" xmlns:a16="http://schemas.microsoft.com/office/drawing/2014/main" id="{9B49782C-942D-4346-9733-D47514BC2754}"/>
              </a:ext>
            </a:extLst>
          </p:cNvPr>
          <p:cNvSpPr>
            <a:spLocks noGrp="1"/>
          </p:cNvSpPr>
          <p:nvPr>
            <p:ph idx="1"/>
          </p:nvPr>
        </p:nvSpPr>
        <p:spPr/>
        <p:txBody>
          <a:bodyPr>
            <a:normAutofit/>
          </a:bodyPr>
          <a:lstStyle/>
          <a:p>
            <a:r>
              <a:rPr lang="en-US" dirty="0"/>
              <a:t>Specific tax:</a:t>
            </a:r>
          </a:p>
          <a:p>
            <a:pPr lvl="1"/>
            <a:r>
              <a:rPr lang="en-US" dirty="0"/>
              <a:t>Advantages:</a:t>
            </a:r>
          </a:p>
          <a:p>
            <a:pPr lvl="2"/>
            <a:r>
              <a:rPr lang="en-US" dirty="0"/>
              <a:t>Government revenue predictable</a:t>
            </a:r>
          </a:p>
          <a:p>
            <a:pPr lvl="2"/>
            <a:r>
              <a:rPr lang="en-US" dirty="0"/>
              <a:t>Raises all product prices</a:t>
            </a:r>
          </a:p>
          <a:p>
            <a:pPr lvl="2"/>
            <a:r>
              <a:rPr lang="en-US" dirty="0"/>
              <a:t>Easy to determine the amount of tax</a:t>
            </a:r>
          </a:p>
          <a:p>
            <a:pPr lvl="2"/>
            <a:r>
              <a:rPr lang="en-US" dirty="0"/>
              <a:t>Easier to administer</a:t>
            </a:r>
          </a:p>
          <a:p>
            <a:pPr lvl="1"/>
            <a:r>
              <a:rPr lang="en-US" dirty="0"/>
              <a:t>Disadvantages:</a:t>
            </a:r>
          </a:p>
          <a:p>
            <a:pPr lvl="2"/>
            <a:r>
              <a:rPr lang="en-US" dirty="0"/>
              <a:t>Inflation erodes its value</a:t>
            </a:r>
          </a:p>
          <a:p>
            <a:pPr lvl="2"/>
            <a:r>
              <a:rPr lang="en-US" dirty="0"/>
              <a:t>Can be reduced by changing product characteristics</a:t>
            </a:r>
          </a:p>
          <a:p>
            <a:pPr lvl="1"/>
            <a:endParaRPr lang="en-US" dirty="0"/>
          </a:p>
          <a:p>
            <a:pPr lvl="2"/>
            <a:endParaRPr lang="en-US" dirty="0"/>
          </a:p>
        </p:txBody>
      </p:sp>
    </p:spTree>
    <p:extLst>
      <p:ext uri="{BB962C8B-B14F-4D97-AF65-F5344CB8AC3E}">
        <p14:creationId xmlns:p14="http://schemas.microsoft.com/office/powerpoint/2010/main" val="390966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CB2C3DF-C95A-4F41-835A-3E071EC63496}"/>
              </a:ext>
            </a:extLst>
          </p:cNvPr>
          <p:cNvSpPr>
            <a:spLocks noGrp="1"/>
          </p:cNvSpPr>
          <p:nvPr>
            <p:ph type="ctrTitle"/>
          </p:nvPr>
        </p:nvSpPr>
        <p:spPr/>
        <p:txBody>
          <a:bodyPr/>
          <a:lstStyle/>
          <a:p>
            <a:r>
              <a:rPr lang="en-US" altLang="en-US" sz="3600" dirty="0"/>
              <a:t>Specific vs ad valorem excise tax</a:t>
            </a:r>
            <a:endParaRPr lang="en-US" sz="3600" dirty="0"/>
          </a:p>
        </p:txBody>
      </p:sp>
      <p:sp>
        <p:nvSpPr>
          <p:cNvPr id="3" name="Content Placeholder 2">
            <a:extLst>
              <a:ext uri="{FF2B5EF4-FFF2-40B4-BE49-F238E27FC236}">
                <a16:creationId xmlns="" xmlns:a16="http://schemas.microsoft.com/office/drawing/2014/main" id="{5EEF7AEE-A76E-4795-A93C-FBD4013218C9}"/>
              </a:ext>
            </a:extLst>
          </p:cNvPr>
          <p:cNvSpPr>
            <a:spLocks noGrp="1"/>
          </p:cNvSpPr>
          <p:nvPr>
            <p:ph idx="1"/>
          </p:nvPr>
        </p:nvSpPr>
        <p:spPr/>
        <p:txBody>
          <a:bodyPr>
            <a:normAutofit/>
          </a:bodyPr>
          <a:lstStyle/>
          <a:p>
            <a:r>
              <a:rPr lang="en-US" dirty="0"/>
              <a:t>Ad valorem:</a:t>
            </a:r>
          </a:p>
          <a:p>
            <a:pPr lvl="1"/>
            <a:r>
              <a:rPr lang="en-US" dirty="0"/>
              <a:t>Advantages: </a:t>
            </a:r>
          </a:p>
          <a:p>
            <a:pPr lvl="2"/>
            <a:r>
              <a:rPr lang="en-US" dirty="0"/>
              <a:t>Automatic adjustment for inflation</a:t>
            </a:r>
          </a:p>
          <a:p>
            <a:pPr lvl="1"/>
            <a:r>
              <a:rPr lang="en-US" dirty="0"/>
              <a:t>Disadvantages: </a:t>
            </a:r>
          </a:p>
          <a:p>
            <a:pPr lvl="2"/>
            <a:r>
              <a:rPr lang="en-US" dirty="0"/>
              <a:t>Less predictable revenue stream</a:t>
            </a:r>
          </a:p>
          <a:p>
            <a:pPr lvl="2"/>
            <a:r>
              <a:rPr lang="en-US" dirty="0"/>
              <a:t>Difficult to determine the amount of tax</a:t>
            </a:r>
          </a:p>
          <a:p>
            <a:pPr lvl="2"/>
            <a:r>
              <a:rPr lang="en-US" dirty="0"/>
              <a:t>Low prices</a:t>
            </a:r>
          </a:p>
          <a:p>
            <a:pPr lvl="2"/>
            <a:r>
              <a:rPr lang="en-US" dirty="0"/>
              <a:t>Leads to large price differences between products</a:t>
            </a:r>
          </a:p>
          <a:p>
            <a:pPr lvl="2"/>
            <a:r>
              <a:rPr lang="en-US" dirty="0"/>
              <a:t>Susceptible to price undervaluation depending on the choice of the tax base</a:t>
            </a:r>
          </a:p>
        </p:txBody>
      </p:sp>
    </p:spTree>
    <p:extLst>
      <p:ext uri="{BB962C8B-B14F-4D97-AF65-F5344CB8AC3E}">
        <p14:creationId xmlns:p14="http://schemas.microsoft.com/office/powerpoint/2010/main" val="163063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 xmlns:a16="http://schemas.microsoft.com/office/drawing/2014/main" id="{56C5A6E8-0BDC-4BAC-B48D-A4CAF343329B}"/>
              </a:ext>
            </a:extLst>
          </p:cNvPr>
          <p:cNvSpPr txBox="1">
            <a:spLocks/>
          </p:cNvSpPr>
          <p:nvPr/>
        </p:nvSpPr>
        <p:spPr>
          <a:xfrm>
            <a:off x="107504" y="1556792"/>
            <a:ext cx="8928992" cy="4784832"/>
          </a:xfrm>
          <a:prstGeom prst="rect">
            <a:avLst/>
          </a:prstGeom>
          <a:solidFill>
            <a:srgbClr val="6A8FA2">
              <a:alpha val="40000"/>
            </a:srgb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5" name="Title 4">
            <a:extLst>
              <a:ext uri="{FF2B5EF4-FFF2-40B4-BE49-F238E27FC236}">
                <a16:creationId xmlns="" xmlns:a16="http://schemas.microsoft.com/office/drawing/2014/main" id="{B3C97BE9-F371-4B2B-948A-49258820DE72}"/>
              </a:ext>
            </a:extLst>
          </p:cNvPr>
          <p:cNvSpPr>
            <a:spLocks noGrp="1"/>
          </p:cNvSpPr>
          <p:nvPr>
            <p:ph type="ctrTitle"/>
          </p:nvPr>
        </p:nvSpPr>
        <p:spPr/>
        <p:txBody>
          <a:bodyPr/>
          <a:lstStyle/>
          <a:p>
            <a:r>
              <a:rPr lang="en-US" dirty="0"/>
              <a:t>Global trends</a:t>
            </a:r>
          </a:p>
        </p:txBody>
      </p:sp>
      <p:graphicFrame>
        <p:nvGraphicFramePr>
          <p:cNvPr id="8" name="Content Placeholder 7">
            <a:extLst>
              <a:ext uri="{FF2B5EF4-FFF2-40B4-BE49-F238E27FC236}">
                <a16:creationId xmlns="" xmlns:a16="http://schemas.microsoft.com/office/drawing/2014/main" id="{2C0FCAB4-2DF6-40A6-93FA-42C6EA2E6C47}"/>
              </a:ext>
            </a:extLst>
          </p:cNvPr>
          <p:cNvGraphicFramePr>
            <a:graphicFrameLocks noGrp="1"/>
          </p:cNvGraphicFramePr>
          <p:nvPr>
            <p:ph idx="1"/>
            <p:extLst/>
          </p:nvPr>
        </p:nvGraphicFramePr>
        <p:xfrm>
          <a:off x="107950" y="1557338"/>
          <a:ext cx="8928099" cy="3129280"/>
        </p:xfrm>
        <a:graphic>
          <a:graphicData uri="http://schemas.openxmlformats.org/drawingml/2006/table">
            <a:tbl>
              <a:tblPr firstRow="1" bandRow="1">
                <a:tableStyleId>{F2DE63D5-997A-4646-A377-4702673A728D}</a:tableStyleId>
              </a:tblPr>
              <a:tblGrid>
                <a:gridCol w="2976033">
                  <a:extLst>
                    <a:ext uri="{9D8B030D-6E8A-4147-A177-3AD203B41FA5}">
                      <a16:colId xmlns="" xmlns:a16="http://schemas.microsoft.com/office/drawing/2014/main" val="4119963308"/>
                    </a:ext>
                  </a:extLst>
                </a:gridCol>
                <a:gridCol w="2976033">
                  <a:extLst>
                    <a:ext uri="{9D8B030D-6E8A-4147-A177-3AD203B41FA5}">
                      <a16:colId xmlns="" xmlns:a16="http://schemas.microsoft.com/office/drawing/2014/main" val="2866061430"/>
                    </a:ext>
                  </a:extLst>
                </a:gridCol>
                <a:gridCol w="2976033">
                  <a:extLst>
                    <a:ext uri="{9D8B030D-6E8A-4147-A177-3AD203B41FA5}">
                      <a16:colId xmlns="" xmlns:a16="http://schemas.microsoft.com/office/drawing/2014/main" val="3943744468"/>
                    </a:ext>
                  </a:extLst>
                </a:gridCol>
              </a:tblGrid>
              <a:tr h="370840">
                <a:tc>
                  <a:txBody>
                    <a:bodyPr/>
                    <a:lstStyle/>
                    <a:p>
                      <a:r>
                        <a:rPr lang="en-US" dirty="0">
                          <a:latin typeface="Arial Narrow" panose="020B0606020202030204" pitchFamily="34" charset="0"/>
                        </a:rPr>
                        <a:t>Structure</a:t>
                      </a:r>
                    </a:p>
                  </a:txBody>
                  <a:tcPr/>
                </a:tc>
                <a:tc>
                  <a:txBody>
                    <a:bodyPr/>
                    <a:lstStyle/>
                    <a:p>
                      <a:r>
                        <a:rPr lang="en-US" dirty="0">
                          <a:latin typeface="Arial Narrow" panose="020B0606020202030204" pitchFamily="34" charset="0"/>
                        </a:rPr>
                        <a:t>2008: Number of countries (total 182)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Narrow" panose="020B0606020202030204" pitchFamily="34" charset="0"/>
                        </a:rPr>
                        <a:t>2014: Number of countries (total 180)</a:t>
                      </a:r>
                    </a:p>
                  </a:txBody>
                  <a:tcPr/>
                </a:tc>
                <a:extLst>
                  <a:ext uri="{0D108BD9-81ED-4DB2-BD59-A6C34878D82A}">
                    <a16:rowId xmlns="" xmlns:a16="http://schemas.microsoft.com/office/drawing/2014/main" val="2659516582"/>
                  </a:ext>
                </a:extLst>
              </a:tr>
              <a:tr h="370840">
                <a:tc>
                  <a:txBody>
                    <a:bodyPr/>
                    <a:lstStyle/>
                    <a:p>
                      <a:r>
                        <a:rPr lang="en-US" dirty="0">
                          <a:latin typeface="Arial Narrow" panose="020B0606020202030204" pitchFamily="34" charset="0"/>
                        </a:rPr>
                        <a:t>Purely specific system</a:t>
                      </a:r>
                    </a:p>
                  </a:txBody>
                  <a:tcPr>
                    <a:solidFill>
                      <a:schemeClr val="bg1"/>
                    </a:solidFill>
                  </a:tcPr>
                </a:tc>
                <a:tc>
                  <a:txBody>
                    <a:bodyPr/>
                    <a:lstStyle/>
                    <a:p>
                      <a:r>
                        <a:rPr lang="en-US" dirty="0">
                          <a:latin typeface="Arial Narrow" panose="020B0606020202030204" pitchFamily="34" charset="0"/>
                        </a:rPr>
                        <a:t>55</a:t>
                      </a:r>
                    </a:p>
                  </a:txBody>
                  <a:tcPr>
                    <a:solidFill>
                      <a:schemeClr val="bg1"/>
                    </a:solidFill>
                  </a:tcPr>
                </a:tc>
                <a:tc>
                  <a:txBody>
                    <a:bodyPr/>
                    <a:lstStyle/>
                    <a:p>
                      <a:r>
                        <a:rPr lang="en-US" dirty="0">
                          <a:latin typeface="Arial Narrow" panose="020B0606020202030204" pitchFamily="34" charset="0"/>
                        </a:rPr>
                        <a:t>57</a:t>
                      </a:r>
                    </a:p>
                  </a:txBody>
                  <a:tcPr>
                    <a:solidFill>
                      <a:schemeClr val="bg1"/>
                    </a:solidFill>
                  </a:tcPr>
                </a:tc>
                <a:extLst>
                  <a:ext uri="{0D108BD9-81ED-4DB2-BD59-A6C34878D82A}">
                    <a16:rowId xmlns="" xmlns:a16="http://schemas.microsoft.com/office/drawing/2014/main" val="2215974533"/>
                  </a:ext>
                </a:extLst>
              </a:tr>
              <a:tr h="370840">
                <a:tc>
                  <a:txBody>
                    <a:bodyPr/>
                    <a:lstStyle/>
                    <a:p>
                      <a:r>
                        <a:rPr lang="en-US" dirty="0">
                          <a:latin typeface="Arial Narrow" panose="020B0606020202030204" pitchFamily="34" charset="0"/>
                        </a:rPr>
                        <a:t>Purely ad valorem system</a:t>
                      </a:r>
                    </a:p>
                  </a:txBody>
                  <a:tcPr>
                    <a:solidFill>
                      <a:schemeClr val="bg1"/>
                    </a:solidFill>
                  </a:tcPr>
                </a:tc>
                <a:tc>
                  <a:txBody>
                    <a:bodyPr/>
                    <a:lstStyle/>
                    <a:p>
                      <a:r>
                        <a:rPr lang="en-US" dirty="0">
                          <a:latin typeface="Arial Narrow" panose="020B0606020202030204" pitchFamily="34" charset="0"/>
                        </a:rPr>
                        <a:t>60</a:t>
                      </a:r>
                    </a:p>
                  </a:txBody>
                  <a:tcPr>
                    <a:solidFill>
                      <a:schemeClr val="bg1"/>
                    </a:solidFill>
                  </a:tcPr>
                </a:tc>
                <a:tc>
                  <a:txBody>
                    <a:bodyPr/>
                    <a:lstStyle/>
                    <a:p>
                      <a:r>
                        <a:rPr lang="en-US" dirty="0">
                          <a:latin typeface="Arial Narrow" panose="020B0606020202030204" pitchFamily="34" charset="0"/>
                        </a:rPr>
                        <a:t>45</a:t>
                      </a:r>
                    </a:p>
                  </a:txBody>
                  <a:tcPr>
                    <a:solidFill>
                      <a:schemeClr val="bg1"/>
                    </a:solidFill>
                  </a:tcPr>
                </a:tc>
                <a:extLst>
                  <a:ext uri="{0D108BD9-81ED-4DB2-BD59-A6C34878D82A}">
                    <a16:rowId xmlns="" xmlns:a16="http://schemas.microsoft.com/office/drawing/2014/main" val="10472077"/>
                  </a:ext>
                </a:extLst>
              </a:tr>
              <a:tr h="370840">
                <a:tc>
                  <a:txBody>
                    <a:bodyPr/>
                    <a:lstStyle/>
                    <a:p>
                      <a:r>
                        <a:rPr lang="en-US" dirty="0">
                          <a:latin typeface="Arial Narrow" panose="020B0606020202030204" pitchFamily="34" charset="0"/>
                        </a:rPr>
                        <a:t>Mixture of both excises</a:t>
                      </a:r>
                    </a:p>
                  </a:txBody>
                  <a:tcPr>
                    <a:solidFill>
                      <a:schemeClr val="bg1"/>
                    </a:solidFill>
                  </a:tcPr>
                </a:tc>
                <a:tc>
                  <a:txBody>
                    <a:bodyPr/>
                    <a:lstStyle/>
                    <a:p>
                      <a:r>
                        <a:rPr lang="en-US" dirty="0">
                          <a:latin typeface="Arial Narrow" panose="020B0606020202030204" pitchFamily="34" charset="0"/>
                        </a:rPr>
                        <a:t>48</a:t>
                      </a:r>
                    </a:p>
                  </a:txBody>
                  <a:tcPr>
                    <a:solidFill>
                      <a:schemeClr val="bg1"/>
                    </a:solidFill>
                  </a:tcPr>
                </a:tc>
                <a:tc>
                  <a:txBody>
                    <a:bodyPr/>
                    <a:lstStyle/>
                    <a:p>
                      <a:r>
                        <a:rPr lang="en-US" dirty="0">
                          <a:latin typeface="Arial Narrow" panose="020B0606020202030204" pitchFamily="34" charset="0"/>
                        </a:rPr>
                        <a:t>61</a:t>
                      </a:r>
                    </a:p>
                  </a:txBody>
                  <a:tcPr>
                    <a:solidFill>
                      <a:schemeClr val="bg1"/>
                    </a:solidFill>
                  </a:tcPr>
                </a:tc>
                <a:extLst>
                  <a:ext uri="{0D108BD9-81ED-4DB2-BD59-A6C34878D82A}">
                    <a16:rowId xmlns="" xmlns:a16="http://schemas.microsoft.com/office/drawing/2014/main" val="685887645"/>
                  </a:ext>
                </a:extLst>
              </a:tr>
              <a:tr h="370840">
                <a:tc>
                  <a:txBody>
                    <a:bodyPr/>
                    <a:lstStyle/>
                    <a:p>
                      <a:r>
                        <a:rPr lang="en-US" dirty="0">
                          <a:latin typeface="Arial Narrow" panose="020B0606020202030204" pitchFamily="34" charset="0"/>
                        </a:rPr>
                        <a:t>No excise</a:t>
                      </a:r>
                    </a:p>
                  </a:txBody>
                  <a:tcPr>
                    <a:solidFill>
                      <a:schemeClr val="bg1"/>
                    </a:solidFill>
                  </a:tcPr>
                </a:tc>
                <a:tc>
                  <a:txBody>
                    <a:bodyPr/>
                    <a:lstStyle/>
                    <a:p>
                      <a:r>
                        <a:rPr lang="en-US" dirty="0">
                          <a:latin typeface="Arial Narrow" panose="020B0606020202030204" pitchFamily="34" charset="0"/>
                        </a:rPr>
                        <a:t>19</a:t>
                      </a:r>
                    </a:p>
                  </a:txBody>
                  <a:tcPr>
                    <a:solidFill>
                      <a:schemeClr val="bg1"/>
                    </a:solidFill>
                  </a:tcPr>
                </a:tc>
                <a:tc>
                  <a:txBody>
                    <a:bodyPr/>
                    <a:lstStyle/>
                    <a:p>
                      <a:r>
                        <a:rPr lang="en-US" dirty="0">
                          <a:latin typeface="Arial Narrow" panose="020B0606020202030204" pitchFamily="34" charset="0"/>
                        </a:rPr>
                        <a:t>18</a:t>
                      </a:r>
                    </a:p>
                  </a:txBody>
                  <a:tcPr>
                    <a:solidFill>
                      <a:schemeClr val="bg1"/>
                    </a:solidFill>
                  </a:tcPr>
                </a:tc>
                <a:extLst>
                  <a:ext uri="{0D108BD9-81ED-4DB2-BD59-A6C34878D82A}">
                    <a16:rowId xmlns="" xmlns:a16="http://schemas.microsoft.com/office/drawing/2014/main" val="2624728279"/>
                  </a:ext>
                </a:extLst>
              </a:tr>
              <a:tr h="370840">
                <a:tc>
                  <a:txBody>
                    <a:bodyPr/>
                    <a:lstStyle/>
                    <a:p>
                      <a:endParaRPr lang="en-US" sz="1200" dirty="0">
                        <a:latin typeface="Arial Narrow" panose="020B0606020202030204"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Source: WHO report on Global Tobacco Epidemic 2009: implementing smoke-free environments. Geneva, WHO</a:t>
                      </a:r>
                    </a:p>
                    <a:p>
                      <a:endParaRPr lang="en-US" dirty="0">
                        <a:latin typeface="Arial Narrow" panose="020B0606020202030204"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Narrow" panose="020B0606020202030204" pitchFamily="34" charset="0"/>
                        </a:rPr>
                        <a:t>Source: WHO report on Global Tobacco Epidemic 2015: implementing smoke-free environments. Geneva, WHO</a:t>
                      </a:r>
                    </a:p>
                    <a:p>
                      <a:endParaRPr lang="en-US" dirty="0">
                        <a:latin typeface="Arial Narrow" panose="020B0606020202030204" pitchFamily="34" charset="0"/>
                      </a:endParaRPr>
                    </a:p>
                  </a:txBody>
                  <a:tcPr>
                    <a:solidFill>
                      <a:schemeClr val="bg1"/>
                    </a:solidFill>
                  </a:tcPr>
                </a:tc>
                <a:extLst>
                  <a:ext uri="{0D108BD9-81ED-4DB2-BD59-A6C34878D82A}">
                    <a16:rowId xmlns="" xmlns:a16="http://schemas.microsoft.com/office/drawing/2014/main" val="2958687656"/>
                  </a:ext>
                </a:extLst>
              </a:tr>
            </a:tbl>
          </a:graphicData>
        </a:graphic>
      </p:graphicFrame>
    </p:spTree>
    <p:extLst>
      <p:ext uri="{BB962C8B-B14F-4D97-AF65-F5344CB8AC3E}">
        <p14:creationId xmlns:p14="http://schemas.microsoft.com/office/powerpoint/2010/main" val="2372914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 xmlns:a16="http://schemas.microsoft.com/office/drawing/2014/main" id="{93D59246-CC00-4F6B-A755-32D9AA9B5EC0}"/>
              </a:ext>
            </a:extLst>
          </p:cNvPr>
          <p:cNvSpPr>
            <a:spLocks noGrp="1"/>
          </p:cNvSpPr>
          <p:nvPr>
            <p:ph type="ctrTitle"/>
          </p:nvPr>
        </p:nvSpPr>
        <p:spPr/>
        <p:txBody>
          <a:bodyPr/>
          <a:lstStyle/>
          <a:p>
            <a:r>
              <a:rPr lang="en-US" altLang="en-US" sz="3200" dirty="0"/>
              <a:t>Specific vs ad valorem excise tax</a:t>
            </a:r>
          </a:p>
        </p:txBody>
      </p:sp>
      <p:sp>
        <p:nvSpPr>
          <p:cNvPr id="3" name="Content Placeholder 2">
            <a:extLst>
              <a:ext uri="{FF2B5EF4-FFF2-40B4-BE49-F238E27FC236}">
                <a16:creationId xmlns="" xmlns:a16="http://schemas.microsoft.com/office/drawing/2014/main" id="{F7C440DC-67E7-4DE0-923E-9C7383543A51}"/>
              </a:ext>
            </a:extLst>
          </p:cNvPr>
          <p:cNvSpPr>
            <a:spLocks noGrp="1"/>
          </p:cNvSpPr>
          <p:nvPr>
            <p:ph idx="1"/>
          </p:nvPr>
        </p:nvSpPr>
        <p:spPr/>
        <p:txBody>
          <a:bodyPr>
            <a:normAutofit lnSpcReduction="10000"/>
          </a:bodyPr>
          <a:lstStyle/>
          <a:p>
            <a:pPr marL="419100" indent="-419100">
              <a:lnSpc>
                <a:spcPct val="90000"/>
              </a:lnSpc>
              <a:buFont typeface="Arial"/>
              <a:buChar char="•"/>
              <a:defRPr/>
            </a:pPr>
            <a:r>
              <a:rPr lang="en-US" sz="2200" dirty="0"/>
              <a:t>If reducing tobacco use is primary goal, specific tax is generally preferred</a:t>
            </a:r>
          </a:p>
          <a:p>
            <a:pPr marL="419100" indent="-419100">
              <a:lnSpc>
                <a:spcPct val="90000"/>
              </a:lnSpc>
              <a:buFont typeface="Arial"/>
              <a:buChar char="•"/>
              <a:defRPr/>
            </a:pPr>
            <a:endParaRPr lang="en-US" sz="2200" dirty="0"/>
          </a:p>
          <a:p>
            <a:pPr marL="419100" indent="-419100">
              <a:lnSpc>
                <a:spcPct val="90000"/>
              </a:lnSpc>
              <a:buFont typeface="Arial"/>
              <a:buChar char="•"/>
              <a:defRPr/>
            </a:pPr>
            <a:r>
              <a:rPr lang="en-US" sz="2200" dirty="0"/>
              <a:t>Should be regularly adjusted for inflation</a:t>
            </a:r>
          </a:p>
          <a:p>
            <a:pPr marL="1098550" lvl="1" indent="-419100">
              <a:lnSpc>
                <a:spcPct val="90000"/>
              </a:lnSpc>
              <a:buFont typeface="Arial"/>
              <a:buChar char="•"/>
              <a:defRPr/>
            </a:pPr>
            <a:r>
              <a:rPr lang="en-US" sz="1900" dirty="0"/>
              <a:t>Generally not included in tobacco tax legislation or done in practice through regular increases</a:t>
            </a:r>
          </a:p>
          <a:p>
            <a:pPr marL="1098550" lvl="1" indent="-419100">
              <a:lnSpc>
                <a:spcPct val="90000"/>
              </a:lnSpc>
              <a:buFont typeface="Arial"/>
              <a:buChar char="•"/>
              <a:defRPr/>
            </a:pPr>
            <a:r>
              <a:rPr lang="en-US" sz="1900" dirty="0"/>
              <a:t>Regular increases above inflation if goal is to further reduce consumption</a:t>
            </a:r>
          </a:p>
          <a:p>
            <a:pPr marL="1098550" lvl="1" indent="-419100">
              <a:lnSpc>
                <a:spcPct val="90000"/>
              </a:lnSpc>
              <a:buFont typeface="Arial"/>
              <a:buChar char="•"/>
              <a:defRPr/>
            </a:pPr>
            <a:endParaRPr lang="en-US" sz="1900" dirty="0"/>
          </a:p>
          <a:p>
            <a:pPr marL="482600" indent="-419100">
              <a:lnSpc>
                <a:spcPct val="90000"/>
              </a:lnSpc>
              <a:buFont typeface="Arial"/>
              <a:buChar char="•"/>
              <a:defRPr/>
            </a:pPr>
            <a:r>
              <a:rPr lang="en-US" sz="2200" dirty="0"/>
              <a:t>Tax increases should be comparable across tobacco products</a:t>
            </a:r>
          </a:p>
          <a:p>
            <a:pPr marL="1098550" lvl="1" indent="-419100">
              <a:lnSpc>
                <a:spcPct val="90000"/>
              </a:lnSpc>
              <a:buFont typeface="Arial"/>
              <a:buChar char="•"/>
              <a:defRPr/>
            </a:pPr>
            <a:r>
              <a:rPr lang="en-US" sz="1900" dirty="0"/>
              <a:t>Reduce opportunities for substitution in response to changes in relative prices.</a:t>
            </a:r>
          </a:p>
          <a:p>
            <a:pPr marL="1098550" lvl="1" indent="-419100">
              <a:lnSpc>
                <a:spcPct val="90000"/>
              </a:lnSpc>
              <a:buFont typeface="Arial"/>
              <a:buChar char="•"/>
              <a:defRPr/>
            </a:pPr>
            <a:endParaRPr lang="en-US" sz="1900" dirty="0"/>
          </a:p>
          <a:p>
            <a:pPr marL="482600" indent="-419100">
              <a:lnSpc>
                <a:spcPct val="90000"/>
              </a:lnSpc>
              <a:buFont typeface="Arial"/>
              <a:buChar char="•"/>
              <a:defRPr/>
            </a:pPr>
            <a:r>
              <a:rPr lang="en-US" sz="2200" dirty="0"/>
              <a:t>Can be somewhat offset by industry response</a:t>
            </a:r>
          </a:p>
          <a:p>
            <a:pPr marL="1098550" lvl="1" indent="-419100">
              <a:lnSpc>
                <a:spcPct val="90000"/>
              </a:lnSpc>
              <a:buFont typeface="Arial"/>
              <a:buChar char="•"/>
              <a:defRPr/>
            </a:pPr>
            <a:r>
              <a:rPr lang="en-US" sz="1900" dirty="0"/>
              <a:t>e.g. per stick taxes may result in greater availability of longer cigarettes.</a:t>
            </a:r>
          </a:p>
          <a:p>
            <a:pPr>
              <a:defRPr/>
            </a:pPr>
            <a:endParaRPr lang="en-US" dirty="0"/>
          </a:p>
        </p:txBody>
      </p:sp>
    </p:spTree>
    <p:extLst>
      <p:ext uri="{BB962C8B-B14F-4D97-AF65-F5344CB8AC3E}">
        <p14:creationId xmlns:p14="http://schemas.microsoft.com/office/powerpoint/2010/main" val="2903365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27025" y="0"/>
            <a:ext cx="86629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ctr" eaLnBrk="1" hangingPunct="1"/>
            <a:endParaRPr lang="en-US" sz="2000">
              <a:solidFill>
                <a:schemeClr val="tx2"/>
              </a:solidFill>
              <a:latin typeface="FrutigerLight" charset="0"/>
            </a:endParaRPr>
          </a:p>
        </p:txBody>
      </p:sp>
      <p:sp>
        <p:nvSpPr>
          <p:cNvPr id="2" name="Title 1"/>
          <p:cNvSpPr>
            <a:spLocks noGrp="1"/>
          </p:cNvSpPr>
          <p:nvPr>
            <p:ph type="ctrTitle"/>
          </p:nvPr>
        </p:nvSpPr>
        <p:spPr>
          <a:xfrm>
            <a:off x="1158875" y="211138"/>
            <a:ext cx="6910388" cy="1139825"/>
          </a:xfrm>
        </p:spPr>
        <p:txBody>
          <a:bodyPr>
            <a:normAutofit/>
          </a:bodyPr>
          <a:lstStyle/>
          <a:p>
            <a:pPr eaLnBrk="1" hangingPunct="1"/>
            <a:r>
              <a:rPr lang="en-US" sz="3200" dirty="0">
                <a:effectLst>
                  <a:outerShdw blurRad="38100" dist="38100" dir="2700000" algn="tl">
                    <a:srgbClr val="DDDDDD"/>
                  </a:outerShdw>
                </a:effectLst>
                <a:latin typeface="Arial" charset="0"/>
                <a:ea typeface="Tahoma" charset="0"/>
                <a:cs typeface="Arial" charset="0"/>
              </a:rPr>
              <a:t>Tax Structure Affects Tax Revenue</a:t>
            </a:r>
          </a:p>
        </p:txBody>
      </p:sp>
      <p:sp>
        <p:nvSpPr>
          <p:cNvPr id="41988" name="TextBox 6"/>
          <p:cNvSpPr txBox="1">
            <a:spLocks noChangeArrowheads="1"/>
          </p:cNvSpPr>
          <p:nvPr/>
        </p:nvSpPr>
        <p:spPr bwMode="auto">
          <a:xfrm>
            <a:off x="1060450" y="6310313"/>
            <a:ext cx="65172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r>
              <a:rPr lang="en-US" sz="1800" dirty="0"/>
              <a:t>Excise Tax Collected per 1000 WAP Cigarettes in Euros, Jan 201</a:t>
            </a:r>
            <a:r>
              <a:rPr lang="pl-PL" sz="1800" dirty="0"/>
              <a:t>6</a:t>
            </a:r>
            <a:endParaRPr lang="en-US" sz="1800" dirty="0"/>
          </a:p>
        </p:txBody>
      </p:sp>
      <p:pic>
        <p:nvPicPr>
          <p:cNvPr id="3" name="Picture 2"/>
          <p:cNvPicPr>
            <a:picLocks noChangeAspect="1"/>
          </p:cNvPicPr>
          <p:nvPr/>
        </p:nvPicPr>
        <p:blipFill>
          <a:blip r:embed="rId3"/>
          <a:stretch>
            <a:fillRect/>
          </a:stretch>
        </p:blipFill>
        <p:spPr>
          <a:xfrm>
            <a:off x="239810" y="1562101"/>
            <a:ext cx="8748518" cy="4615072"/>
          </a:xfrm>
          <a:prstGeom prst="rect">
            <a:avLst/>
          </a:prstGeom>
        </p:spPr>
      </p:pic>
    </p:spTree>
    <p:extLst>
      <p:ext uri="{BB962C8B-B14F-4D97-AF65-F5344CB8AC3E}">
        <p14:creationId xmlns:p14="http://schemas.microsoft.com/office/powerpoint/2010/main" val="1895047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z="2800" dirty="0"/>
              <a:t>Some case studies in tobacco tax administration: bad practices</a:t>
            </a:r>
            <a:endParaRPr lang="en-ZA" sz="2400" dirty="0"/>
          </a:p>
        </p:txBody>
      </p:sp>
      <p:sp>
        <p:nvSpPr>
          <p:cNvPr id="3" name="Content Placeholder 2"/>
          <p:cNvSpPr>
            <a:spLocks noGrp="1"/>
          </p:cNvSpPr>
          <p:nvPr>
            <p:ph idx="1"/>
          </p:nvPr>
        </p:nvSpPr>
        <p:spPr/>
        <p:txBody>
          <a:bodyPr>
            <a:normAutofit/>
          </a:bodyPr>
          <a:lstStyle/>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400" dirty="0"/>
          </a:p>
          <a:p>
            <a:endParaRPr lang="en-ZA" sz="2000" dirty="0"/>
          </a:p>
          <a:p>
            <a:endParaRPr lang="en-ZA" sz="2000" dirty="0"/>
          </a:p>
          <a:p>
            <a:endParaRPr lang="en-ZA" sz="2000" dirty="0"/>
          </a:p>
          <a:p>
            <a:endParaRPr lang="en-ZA" sz="2000" dirty="0"/>
          </a:p>
          <a:p>
            <a:endParaRPr lang="en-ZA" sz="2000" dirty="0"/>
          </a:p>
          <a:p>
            <a:endParaRPr lang="en-ZA" sz="2000" dirty="0"/>
          </a:p>
          <a:p>
            <a:endParaRPr lang="en-ZA" sz="2000" dirty="0"/>
          </a:p>
        </p:txBody>
      </p:sp>
      <p:sp>
        <p:nvSpPr>
          <p:cNvPr id="4" name="Rectangle 3"/>
          <p:cNvSpPr/>
          <p:nvPr/>
        </p:nvSpPr>
        <p:spPr>
          <a:xfrm>
            <a:off x="143508" y="1628800"/>
            <a:ext cx="8856984" cy="4678204"/>
          </a:xfrm>
          <a:prstGeom prst="rect">
            <a:avLst/>
          </a:prstGeom>
        </p:spPr>
        <p:txBody>
          <a:bodyPr wrap="square">
            <a:spAutoFit/>
          </a:bodyPr>
          <a:lstStyle/>
          <a:p>
            <a:r>
              <a:rPr lang="en-ZA" altLang="en-US" sz="2800" b="1" dirty="0"/>
              <a:t>Very complicated excise tax structures</a:t>
            </a:r>
          </a:p>
          <a:p>
            <a:pPr marL="800100" lvl="1" indent="-342900">
              <a:buFont typeface="Arial" panose="020B0604020202020204" pitchFamily="34" charset="0"/>
              <a:buChar char="•"/>
            </a:pPr>
            <a:r>
              <a:rPr lang="en-ZA" altLang="en-US" sz="2400" dirty="0"/>
              <a:t>Example: Jamaica’s excise tax structure in 2005</a:t>
            </a:r>
          </a:p>
          <a:p>
            <a:pPr marL="1200150" lvl="2" indent="-285750">
              <a:buFont typeface="Arial" panose="020B0604020202020204" pitchFamily="34" charset="0"/>
              <a:buChar char="•"/>
            </a:pPr>
            <a:r>
              <a:rPr lang="en-ZA" altLang="en-US" dirty="0"/>
              <a:t>Special consumption tax (SCT):</a:t>
            </a:r>
          </a:p>
          <a:p>
            <a:pPr marL="1543050" lvl="3" indent="-171450">
              <a:buFont typeface="Arial" panose="020B0604020202020204" pitchFamily="34" charset="0"/>
              <a:buChar char="•"/>
            </a:pPr>
            <a:r>
              <a:rPr lang="en-ZA" altLang="en-US" sz="1400" dirty="0"/>
              <a:t>J$128.61 per 100 cigarettes, increased to J$ 192 per 100 cigarettes on 14 April 2005;</a:t>
            </a:r>
          </a:p>
          <a:p>
            <a:pPr marL="1543050" lvl="3" indent="-171450">
              <a:buFont typeface="Arial" panose="020B0604020202020204" pitchFamily="34" charset="0"/>
              <a:buChar char="•"/>
            </a:pPr>
            <a:r>
              <a:rPr lang="en-ZA" altLang="en-US" sz="1400" dirty="0"/>
              <a:t>An ad valorem tax of 39.9 % on cigarettes in excess of a benchmark value of J$252.39 per 100 cigarettes. The benchmark value was increased to J$433.81 on 14 April 2005;</a:t>
            </a:r>
          </a:p>
          <a:p>
            <a:pPr marL="1200150" lvl="2" indent="-285750">
              <a:buFont typeface="Arial" panose="020B0604020202020204" pitchFamily="34" charset="0"/>
              <a:buChar char="•"/>
            </a:pPr>
            <a:r>
              <a:rPr lang="en-ZA" altLang="en-US" dirty="0"/>
              <a:t>“Excise levy” payable to the National Health Fund: 23 % of the sum of the ex factory price and the SCT, payable by the cigarette manufacturers since April 2003; and</a:t>
            </a:r>
          </a:p>
          <a:p>
            <a:pPr marL="1200150" lvl="2" indent="-285750">
              <a:buFont typeface="Arial" panose="020B0604020202020204" pitchFamily="34" charset="0"/>
              <a:buChar char="•"/>
            </a:pPr>
            <a:r>
              <a:rPr lang="en-ZA" altLang="en-US" dirty="0"/>
              <a:t>General Consumption Tax (GCT): 15 %, which was increased to 16.5 % on 14 April 2005.</a:t>
            </a:r>
          </a:p>
          <a:p>
            <a:pPr marL="800100" lvl="1" indent="-342900">
              <a:buFont typeface="Arial" panose="020B0604020202020204" pitchFamily="34" charset="0"/>
              <a:buChar char="•"/>
            </a:pPr>
            <a:r>
              <a:rPr lang="en-ZA" altLang="en-US" sz="2400" dirty="0"/>
              <a:t>Result: tobacco industry exploited the complexity of the tax system to its own advantage</a:t>
            </a:r>
          </a:p>
          <a:p>
            <a:pPr marL="800100" lvl="1" indent="-342900">
              <a:buFont typeface="Arial" panose="020B0604020202020204" pitchFamily="34" charset="0"/>
              <a:buChar char="•"/>
            </a:pPr>
            <a:r>
              <a:rPr lang="en-ZA" altLang="en-US" sz="2400" dirty="0"/>
              <a:t>In 2008 Jamaica switched from this very complicated tax structure to a uniform specific tax</a:t>
            </a:r>
          </a:p>
        </p:txBody>
      </p:sp>
    </p:spTree>
    <p:extLst>
      <p:ext uri="{BB962C8B-B14F-4D97-AF65-F5344CB8AC3E}">
        <p14:creationId xmlns:p14="http://schemas.microsoft.com/office/powerpoint/2010/main" val="3558471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Cigarette </a:t>
            </a:r>
            <a:endParaRPr lang="en-US" dirty="0"/>
          </a:p>
        </p:txBody>
      </p:sp>
      <p:graphicFrame>
        <p:nvGraphicFramePr>
          <p:cNvPr id="6" name="Content Placeholder 5"/>
          <p:cNvGraphicFramePr>
            <a:graphicFrameLocks noGrp="1"/>
          </p:cNvGraphicFramePr>
          <p:nvPr>
            <p:ph idx="1"/>
          </p:nvPr>
        </p:nvGraphicFramePr>
        <p:xfrm>
          <a:off x="198120" y="1607998"/>
          <a:ext cx="8753031" cy="3116402"/>
        </p:xfrm>
        <a:graphic>
          <a:graphicData uri="http://schemas.openxmlformats.org/drawingml/2006/table">
            <a:tbl>
              <a:tblPr>
                <a:tableStyleId>{616DA210-FB5B-4158-B5E0-FEB733F419BA}</a:tableStyleId>
              </a:tblPr>
              <a:tblGrid>
                <a:gridCol w="944880"/>
                <a:gridCol w="957332"/>
                <a:gridCol w="526219"/>
                <a:gridCol w="927399"/>
                <a:gridCol w="520401"/>
                <a:gridCol w="933217"/>
                <a:gridCol w="514583"/>
                <a:gridCol w="939035"/>
                <a:gridCol w="508765"/>
                <a:gridCol w="914400"/>
                <a:gridCol w="533400"/>
                <a:gridCol w="533400"/>
              </a:tblGrid>
              <a:tr h="312242">
                <a:tc>
                  <a:txBody>
                    <a:bodyPr/>
                    <a:lstStyle/>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8580" marR="68580" marT="0" marB="0">
                    <a:solidFill>
                      <a:schemeClr val="bg1">
                        <a:lumMod val="65000"/>
                      </a:schemeClr>
                    </a:solidFill>
                  </a:tcPr>
                </a:tc>
                <a:tc gridSpan="2">
                  <a:txBody>
                    <a:bodyPr/>
                    <a:lstStyle/>
                    <a:p>
                      <a:pPr marL="0" marR="0">
                        <a:lnSpc>
                          <a:spcPct val="115000"/>
                        </a:lnSpc>
                        <a:spcBef>
                          <a:spcPts val="0"/>
                        </a:spcBef>
                        <a:spcAft>
                          <a:spcPts val="0"/>
                        </a:spcAft>
                      </a:pPr>
                      <a:r>
                        <a:rPr lang="en-US" sz="1600" dirty="0"/>
                        <a:t>2011-12</a:t>
                      </a:r>
                      <a:endParaRPr lang="en-US" sz="1600" dirty="0">
                        <a:latin typeface="Calibri"/>
                        <a:ea typeface="Calibri"/>
                        <a:cs typeface="Times New Roman"/>
                      </a:endParaRPr>
                    </a:p>
                  </a:txBody>
                  <a:tcPr marL="68580" marR="68580" marT="0" marB="0">
                    <a:solidFill>
                      <a:schemeClr val="bg1">
                        <a:lumMod val="65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600" dirty="0"/>
                        <a:t>2012-13</a:t>
                      </a:r>
                      <a:endParaRPr lang="en-US" sz="1600" dirty="0">
                        <a:latin typeface="Calibri"/>
                        <a:ea typeface="Calibri"/>
                        <a:cs typeface="Times New Roman"/>
                      </a:endParaRPr>
                    </a:p>
                  </a:txBody>
                  <a:tcPr marL="68580" marR="68580" marT="0" marB="0">
                    <a:solidFill>
                      <a:schemeClr val="bg1">
                        <a:lumMod val="65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600" dirty="0"/>
                        <a:t>2013-14</a:t>
                      </a:r>
                      <a:endParaRPr lang="en-US" sz="1600" dirty="0">
                        <a:latin typeface="Calibri"/>
                        <a:ea typeface="Calibri"/>
                        <a:cs typeface="Times New Roman"/>
                      </a:endParaRPr>
                    </a:p>
                  </a:txBody>
                  <a:tcPr marL="68580" marR="68580" marT="0" marB="0">
                    <a:solidFill>
                      <a:schemeClr val="bg1">
                        <a:lumMod val="65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600" dirty="0"/>
                        <a:t>2014-15 </a:t>
                      </a:r>
                      <a:endParaRPr lang="en-US" sz="1600" dirty="0">
                        <a:latin typeface="Calibri"/>
                        <a:ea typeface="Calibri"/>
                        <a:cs typeface="Times New Roman"/>
                      </a:endParaRPr>
                    </a:p>
                  </a:txBody>
                  <a:tcPr marL="68580" marR="68580" marT="0" marB="0">
                    <a:solidFill>
                      <a:schemeClr val="accent2">
                        <a:lumMod val="60000"/>
                        <a:lumOff val="40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600" dirty="0"/>
                        <a:t>2015-16 </a:t>
                      </a:r>
                      <a:endParaRPr lang="en-US" sz="1600" dirty="0">
                        <a:latin typeface="Calibri"/>
                        <a:ea typeface="Calibri"/>
                        <a:cs typeface="Times New Roman"/>
                      </a:endParaRPr>
                    </a:p>
                  </a:txBody>
                  <a:tcPr marL="68580" marR="68580" marT="0" marB="0">
                    <a:solidFill>
                      <a:schemeClr val="accent2">
                        <a:lumMod val="60000"/>
                        <a:lumOff val="40000"/>
                      </a:schemeClr>
                    </a:solidFill>
                  </a:tcPr>
                </a:tc>
                <a:tc hMerge="1">
                  <a:txBody>
                    <a:bodyPr/>
                    <a:lstStyle/>
                    <a:p>
                      <a:endParaRPr lang="en-US"/>
                    </a:p>
                  </a:txBody>
                  <a:tcPr/>
                </a:tc>
                <a:tc>
                  <a:txBody>
                    <a:bodyPr/>
                    <a:lstStyle/>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8580" marR="68580" marT="0" marB="0">
                    <a:solidFill>
                      <a:schemeClr val="accent2">
                        <a:lumMod val="60000"/>
                        <a:lumOff val="40000"/>
                      </a:schemeClr>
                    </a:solidFill>
                  </a:tcPr>
                </a:tc>
              </a:tr>
              <a:tr h="459063">
                <a:tc>
                  <a:txBody>
                    <a:bodyPr/>
                    <a:lstStyle/>
                    <a:p>
                      <a:pPr marL="0" marR="0">
                        <a:lnSpc>
                          <a:spcPct val="115000"/>
                        </a:lnSpc>
                        <a:spcBef>
                          <a:spcPts val="0"/>
                        </a:spcBef>
                        <a:spcAft>
                          <a:spcPts val="0"/>
                        </a:spcAft>
                      </a:pPr>
                      <a:r>
                        <a:rPr lang="en-US" sz="1600" dirty="0"/>
                        <a:t>Tier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dirty="0"/>
                        <a:t>MRP </a:t>
                      </a:r>
                    </a:p>
                    <a:p>
                      <a:pPr marL="0" marR="0">
                        <a:lnSpc>
                          <a:spcPct val="115000"/>
                        </a:lnSpc>
                        <a:spcBef>
                          <a:spcPts val="0"/>
                        </a:spcBef>
                        <a:spcAft>
                          <a:spcPts val="0"/>
                        </a:spcAft>
                      </a:pPr>
                      <a:r>
                        <a:rPr lang="en-US" sz="1600" dirty="0"/>
                        <a:t>(10 stick)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dirty="0"/>
                        <a:t>SD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dirty="0"/>
                        <a:t>MRP </a:t>
                      </a:r>
                    </a:p>
                    <a:p>
                      <a:pPr marL="0" marR="0">
                        <a:lnSpc>
                          <a:spcPct val="115000"/>
                        </a:lnSpc>
                        <a:spcBef>
                          <a:spcPts val="0"/>
                        </a:spcBef>
                        <a:spcAft>
                          <a:spcPts val="0"/>
                        </a:spcAft>
                      </a:pPr>
                      <a:r>
                        <a:rPr lang="en-US" sz="1600" dirty="0"/>
                        <a:t>(10 stick)</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a:t>SD </a:t>
                      </a:r>
                      <a:endParaRPr lang="en-US" sz="160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dirty="0"/>
                        <a:t>MRP </a:t>
                      </a:r>
                    </a:p>
                    <a:p>
                      <a:pPr marL="0" marR="0">
                        <a:lnSpc>
                          <a:spcPct val="115000"/>
                        </a:lnSpc>
                        <a:spcBef>
                          <a:spcPts val="0"/>
                        </a:spcBef>
                        <a:spcAft>
                          <a:spcPts val="0"/>
                        </a:spcAft>
                      </a:pPr>
                      <a:r>
                        <a:rPr lang="en-US" sz="1600" dirty="0"/>
                        <a:t>(10 stick)</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a:t>SD </a:t>
                      </a:r>
                      <a:endParaRPr lang="en-US" sz="160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dirty="0"/>
                        <a:t>MRP </a:t>
                      </a:r>
                    </a:p>
                    <a:p>
                      <a:pPr marL="0" marR="0">
                        <a:lnSpc>
                          <a:spcPct val="115000"/>
                        </a:lnSpc>
                        <a:spcBef>
                          <a:spcPts val="0"/>
                        </a:spcBef>
                        <a:spcAft>
                          <a:spcPts val="0"/>
                        </a:spcAft>
                      </a:pPr>
                      <a:r>
                        <a:rPr lang="en-US" sz="1600" dirty="0"/>
                        <a:t>(10 stick)</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SD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MRP </a:t>
                      </a:r>
                    </a:p>
                    <a:p>
                      <a:pPr marL="0" marR="0">
                        <a:lnSpc>
                          <a:spcPct val="115000"/>
                        </a:lnSpc>
                        <a:spcBef>
                          <a:spcPts val="0"/>
                        </a:spcBef>
                        <a:spcAft>
                          <a:spcPts val="0"/>
                        </a:spcAft>
                      </a:pPr>
                      <a:r>
                        <a:rPr lang="en-US" sz="1600" dirty="0"/>
                        <a:t>(10 stick)</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SD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VAT </a:t>
                      </a:r>
                      <a:endParaRPr lang="en-US" sz="1600" dirty="0">
                        <a:latin typeface="Calibri"/>
                        <a:ea typeface="Calibri"/>
                        <a:cs typeface="Times New Roman"/>
                      </a:endParaRPr>
                    </a:p>
                  </a:txBody>
                  <a:tcPr marL="68580" marR="68580" marT="0" marB="0">
                    <a:solidFill>
                      <a:schemeClr val="accent2">
                        <a:lumMod val="60000"/>
                        <a:lumOff val="40000"/>
                      </a:schemeClr>
                    </a:solidFill>
                  </a:tcPr>
                </a:tc>
              </a:tr>
              <a:tr h="371695">
                <a:tc>
                  <a:txBody>
                    <a:bodyPr/>
                    <a:lstStyle/>
                    <a:p>
                      <a:pPr marL="0" marR="0">
                        <a:lnSpc>
                          <a:spcPct val="115000"/>
                        </a:lnSpc>
                        <a:spcBef>
                          <a:spcPts val="0"/>
                        </a:spcBef>
                        <a:spcAft>
                          <a:spcPts val="0"/>
                        </a:spcAft>
                      </a:pPr>
                      <a:r>
                        <a:rPr lang="en-US" sz="1600" dirty="0"/>
                        <a:t>Low</a:t>
                      </a:r>
                    </a:p>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dirty="0"/>
                        <a:t>11.00-11.30</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36% </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12.10-12.30</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39% </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13.69-13.91 </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39% </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15.00-16.50</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43%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18.00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a:t>48% </a:t>
                      </a:r>
                      <a:endParaRPr lang="en-US" sz="1600">
                        <a:latin typeface="Calibri"/>
                        <a:ea typeface="Calibri"/>
                        <a:cs typeface="Times New Roman"/>
                      </a:endParaRPr>
                    </a:p>
                  </a:txBody>
                  <a:tcPr marL="68580" marR="68580" marT="0" marB="0">
                    <a:solidFill>
                      <a:schemeClr val="accent2">
                        <a:lumMod val="60000"/>
                        <a:lumOff val="40000"/>
                      </a:schemeClr>
                    </a:solidFill>
                  </a:tcPr>
                </a:tc>
                <a:tc rowSpan="4">
                  <a:txBody>
                    <a:bodyPr/>
                    <a:lstStyle/>
                    <a:p>
                      <a:pPr marL="0" marR="0">
                        <a:lnSpc>
                          <a:spcPct val="115000"/>
                        </a:lnSpc>
                        <a:spcBef>
                          <a:spcPts val="0"/>
                        </a:spcBef>
                        <a:spcAft>
                          <a:spcPts val="0"/>
                        </a:spcAft>
                      </a:pPr>
                      <a:r>
                        <a:rPr lang="en-US" sz="1600" dirty="0"/>
                        <a:t> </a:t>
                      </a:r>
                    </a:p>
                    <a:p>
                      <a:pPr marL="0" marR="0">
                        <a:lnSpc>
                          <a:spcPct val="115000"/>
                        </a:lnSpc>
                        <a:spcBef>
                          <a:spcPts val="0"/>
                        </a:spcBef>
                        <a:spcAft>
                          <a:spcPts val="0"/>
                        </a:spcAft>
                      </a:pPr>
                      <a:r>
                        <a:rPr lang="en-US" sz="1600" dirty="0"/>
                        <a:t>15% </a:t>
                      </a:r>
                      <a:endParaRPr lang="en-US" sz="1600" dirty="0">
                        <a:latin typeface="Calibri"/>
                        <a:ea typeface="Calibri"/>
                        <a:cs typeface="Times New Roman"/>
                      </a:endParaRPr>
                    </a:p>
                  </a:txBody>
                  <a:tcPr marL="68580" marR="68580" marT="0" marB="0">
                    <a:solidFill>
                      <a:schemeClr val="accent2">
                        <a:lumMod val="60000"/>
                        <a:lumOff val="40000"/>
                      </a:schemeClr>
                    </a:solidFill>
                  </a:tcPr>
                </a:tc>
              </a:tr>
              <a:tr h="386617">
                <a:tc>
                  <a:txBody>
                    <a:bodyPr/>
                    <a:lstStyle/>
                    <a:p>
                      <a:pPr marL="0" marR="0">
                        <a:lnSpc>
                          <a:spcPct val="115000"/>
                        </a:lnSpc>
                        <a:spcBef>
                          <a:spcPts val="0"/>
                        </a:spcBef>
                        <a:spcAft>
                          <a:spcPts val="0"/>
                        </a:spcAft>
                      </a:pPr>
                      <a:r>
                        <a:rPr lang="en-US" sz="1600" dirty="0"/>
                        <a:t>Medium</a:t>
                      </a:r>
                    </a:p>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a:t>22.50-23.00</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55%</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24.75-25.25</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56%</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28.00-30.00</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56%</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32.50-35.00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60%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21.00 -</a:t>
                      </a:r>
                      <a:r>
                        <a:rPr lang="en-US" sz="1600" dirty="0" smtClean="0"/>
                        <a:t>42.00*</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60% </a:t>
                      </a:r>
                      <a:endParaRPr lang="en-US" sz="1600" dirty="0">
                        <a:latin typeface="Calibri"/>
                        <a:ea typeface="Calibri"/>
                        <a:cs typeface="Times New Roman"/>
                      </a:endParaRPr>
                    </a:p>
                  </a:txBody>
                  <a:tcPr marL="68580" marR="68580" marT="0" marB="0">
                    <a:solidFill>
                      <a:schemeClr val="accent2">
                        <a:lumMod val="60000"/>
                        <a:lumOff val="40000"/>
                      </a:schemeClr>
                    </a:solidFill>
                  </a:tcPr>
                </a:tc>
                <a:tc vMerge="1">
                  <a:txBody>
                    <a:bodyPr/>
                    <a:lstStyle/>
                    <a:p>
                      <a:endParaRPr lang="en-US"/>
                    </a:p>
                  </a:txBody>
                  <a:tcPr/>
                </a:tc>
              </a:tr>
              <a:tr h="477739">
                <a:tc>
                  <a:txBody>
                    <a:bodyPr/>
                    <a:lstStyle/>
                    <a:p>
                      <a:pPr marL="0" marR="0">
                        <a:lnSpc>
                          <a:spcPct val="115000"/>
                        </a:lnSpc>
                        <a:spcBef>
                          <a:spcPts val="0"/>
                        </a:spcBef>
                        <a:spcAft>
                          <a:spcPts val="0"/>
                        </a:spcAft>
                      </a:pPr>
                      <a:r>
                        <a:rPr lang="en-US" sz="1600" dirty="0"/>
                        <a:t>High</a:t>
                      </a:r>
                    </a:p>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a:t>32.00-36.00</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58%</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35.20-39.50</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59%</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42.00-45.00</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59%</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50.00-54.00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61%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44.00 – 69.00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61% </a:t>
                      </a:r>
                      <a:endParaRPr lang="en-US" sz="1600" dirty="0">
                        <a:latin typeface="Calibri"/>
                        <a:ea typeface="Calibri"/>
                        <a:cs typeface="Times New Roman"/>
                      </a:endParaRPr>
                    </a:p>
                  </a:txBody>
                  <a:tcPr marL="68580" marR="68580" marT="0" marB="0">
                    <a:solidFill>
                      <a:schemeClr val="accent2">
                        <a:lumMod val="60000"/>
                        <a:lumOff val="40000"/>
                      </a:schemeClr>
                    </a:solidFill>
                  </a:tcPr>
                </a:tc>
                <a:tc vMerge="1">
                  <a:txBody>
                    <a:bodyPr/>
                    <a:lstStyle/>
                    <a:p>
                      <a:endParaRPr lang="en-US"/>
                    </a:p>
                  </a:txBody>
                  <a:tcPr/>
                </a:tc>
              </a:tr>
              <a:tr h="381000">
                <a:tc>
                  <a:txBody>
                    <a:bodyPr/>
                    <a:lstStyle/>
                    <a:p>
                      <a:pPr marL="0" marR="0">
                        <a:lnSpc>
                          <a:spcPct val="115000"/>
                        </a:lnSpc>
                        <a:spcBef>
                          <a:spcPts val="0"/>
                        </a:spcBef>
                        <a:spcAft>
                          <a:spcPts val="0"/>
                        </a:spcAft>
                      </a:pPr>
                      <a:r>
                        <a:rPr lang="en-US" sz="1600" dirty="0"/>
                        <a:t>Premium </a:t>
                      </a:r>
                    </a:p>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8580" marR="68580" marT="0" marB="0">
                    <a:solidFill>
                      <a:schemeClr val="bg1">
                        <a:lumMod val="65000"/>
                      </a:schemeClr>
                    </a:solidFill>
                  </a:tcPr>
                </a:tc>
                <a:tc>
                  <a:txBody>
                    <a:bodyPr/>
                    <a:lstStyle/>
                    <a:p>
                      <a:pPr marL="0" marR="0">
                        <a:lnSpc>
                          <a:spcPct val="115000"/>
                        </a:lnSpc>
                        <a:spcBef>
                          <a:spcPts val="0"/>
                        </a:spcBef>
                        <a:spcAft>
                          <a:spcPts val="0"/>
                        </a:spcAft>
                      </a:pPr>
                      <a:r>
                        <a:rPr lang="en-US" sz="1600"/>
                        <a:t>60.00+</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60%</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t>66.00+</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61%</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80.00+</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61%</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t>90.00 + </a:t>
                      </a:r>
                      <a:endParaRPr lang="en-US" sz="160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a:t>61% </a:t>
                      </a:r>
                      <a:endParaRPr lang="en-US" sz="160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70.00 + </a:t>
                      </a:r>
                      <a:endParaRPr lang="en-US" sz="1600" dirty="0">
                        <a:latin typeface="Calibri"/>
                        <a:ea typeface="Calibri"/>
                        <a:cs typeface="Times New Roman"/>
                      </a:endParaRPr>
                    </a:p>
                  </a:txBody>
                  <a:tcPr marL="68580" marR="68580" marT="0" marB="0">
                    <a:solidFill>
                      <a:schemeClr val="accent2">
                        <a:lumMod val="60000"/>
                        <a:lumOff val="40000"/>
                      </a:schemeClr>
                    </a:solidFill>
                  </a:tcPr>
                </a:tc>
                <a:tc>
                  <a:txBody>
                    <a:bodyPr/>
                    <a:lstStyle/>
                    <a:p>
                      <a:pPr marL="0" marR="0">
                        <a:lnSpc>
                          <a:spcPct val="115000"/>
                        </a:lnSpc>
                        <a:spcBef>
                          <a:spcPts val="0"/>
                        </a:spcBef>
                        <a:spcAft>
                          <a:spcPts val="0"/>
                        </a:spcAft>
                      </a:pPr>
                      <a:r>
                        <a:rPr lang="en-US" sz="1600" dirty="0"/>
                        <a:t>63% </a:t>
                      </a:r>
                      <a:endParaRPr lang="en-US" sz="1600" dirty="0">
                        <a:latin typeface="Calibri"/>
                        <a:ea typeface="Calibri"/>
                        <a:cs typeface="Times New Roman"/>
                      </a:endParaRPr>
                    </a:p>
                  </a:txBody>
                  <a:tcPr marL="68580" marR="68580" marT="0" marB="0">
                    <a:solidFill>
                      <a:schemeClr val="accent2">
                        <a:lumMod val="60000"/>
                        <a:lumOff val="40000"/>
                      </a:schemeClr>
                    </a:solidFill>
                  </a:tcPr>
                </a:tc>
                <a:tc vMerge="1">
                  <a:txBody>
                    <a:bodyPr/>
                    <a:lstStyle/>
                    <a:p>
                      <a:endParaRPr lang="en-US"/>
                    </a:p>
                  </a:txBody>
                  <a:tcPr/>
                </a:tc>
              </a:tr>
            </a:tbl>
          </a:graphicData>
        </a:graphic>
      </p:graphicFrame>
      <p:sp>
        <p:nvSpPr>
          <p:cNvPr id="7" name="Rectangle 6"/>
          <p:cNvSpPr/>
          <p:nvPr/>
        </p:nvSpPr>
        <p:spPr>
          <a:xfrm>
            <a:off x="838200" y="5421868"/>
            <a:ext cx="7696200" cy="369332"/>
          </a:xfrm>
          <a:prstGeom prst="rect">
            <a:avLst/>
          </a:prstGeom>
        </p:spPr>
        <p:txBody>
          <a:bodyPr wrap="square">
            <a:spAutoFit/>
          </a:bodyPr>
          <a:lstStyle/>
          <a:p>
            <a:r>
              <a:rPr lang="en-US" dirty="0" smtClean="0"/>
              <a:t>* Actually there is no cigarette within this price brand at present financial year. </a:t>
            </a:r>
            <a:endParaRPr lang="en-US" dirty="0"/>
          </a:p>
        </p:txBody>
      </p:sp>
      <p:cxnSp>
        <p:nvCxnSpPr>
          <p:cNvPr id="8" name="Straight Arrow Connector 7"/>
          <p:cNvCxnSpPr/>
          <p:nvPr/>
        </p:nvCxnSpPr>
        <p:spPr>
          <a:xfrm>
            <a:off x="6172200" y="3200400"/>
            <a:ext cx="9144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6172200" y="3810000"/>
            <a:ext cx="838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7039429" y="4876800"/>
            <a:ext cx="961571"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100.00+</a:t>
            </a:r>
            <a:endParaRPr lang="en-US" dirty="0">
              <a:solidFill>
                <a:schemeClr val="tx1"/>
              </a:solidFill>
            </a:endParaRPr>
          </a:p>
        </p:txBody>
      </p:sp>
      <p:cxnSp>
        <p:nvCxnSpPr>
          <p:cNvPr id="14" name="Straight Arrow Connector 13"/>
          <p:cNvCxnSpPr/>
          <p:nvPr/>
        </p:nvCxnSpPr>
        <p:spPr>
          <a:xfrm>
            <a:off x="6172200" y="4495800"/>
            <a:ext cx="838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6172200" y="2819400"/>
            <a:ext cx="914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58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Cigarette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4758764"/>
              </p:ext>
            </p:extLst>
          </p:nvPr>
        </p:nvGraphicFramePr>
        <p:xfrm>
          <a:off x="611560" y="1417635"/>
          <a:ext cx="7848872" cy="5199541"/>
        </p:xfrm>
        <a:graphic>
          <a:graphicData uri="http://schemas.openxmlformats.org/drawingml/2006/table">
            <a:tbl>
              <a:tblPr>
                <a:tableStyleId>{5C22544A-7EE6-4342-B048-85BDC9FD1C3A}</a:tableStyleId>
              </a:tblPr>
              <a:tblGrid>
                <a:gridCol w="1759230"/>
                <a:gridCol w="1428434"/>
                <a:gridCol w="1729158"/>
                <a:gridCol w="1263037"/>
                <a:gridCol w="1669013"/>
              </a:tblGrid>
              <a:tr h="1065538">
                <a:tc>
                  <a:txBody>
                    <a:bodyPr/>
                    <a:lstStyle/>
                    <a:p>
                      <a:pPr algn="l" fontAlgn="t"/>
                      <a:r>
                        <a:rPr lang="en-US" sz="2400" u="none" strike="noStrike" dirty="0">
                          <a:effectLst/>
                        </a:rPr>
                        <a:t>Tier</a:t>
                      </a:r>
                      <a:endParaRPr lang="en-US" sz="2400" b="1" i="0" u="none" strike="noStrike" dirty="0">
                        <a:solidFill>
                          <a:srgbClr val="000000"/>
                        </a:solidFill>
                        <a:effectLst/>
                        <a:latin typeface="Calibri" charset="0"/>
                      </a:endParaRPr>
                    </a:p>
                  </a:txBody>
                  <a:tcPr marL="6350" marR="6350" marT="6350" marB="0"/>
                </a:tc>
                <a:tc>
                  <a:txBody>
                    <a:bodyPr/>
                    <a:lstStyle/>
                    <a:p>
                      <a:pPr algn="l" fontAlgn="t"/>
                      <a:r>
                        <a:rPr lang="en-US" sz="2400" u="none" strike="noStrike" dirty="0">
                          <a:effectLst/>
                        </a:rPr>
                        <a:t>Maximum Retail Price of 10 sticks (Taka)/ FY 2017-2018</a:t>
                      </a:r>
                      <a:endParaRPr lang="en-US" sz="2400" b="1" i="0" u="none" strike="noStrike" dirty="0">
                        <a:solidFill>
                          <a:srgbClr val="000000"/>
                        </a:solidFill>
                        <a:effectLst/>
                        <a:latin typeface="Calibri" charset="0"/>
                      </a:endParaRPr>
                    </a:p>
                  </a:txBody>
                  <a:tcPr marL="6350" marR="6350" marT="6350" marB="0"/>
                </a:tc>
                <a:tc>
                  <a:txBody>
                    <a:bodyPr/>
                    <a:lstStyle/>
                    <a:p>
                      <a:pPr algn="l" fontAlgn="t"/>
                      <a:r>
                        <a:rPr lang="en-US" sz="2400" u="none" strike="noStrike" dirty="0">
                          <a:effectLst/>
                        </a:rPr>
                        <a:t>Supplementary Duty for FY 2017-2018 *</a:t>
                      </a:r>
                      <a:endParaRPr lang="en-US" sz="2400" b="1" i="0" u="none" strike="noStrike" dirty="0">
                        <a:solidFill>
                          <a:srgbClr val="000000"/>
                        </a:solidFill>
                        <a:effectLst/>
                        <a:latin typeface="Calibri" charset="0"/>
                      </a:endParaRPr>
                    </a:p>
                  </a:txBody>
                  <a:tcPr marL="6350" marR="6350" marT="6350" marB="0"/>
                </a:tc>
                <a:tc>
                  <a:txBody>
                    <a:bodyPr/>
                    <a:lstStyle/>
                    <a:p>
                      <a:pPr algn="l" fontAlgn="t"/>
                      <a:r>
                        <a:rPr lang="en-US" sz="2400" u="none" strike="noStrike">
                          <a:effectLst/>
                        </a:rPr>
                        <a:t>VAT *</a:t>
                      </a:r>
                      <a:endParaRPr lang="en-US" sz="2400" b="1" i="0" u="none" strike="noStrike">
                        <a:solidFill>
                          <a:srgbClr val="000000"/>
                        </a:solidFill>
                        <a:effectLst/>
                        <a:latin typeface="Calibri" charset="0"/>
                      </a:endParaRPr>
                    </a:p>
                  </a:txBody>
                  <a:tcPr marL="6350" marR="6350" marT="6350" marB="0"/>
                </a:tc>
                <a:tc>
                  <a:txBody>
                    <a:bodyPr/>
                    <a:lstStyle/>
                    <a:p>
                      <a:pPr algn="l" fontAlgn="t"/>
                      <a:r>
                        <a:rPr lang="en-US" sz="2400" u="none" strike="noStrike">
                          <a:effectLst/>
                        </a:rPr>
                        <a:t>Health Development Surcharge*</a:t>
                      </a:r>
                      <a:endParaRPr lang="en-US" sz="2400" b="1" i="0" u="none" strike="noStrike">
                        <a:solidFill>
                          <a:srgbClr val="000000"/>
                        </a:solidFill>
                        <a:effectLst/>
                        <a:latin typeface="Calibri" charset="0"/>
                      </a:endParaRPr>
                    </a:p>
                  </a:txBody>
                  <a:tcPr marL="6350" marR="6350" marT="6350" marB="0"/>
                </a:tc>
              </a:tr>
              <a:tr h="532769">
                <a:tc>
                  <a:txBody>
                    <a:bodyPr/>
                    <a:lstStyle/>
                    <a:p>
                      <a:pPr algn="l" fontAlgn="t"/>
                      <a:r>
                        <a:rPr lang="en-US" sz="2400" u="none" strike="noStrike" dirty="0">
                          <a:effectLst/>
                        </a:rPr>
                        <a:t>Low – local brand</a:t>
                      </a:r>
                      <a:endParaRPr lang="en-US" sz="2400" b="1" i="0" u="none" strike="noStrike" dirty="0">
                        <a:solidFill>
                          <a:srgbClr val="000000"/>
                        </a:solidFill>
                        <a:effectLst/>
                        <a:latin typeface="Calibri" charset="0"/>
                      </a:endParaRPr>
                    </a:p>
                  </a:txBody>
                  <a:tcPr marL="6350" marR="6350" marT="6350" marB="0"/>
                </a:tc>
                <a:tc>
                  <a:txBody>
                    <a:bodyPr/>
                    <a:lstStyle/>
                    <a:p>
                      <a:pPr algn="ctr" fontAlgn="ctr"/>
                      <a:r>
                        <a:rPr lang="en-US" sz="2400" u="none" strike="noStrike">
                          <a:effectLst/>
                        </a:rPr>
                        <a:t>27</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dirty="0">
                          <a:effectLst/>
                        </a:rPr>
                        <a:t>52%</a:t>
                      </a:r>
                      <a:endParaRPr lang="en-US" sz="2400" b="0" i="0" u="none" strike="noStrike" dirty="0">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15%</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1%</a:t>
                      </a:r>
                      <a:endParaRPr lang="en-US" sz="2400" b="0" i="0" u="none" strike="noStrike">
                        <a:solidFill>
                          <a:srgbClr val="000000"/>
                        </a:solidFill>
                        <a:effectLst/>
                        <a:latin typeface="Calibri" charset="0"/>
                      </a:endParaRPr>
                    </a:p>
                  </a:txBody>
                  <a:tcPr marL="6350" marR="6350" marT="6350" marB="0" anchor="ctr"/>
                </a:tc>
              </a:tr>
              <a:tr h="756532">
                <a:tc>
                  <a:txBody>
                    <a:bodyPr/>
                    <a:lstStyle/>
                    <a:p>
                      <a:pPr algn="l" fontAlgn="t"/>
                      <a:r>
                        <a:rPr lang="en-US" sz="2400" u="none" strike="noStrike">
                          <a:effectLst/>
                        </a:rPr>
                        <a:t>Low – international brand</a:t>
                      </a:r>
                      <a:endParaRPr lang="en-US" sz="2400" b="1" i="0" u="none" strike="noStrike">
                        <a:solidFill>
                          <a:srgbClr val="000000"/>
                        </a:solidFill>
                        <a:effectLst/>
                        <a:latin typeface="Calibri" charset="0"/>
                      </a:endParaRPr>
                    </a:p>
                  </a:txBody>
                  <a:tcPr marL="6350" marR="6350" marT="6350" marB="0"/>
                </a:tc>
                <a:tc>
                  <a:txBody>
                    <a:bodyPr/>
                    <a:lstStyle/>
                    <a:p>
                      <a:pPr algn="ctr" fontAlgn="ctr"/>
                      <a:r>
                        <a:rPr lang="en-US" sz="2400" u="none" strike="noStrike" dirty="0">
                          <a:effectLst/>
                        </a:rPr>
                        <a:t>35</a:t>
                      </a:r>
                      <a:endParaRPr lang="en-US" sz="2400" b="0" i="0" u="none" strike="noStrike" dirty="0">
                        <a:solidFill>
                          <a:srgbClr val="000000"/>
                        </a:solidFill>
                        <a:effectLst/>
                        <a:latin typeface="Calibri" charset="0"/>
                      </a:endParaRPr>
                    </a:p>
                  </a:txBody>
                  <a:tcPr marL="6350" marR="6350" marT="6350" marB="0" anchor="ctr"/>
                </a:tc>
                <a:tc>
                  <a:txBody>
                    <a:bodyPr/>
                    <a:lstStyle/>
                    <a:p>
                      <a:pPr algn="ctr" fontAlgn="ctr"/>
                      <a:r>
                        <a:rPr lang="en-US" sz="2400" u="none" strike="noStrike" dirty="0">
                          <a:effectLst/>
                        </a:rPr>
                        <a:t>55%</a:t>
                      </a:r>
                      <a:endParaRPr lang="en-US" sz="2400" b="0" i="0" u="none" strike="noStrike" dirty="0">
                        <a:solidFill>
                          <a:srgbClr val="000000"/>
                        </a:solidFill>
                        <a:effectLst/>
                        <a:latin typeface="Calibri" charset="0"/>
                      </a:endParaRPr>
                    </a:p>
                  </a:txBody>
                  <a:tcPr marL="6350" marR="6350" marT="6350" marB="0" anchor="ctr"/>
                </a:tc>
                <a:tc>
                  <a:txBody>
                    <a:bodyPr/>
                    <a:lstStyle/>
                    <a:p>
                      <a:pPr algn="ctr" fontAlgn="ctr"/>
                      <a:r>
                        <a:rPr lang="en-US" sz="2400" u="none" strike="noStrike" dirty="0">
                          <a:effectLst/>
                        </a:rPr>
                        <a:t>15%</a:t>
                      </a:r>
                      <a:endParaRPr lang="en-US" sz="2400" b="0" i="0" u="none" strike="noStrike" dirty="0">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1%</a:t>
                      </a:r>
                      <a:endParaRPr lang="en-US" sz="2400" b="0" i="0" u="none" strike="noStrike">
                        <a:solidFill>
                          <a:srgbClr val="000000"/>
                        </a:solidFill>
                        <a:effectLst/>
                        <a:latin typeface="Calibri" charset="0"/>
                      </a:endParaRPr>
                    </a:p>
                  </a:txBody>
                  <a:tcPr marL="6350" marR="6350" marT="6350" marB="0" anchor="ctr"/>
                </a:tc>
              </a:tr>
              <a:tr h="532769">
                <a:tc>
                  <a:txBody>
                    <a:bodyPr/>
                    <a:lstStyle/>
                    <a:p>
                      <a:pPr algn="l" fontAlgn="t"/>
                      <a:r>
                        <a:rPr lang="en-US" sz="2400" u="none" strike="noStrike">
                          <a:effectLst/>
                        </a:rPr>
                        <a:t>High</a:t>
                      </a:r>
                      <a:endParaRPr lang="en-US" sz="2400" b="1" i="0" u="none" strike="noStrike">
                        <a:solidFill>
                          <a:srgbClr val="000000"/>
                        </a:solidFill>
                        <a:effectLst/>
                        <a:latin typeface="Calibri" charset="0"/>
                      </a:endParaRPr>
                    </a:p>
                  </a:txBody>
                  <a:tcPr marL="6350" marR="6350" marT="6350" marB="0"/>
                </a:tc>
                <a:tc>
                  <a:txBody>
                    <a:bodyPr/>
                    <a:lstStyle/>
                    <a:p>
                      <a:pPr algn="ctr" fontAlgn="ctr"/>
                      <a:r>
                        <a:rPr lang="en-US" sz="2400" u="none" strike="noStrike">
                          <a:effectLst/>
                        </a:rPr>
                        <a:t>45.00 +</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63%</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dirty="0">
                          <a:effectLst/>
                        </a:rPr>
                        <a:t>15%</a:t>
                      </a:r>
                      <a:endParaRPr lang="en-US" sz="2400" b="0" i="0" u="none" strike="noStrike" dirty="0">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1%</a:t>
                      </a:r>
                      <a:endParaRPr lang="en-US" sz="2400" b="0" i="0" u="none" strike="noStrike">
                        <a:solidFill>
                          <a:srgbClr val="000000"/>
                        </a:solidFill>
                        <a:effectLst/>
                        <a:latin typeface="Calibri" charset="0"/>
                      </a:endParaRPr>
                    </a:p>
                  </a:txBody>
                  <a:tcPr marL="6350" marR="6350" marT="6350" marB="0" anchor="ctr"/>
                </a:tc>
              </a:tr>
              <a:tr h="618012">
                <a:tc>
                  <a:txBody>
                    <a:bodyPr/>
                    <a:lstStyle/>
                    <a:p>
                      <a:pPr algn="l" fontAlgn="t"/>
                      <a:r>
                        <a:rPr lang="en-US" sz="2400" u="none" strike="noStrike">
                          <a:effectLst/>
                        </a:rPr>
                        <a:t>Premium</a:t>
                      </a:r>
                      <a:endParaRPr lang="en-US" sz="2400" b="1" i="0" u="none" strike="noStrike">
                        <a:solidFill>
                          <a:srgbClr val="000000"/>
                        </a:solidFill>
                        <a:effectLst/>
                        <a:latin typeface="Calibri" charset="0"/>
                      </a:endParaRPr>
                    </a:p>
                  </a:txBody>
                  <a:tcPr marL="6350" marR="6350" marT="6350" marB="0"/>
                </a:tc>
                <a:tc>
                  <a:txBody>
                    <a:bodyPr/>
                    <a:lstStyle/>
                    <a:p>
                      <a:pPr algn="ctr" fontAlgn="ctr"/>
                      <a:r>
                        <a:rPr lang="en-US" sz="2400" u="none" strike="noStrike">
                          <a:effectLst/>
                        </a:rPr>
                        <a:t>70.00 +</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65%</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a:effectLst/>
                        </a:rPr>
                        <a:t>15%</a:t>
                      </a:r>
                      <a:endParaRPr lang="en-US" sz="2400" b="0" i="0" u="none" strike="noStrike">
                        <a:solidFill>
                          <a:srgbClr val="000000"/>
                        </a:solidFill>
                        <a:effectLst/>
                        <a:latin typeface="Calibri" charset="0"/>
                      </a:endParaRPr>
                    </a:p>
                  </a:txBody>
                  <a:tcPr marL="6350" marR="6350" marT="6350" marB="0" anchor="ctr"/>
                </a:tc>
                <a:tc>
                  <a:txBody>
                    <a:bodyPr/>
                    <a:lstStyle/>
                    <a:p>
                      <a:pPr algn="ctr" fontAlgn="ctr"/>
                      <a:r>
                        <a:rPr lang="en-US" sz="2400" u="none" strike="noStrike" dirty="0">
                          <a:effectLst/>
                        </a:rPr>
                        <a:t>1%</a:t>
                      </a:r>
                      <a:endParaRPr lang="en-US" sz="2400" b="0" i="0" u="none" strike="noStrike" dirty="0">
                        <a:solidFill>
                          <a:srgbClr val="000000"/>
                        </a:solidFill>
                        <a:effectLst/>
                        <a:latin typeface="Calibri" charset="0"/>
                      </a:endParaRPr>
                    </a:p>
                  </a:txBody>
                  <a:tcPr marL="6350" marR="6350" marT="6350" marB="0" anchor="ctr"/>
                </a:tc>
              </a:tr>
              <a:tr h="277040">
                <a:tc gridSpan="5">
                  <a:txBody>
                    <a:bodyPr/>
                    <a:lstStyle/>
                    <a:p>
                      <a:pPr algn="l" fontAlgn="t"/>
                      <a:r>
                        <a:rPr lang="en-US" sz="2400" u="none" strike="noStrike" dirty="0">
                          <a:effectLst/>
                        </a:rPr>
                        <a:t>* Tax base is Maximum Retail Price</a:t>
                      </a:r>
                      <a:endParaRPr lang="en-US" sz="2400" b="0" i="0" u="none" strike="noStrike" dirty="0">
                        <a:solidFill>
                          <a:srgbClr val="000000"/>
                        </a:solidFill>
                        <a:effectLst/>
                        <a:latin typeface="Calibri" charset="0"/>
                      </a:endParaRPr>
                    </a:p>
                  </a:txBody>
                  <a:tcPr marL="6350" marR="6350" marT="635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474455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Bidi</a:t>
            </a:r>
            <a:r>
              <a:rPr lang="en-US" dirty="0" smtClean="0"/>
              <a:t> </a:t>
            </a:r>
            <a:endParaRPr lang="en-US" dirty="0"/>
          </a:p>
        </p:txBody>
      </p:sp>
      <p:graphicFrame>
        <p:nvGraphicFramePr>
          <p:cNvPr id="4" name="Content Placeholder 3"/>
          <p:cNvGraphicFramePr>
            <a:graphicFrameLocks noGrp="1"/>
          </p:cNvGraphicFramePr>
          <p:nvPr>
            <p:ph idx="1"/>
          </p:nvPr>
        </p:nvGraphicFramePr>
        <p:xfrm>
          <a:off x="142876" y="1447800"/>
          <a:ext cx="8772522" cy="4523994"/>
        </p:xfrm>
        <a:graphic>
          <a:graphicData uri="http://schemas.openxmlformats.org/drawingml/2006/table">
            <a:tbl>
              <a:tblPr>
                <a:tableStyleId>{5940675A-B579-460E-94D1-54222C63F5DA}</a:tableStyleId>
              </a:tblPr>
              <a:tblGrid>
                <a:gridCol w="1105229"/>
                <a:gridCol w="965139"/>
                <a:gridCol w="464506"/>
                <a:gridCol w="929011"/>
                <a:gridCol w="530864"/>
                <a:gridCol w="929011"/>
                <a:gridCol w="464506"/>
                <a:gridCol w="929011"/>
                <a:gridCol w="530864"/>
                <a:gridCol w="929011"/>
                <a:gridCol w="464506"/>
                <a:gridCol w="530864"/>
              </a:tblGrid>
              <a:tr h="451973">
                <a:tc>
                  <a:txBody>
                    <a:bodyPr/>
                    <a:lstStyle/>
                    <a:p>
                      <a:pPr marL="0" marR="0">
                        <a:lnSpc>
                          <a:spcPct val="115000"/>
                        </a:lnSpc>
                        <a:spcBef>
                          <a:spcPts val="0"/>
                        </a:spcBef>
                        <a:spcAft>
                          <a:spcPts val="0"/>
                        </a:spcAft>
                      </a:pPr>
                      <a:r>
                        <a:rPr lang="en-US" sz="1400" b="1" dirty="0"/>
                        <a:t>  </a:t>
                      </a:r>
                      <a:endParaRPr lang="en-US" sz="1400" b="1" dirty="0">
                        <a:latin typeface="Calibri"/>
                        <a:ea typeface="Calibri"/>
                        <a:cs typeface="Times New Roman"/>
                      </a:endParaRPr>
                    </a:p>
                  </a:txBody>
                  <a:tcPr marL="68580" marR="68580" marT="10795" marB="0">
                    <a:solidFill>
                      <a:schemeClr val="bg1">
                        <a:lumMod val="65000"/>
                      </a:schemeClr>
                    </a:solidFill>
                  </a:tcPr>
                </a:tc>
                <a:tc gridSpan="2">
                  <a:txBody>
                    <a:bodyPr/>
                    <a:lstStyle/>
                    <a:p>
                      <a:pPr marL="0" marR="0">
                        <a:lnSpc>
                          <a:spcPct val="115000"/>
                        </a:lnSpc>
                        <a:spcBef>
                          <a:spcPts val="0"/>
                        </a:spcBef>
                        <a:spcAft>
                          <a:spcPts val="0"/>
                        </a:spcAft>
                      </a:pPr>
                      <a:r>
                        <a:rPr lang="en-US" sz="1400" b="1" dirty="0"/>
                        <a:t>2011-12</a:t>
                      </a:r>
                      <a:endParaRPr lang="en-US" sz="1400" b="1" dirty="0">
                        <a:latin typeface="Calibri"/>
                        <a:ea typeface="Calibri"/>
                        <a:cs typeface="Times New Roman"/>
                      </a:endParaRPr>
                    </a:p>
                  </a:txBody>
                  <a:tcPr marL="68580" marR="68580" marT="10795" marB="0">
                    <a:solidFill>
                      <a:schemeClr val="bg1">
                        <a:lumMod val="65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400" b="1"/>
                        <a:t>2012-13</a:t>
                      </a:r>
                      <a:endParaRPr lang="en-US" sz="1400" b="1">
                        <a:latin typeface="Calibri"/>
                        <a:ea typeface="Calibri"/>
                        <a:cs typeface="Times New Roman"/>
                      </a:endParaRPr>
                    </a:p>
                  </a:txBody>
                  <a:tcPr marL="68580" marR="68580" marT="10795" marB="0">
                    <a:solidFill>
                      <a:schemeClr val="bg1">
                        <a:lumMod val="65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400" b="1"/>
                        <a:t>2013-14</a:t>
                      </a:r>
                      <a:endParaRPr lang="en-US" sz="1400" b="1">
                        <a:latin typeface="Calibri"/>
                        <a:ea typeface="Calibri"/>
                        <a:cs typeface="Times New Roman"/>
                      </a:endParaRPr>
                    </a:p>
                  </a:txBody>
                  <a:tcPr marL="68580" marR="68580" marT="10795" marB="0">
                    <a:solidFill>
                      <a:schemeClr val="bg1">
                        <a:lumMod val="65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400" b="1" dirty="0"/>
                        <a:t>2014-15</a:t>
                      </a:r>
                    </a:p>
                    <a:p>
                      <a:pPr marL="0" marR="0">
                        <a:lnSpc>
                          <a:spcPct val="115000"/>
                        </a:lnSpc>
                        <a:spcBef>
                          <a:spcPts val="0"/>
                        </a:spcBef>
                        <a:spcAft>
                          <a:spcPts val="0"/>
                        </a:spcAft>
                      </a:pPr>
                      <a:r>
                        <a:rPr lang="en-US" sz="1400" b="1" dirty="0"/>
                        <a:t>  </a:t>
                      </a:r>
                      <a:endParaRPr lang="en-US" sz="1400" b="1" dirty="0">
                        <a:latin typeface="Calibri"/>
                        <a:ea typeface="Calibri"/>
                        <a:cs typeface="Times New Roman"/>
                      </a:endParaRPr>
                    </a:p>
                  </a:txBody>
                  <a:tcPr marL="68580" marR="68580" marT="10795" marB="0">
                    <a:solidFill>
                      <a:schemeClr val="accent2">
                        <a:lumMod val="60000"/>
                        <a:lumOff val="40000"/>
                      </a:schemeClr>
                    </a:solidFill>
                  </a:tcPr>
                </a:tc>
                <a:tc hMerge="1">
                  <a:txBody>
                    <a:bodyPr/>
                    <a:lstStyle/>
                    <a:p>
                      <a:endParaRPr lang="en-US"/>
                    </a:p>
                  </a:txBody>
                  <a:tcPr/>
                </a:tc>
                <a:tc gridSpan="2">
                  <a:txBody>
                    <a:bodyPr/>
                    <a:lstStyle/>
                    <a:p>
                      <a:pPr marL="0" marR="0">
                        <a:lnSpc>
                          <a:spcPct val="115000"/>
                        </a:lnSpc>
                        <a:spcBef>
                          <a:spcPts val="0"/>
                        </a:spcBef>
                        <a:spcAft>
                          <a:spcPts val="0"/>
                        </a:spcAft>
                      </a:pPr>
                      <a:r>
                        <a:rPr lang="en-US" sz="1400" b="1"/>
                        <a:t> 2015-16</a:t>
                      </a:r>
                    </a:p>
                    <a:p>
                      <a:pPr marL="0" marR="0">
                        <a:lnSpc>
                          <a:spcPct val="115000"/>
                        </a:lnSpc>
                        <a:spcBef>
                          <a:spcPts val="0"/>
                        </a:spcBef>
                        <a:spcAft>
                          <a:spcPts val="0"/>
                        </a:spcAft>
                      </a:pPr>
                      <a:r>
                        <a:rPr lang="en-US" sz="1400" b="1"/>
                        <a:t> </a:t>
                      </a:r>
                      <a:endParaRPr lang="en-US" sz="1400" b="1">
                        <a:latin typeface="Calibri"/>
                        <a:ea typeface="Calibri"/>
                        <a:cs typeface="Times New Roman"/>
                      </a:endParaRPr>
                    </a:p>
                  </a:txBody>
                  <a:tcPr marL="68580" marR="68580" marT="10795" marB="0">
                    <a:solidFill>
                      <a:schemeClr val="accent2">
                        <a:lumMod val="60000"/>
                        <a:lumOff val="40000"/>
                      </a:schemeClr>
                    </a:solidFill>
                  </a:tcPr>
                </a:tc>
                <a:tc hMerge="1">
                  <a:txBody>
                    <a:bodyPr/>
                    <a:lstStyle/>
                    <a:p>
                      <a:endParaRPr lang="en-US"/>
                    </a:p>
                  </a:txBody>
                  <a:tcPr/>
                </a:tc>
                <a:tc>
                  <a:txBody>
                    <a:bodyPr/>
                    <a:lstStyle/>
                    <a:p>
                      <a:pPr marL="0" marR="0">
                        <a:lnSpc>
                          <a:spcPct val="115000"/>
                        </a:lnSpc>
                        <a:spcBef>
                          <a:spcPts val="0"/>
                        </a:spcBef>
                        <a:spcAft>
                          <a:spcPts val="0"/>
                        </a:spcAft>
                      </a:pPr>
                      <a:endParaRPr lang="en-US" sz="1400" b="1">
                        <a:latin typeface="Calibri"/>
                        <a:ea typeface="Calibri"/>
                        <a:cs typeface="Times New Roman"/>
                      </a:endParaRPr>
                    </a:p>
                  </a:txBody>
                  <a:tcPr marL="0" marR="0" marT="0" marB="0">
                    <a:solidFill>
                      <a:schemeClr val="accent2">
                        <a:lumMod val="60000"/>
                        <a:lumOff val="40000"/>
                      </a:schemeClr>
                    </a:solidFill>
                  </a:tcPr>
                </a:tc>
              </a:tr>
              <a:tr h="422814">
                <a:tc>
                  <a:txBody>
                    <a:bodyPr/>
                    <a:lstStyle/>
                    <a:p>
                      <a:pPr marL="0" marR="0">
                        <a:lnSpc>
                          <a:spcPct val="115000"/>
                        </a:lnSpc>
                        <a:spcBef>
                          <a:spcPts val="0"/>
                        </a:spcBef>
                        <a:spcAft>
                          <a:spcPts val="0"/>
                        </a:spcAft>
                      </a:pPr>
                      <a:r>
                        <a:rPr lang="en-US" sz="1400" b="1" dirty="0"/>
                        <a:t>Tier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Tariff Value (Taka)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SD*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Tariff Value (Taka)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SD*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Tariff Value (Taka)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SD* </a:t>
                      </a:r>
                      <a:endParaRPr lang="en-US" sz="1400" b="1" dirty="0">
                        <a:latin typeface="Calibri"/>
                        <a:ea typeface="Calibri"/>
                        <a:cs typeface="Times New Roman"/>
                      </a:endParaRPr>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b="1" dirty="0"/>
                        <a:t>Tariff Value (Taka) </a:t>
                      </a:r>
                      <a:endParaRPr lang="en-US" sz="1400" b="1" dirty="0">
                        <a:latin typeface="Calibri"/>
                        <a:ea typeface="Calibri"/>
                        <a:cs typeface="Times New Roman"/>
                      </a:endParaRPr>
                    </a:p>
                  </a:txBody>
                  <a:tcPr marL="68580" marR="68580" marT="10795" marB="0">
                    <a:solidFill>
                      <a:schemeClr val="accent2">
                        <a:lumMod val="60000"/>
                        <a:lumOff val="40000"/>
                      </a:schemeClr>
                    </a:solidFill>
                  </a:tcPr>
                </a:tc>
                <a:tc>
                  <a:txBody>
                    <a:bodyPr/>
                    <a:lstStyle/>
                    <a:p>
                      <a:pPr marL="0" marR="0">
                        <a:lnSpc>
                          <a:spcPct val="115000"/>
                        </a:lnSpc>
                        <a:spcBef>
                          <a:spcPts val="0"/>
                        </a:spcBef>
                        <a:spcAft>
                          <a:spcPts val="0"/>
                        </a:spcAft>
                      </a:pPr>
                      <a:r>
                        <a:rPr lang="en-US" sz="1400" b="1" dirty="0"/>
                        <a:t>SD* </a:t>
                      </a:r>
                      <a:endParaRPr lang="en-US" sz="1400" b="1" dirty="0">
                        <a:latin typeface="Calibri"/>
                        <a:ea typeface="Calibri"/>
                        <a:cs typeface="Times New Roman"/>
                      </a:endParaRPr>
                    </a:p>
                  </a:txBody>
                  <a:tcPr marL="68580" marR="68580" marT="10795" marB="0">
                    <a:solidFill>
                      <a:schemeClr val="accent2">
                        <a:lumMod val="60000"/>
                        <a:lumOff val="40000"/>
                      </a:schemeClr>
                    </a:solidFill>
                  </a:tcPr>
                </a:tc>
                <a:tc>
                  <a:txBody>
                    <a:bodyPr/>
                    <a:lstStyle/>
                    <a:p>
                      <a:pPr marL="0" marR="0">
                        <a:lnSpc>
                          <a:spcPct val="115000"/>
                        </a:lnSpc>
                        <a:spcBef>
                          <a:spcPts val="0"/>
                        </a:spcBef>
                        <a:spcAft>
                          <a:spcPts val="0"/>
                        </a:spcAft>
                      </a:pPr>
                      <a:r>
                        <a:rPr lang="en-US" sz="1400" b="1" dirty="0"/>
                        <a:t>Tariff Value </a:t>
                      </a:r>
                    </a:p>
                    <a:p>
                      <a:pPr marL="0" marR="0">
                        <a:lnSpc>
                          <a:spcPct val="115000"/>
                        </a:lnSpc>
                        <a:spcBef>
                          <a:spcPts val="0"/>
                        </a:spcBef>
                        <a:spcAft>
                          <a:spcPts val="0"/>
                        </a:spcAft>
                      </a:pPr>
                      <a:r>
                        <a:rPr lang="en-US" sz="1400" b="1" dirty="0"/>
                        <a:t>(Taka) </a:t>
                      </a:r>
                      <a:endParaRPr lang="en-US" sz="1400" b="1" dirty="0">
                        <a:latin typeface="Calibri"/>
                        <a:ea typeface="Calibri"/>
                        <a:cs typeface="Times New Roman"/>
                      </a:endParaRPr>
                    </a:p>
                  </a:txBody>
                  <a:tcPr marL="68580" marR="68580" marT="10795" marB="0">
                    <a:solidFill>
                      <a:schemeClr val="accent2">
                        <a:lumMod val="60000"/>
                        <a:lumOff val="40000"/>
                      </a:schemeClr>
                    </a:solidFill>
                  </a:tcPr>
                </a:tc>
                <a:tc>
                  <a:txBody>
                    <a:bodyPr/>
                    <a:lstStyle/>
                    <a:p>
                      <a:pPr marL="0" marR="0">
                        <a:lnSpc>
                          <a:spcPct val="115000"/>
                        </a:lnSpc>
                        <a:spcBef>
                          <a:spcPts val="0"/>
                        </a:spcBef>
                        <a:spcAft>
                          <a:spcPts val="0"/>
                        </a:spcAft>
                      </a:pPr>
                      <a:r>
                        <a:rPr lang="en-US" sz="1400" b="1" dirty="0"/>
                        <a:t>SD* </a:t>
                      </a:r>
                      <a:endParaRPr lang="en-US" sz="1400" b="1" dirty="0">
                        <a:latin typeface="Calibri"/>
                        <a:ea typeface="Calibri"/>
                        <a:cs typeface="Times New Roman"/>
                      </a:endParaRPr>
                    </a:p>
                  </a:txBody>
                  <a:tcPr marL="68580" marR="68580" marT="10795" marB="0">
                    <a:solidFill>
                      <a:schemeClr val="accent2">
                        <a:lumMod val="60000"/>
                        <a:lumOff val="40000"/>
                      </a:schemeClr>
                    </a:solidFill>
                  </a:tcPr>
                </a:tc>
                <a:tc>
                  <a:txBody>
                    <a:bodyPr/>
                    <a:lstStyle/>
                    <a:p>
                      <a:pPr marL="0" marR="0">
                        <a:lnSpc>
                          <a:spcPct val="115000"/>
                        </a:lnSpc>
                        <a:spcBef>
                          <a:spcPts val="0"/>
                        </a:spcBef>
                        <a:spcAft>
                          <a:spcPts val="0"/>
                        </a:spcAft>
                      </a:pPr>
                      <a:r>
                        <a:rPr lang="en-US" sz="1400" b="1" dirty="0"/>
                        <a:t>VAT*</a:t>
                      </a:r>
                      <a:endParaRPr lang="en-US" sz="1400" b="1" dirty="0">
                        <a:latin typeface="Calibri"/>
                        <a:ea typeface="Calibri"/>
                        <a:cs typeface="Times New Roman"/>
                      </a:endParaRPr>
                    </a:p>
                  </a:txBody>
                  <a:tcPr marL="68580" marR="68580" marT="10795" marB="0">
                    <a:solidFill>
                      <a:schemeClr val="accent2">
                        <a:lumMod val="60000"/>
                        <a:lumOff val="40000"/>
                      </a:schemeClr>
                    </a:solidFill>
                  </a:tcPr>
                </a:tc>
              </a:tr>
              <a:tr h="488208">
                <a:tc>
                  <a:txBody>
                    <a:bodyPr/>
                    <a:lstStyle/>
                    <a:p>
                      <a:pPr marL="0" marR="0">
                        <a:lnSpc>
                          <a:spcPct val="115000"/>
                        </a:lnSpc>
                        <a:spcBef>
                          <a:spcPts val="0"/>
                        </a:spcBef>
                        <a:spcAft>
                          <a:spcPts val="0"/>
                        </a:spcAft>
                      </a:pPr>
                      <a:r>
                        <a:rPr lang="en-US" sz="1400" dirty="0"/>
                        <a:t>Without filter, 25 stick </a:t>
                      </a:r>
                      <a:r>
                        <a:rPr lang="en-US" sz="1400" dirty="0" smtClean="0"/>
                        <a:t>pack</a:t>
                      </a:r>
                      <a:endParaRPr lang="en-US" sz="1400" dirty="0"/>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dirty="0"/>
                        <a:t>3.1579</a:t>
                      </a:r>
                      <a:endParaRPr lang="en-US" sz="1400" dirty="0">
                        <a:latin typeface="Calibri"/>
                        <a:ea typeface="Calibri"/>
                        <a:cs typeface="Times New Roman"/>
                      </a:endParaRPr>
                    </a:p>
                  </a:txBody>
                  <a:tcPr marL="68580" marR="68580" marT="10795" marB="0"/>
                </a:tc>
                <a:tc rowSpan="4">
                  <a:txBody>
                    <a:bodyPr/>
                    <a:lstStyle/>
                    <a:p>
                      <a:pPr marL="0" marR="0">
                        <a:lnSpc>
                          <a:spcPct val="115000"/>
                        </a:lnSpc>
                        <a:spcBef>
                          <a:spcPts val="0"/>
                        </a:spcBef>
                        <a:spcAft>
                          <a:spcPts val="0"/>
                        </a:spcAft>
                      </a:pPr>
                      <a:endParaRPr lang="en-US" sz="1400" dirty="0"/>
                    </a:p>
                    <a:p>
                      <a:pPr marL="0" marR="0">
                        <a:lnSpc>
                          <a:spcPct val="115000"/>
                        </a:lnSpc>
                        <a:spcBef>
                          <a:spcPts val="0"/>
                        </a:spcBef>
                        <a:spcAft>
                          <a:spcPts val="0"/>
                        </a:spcAft>
                      </a:pPr>
                      <a:r>
                        <a:rPr lang="en-US" sz="1400" dirty="0"/>
                        <a:t>20%</a:t>
                      </a:r>
                      <a:endParaRPr lang="en-US" sz="1400" dirty="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r>
                        <a:rPr lang="en-US" sz="1400" dirty="0"/>
                        <a:t>3.1579</a:t>
                      </a:r>
                      <a:endParaRPr lang="en-US" sz="1400" dirty="0">
                        <a:latin typeface="Calibri"/>
                        <a:ea typeface="Calibri"/>
                        <a:cs typeface="Times New Roman"/>
                      </a:endParaRPr>
                    </a:p>
                  </a:txBody>
                  <a:tcPr marL="68580" marR="68580" marT="10795" marB="0"/>
                </a:tc>
                <a:tc rowSpan="4">
                  <a:txBody>
                    <a:bodyPr/>
                    <a:lstStyle/>
                    <a:p>
                      <a:pPr marL="0" marR="0">
                        <a:lnSpc>
                          <a:spcPct val="115000"/>
                        </a:lnSpc>
                        <a:spcBef>
                          <a:spcPts val="0"/>
                        </a:spcBef>
                        <a:spcAft>
                          <a:spcPts val="0"/>
                        </a:spcAft>
                      </a:pPr>
                      <a:endParaRPr lang="en-US" sz="1400"/>
                    </a:p>
                    <a:p>
                      <a:pPr marL="0" marR="0">
                        <a:lnSpc>
                          <a:spcPct val="115000"/>
                        </a:lnSpc>
                        <a:spcBef>
                          <a:spcPts val="0"/>
                        </a:spcBef>
                        <a:spcAft>
                          <a:spcPts val="0"/>
                        </a:spcAft>
                      </a:pPr>
                      <a:r>
                        <a:rPr lang="en-US" sz="1400"/>
                        <a:t>20%</a:t>
                      </a:r>
                      <a:endParaRPr lang="en-US" sz="140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r>
                        <a:rPr lang="en-US" sz="1400" dirty="0"/>
                        <a:t>3.8842</a:t>
                      </a:r>
                      <a:endParaRPr lang="en-US" sz="1400" dirty="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r>
                        <a:rPr lang="en-US" sz="1400" dirty="0"/>
                        <a:t>20%</a:t>
                      </a:r>
                      <a:endParaRPr lang="en-US" sz="1400" dirty="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r>
                        <a:rPr lang="en-US" sz="1400" dirty="0"/>
                        <a:t>4.27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rowSpan="4">
                  <a:txBody>
                    <a:bodyPr/>
                    <a:lstStyle/>
                    <a:p>
                      <a:pPr marL="0" marR="0">
                        <a:lnSpc>
                          <a:spcPct val="115000"/>
                        </a:lnSpc>
                        <a:spcBef>
                          <a:spcPts val="0"/>
                        </a:spcBef>
                        <a:spcAft>
                          <a:spcPts val="0"/>
                        </a:spcAft>
                      </a:pPr>
                      <a:r>
                        <a:rPr lang="en-US" sz="1400"/>
                        <a:t> </a:t>
                      </a:r>
                    </a:p>
                    <a:p>
                      <a:pPr marL="0" marR="0">
                        <a:lnSpc>
                          <a:spcPct val="115000"/>
                        </a:lnSpc>
                        <a:spcBef>
                          <a:spcPts val="0"/>
                        </a:spcBef>
                        <a:spcAft>
                          <a:spcPts val="0"/>
                        </a:spcAft>
                      </a:pPr>
                      <a:r>
                        <a:rPr lang="en-US" sz="1400"/>
                        <a:t> </a:t>
                      </a:r>
                    </a:p>
                    <a:p>
                      <a:pPr marL="0" marR="0">
                        <a:lnSpc>
                          <a:spcPct val="115000"/>
                        </a:lnSpc>
                        <a:spcBef>
                          <a:spcPts val="0"/>
                        </a:spcBef>
                        <a:spcAft>
                          <a:spcPts val="0"/>
                        </a:spcAft>
                      </a:pPr>
                      <a:r>
                        <a:rPr lang="en-US" sz="1400"/>
                        <a:t> </a:t>
                      </a:r>
                    </a:p>
                    <a:p>
                      <a:pPr marL="0" marR="0">
                        <a:lnSpc>
                          <a:spcPct val="115000"/>
                        </a:lnSpc>
                        <a:spcBef>
                          <a:spcPts val="0"/>
                        </a:spcBef>
                        <a:spcAft>
                          <a:spcPts val="0"/>
                        </a:spcAft>
                      </a:pPr>
                      <a:r>
                        <a:rPr lang="en-US" sz="1400"/>
                        <a:t> </a:t>
                      </a:r>
                    </a:p>
                    <a:p>
                      <a:pPr marL="0" marR="0">
                        <a:lnSpc>
                          <a:spcPct val="115000"/>
                        </a:lnSpc>
                        <a:spcBef>
                          <a:spcPts val="0"/>
                        </a:spcBef>
                        <a:spcAft>
                          <a:spcPts val="0"/>
                        </a:spcAft>
                      </a:pPr>
                      <a:r>
                        <a:rPr lang="en-US" sz="1400"/>
                        <a:t>25% </a:t>
                      </a:r>
                      <a:endParaRPr lang="en-US" sz="1400">
                        <a:latin typeface="Calibri"/>
                        <a:ea typeface="Calibri"/>
                        <a:cs typeface="Times New Roman"/>
                      </a:endParaRPr>
                    </a:p>
                  </a:txBody>
                  <a:tcPr marL="68580" marR="68580" marT="10795" marB="0">
                    <a:solidFill>
                      <a:schemeClr val="accent2">
                        <a:lumMod val="60000"/>
                        <a:lumOff val="40000"/>
                      </a:schemeClr>
                    </a:solidFill>
                  </a:tcPr>
                </a:tc>
                <a:tc rowSpan="2">
                  <a:txBody>
                    <a:bodyPr/>
                    <a:lstStyle/>
                    <a:p>
                      <a:pPr marL="0" marR="0">
                        <a:lnSpc>
                          <a:spcPct val="115000"/>
                        </a:lnSpc>
                        <a:spcBef>
                          <a:spcPts val="0"/>
                        </a:spcBef>
                        <a:spcAft>
                          <a:spcPts val="0"/>
                        </a:spcAft>
                      </a:pPr>
                      <a:r>
                        <a:rPr lang="en-US" sz="1400" dirty="0"/>
                        <a:t>4.91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rowSpan="4">
                  <a:txBody>
                    <a:bodyPr/>
                    <a:lstStyle/>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25%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rowSpan="6">
                  <a:txBody>
                    <a:bodyPr/>
                    <a:lstStyle/>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15% </a:t>
                      </a:r>
                      <a:endParaRPr lang="en-US" sz="1400" dirty="0">
                        <a:latin typeface="Calibri"/>
                        <a:ea typeface="Calibri"/>
                        <a:cs typeface="Times New Roman"/>
                      </a:endParaRPr>
                    </a:p>
                  </a:txBody>
                  <a:tcPr marL="68580" marR="68580" marT="10795" marB="0">
                    <a:solidFill>
                      <a:schemeClr val="accent2">
                        <a:lumMod val="60000"/>
                        <a:lumOff val="40000"/>
                      </a:schemeClr>
                    </a:solidFill>
                  </a:tcPr>
                </a:tc>
              </a:tr>
              <a:tr h="0">
                <a:tc rowSpan="2">
                  <a:txBody>
                    <a:bodyPr/>
                    <a:lstStyle/>
                    <a:p>
                      <a:pPr marL="0" marR="0">
                        <a:lnSpc>
                          <a:spcPct val="115000"/>
                        </a:lnSpc>
                        <a:spcBef>
                          <a:spcPts val="0"/>
                        </a:spcBef>
                        <a:spcAft>
                          <a:spcPts val="0"/>
                        </a:spcAft>
                      </a:pPr>
                      <a:r>
                        <a:rPr lang="en-US" sz="1400" dirty="0"/>
                        <a:t>Without filter, 12 stick </a:t>
                      </a:r>
                      <a:r>
                        <a:rPr lang="en-US" sz="1400" dirty="0" smtClean="0"/>
                        <a:t>pack</a:t>
                      </a:r>
                      <a:endParaRPr lang="en-US" sz="1400" dirty="0"/>
                    </a:p>
                  </a:txBody>
                  <a:tcPr marL="68580" marR="68580" marT="10795" marB="0">
                    <a:solidFill>
                      <a:schemeClr val="bg1">
                        <a:lumMod val="65000"/>
                      </a:schemeClr>
                    </a:solidFill>
                  </a:tcPr>
                </a:tc>
                <a:tc rowSpan="2">
                  <a:txBody>
                    <a:bodyPr/>
                    <a:lstStyle/>
                    <a:p>
                      <a:pPr marL="0" marR="0">
                        <a:lnSpc>
                          <a:spcPct val="115000"/>
                        </a:lnSpc>
                        <a:spcBef>
                          <a:spcPts val="0"/>
                        </a:spcBef>
                        <a:spcAft>
                          <a:spcPts val="0"/>
                        </a:spcAft>
                      </a:pPr>
                      <a:r>
                        <a:rPr lang="en-US" sz="1400" dirty="0"/>
                        <a:t>  1.5158</a:t>
                      </a:r>
                      <a:endParaRPr lang="en-US" sz="1400" dirty="0">
                        <a:latin typeface="Calibri"/>
                        <a:ea typeface="Calibri"/>
                        <a:cs typeface="Times New Roman"/>
                      </a:endParaRPr>
                    </a:p>
                  </a:txBody>
                  <a:tcPr marL="0" marR="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96048">
                <a:tc vMerge="1">
                  <a:txBody>
                    <a:bodyPr/>
                    <a:lstStyle/>
                    <a:p>
                      <a:pPr marL="0" marR="0">
                        <a:lnSpc>
                          <a:spcPct val="115000"/>
                        </a:lnSpc>
                        <a:spcBef>
                          <a:spcPts val="0"/>
                        </a:spcBef>
                        <a:spcAft>
                          <a:spcPts val="0"/>
                        </a:spcAft>
                      </a:pPr>
                      <a:endParaRPr lang="en-US" sz="1200" dirty="0"/>
                    </a:p>
                  </a:txBody>
                  <a:tcPr marL="68580" marR="68580" marT="10795" marB="0"/>
                </a:tc>
                <a:tc vMerge="1">
                  <a:txBody>
                    <a:bodyPr/>
                    <a:lstStyle/>
                    <a:p>
                      <a:pPr marL="0" marR="0">
                        <a:lnSpc>
                          <a:spcPct val="115000"/>
                        </a:lnSpc>
                        <a:spcBef>
                          <a:spcPts val="0"/>
                        </a:spcBef>
                        <a:spcAft>
                          <a:spcPts val="0"/>
                        </a:spcAft>
                      </a:pPr>
                      <a:endParaRPr lang="en-US" sz="120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  1.5158</a:t>
                      </a:r>
                      <a:endParaRPr lang="en-US" sz="1400" dirty="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  1.8644</a:t>
                      </a:r>
                      <a:endParaRPr lang="en-US" sz="1400" dirty="0">
                        <a:latin typeface="Calibri"/>
                        <a:ea typeface="Calibri"/>
                        <a:cs typeface="Times New Roman"/>
                      </a:endParaRPr>
                    </a:p>
                  </a:txBody>
                  <a:tcPr marL="0" marR="0" marT="0" marB="0"/>
                </a:tc>
                <a:tc>
                  <a:txBody>
                    <a:bodyPr/>
                    <a:lstStyle/>
                    <a:p>
                      <a:pPr marL="0" marR="0">
                        <a:lnSpc>
                          <a:spcPct val="115000"/>
                        </a:lnSpc>
                        <a:spcBef>
                          <a:spcPts val="0"/>
                        </a:spcBef>
                        <a:spcAft>
                          <a:spcPts val="0"/>
                        </a:spcAft>
                      </a:pPr>
                      <a:endParaRPr lang="en-US" sz="1400">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400" dirty="0"/>
                        <a:t>2.05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c>
                  <a:txBody>
                    <a:bodyPr/>
                    <a:lstStyle/>
                    <a:p>
                      <a:pPr marL="0" marR="0">
                        <a:lnSpc>
                          <a:spcPct val="115000"/>
                        </a:lnSpc>
                        <a:spcBef>
                          <a:spcPts val="0"/>
                        </a:spcBef>
                        <a:spcAft>
                          <a:spcPts val="0"/>
                        </a:spcAft>
                      </a:pPr>
                      <a:r>
                        <a:rPr lang="en-US" sz="1400" dirty="0"/>
                        <a:t>2.36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c vMerge="1">
                  <a:txBody>
                    <a:bodyPr/>
                    <a:lstStyle/>
                    <a:p>
                      <a:endParaRPr lang="en-US"/>
                    </a:p>
                  </a:txBody>
                  <a:tcPr/>
                </a:tc>
              </a:tr>
              <a:tr h="534557">
                <a:tc>
                  <a:txBody>
                    <a:bodyPr/>
                    <a:lstStyle/>
                    <a:p>
                      <a:pPr marL="0" marR="0">
                        <a:lnSpc>
                          <a:spcPct val="115000"/>
                        </a:lnSpc>
                        <a:spcBef>
                          <a:spcPts val="0"/>
                        </a:spcBef>
                        <a:spcAft>
                          <a:spcPts val="0"/>
                        </a:spcAft>
                      </a:pPr>
                      <a:r>
                        <a:rPr lang="en-US" sz="1400" dirty="0"/>
                        <a:t>Without filter, </a:t>
                      </a:r>
                    </a:p>
                    <a:p>
                      <a:pPr marL="0" marR="0">
                        <a:lnSpc>
                          <a:spcPct val="115000"/>
                        </a:lnSpc>
                        <a:spcBef>
                          <a:spcPts val="0"/>
                        </a:spcBef>
                        <a:spcAft>
                          <a:spcPts val="0"/>
                        </a:spcAft>
                      </a:pPr>
                      <a:r>
                        <a:rPr lang="en-US" sz="1400" dirty="0"/>
                        <a:t>8 stick </a:t>
                      </a:r>
                      <a:r>
                        <a:rPr lang="en-US" sz="1400" dirty="0" smtClean="0"/>
                        <a:t>pack</a:t>
                      </a:r>
                      <a:endParaRPr lang="en-US" sz="1400" dirty="0"/>
                    </a:p>
                  </a:txBody>
                  <a:tcPr marL="68580" marR="68580" marT="10795" marB="0">
                    <a:solidFill>
                      <a:schemeClr val="bg1">
                        <a:lumMod val="65000"/>
                      </a:schemeClr>
                    </a:solidFill>
                  </a:tcPr>
                </a:tc>
                <a:tc>
                  <a:txBody>
                    <a:bodyPr/>
                    <a:lstStyle/>
                    <a:p>
                      <a:pPr marL="0" marR="0">
                        <a:lnSpc>
                          <a:spcPct val="115000"/>
                        </a:lnSpc>
                        <a:spcBef>
                          <a:spcPts val="0"/>
                        </a:spcBef>
                        <a:spcAft>
                          <a:spcPts val="0"/>
                        </a:spcAft>
                      </a:pPr>
                      <a:r>
                        <a:rPr lang="en-US" sz="1400"/>
                        <a:t>  1.0105</a:t>
                      </a:r>
                      <a:endParaRPr lang="en-US" sz="140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  1.0105</a:t>
                      </a:r>
                      <a:endParaRPr lang="en-US" sz="1400" dirty="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  1.2429</a:t>
                      </a:r>
                      <a:endParaRPr lang="en-US" sz="1400" dirty="0">
                        <a:latin typeface="Calibri"/>
                        <a:ea typeface="Calibri"/>
                        <a:cs typeface="Times New Roman"/>
                      </a:endParaRPr>
                    </a:p>
                  </a:txBody>
                  <a:tcPr marL="0" marR="0" marT="0" marB="0"/>
                </a:tc>
                <a:tc>
                  <a:txBody>
                    <a:bodyPr/>
                    <a:lstStyle/>
                    <a:p>
                      <a:endParaRPr lang="en-US" sz="1400" dirty="0"/>
                    </a:p>
                  </a:txBody>
                  <a:tcPr marL="0" marR="0" marT="0" marB="0"/>
                </a:tc>
                <a:tc>
                  <a:txBody>
                    <a:bodyPr/>
                    <a:lstStyle/>
                    <a:p>
                      <a:pPr marL="0" marR="0">
                        <a:lnSpc>
                          <a:spcPct val="115000"/>
                        </a:lnSpc>
                        <a:spcBef>
                          <a:spcPts val="0"/>
                        </a:spcBef>
                        <a:spcAft>
                          <a:spcPts val="0"/>
                        </a:spcAft>
                      </a:pPr>
                      <a:r>
                        <a:rPr lang="en-US" sz="1400" dirty="0"/>
                        <a:t>1.37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c>
                  <a:txBody>
                    <a:bodyPr/>
                    <a:lstStyle/>
                    <a:p>
                      <a:pPr marL="0" marR="0">
                        <a:lnSpc>
                          <a:spcPct val="115000"/>
                        </a:lnSpc>
                        <a:spcBef>
                          <a:spcPts val="0"/>
                        </a:spcBef>
                        <a:spcAft>
                          <a:spcPts val="0"/>
                        </a:spcAft>
                      </a:pPr>
                      <a:r>
                        <a:rPr lang="en-US" sz="1400" dirty="0"/>
                        <a:t>1.58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c vMerge="1">
                  <a:txBody>
                    <a:bodyPr/>
                    <a:lstStyle/>
                    <a:p>
                      <a:endParaRPr lang="en-US"/>
                    </a:p>
                  </a:txBody>
                  <a:tcPr/>
                </a:tc>
              </a:tr>
              <a:tr h="457200">
                <a:tc>
                  <a:txBody>
                    <a:bodyPr/>
                    <a:lstStyle/>
                    <a:p>
                      <a:pPr marL="0" marR="0">
                        <a:lnSpc>
                          <a:spcPct val="115000"/>
                        </a:lnSpc>
                        <a:spcBef>
                          <a:spcPts val="0"/>
                        </a:spcBef>
                        <a:spcAft>
                          <a:spcPts val="0"/>
                        </a:spcAft>
                      </a:pPr>
                      <a:r>
                        <a:rPr lang="en-US" sz="1400" dirty="0"/>
                        <a:t>With filter, </a:t>
                      </a:r>
                    </a:p>
                    <a:p>
                      <a:pPr marL="0" marR="0">
                        <a:lnSpc>
                          <a:spcPct val="115000"/>
                        </a:lnSpc>
                        <a:spcBef>
                          <a:spcPts val="0"/>
                        </a:spcBef>
                        <a:spcAft>
                          <a:spcPts val="0"/>
                        </a:spcAft>
                      </a:pPr>
                      <a:r>
                        <a:rPr lang="en-US" sz="1400" dirty="0"/>
                        <a:t>20 stick </a:t>
                      </a:r>
                      <a:r>
                        <a:rPr lang="en-US" sz="1400" dirty="0" smtClean="0"/>
                        <a:t>pack</a:t>
                      </a:r>
                      <a:endParaRPr lang="en-US" sz="1400" dirty="0"/>
                    </a:p>
                  </a:txBody>
                  <a:tcPr marL="68580" marR="68580" marT="10795" marB="0">
                    <a:solidFill>
                      <a:schemeClr val="accent3">
                        <a:lumMod val="60000"/>
                        <a:lumOff val="40000"/>
                      </a:schemeClr>
                    </a:solidFill>
                  </a:tcPr>
                </a:tc>
                <a:tc>
                  <a:txBody>
                    <a:bodyPr/>
                    <a:lstStyle/>
                    <a:p>
                      <a:pPr marL="0" marR="0">
                        <a:lnSpc>
                          <a:spcPct val="115000"/>
                        </a:lnSpc>
                        <a:spcBef>
                          <a:spcPts val="0"/>
                        </a:spcBef>
                        <a:spcAft>
                          <a:spcPts val="0"/>
                        </a:spcAft>
                      </a:pPr>
                      <a:r>
                        <a:rPr lang="en-US" sz="1400"/>
                        <a:t>3.43</a:t>
                      </a:r>
                      <a:endParaRPr lang="en-US" sz="140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endParaRPr lang="en-US" sz="1400"/>
                    </a:p>
                    <a:p>
                      <a:pPr marL="0" marR="0">
                        <a:lnSpc>
                          <a:spcPct val="115000"/>
                        </a:lnSpc>
                        <a:spcBef>
                          <a:spcPts val="0"/>
                        </a:spcBef>
                        <a:spcAft>
                          <a:spcPts val="0"/>
                        </a:spcAft>
                      </a:pPr>
                      <a:r>
                        <a:rPr lang="en-US" sz="1400"/>
                        <a:t>25%</a:t>
                      </a:r>
                      <a:endParaRPr lang="en-US" sz="1400">
                        <a:latin typeface="Calibri"/>
                        <a:ea typeface="Calibri"/>
                        <a:cs typeface="Times New Roman"/>
                      </a:endParaRPr>
                    </a:p>
                  </a:txBody>
                  <a:tcPr marL="68580" marR="68580" marT="10795" marB="0"/>
                </a:tc>
                <a:tc>
                  <a:txBody>
                    <a:bodyPr/>
                    <a:lstStyle/>
                    <a:p>
                      <a:pPr marL="0" marR="0">
                        <a:lnSpc>
                          <a:spcPct val="115000"/>
                        </a:lnSpc>
                        <a:spcBef>
                          <a:spcPts val="0"/>
                        </a:spcBef>
                        <a:spcAft>
                          <a:spcPts val="0"/>
                        </a:spcAft>
                      </a:pPr>
                      <a:r>
                        <a:rPr lang="en-US" sz="1400"/>
                        <a:t>3.43</a:t>
                      </a:r>
                      <a:endParaRPr lang="en-US" sz="140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endParaRPr lang="en-US" sz="1400"/>
                    </a:p>
                    <a:p>
                      <a:pPr marL="0" marR="0">
                        <a:lnSpc>
                          <a:spcPct val="115000"/>
                        </a:lnSpc>
                        <a:spcBef>
                          <a:spcPts val="0"/>
                        </a:spcBef>
                        <a:spcAft>
                          <a:spcPts val="0"/>
                        </a:spcAft>
                      </a:pPr>
                      <a:r>
                        <a:rPr lang="en-US" sz="1400"/>
                        <a:t>25%</a:t>
                      </a:r>
                      <a:endParaRPr lang="en-US" sz="1400">
                        <a:latin typeface="Calibri"/>
                        <a:ea typeface="Calibri"/>
                        <a:cs typeface="Times New Roman"/>
                      </a:endParaRPr>
                    </a:p>
                  </a:txBody>
                  <a:tcPr marL="68580" marR="68580" marT="10795" marB="0"/>
                </a:tc>
                <a:tc>
                  <a:txBody>
                    <a:bodyPr/>
                    <a:lstStyle/>
                    <a:p>
                      <a:pPr marL="0" marR="0">
                        <a:lnSpc>
                          <a:spcPct val="115000"/>
                        </a:lnSpc>
                        <a:spcBef>
                          <a:spcPts val="0"/>
                        </a:spcBef>
                        <a:spcAft>
                          <a:spcPts val="0"/>
                        </a:spcAft>
                      </a:pPr>
                      <a:r>
                        <a:rPr lang="en-US" sz="1400"/>
                        <a:t>4.2189</a:t>
                      </a:r>
                      <a:endParaRPr lang="en-US" sz="1400">
                        <a:latin typeface="Calibri"/>
                        <a:ea typeface="Calibri"/>
                        <a:cs typeface="Times New Roman"/>
                      </a:endParaRPr>
                    </a:p>
                  </a:txBody>
                  <a:tcPr marL="68580" marR="68580" marT="10795" marB="0"/>
                </a:tc>
                <a:tc rowSpan="2">
                  <a:txBody>
                    <a:bodyPr/>
                    <a:lstStyle/>
                    <a:p>
                      <a:pPr marL="0" marR="0">
                        <a:lnSpc>
                          <a:spcPct val="115000"/>
                        </a:lnSpc>
                        <a:spcBef>
                          <a:spcPts val="0"/>
                        </a:spcBef>
                        <a:spcAft>
                          <a:spcPts val="0"/>
                        </a:spcAft>
                      </a:pPr>
                      <a:endParaRPr lang="en-US" sz="1400" dirty="0"/>
                    </a:p>
                    <a:p>
                      <a:pPr marL="0" marR="0">
                        <a:lnSpc>
                          <a:spcPct val="115000"/>
                        </a:lnSpc>
                        <a:spcBef>
                          <a:spcPts val="0"/>
                        </a:spcBef>
                        <a:spcAft>
                          <a:spcPts val="0"/>
                        </a:spcAft>
                      </a:pPr>
                      <a:r>
                        <a:rPr lang="en-US" sz="1400" dirty="0"/>
                        <a:t>25%</a:t>
                      </a:r>
                      <a:endParaRPr lang="en-US" sz="1400" dirty="0">
                        <a:latin typeface="Calibri"/>
                        <a:ea typeface="Calibri"/>
                        <a:cs typeface="Times New Roman"/>
                      </a:endParaRPr>
                    </a:p>
                  </a:txBody>
                  <a:tcPr marL="68580" marR="68580" marT="10795" marB="0"/>
                </a:tc>
                <a:tc>
                  <a:txBody>
                    <a:bodyPr/>
                    <a:lstStyle/>
                    <a:p>
                      <a:pPr marL="0" marR="0">
                        <a:lnSpc>
                          <a:spcPct val="115000"/>
                        </a:lnSpc>
                        <a:spcBef>
                          <a:spcPts val="0"/>
                        </a:spcBef>
                        <a:spcAft>
                          <a:spcPts val="0"/>
                        </a:spcAft>
                      </a:pPr>
                      <a:r>
                        <a:rPr lang="en-US" sz="1400" dirty="0"/>
                        <a:t>4.64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rowSpan="2">
                  <a:txBody>
                    <a:bodyPr/>
                    <a:lstStyle/>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30%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a:txBody>
                    <a:bodyPr/>
                    <a:lstStyle/>
                    <a:p>
                      <a:pPr marL="0" marR="0">
                        <a:lnSpc>
                          <a:spcPct val="115000"/>
                        </a:lnSpc>
                        <a:spcBef>
                          <a:spcPts val="0"/>
                        </a:spcBef>
                        <a:spcAft>
                          <a:spcPts val="0"/>
                        </a:spcAft>
                      </a:pPr>
                      <a:r>
                        <a:rPr lang="en-US" sz="1400" dirty="0"/>
                        <a:t>5.34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rowSpan="2">
                  <a:txBody>
                    <a:bodyPr/>
                    <a:lstStyle/>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 </a:t>
                      </a:r>
                    </a:p>
                    <a:p>
                      <a:pPr marL="0" marR="0">
                        <a:lnSpc>
                          <a:spcPct val="115000"/>
                        </a:lnSpc>
                        <a:spcBef>
                          <a:spcPts val="0"/>
                        </a:spcBef>
                        <a:spcAft>
                          <a:spcPts val="0"/>
                        </a:spcAft>
                      </a:pPr>
                      <a:r>
                        <a:rPr lang="en-US" sz="1400" dirty="0"/>
                        <a:t>30%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r>
              <a:tr h="533400">
                <a:tc>
                  <a:txBody>
                    <a:bodyPr/>
                    <a:lstStyle/>
                    <a:p>
                      <a:pPr marL="0" marR="0">
                        <a:lnSpc>
                          <a:spcPct val="115000"/>
                        </a:lnSpc>
                        <a:spcBef>
                          <a:spcPts val="0"/>
                        </a:spcBef>
                        <a:spcAft>
                          <a:spcPts val="0"/>
                        </a:spcAft>
                      </a:pPr>
                      <a:r>
                        <a:rPr lang="en-US" sz="1400" dirty="0"/>
                        <a:t>With filter, </a:t>
                      </a:r>
                    </a:p>
                    <a:p>
                      <a:pPr marL="0" marR="0">
                        <a:lnSpc>
                          <a:spcPct val="115000"/>
                        </a:lnSpc>
                        <a:spcBef>
                          <a:spcPts val="0"/>
                        </a:spcBef>
                        <a:spcAft>
                          <a:spcPts val="0"/>
                        </a:spcAft>
                      </a:pPr>
                      <a:r>
                        <a:rPr lang="en-US" sz="1400" dirty="0"/>
                        <a:t>10 stick pack </a:t>
                      </a:r>
                      <a:endParaRPr lang="en-US" sz="1400" dirty="0">
                        <a:latin typeface="Calibri"/>
                        <a:ea typeface="Calibri"/>
                        <a:cs typeface="Times New Roman"/>
                      </a:endParaRPr>
                    </a:p>
                  </a:txBody>
                  <a:tcPr marL="68580" marR="68580" marT="10795" marB="0">
                    <a:solidFill>
                      <a:schemeClr val="accent3">
                        <a:lumMod val="60000"/>
                        <a:lumOff val="40000"/>
                      </a:schemeClr>
                    </a:solidFill>
                  </a:tcPr>
                </a:tc>
                <a:tc>
                  <a:txBody>
                    <a:bodyPr/>
                    <a:lstStyle/>
                    <a:p>
                      <a:pPr marL="0" marR="0">
                        <a:lnSpc>
                          <a:spcPct val="115000"/>
                        </a:lnSpc>
                        <a:spcBef>
                          <a:spcPts val="0"/>
                        </a:spcBef>
                        <a:spcAft>
                          <a:spcPts val="0"/>
                        </a:spcAft>
                      </a:pPr>
                      <a:r>
                        <a:rPr lang="en-US" sz="1400" dirty="0"/>
                        <a:t>  1.7150</a:t>
                      </a:r>
                      <a:endParaRPr lang="en-US" sz="1400" dirty="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  1.7150</a:t>
                      </a:r>
                      <a:endParaRPr lang="en-US" sz="1400" dirty="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  2.1094</a:t>
                      </a:r>
                      <a:endParaRPr lang="en-US" sz="1400" dirty="0">
                        <a:latin typeface="Calibri"/>
                        <a:ea typeface="Calibri"/>
                        <a:cs typeface="Times New Roman"/>
                      </a:endParaRPr>
                    </a:p>
                  </a:txBody>
                  <a:tcPr marL="0" marR="0" marT="0" marB="0"/>
                </a:tc>
                <a:tc vMerge="1">
                  <a:txBody>
                    <a:bodyPr/>
                    <a:lstStyle/>
                    <a:p>
                      <a:endParaRPr lang="en-US"/>
                    </a:p>
                  </a:txBody>
                  <a:tcPr/>
                </a:tc>
                <a:tc>
                  <a:txBody>
                    <a:bodyPr/>
                    <a:lstStyle/>
                    <a:p>
                      <a:pPr marL="0" marR="0">
                        <a:lnSpc>
                          <a:spcPct val="115000"/>
                        </a:lnSpc>
                        <a:spcBef>
                          <a:spcPts val="0"/>
                        </a:spcBef>
                        <a:spcAft>
                          <a:spcPts val="0"/>
                        </a:spcAft>
                      </a:pPr>
                      <a:r>
                        <a:rPr lang="en-US" sz="1400" dirty="0"/>
                        <a:t>2.32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c>
                  <a:txBody>
                    <a:bodyPr/>
                    <a:lstStyle/>
                    <a:p>
                      <a:pPr marL="0" marR="0">
                        <a:lnSpc>
                          <a:spcPct val="115000"/>
                        </a:lnSpc>
                        <a:spcBef>
                          <a:spcPts val="0"/>
                        </a:spcBef>
                        <a:spcAft>
                          <a:spcPts val="0"/>
                        </a:spcAft>
                      </a:pPr>
                      <a:r>
                        <a:rPr lang="en-US" sz="1400" dirty="0"/>
                        <a:t>2.69 </a:t>
                      </a:r>
                      <a:endParaRPr lang="en-US" sz="1400" dirty="0">
                        <a:latin typeface="Calibri"/>
                        <a:ea typeface="Calibri"/>
                        <a:cs typeface="Times New Roman"/>
                      </a:endParaRPr>
                    </a:p>
                  </a:txBody>
                  <a:tcPr marL="68580" marR="68580" marT="10795" marB="0">
                    <a:solidFill>
                      <a:schemeClr val="accent2">
                        <a:lumMod val="60000"/>
                        <a:lumOff val="40000"/>
                      </a:schemeClr>
                    </a:solidFill>
                  </a:tcPr>
                </a:tc>
                <a:tc vMerge="1">
                  <a:txBody>
                    <a:bodyPr/>
                    <a:lstStyle/>
                    <a:p>
                      <a:endParaRPr lang="en-US"/>
                    </a:p>
                  </a:txBody>
                  <a:tcPr/>
                </a:tc>
                <a:tc vMerge="1">
                  <a:txBody>
                    <a:bodyPr/>
                    <a:lstStyle/>
                    <a:p>
                      <a:endParaRPr lang="en-US"/>
                    </a:p>
                  </a:txBody>
                  <a:tcPr/>
                </a:tc>
              </a:tr>
            </a:tbl>
          </a:graphicData>
        </a:graphic>
      </p:graphicFrame>
      <p:sp>
        <p:nvSpPr>
          <p:cNvPr id="6" name="Rectangle 5"/>
          <p:cNvSpPr/>
          <p:nvPr/>
        </p:nvSpPr>
        <p:spPr>
          <a:xfrm>
            <a:off x="990600" y="6019800"/>
            <a:ext cx="4876800" cy="381000"/>
          </a:xfrm>
          <a:prstGeom prst="rect">
            <a:avLst/>
          </a:prstGeom>
        </p:spPr>
        <p:txBody>
          <a:bodyPr wrap="square">
            <a:spAutoFit/>
          </a:bodyPr>
          <a:lstStyle/>
          <a:p>
            <a:r>
              <a:rPr lang="en-US" dirty="0" smtClean="0"/>
              <a:t>* Tax base: Tariff Value</a:t>
            </a:r>
            <a:endParaRPr lang="en-US" dirty="0"/>
          </a:p>
        </p:txBody>
      </p:sp>
    </p:spTree>
    <p:extLst>
      <p:ext uri="{BB962C8B-B14F-4D97-AF65-F5344CB8AC3E}">
        <p14:creationId xmlns:p14="http://schemas.microsoft.com/office/powerpoint/2010/main" val="31401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a:t>Bidi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624424"/>
              </p:ext>
            </p:extLst>
          </p:nvPr>
        </p:nvGraphicFramePr>
        <p:xfrm>
          <a:off x="457200" y="1340769"/>
          <a:ext cx="8229600" cy="5503268"/>
        </p:xfrm>
        <a:graphic>
          <a:graphicData uri="http://schemas.openxmlformats.org/drawingml/2006/table">
            <a:tbl>
              <a:tblPr>
                <a:tableStyleId>{5C22544A-7EE6-4342-B048-85BDC9FD1C3A}</a:tableStyleId>
              </a:tblPr>
              <a:tblGrid>
                <a:gridCol w="1844566"/>
                <a:gridCol w="1497723"/>
                <a:gridCol w="1813034"/>
                <a:gridCol w="1324304"/>
                <a:gridCol w="1749973"/>
              </a:tblGrid>
              <a:tr h="1116909">
                <a:tc>
                  <a:txBody>
                    <a:bodyPr/>
                    <a:lstStyle/>
                    <a:p>
                      <a:pPr algn="l" fontAlgn="t"/>
                      <a:r>
                        <a:rPr lang="en-US" sz="2000" u="none" strike="noStrike" dirty="0">
                          <a:effectLst/>
                        </a:rPr>
                        <a:t>Tier</a:t>
                      </a:r>
                      <a:endParaRPr lang="en-US" sz="2000" b="1" i="0" u="none" strike="noStrike" dirty="0">
                        <a:solidFill>
                          <a:srgbClr val="000000"/>
                        </a:solidFill>
                        <a:effectLst/>
                        <a:latin typeface="Calibri" charset="0"/>
                      </a:endParaRPr>
                    </a:p>
                  </a:txBody>
                  <a:tcPr marL="6350" marR="6350" marT="6350" marB="0"/>
                </a:tc>
                <a:tc>
                  <a:txBody>
                    <a:bodyPr/>
                    <a:lstStyle/>
                    <a:p>
                      <a:pPr algn="l" fontAlgn="t"/>
                      <a:r>
                        <a:rPr lang="en-US" sz="2000" u="none" strike="noStrike" dirty="0">
                          <a:effectLst/>
                        </a:rPr>
                        <a:t>Maximum Retail Price (Taka)/ FY 2017-18</a:t>
                      </a:r>
                      <a:endParaRPr lang="en-US" sz="2000" b="1" i="0" u="none" strike="noStrike" dirty="0">
                        <a:solidFill>
                          <a:srgbClr val="000000"/>
                        </a:solidFill>
                        <a:effectLst/>
                        <a:latin typeface="Calibri" charset="0"/>
                      </a:endParaRPr>
                    </a:p>
                  </a:txBody>
                  <a:tcPr marL="6350" marR="6350" marT="6350" marB="0"/>
                </a:tc>
                <a:tc>
                  <a:txBody>
                    <a:bodyPr/>
                    <a:lstStyle/>
                    <a:p>
                      <a:pPr algn="l" fontAlgn="t"/>
                      <a:r>
                        <a:rPr lang="en-US" sz="2000" u="none" strike="noStrike" dirty="0">
                          <a:effectLst/>
                        </a:rPr>
                        <a:t>Supplementary Duty/ FY 2017 - 18*</a:t>
                      </a:r>
                      <a:endParaRPr lang="en-US" sz="2000" b="1" i="0" u="none" strike="noStrike" dirty="0">
                        <a:solidFill>
                          <a:srgbClr val="000000"/>
                        </a:solidFill>
                        <a:effectLst/>
                        <a:latin typeface="Calibri" charset="0"/>
                      </a:endParaRPr>
                    </a:p>
                  </a:txBody>
                  <a:tcPr marL="6350" marR="6350" marT="6350" marB="0"/>
                </a:tc>
                <a:tc>
                  <a:txBody>
                    <a:bodyPr/>
                    <a:lstStyle/>
                    <a:p>
                      <a:pPr algn="l" fontAlgn="t"/>
                      <a:r>
                        <a:rPr lang="en-US" sz="2000" u="none" strike="noStrike">
                          <a:effectLst/>
                        </a:rPr>
                        <a:t>VAT *</a:t>
                      </a:r>
                      <a:endParaRPr lang="en-US" sz="2000" b="1" i="0" u="none" strike="noStrike">
                        <a:solidFill>
                          <a:srgbClr val="000000"/>
                        </a:solidFill>
                        <a:effectLst/>
                        <a:latin typeface="Calibri" charset="0"/>
                      </a:endParaRPr>
                    </a:p>
                  </a:txBody>
                  <a:tcPr marL="6350" marR="6350" marT="6350" marB="0"/>
                </a:tc>
                <a:tc>
                  <a:txBody>
                    <a:bodyPr/>
                    <a:lstStyle/>
                    <a:p>
                      <a:pPr algn="l" fontAlgn="t"/>
                      <a:r>
                        <a:rPr lang="en-US" sz="2000" u="none" strike="noStrike">
                          <a:effectLst/>
                        </a:rPr>
                        <a:t>Health Development Surcharge*</a:t>
                      </a:r>
                      <a:endParaRPr lang="en-US" sz="2000" b="1" i="0" u="none" strike="noStrike">
                        <a:solidFill>
                          <a:srgbClr val="000000"/>
                        </a:solidFill>
                        <a:effectLst/>
                        <a:latin typeface="Calibri" charset="0"/>
                      </a:endParaRPr>
                    </a:p>
                  </a:txBody>
                  <a:tcPr marL="6350" marR="6350" marT="6350" marB="0"/>
                </a:tc>
              </a:tr>
              <a:tr h="561349">
                <a:tc>
                  <a:txBody>
                    <a:bodyPr/>
                    <a:lstStyle/>
                    <a:p>
                      <a:pPr algn="l" fontAlgn="t"/>
                      <a:r>
                        <a:rPr lang="en-US" sz="2000" u="none" strike="noStrike" dirty="0">
                          <a:effectLst/>
                        </a:rPr>
                        <a:t>Without filter, 25 stick pack</a:t>
                      </a:r>
                      <a:endParaRPr lang="en-US" sz="2000" b="1" i="0" u="none" strike="noStrike" dirty="0">
                        <a:solidFill>
                          <a:srgbClr val="000000"/>
                        </a:solidFill>
                        <a:effectLst/>
                        <a:latin typeface="Calibri" charset="0"/>
                      </a:endParaRPr>
                    </a:p>
                  </a:txBody>
                  <a:tcPr marL="6350" marR="6350" marT="6350" marB="0"/>
                </a:tc>
                <a:tc>
                  <a:txBody>
                    <a:bodyPr/>
                    <a:lstStyle/>
                    <a:p>
                      <a:pPr algn="ctr" fontAlgn="ctr"/>
                      <a:r>
                        <a:rPr lang="en-US" sz="2000" u="none" strike="noStrike">
                          <a:effectLst/>
                        </a:rPr>
                        <a:t>12.50</a:t>
                      </a:r>
                      <a:endParaRPr lang="en-US" sz="2000" b="0" i="0" u="none" strike="noStrike">
                        <a:solidFill>
                          <a:srgbClr val="000000"/>
                        </a:solidFill>
                        <a:effectLst/>
                        <a:latin typeface="Calibri" charset="0"/>
                      </a:endParaRPr>
                    </a:p>
                  </a:txBody>
                  <a:tcPr marL="6350" marR="6350" marT="6350" marB="0" anchor="ctr"/>
                </a:tc>
                <a:tc rowSpan="3">
                  <a:txBody>
                    <a:bodyPr/>
                    <a:lstStyle/>
                    <a:p>
                      <a:pPr algn="ctr" fontAlgn="ctr"/>
                      <a:r>
                        <a:rPr lang="en-US" sz="2000" u="none" strike="noStrike" dirty="0">
                          <a:effectLst/>
                        </a:rPr>
                        <a:t>30%</a:t>
                      </a:r>
                      <a:endParaRPr lang="en-US" sz="2000" b="0" i="0" u="none" strike="noStrike" dirty="0">
                        <a:solidFill>
                          <a:srgbClr val="000000"/>
                        </a:solidFill>
                        <a:effectLst/>
                        <a:latin typeface="Calibri" charset="0"/>
                      </a:endParaRPr>
                    </a:p>
                  </a:txBody>
                  <a:tcPr marL="6350" marR="6350" marT="6350" marB="0" anchor="ctr"/>
                </a:tc>
                <a:tc rowSpan="5">
                  <a:txBody>
                    <a:bodyPr/>
                    <a:lstStyle/>
                    <a:p>
                      <a:pPr algn="ctr" fontAlgn="ctr"/>
                      <a:r>
                        <a:rPr lang="en-US" sz="2000" u="none" strike="noStrike">
                          <a:effectLst/>
                        </a:rPr>
                        <a:t>15%</a:t>
                      </a:r>
                      <a:endParaRPr lang="en-US" sz="2000" b="0" i="0" u="none" strike="noStrike">
                        <a:solidFill>
                          <a:srgbClr val="000000"/>
                        </a:solidFill>
                        <a:effectLst/>
                        <a:latin typeface="Calibri" charset="0"/>
                      </a:endParaRPr>
                    </a:p>
                  </a:txBody>
                  <a:tcPr marL="6350" marR="6350" marT="6350" marB="0" anchor="ctr"/>
                </a:tc>
                <a:tc rowSpan="5">
                  <a:txBody>
                    <a:bodyPr/>
                    <a:lstStyle/>
                    <a:p>
                      <a:pPr algn="ctr" fontAlgn="ctr"/>
                      <a:r>
                        <a:rPr lang="en-US" sz="2000" u="none" strike="noStrike">
                          <a:effectLst/>
                        </a:rPr>
                        <a:t>1%</a:t>
                      </a:r>
                      <a:endParaRPr lang="en-US" sz="2000" b="0" i="0" u="none" strike="noStrike">
                        <a:solidFill>
                          <a:srgbClr val="000000"/>
                        </a:solidFill>
                        <a:effectLst/>
                        <a:latin typeface="Calibri" charset="0"/>
                      </a:endParaRPr>
                    </a:p>
                  </a:txBody>
                  <a:tcPr marL="6350" marR="6350" marT="6350" marB="0" anchor="ctr"/>
                </a:tc>
              </a:tr>
              <a:tr h="561349">
                <a:tc>
                  <a:txBody>
                    <a:bodyPr/>
                    <a:lstStyle/>
                    <a:p>
                      <a:pPr algn="l" fontAlgn="t"/>
                      <a:r>
                        <a:rPr lang="en-US" sz="2000" u="none" strike="noStrike">
                          <a:effectLst/>
                        </a:rPr>
                        <a:t>Without filter, 12 stick pack</a:t>
                      </a:r>
                      <a:endParaRPr lang="en-US" sz="2000" b="1" i="0" u="none" strike="noStrike">
                        <a:solidFill>
                          <a:srgbClr val="000000"/>
                        </a:solidFill>
                        <a:effectLst/>
                        <a:latin typeface="Calibri" charset="0"/>
                      </a:endParaRPr>
                    </a:p>
                  </a:txBody>
                  <a:tcPr marL="6350" marR="6350" marT="6350" marB="0"/>
                </a:tc>
                <a:tc>
                  <a:txBody>
                    <a:bodyPr/>
                    <a:lstStyle/>
                    <a:p>
                      <a:pPr algn="ctr" fontAlgn="ctr"/>
                      <a:r>
                        <a:rPr lang="en-US" sz="2000" u="none" strike="noStrike" dirty="0">
                          <a:effectLst/>
                        </a:rPr>
                        <a:t>6.00</a:t>
                      </a:r>
                      <a:endParaRPr lang="en-US" sz="2000" b="0" i="0" u="none" strike="noStrike" dirty="0">
                        <a:solidFill>
                          <a:srgbClr val="000000"/>
                        </a:solidFill>
                        <a:effectLst/>
                        <a:latin typeface="Calibri" charset="0"/>
                      </a:endParaRPr>
                    </a:p>
                  </a:txBody>
                  <a:tcPr marL="6350" marR="6350" marT="635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839129">
                <a:tc>
                  <a:txBody>
                    <a:bodyPr/>
                    <a:lstStyle/>
                    <a:p>
                      <a:pPr algn="l" fontAlgn="t"/>
                      <a:r>
                        <a:rPr lang="en-US" sz="2000" u="none" strike="noStrike">
                          <a:effectLst/>
                        </a:rPr>
                        <a:t>Without filter, </a:t>
                      </a:r>
                      <a:br>
                        <a:rPr lang="en-US" sz="2000" u="none" strike="noStrike">
                          <a:effectLst/>
                        </a:rPr>
                      </a:br>
                      <a:r>
                        <a:rPr lang="en-US" sz="2000" u="none" strike="noStrike">
                          <a:effectLst/>
                        </a:rPr>
                        <a:t>8 stick pack</a:t>
                      </a:r>
                      <a:br>
                        <a:rPr lang="en-US" sz="2000" u="none" strike="noStrike">
                          <a:effectLst/>
                        </a:rPr>
                      </a:br>
                      <a:endParaRPr lang="en-US" sz="2000" b="1" i="0" u="none" strike="noStrike">
                        <a:solidFill>
                          <a:srgbClr val="000000"/>
                        </a:solidFill>
                        <a:effectLst/>
                        <a:latin typeface="Calibri" charset="0"/>
                      </a:endParaRPr>
                    </a:p>
                  </a:txBody>
                  <a:tcPr marL="6350" marR="6350" marT="6350" marB="0"/>
                </a:tc>
                <a:tc>
                  <a:txBody>
                    <a:bodyPr/>
                    <a:lstStyle/>
                    <a:p>
                      <a:pPr algn="ctr" fontAlgn="ctr"/>
                      <a:r>
                        <a:rPr lang="en-US" sz="2000" u="none" strike="noStrike" dirty="0">
                          <a:effectLst/>
                        </a:rPr>
                        <a:t>4.00</a:t>
                      </a:r>
                      <a:endParaRPr lang="en-US" sz="2000" b="0" i="0" u="none" strike="noStrike" dirty="0">
                        <a:solidFill>
                          <a:srgbClr val="000000"/>
                        </a:solidFill>
                        <a:effectLst/>
                        <a:latin typeface="Calibri" charset="0"/>
                      </a:endParaRPr>
                    </a:p>
                  </a:txBody>
                  <a:tcPr marL="6350" marR="6350" marT="635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839129">
                <a:tc>
                  <a:txBody>
                    <a:bodyPr/>
                    <a:lstStyle/>
                    <a:p>
                      <a:pPr algn="l" fontAlgn="t"/>
                      <a:r>
                        <a:rPr lang="en-US" sz="2000" u="none" strike="noStrike">
                          <a:effectLst/>
                        </a:rPr>
                        <a:t>With filter, </a:t>
                      </a:r>
                      <a:br>
                        <a:rPr lang="en-US" sz="2000" u="none" strike="noStrike">
                          <a:effectLst/>
                        </a:rPr>
                      </a:br>
                      <a:r>
                        <a:rPr lang="en-US" sz="2000" u="none" strike="noStrike">
                          <a:effectLst/>
                        </a:rPr>
                        <a:t>20 stick pack</a:t>
                      </a:r>
                      <a:br>
                        <a:rPr lang="en-US" sz="2000" u="none" strike="noStrike">
                          <a:effectLst/>
                        </a:rPr>
                      </a:br>
                      <a:endParaRPr lang="en-US" sz="2000" b="1" i="0" u="none" strike="noStrike">
                        <a:solidFill>
                          <a:srgbClr val="000000"/>
                        </a:solidFill>
                        <a:effectLst/>
                        <a:latin typeface="Calibri" charset="0"/>
                      </a:endParaRPr>
                    </a:p>
                  </a:txBody>
                  <a:tcPr marL="6350" marR="6350" marT="6350" marB="0"/>
                </a:tc>
                <a:tc>
                  <a:txBody>
                    <a:bodyPr/>
                    <a:lstStyle/>
                    <a:p>
                      <a:pPr algn="ctr" fontAlgn="ctr"/>
                      <a:r>
                        <a:rPr lang="en-US" sz="2000" u="none" strike="noStrike">
                          <a:effectLst/>
                        </a:rPr>
                        <a:t>12.00</a:t>
                      </a:r>
                      <a:endParaRPr lang="en-US" sz="2000" b="0" i="0" u="none" strike="noStrike">
                        <a:solidFill>
                          <a:srgbClr val="000000"/>
                        </a:solidFill>
                        <a:effectLst/>
                        <a:latin typeface="Calibri" charset="0"/>
                      </a:endParaRPr>
                    </a:p>
                  </a:txBody>
                  <a:tcPr marL="6350" marR="6350" marT="6350" marB="0" anchor="ctr"/>
                </a:tc>
                <a:tc rowSpan="2">
                  <a:txBody>
                    <a:bodyPr/>
                    <a:lstStyle/>
                    <a:p>
                      <a:pPr algn="ctr" fontAlgn="ctr"/>
                      <a:r>
                        <a:rPr lang="en-US" sz="2000" u="none" strike="noStrike" dirty="0">
                          <a:effectLst/>
                        </a:rPr>
                        <a:t>35%</a:t>
                      </a:r>
                      <a:endParaRPr lang="en-US" sz="2000" b="0" i="0" u="none" strike="noStrike" dirty="0">
                        <a:solidFill>
                          <a:srgbClr val="000000"/>
                        </a:solidFill>
                        <a:effectLst/>
                        <a:latin typeface="Calibri" charset="0"/>
                      </a:endParaRPr>
                    </a:p>
                  </a:txBody>
                  <a:tcPr marL="6350" marR="6350" marT="6350" marB="0" anchor="ctr"/>
                </a:tc>
                <a:tc vMerge="1">
                  <a:txBody>
                    <a:bodyPr/>
                    <a:lstStyle/>
                    <a:p>
                      <a:endParaRPr lang="en-US"/>
                    </a:p>
                  </a:txBody>
                  <a:tcPr/>
                </a:tc>
                <a:tc vMerge="1">
                  <a:txBody>
                    <a:bodyPr/>
                    <a:lstStyle/>
                    <a:p>
                      <a:endParaRPr lang="en-US"/>
                    </a:p>
                  </a:txBody>
                  <a:tcPr/>
                </a:tc>
              </a:tr>
              <a:tr h="839129">
                <a:tc>
                  <a:txBody>
                    <a:bodyPr/>
                    <a:lstStyle/>
                    <a:p>
                      <a:pPr algn="l" fontAlgn="t"/>
                      <a:r>
                        <a:rPr lang="en-US" sz="2000" u="none" strike="noStrike" dirty="0">
                          <a:effectLst/>
                        </a:rPr>
                        <a:t>With filter, </a:t>
                      </a:r>
                      <a:br>
                        <a:rPr lang="en-US" sz="2000" u="none" strike="noStrike" dirty="0">
                          <a:effectLst/>
                        </a:rPr>
                      </a:br>
                      <a:r>
                        <a:rPr lang="en-US" sz="2000" u="none" strike="noStrike" dirty="0">
                          <a:effectLst/>
                        </a:rPr>
                        <a:t>10 stick pack</a:t>
                      </a:r>
                      <a:br>
                        <a:rPr lang="en-US" sz="2000" u="none" strike="noStrike" dirty="0">
                          <a:effectLst/>
                        </a:rPr>
                      </a:br>
                      <a:endParaRPr lang="en-US" sz="2000" b="1" i="0" u="none" strike="noStrike" dirty="0">
                        <a:solidFill>
                          <a:srgbClr val="000000"/>
                        </a:solidFill>
                        <a:effectLst/>
                        <a:latin typeface="Calibri" charset="0"/>
                      </a:endParaRPr>
                    </a:p>
                  </a:txBody>
                  <a:tcPr marL="6350" marR="6350" marT="6350" marB="0"/>
                </a:tc>
                <a:tc>
                  <a:txBody>
                    <a:bodyPr/>
                    <a:lstStyle/>
                    <a:p>
                      <a:pPr algn="ctr" fontAlgn="ctr"/>
                      <a:r>
                        <a:rPr lang="en-US" sz="2000" u="none" strike="noStrike" dirty="0">
                          <a:effectLst/>
                        </a:rPr>
                        <a:t>6.00</a:t>
                      </a:r>
                      <a:endParaRPr lang="en-US" sz="2000" b="0" i="0" u="none" strike="noStrike" dirty="0">
                        <a:solidFill>
                          <a:srgbClr val="000000"/>
                        </a:solidFill>
                        <a:effectLst/>
                        <a:latin typeface="Calibri" charset="0"/>
                      </a:endParaRPr>
                    </a:p>
                  </a:txBody>
                  <a:tcPr marL="6350" marR="6350" marT="6350" marB="0" anchor="ctr"/>
                </a:tc>
                <a:tc vMerge="1">
                  <a:txBody>
                    <a:bodyPr/>
                    <a:lstStyle/>
                    <a:p>
                      <a:endParaRPr lang="en-US"/>
                    </a:p>
                  </a:txBody>
                  <a:tcPr/>
                </a:tc>
                <a:tc vMerge="1">
                  <a:txBody>
                    <a:bodyPr/>
                    <a:lstStyle/>
                    <a:p>
                      <a:endParaRPr lang="en-US"/>
                    </a:p>
                  </a:txBody>
                  <a:tcPr/>
                </a:tc>
                <a:tc vMerge="1">
                  <a:txBody>
                    <a:bodyPr/>
                    <a:lstStyle/>
                    <a:p>
                      <a:endParaRPr lang="en-US"/>
                    </a:p>
                  </a:txBody>
                  <a:tcPr/>
                </a:tc>
              </a:tr>
              <a:tr h="283568">
                <a:tc gridSpan="5">
                  <a:txBody>
                    <a:bodyPr/>
                    <a:lstStyle/>
                    <a:p>
                      <a:pPr algn="l" fontAlgn="t"/>
                      <a:endParaRPr lang="en-US" sz="1800" b="0" i="0" u="none" strike="noStrike" dirty="0">
                        <a:solidFill>
                          <a:srgbClr val="000000"/>
                        </a:solidFill>
                        <a:effectLst/>
                        <a:latin typeface="Calibri" charset="0"/>
                      </a:endParaRPr>
                    </a:p>
                  </a:txBody>
                  <a:tcPr marL="6350" marR="6350" marT="635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7450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BD274F47-AD80-4159-903E-76FD1AD1BC14}"/>
              </a:ext>
            </a:extLst>
          </p:cNvPr>
          <p:cNvSpPr>
            <a:spLocks noGrp="1"/>
          </p:cNvSpPr>
          <p:nvPr>
            <p:ph type="ctrTitle"/>
          </p:nvPr>
        </p:nvSpPr>
        <p:spPr/>
        <p:txBody>
          <a:bodyPr/>
          <a:lstStyle/>
          <a:p>
            <a:r>
              <a:rPr lang="en-US" dirty="0" smtClean="0"/>
              <a:t>Outline of Presentation </a:t>
            </a:r>
            <a:endParaRPr lang="en-US" dirty="0"/>
          </a:p>
        </p:txBody>
      </p:sp>
      <p:sp>
        <p:nvSpPr>
          <p:cNvPr id="4" name="Content Placeholder 3">
            <a:extLst>
              <a:ext uri="{FF2B5EF4-FFF2-40B4-BE49-F238E27FC236}">
                <a16:creationId xmlns="" xmlns:a16="http://schemas.microsoft.com/office/drawing/2014/main" id="{A0EDEE64-A6B8-43B9-B8D5-DA394DE3EF1A}"/>
              </a:ext>
            </a:extLst>
          </p:cNvPr>
          <p:cNvSpPr>
            <a:spLocks noGrp="1"/>
          </p:cNvSpPr>
          <p:nvPr>
            <p:ph idx="1"/>
          </p:nvPr>
        </p:nvSpPr>
        <p:spPr/>
        <p:txBody>
          <a:bodyPr/>
          <a:lstStyle/>
          <a:p>
            <a:pPr lvl="1"/>
            <a:r>
              <a:rPr lang="en-US" dirty="0"/>
              <a:t>Understanding the tax base</a:t>
            </a:r>
          </a:p>
          <a:p>
            <a:pPr lvl="1"/>
            <a:r>
              <a:rPr lang="en-US" dirty="0"/>
              <a:t>Different structures, different </a:t>
            </a:r>
            <a:r>
              <a:rPr lang="en-US" dirty="0" smtClean="0"/>
              <a:t>effects</a:t>
            </a:r>
            <a:endParaRPr lang="en-US" dirty="0"/>
          </a:p>
          <a:p>
            <a:pPr lvl="1"/>
            <a:r>
              <a:rPr lang="en-US" dirty="0" smtClean="0"/>
              <a:t>Recommendations</a:t>
            </a:r>
            <a:endParaRPr lang="en-US" dirty="0"/>
          </a:p>
        </p:txBody>
      </p:sp>
    </p:spTree>
    <p:extLst>
      <p:ext uri="{BB962C8B-B14F-4D97-AF65-F5344CB8AC3E}">
        <p14:creationId xmlns:p14="http://schemas.microsoft.com/office/powerpoint/2010/main" val="620827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Smokeless tobacco (</a:t>
            </a:r>
            <a:r>
              <a:rPr lang="en-US" dirty="0" err="1" smtClean="0"/>
              <a:t>gul</a:t>
            </a:r>
            <a:r>
              <a:rPr lang="en-US" dirty="0" smtClean="0"/>
              <a:t>, </a:t>
            </a:r>
            <a:r>
              <a:rPr lang="en-US" dirty="0" err="1" smtClean="0"/>
              <a:t>jarda</a:t>
            </a:r>
            <a:r>
              <a:rPr lang="en-US" dirty="0" smtClean="0"/>
              <a:t>)</a:t>
            </a:r>
            <a:endParaRPr lang="en-US" dirty="0"/>
          </a:p>
        </p:txBody>
      </p:sp>
      <p:graphicFrame>
        <p:nvGraphicFramePr>
          <p:cNvPr id="4" name="Content Placeholder 3"/>
          <p:cNvGraphicFramePr>
            <a:graphicFrameLocks noGrp="1"/>
          </p:cNvGraphicFramePr>
          <p:nvPr>
            <p:ph idx="1"/>
            <p:extLst/>
          </p:nvPr>
        </p:nvGraphicFramePr>
        <p:xfrm>
          <a:off x="228600" y="1752600"/>
          <a:ext cx="8686800" cy="2038725"/>
        </p:xfrm>
        <a:graphic>
          <a:graphicData uri="http://schemas.openxmlformats.org/drawingml/2006/table">
            <a:tbl>
              <a:tblPr>
                <a:tableStyleId>{5940675A-B579-460E-94D1-54222C63F5DA}</a:tableStyleId>
              </a:tblPr>
              <a:tblGrid>
                <a:gridCol w="1052226"/>
                <a:gridCol w="1786016"/>
                <a:gridCol w="995527"/>
                <a:gridCol w="995527"/>
                <a:gridCol w="1105629"/>
                <a:gridCol w="1061456"/>
                <a:gridCol w="901908"/>
                <a:gridCol w="788511"/>
              </a:tblGrid>
              <a:tr h="507404">
                <a:tc>
                  <a:txBody>
                    <a:bodyPr/>
                    <a:lstStyle/>
                    <a:p>
                      <a:pPr marL="0" marR="0">
                        <a:lnSpc>
                          <a:spcPct val="115000"/>
                        </a:lnSpc>
                        <a:spcBef>
                          <a:spcPts val="0"/>
                        </a:spcBef>
                        <a:spcAft>
                          <a:spcPts val="0"/>
                        </a:spcAft>
                      </a:pPr>
                      <a:r>
                        <a:rPr lang="en-US" sz="1600" b="1" dirty="0"/>
                        <a:t>Product </a:t>
                      </a:r>
                      <a:endParaRPr lang="en-US" sz="1600" b="1" dirty="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b="1" dirty="0"/>
                        <a:t>Tax base (Taka) </a:t>
                      </a:r>
                      <a:endParaRPr lang="en-US" sz="1600" b="1" dirty="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b="1" dirty="0" smtClean="0"/>
                        <a:t>2012-13</a:t>
                      </a:r>
                      <a:endParaRPr lang="en-US" sz="1600" b="1" dirty="0">
                        <a:latin typeface="+mn-lt"/>
                        <a:ea typeface="Calibri"/>
                        <a:cs typeface="Times New Roman"/>
                      </a:endParaRPr>
                    </a:p>
                  </a:txBody>
                  <a:tcPr marL="67456" marR="67456" marT="9369"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1" dirty="0" smtClean="0"/>
                        <a:t>2013-14 </a:t>
                      </a:r>
                      <a:endParaRPr lang="en-US" sz="1600" b="1" dirty="0" smtClean="0">
                        <a:latin typeface="+mn-lt"/>
                        <a:ea typeface="Calibri"/>
                        <a:cs typeface="Times New Roman"/>
                      </a:endParaRPr>
                    </a:p>
                    <a:p>
                      <a:pPr marL="0" marR="0">
                        <a:lnSpc>
                          <a:spcPct val="115000"/>
                        </a:lnSpc>
                        <a:spcBef>
                          <a:spcPts val="0"/>
                        </a:spcBef>
                        <a:spcAft>
                          <a:spcPts val="0"/>
                        </a:spcAft>
                      </a:pPr>
                      <a:endParaRPr lang="en-US" sz="1600" b="1" dirty="0">
                        <a:latin typeface="Calibri"/>
                        <a:ea typeface="Calibri"/>
                        <a:cs typeface="Times New Roman"/>
                      </a:endParaRPr>
                    </a:p>
                  </a:txBody>
                  <a:tcPr marL="67456" marR="67456" marT="9369"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1" dirty="0" smtClean="0"/>
                        <a:t>2014-15 </a:t>
                      </a:r>
                      <a:endParaRPr lang="en-US" sz="1600" b="1" dirty="0" smtClean="0">
                        <a:latin typeface="+mn-lt"/>
                        <a:ea typeface="Calibri"/>
                        <a:cs typeface="Times New Roman"/>
                      </a:endParaRPr>
                    </a:p>
                    <a:p>
                      <a:pPr marL="0" marR="0">
                        <a:lnSpc>
                          <a:spcPct val="115000"/>
                        </a:lnSpc>
                        <a:spcBef>
                          <a:spcPts val="0"/>
                        </a:spcBef>
                        <a:spcAft>
                          <a:spcPts val="0"/>
                        </a:spcAft>
                      </a:pPr>
                      <a:endParaRPr lang="en-US" sz="1600" b="1" dirty="0">
                        <a:latin typeface="Calibri"/>
                        <a:ea typeface="Calibri"/>
                        <a:cs typeface="Times New Roman"/>
                      </a:endParaRPr>
                    </a:p>
                  </a:txBody>
                  <a:tcPr marL="67456" marR="67456" marT="9369"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b="1" dirty="0" smtClean="0"/>
                        <a:t>2015-16 </a:t>
                      </a:r>
                      <a:endParaRPr lang="en-US" sz="1600" b="1" dirty="0" smtClean="0">
                        <a:latin typeface="+mn-lt"/>
                        <a:ea typeface="Calibri"/>
                        <a:cs typeface="Times New Roman"/>
                      </a:endParaRPr>
                    </a:p>
                    <a:p>
                      <a:pPr marL="0" marR="0">
                        <a:lnSpc>
                          <a:spcPct val="115000"/>
                        </a:lnSpc>
                        <a:spcBef>
                          <a:spcPts val="0"/>
                        </a:spcBef>
                        <a:spcAft>
                          <a:spcPts val="0"/>
                        </a:spcAft>
                      </a:pPr>
                      <a:endParaRPr lang="en-US" sz="1600" b="1" dirty="0">
                        <a:latin typeface="Calibri"/>
                        <a:ea typeface="Calibri"/>
                        <a:cs typeface="Times New Roman"/>
                      </a:endParaRPr>
                    </a:p>
                  </a:txBody>
                  <a:tcPr marL="67456" marR="67456" marT="9369" marB="0">
                    <a:solidFill>
                      <a:schemeClr val="bg1"/>
                    </a:solidFill>
                  </a:tcPr>
                </a:tc>
                <a:tc>
                  <a:txBody>
                    <a:bodyPr/>
                    <a:lstStyle/>
                    <a:p>
                      <a:pPr marL="0" marR="0">
                        <a:lnSpc>
                          <a:spcPct val="115000"/>
                        </a:lnSpc>
                        <a:spcBef>
                          <a:spcPts val="0"/>
                        </a:spcBef>
                        <a:spcAft>
                          <a:spcPts val="0"/>
                        </a:spcAft>
                      </a:pPr>
                      <a:r>
                        <a:rPr lang="en-US" sz="1600" b="1" dirty="0" smtClean="0">
                          <a:latin typeface="Calibri"/>
                          <a:ea typeface="Calibri"/>
                          <a:cs typeface="Times New Roman"/>
                        </a:rPr>
                        <a:t>2016-17</a:t>
                      </a:r>
                      <a:endParaRPr lang="en-US" sz="1600" b="1" dirty="0">
                        <a:latin typeface="Calibri"/>
                        <a:ea typeface="Calibri"/>
                        <a:cs typeface="Times New Roman"/>
                      </a:endParaRPr>
                    </a:p>
                  </a:txBody>
                  <a:tcPr marL="67456" marR="67456" marT="9369" marB="0">
                    <a:solidFill>
                      <a:schemeClr val="accent2">
                        <a:lumMod val="60000"/>
                        <a:lumOff val="40000"/>
                      </a:schemeClr>
                    </a:solidFill>
                  </a:tcPr>
                </a:tc>
                <a:tc>
                  <a:txBody>
                    <a:bodyPr/>
                    <a:lstStyle/>
                    <a:p>
                      <a:pPr marL="0" marR="0">
                        <a:lnSpc>
                          <a:spcPct val="115000"/>
                        </a:lnSpc>
                        <a:spcBef>
                          <a:spcPts val="0"/>
                        </a:spcBef>
                        <a:spcAft>
                          <a:spcPts val="0"/>
                        </a:spcAft>
                      </a:pPr>
                      <a:r>
                        <a:rPr lang="en-US" sz="1600" b="1" dirty="0"/>
                        <a:t>  </a:t>
                      </a:r>
                      <a:endParaRPr lang="en-US" sz="1600" b="1" dirty="0">
                        <a:latin typeface="Calibri"/>
                        <a:ea typeface="Calibri"/>
                        <a:cs typeface="Times New Roman"/>
                      </a:endParaRPr>
                    </a:p>
                  </a:txBody>
                  <a:tcPr marL="67456" marR="67456" marT="9369" marB="0">
                    <a:solidFill>
                      <a:schemeClr val="accent2">
                        <a:lumMod val="60000"/>
                        <a:lumOff val="40000"/>
                      </a:schemeClr>
                    </a:solidFill>
                  </a:tcPr>
                </a:tc>
              </a:tr>
              <a:tr h="328122">
                <a:tc>
                  <a:txBody>
                    <a:bodyPr/>
                    <a:lstStyle/>
                    <a:p>
                      <a:pPr marL="0" marR="0">
                        <a:lnSpc>
                          <a:spcPct val="115000"/>
                        </a:lnSpc>
                        <a:spcBef>
                          <a:spcPts val="0"/>
                        </a:spcBef>
                        <a:spcAft>
                          <a:spcPts val="0"/>
                        </a:spcAft>
                      </a:pPr>
                      <a:r>
                        <a:rPr lang="en-US" sz="1600" b="1"/>
                        <a:t>  </a:t>
                      </a:r>
                      <a:endParaRPr lang="en-US" sz="1600" b="1">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b="1"/>
                        <a:t>  </a:t>
                      </a:r>
                      <a:endParaRPr lang="en-US" sz="1600" b="1">
                        <a:latin typeface="Calibri"/>
                        <a:ea typeface="Calibri"/>
                        <a:cs typeface="Times New Roman"/>
                      </a:endParaRPr>
                    </a:p>
                  </a:txBody>
                  <a:tcPr marL="67456" marR="67456" marT="9369" marB="0"/>
                </a:tc>
                <a:tc gridSpan="5">
                  <a:txBody>
                    <a:bodyPr/>
                    <a:lstStyle/>
                    <a:p>
                      <a:pPr marL="0" marR="0" algn="ctr">
                        <a:lnSpc>
                          <a:spcPct val="115000"/>
                        </a:lnSpc>
                        <a:spcBef>
                          <a:spcPts val="0"/>
                        </a:spcBef>
                        <a:spcAft>
                          <a:spcPts val="0"/>
                        </a:spcAft>
                      </a:pPr>
                      <a:r>
                        <a:rPr lang="en-US" sz="1600" b="1" dirty="0"/>
                        <a:t> Supplementary Duty*  </a:t>
                      </a:r>
                      <a:endParaRPr lang="en-US" sz="1600" b="1" dirty="0">
                        <a:latin typeface="Calibri"/>
                        <a:ea typeface="Calibri"/>
                        <a:cs typeface="Times New Roman"/>
                      </a:endParaRPr>
                    </a:p>
                  </a:txBody>
                  <a:tcPr marL="67456" marR="67456" marT="9369" marB="0">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600" b="1" dirty="0"/>
                        <a:t>VAT* </a:t>
                      </a:r>
                      <a:endParaRPr lang="en-US" sz="1600" b="1" dirty="0">
                        <a:latin typeface="Calibri"/>
                        <a:ea typeface="Calibri"/>
                        <a:cs typeface="Times New Roman"/>
                      </a:endParaRPr>
                    </a:p>
                  </a:txBody>
                  <a:tcPr marL="67456" marR="67456" marT="9369" marB="0">
                    <a:solidFill>
                      <a:schemeClr val="accent2">
                        <a:lumMod val="60000"/>
                        <a:lumOff val="40000"/>
                      </a:schemeClr>
                    </a:solidFill>
                  </a:tcPr>
                </a:tc>
              </a:tr>
              <a:tr h="534737">
                <a:tc>
                  <a:txBody>
                    <a:bodyPr/>
                    <a:lstStyle/>
                    <a:p>
                      <a:pPr marL="0" marR="0">
                        <a:lnSpc>
                          <a:spcPct val="115000"/>
                        </a:lnSpc>
                        <a:spcBef>
                          <a:spcPts val="0"/>
                        </a:spcBef>
                        <a:spcAft>
                          <a:spcPts val="0"/>
                        </a:spcAft>
                      </a:pPr>
                      <a:r>
                        <a:rPr lang="en-US" sz="1600" dirty="0"/>
                        <a:t> </a:t>
                      </a:r>
                      <a:r>
                        <a:rPr lang="en-US" sz="1600" dirty="0" err="1"/>
                        <a:t>Jarda</a:t>
                      </a:r>
                      <a:endParaRPr lang="en-US" sz="1600" dirty="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a:t> Ex-factory price </a:t>
                      </a:r>
                      <a:endParaRPr lang="en-US" sz="160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dirty="0"/>
                        <a:t> 30% </a:t>
                      </a:r>
                      <a:endParaRPr lang="en-US" sz="1600" dirty="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a:t> 30% </a:t>
                      </a:r>
                      <a:endParaRPr lang="en-US" sz="160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dirty="0"/>
                        <a:t> </a:t>
                      </a:r>
                      <a:r>
                        <a:rPr lang="en-US" sz="1600" dirty="0" smtClean="0"/>
                        <a:t>60</a:t>
                      </a:r>
                      <a:r>
                        <a:rPr lang="en-US" sz="1600" dirty="0"/>
                        <a:t>% </a:t>
                      </a:r>
                      <a:endParaRPr lang="en-US" sz="1600" dirty="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dirty="0"/>
                        <a:t> 60%</a:t>
                      </a:r>
                    </a:p>
                    <a:p>
                      <a:pPr marL="0" marR="0">
                        <a:lnSpc>
                          <a:spcPct val="115000"/>
                        </a:lnSpc>
                        <a:spcBef>
                          <a:spcPts val="0"/>
                        </a:spcBef>
                        <a:spcAft>
                          <a:spcPts val="0"/>
                        </a:spcAft>
                      </a:pPr>
                      <a:r>
                        <a:rPr lang="en-US" sz="1600" dirty="0"/>
                        <a:t>  </a:t>
                      </a:r>
                      <a:endParaRPr lang="en-US" sz="1600" dirty="0">
                        <a:latin typeface="Calibri"/>
                        <a:ea typeface="Calibri"/>
                        <a:cs typeface="Times New Roman"/>
                      </a:endParaRPr>
                    </a:p>
                  </a:txBody>
                  <a:tcPr marL="67456" marR="67456" marT="9369" marB="0">
                    <a:solidFill>
                      <a:schemeClr val="bg1"/>
                    </a:solidFill>
                  </a:tcPr>
                </a:tc>
                <a:tc>
                  <a:txBody>
                    <a:bodyPr/>
                    <a:lstStyle/>
                    <a:p>
                      <a:pPr marL="0" marR="0">
                        <a:lnSpc>
                          <a:spcPct val="115000"/>
                        </a:lnSpc>
                        <a:spcBef>
                          <a:spcPts val="0"/>
                        </a:spcBef>
                        <a:spcAft>
                          <a:spcPts val="0"/>
                        </a:spcAft>
                      </a:pPr>
                      <a:r>
                        <a:rPr lang="en-US" sz="1600" dirty="0"/>
                        <a:t> </a:t>
                      </a:r>
                      <a:r>
                        <a:rPr lang="en-US" sz="1600" dirty="0" smtClean="0"/>
                        <a:t>100</a:t>
                      </a:r>
                      <a:r>
                        <a:rPr lang="en-US" sz="1600" dirty="0"/>
                        <a:t>% </a:t>
                      </a:r>
                      <a:endParaRPr lang="en-US" sz="1600" dirty="0">
                        <a:latin typeface="Calibri"/>
                        <a:ea typeface="Calibri"/>
                        <a:cs typeface="Times New Roman"/>
                      </a:endParaRPr>
                    </a:p>
                  </a:txBody>
                  <a:tcPr marL="67456" marR="67456" marT="9369" marB="0">
                    <a:solidFill>
                      <a:schemeClr val="accent2">
                        <a:lumMod val="60000"/>
                        <a:lumOff val="40000"/>
                      </a:schemeClr>
                    </a:solidFill>
                  </a:tcPr>
                </a:tc>
                <a:tc rowSpan="2">
                  <a:txBody>
                    <a:bodyPr/>
                    <a:lstStyle/>
                    <a:p>
                      <a:pPr marL="0" marR="0">
                        <a:lnSpc>
                          <a:spcPct val="115000"/>
                        </a:lnSpc>
                        <a:spcBef>
                          <a:spcPts val="0"/>
                        </a:spcBef>
                        <a:spcAft>
                          <a:spcPts val="0"/>
                        </a:spcAft>
                      </a:pPr>
                      <a:r>
                        <a:rPr lang="en-US" sz="1600" dirty="0"/>
                        <a:t> </a:t>
                      </a:r>
                    </a:p>
                    <a:p>
                      <a:pPr marL="0" marR="0">
                        <a:lnSpc>
                          <a:spcPct val="115000"/>
                        </a:lnSpc>
                        <a:spcBef>
                          <a:spcPts val="0"/>
                        </a:spcBef>
                        <a:spcAft>
                          <a:spcPts val="0"/>
                        </a:spcAft>
                      </a:pPr>
                      <a:r>
                        <a:rPr lang="en-US" sz="1600" dirty="0"/>
                        <a:t> </a:t>
                      </a:r>
                    </a:p>
                    <a:p>
                      <a:pPr marL="0" marR="0">
                        <a:lnSpc>
                          <a:spcPct val="115000"/>
                        </a:lnSpc>
                        <a:spcBef>
                          <a:spcPts val="0"/>
                        </a:spcBef>
                        <a:spcAft>
                          <a:spcPts val="0"/>
                        </a:spcAft>
                      </a:pPr>
                      <a:r>
                        <a:rPr lang="en-US" sz="1600" dirty="0"/>
                        <a:t>15% </a:t>
                      </a:r>
                      <a:endParaRPr lang="en-US" sz="1600" dirty="0">
                        <a:latin typeface="Calibri"/>
                        <a:ea typeface="Calibri"/>
                        <a:cs typeface="Times New Roman"/>
                      </a:endParaRPr>
                    </a:p>
                  </a:txBody>
                  <a:tcPr marL="67456" marR="67456" marT="9369" marB="0">
                    <a:solidFill>
                      <a:schemeClr val="accent2">
                        <a:lumMod val="60000"/>
                        <a:lumOff val="40000"/>
                      </a:schemeClr>
                    </a:solidFill>
                  </a:tcPr>
                </a:tc>
              </a:tr>
              <a:tr h="534737">
                <a:tc>
                  <a:txBody>
                    <a:bodyPr/>
                    <a:lstStyle/>
                    <a:p>
                      <a:pPr marL="0" marR="0">
                        <a:lnSpc>
                          <a:spcPct val="115000"/>
                        </a:lnSpc>
                        <a:spcBef>
                          <a:spcPts val="0"/>
                        </a:spcBef>
                        <a:spcAft>
                          <a:spcPts val="0"/>
                        </a:spcAft>
                      </a:pPr>
                      <a:r>
                        <a:rPr lang="en-US" sz="1600"/>
                        <a:t> Gul </a:t>
                      </a:r>
                    </a:p>
                    <a:p>
                      <a:pPr marL="0" marR="0">
                        <a:lnSpc>
                          <a:spcPct val="115000"/>
                        </a:lnSpc>
                        <a:spcBef>
                          <a:spcPts val="0"/>
                        </a:spcBef>
                        <a:spcAft>
                          <a:spcPts val="0"/>
                        </a:spcAft>
                      </a:pPr>
                      <a:r>
                        <a:rPr lang="en-US" sz="1600"/>
                        <a:t>  </a:t>
                      </a:r>
                      <a:endParaRPr lang="en-US" sz="160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a:t> Ex-factory price </a:t>
                      </a:r>
                      <a:endParaRPr lang="en-US" sz="160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a:t> 30% </a:t>
                      </a:r>
                      <a:endParaRPr lang="en-US" sz="160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a:t> 30% </a:t>
                      </a:r>
                      <a:endParaRPr lang="en-US" sz="160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dirty="0"/>
                        <a:t> </a:t>
                      </a:r>
                      <a:r>
                        <a:rPr lang="en-US" sz="1600" dirty="0" smtClean="0"/>
                        <a:t>60</a:t>
                      </a:r>
                      <a:r>
                        <a:rPr lang="en-US" sz="1600" dirty="0"/>
                        <a:t>% </a:t>
                      </a:r>
                      <a:endParaRPr lang="en-US" sz="1600" dirty="0">
                        <a:latin typeface="Calibri"/>
                        <a:ea typeface="Calibri"/>
                        <a:cs typeface="Times New Roman"/>
                      </a:endParaRPr>
                    </a:p>
                  </a:txBody>
                  <a:tcPr marL="67456" marR="67456" marT="9369" marB="0"/>
                </a:tc>
                <a:tc>
                  <a:txBody>
                    <a:bodyPr/>
                    <a:lstStyle/>
                    <a:p>
                      <a:pPr marL="0" marR="0">
                        <a:lnSpc>
                          <a:spcPct val="115000"/>
                        </a:lnSpc>
                        <a:spcBef>
                          <a:spcPts val="0"/>
                        </a:spcBef>
                        <a:spcAft>
                          <a:spcPts val="0"/>
                        </a:spcAft>
                      </a:pPr>
                      <a:r>
                        <a:rPr lang="en-US" sz="1600" dirty="0"/>
                        <a:t> 60% </a:t>
                      </a:r>
                      <a:endParaRPr lang="en-US" sz="1600" dirty="0">
                        <a:latin typeface="Calibri"/>
                        <a:ea typeface="Calibri"/>
                        <a:cs typeface="Times New Roman"/>
                      </a:endParaRPr>
                    </a:p>
                  </a:txBody>
                  <a:tcPr marL="67456" marR="67456" marT="9369" marB="0">
                    <a:solidFill>
                      <a:schemeClr val="bg1"/>
                    </a:solidFill>
                  </a:tcPr>
                </a:tc>
                <a:tc>
                  <a:txBody>
                    <a:bodyPr/>
                    <a:lstStyle/>
                    <a:p>
                      <a:pPr marL="0" marR="0">
                        <a:lnSpc>
                          <a:spcPct val="115000"/>
                        </a:lnSpc>
                        <a:spcBef>
                          <a:spcPts val="0"/>
                        </a:spcBef>
                        <a:spcAft>
                          <a:spcPts val="0"/>
                        </a:spcAft>
                      </a:pPr>
                      <a:r>
                        <a:rPr lang="en-US" sz="1600" dirty="0"/>
                        <a:t> </a:t>
                      </a:r>
                      <a:r>
                        <a:rPr lang="en-US" sz="1600" dirty="0" smtClean="0"/>
                        <a:t>10% </a:t>
                      </a:r>
                      <a:endParaRPr lang="en-US" sz="1600" dirty="0">
                        <a:latin typeface="Calibri"/>
                        <a:ea typeface="Calibri"/>
                        <a:cs typeface="Times New Roman"/>
                      </a:endParaRPr>
                    </a:p>
                  </a:txBody>
                  <a:tcPr marL="67456" marR="67456" marT="9369" marB="0">
                    <a:solidFill>
                      <a:schemeClr val="accent2">
                        <a:lumMod val="60000"/>
                        <a:lumOff val="40000"/>
                      </a:schemeClr>
                    </a:solidFill>
                  </a:tcPr>
                </a:tc>
                <a:tc vMerge="1">
                  <a:txBody>
                    <a:bodyPr/>
                    <a:lstStyle/>
                    <a:p>
                      <a:endParaRPr lang="en-US"/>
                    </a:p>
                  </a:txBody>
                  <a:tcPr/>
                </a:tc>
              </a:tr>
            </a:tbl>
          </a:graphicData>
        </a:graphic>
      </p:graphicFrame>
      <p:sp>
        <p:nvSpPr>
          <p:cNvPr id="5" name="Rectangle 4"/>
          <p:cNvSpPr/>
          <p:nvPr/>
        </p:nvSpPr>
        <p:spPr>
          <a:xfrm>
            <a:off x="228600" y="3810000"/>
            <a:ext cx="5029200" cy="369332"/>
          </a:xfrm>
          <a:prstGeom prst="rect">
            <a:avLst/>
          </a:prstGeom>
        </p:spPr>
        <p:txBody>
          <a:bodyPr wrap="square">
            <a:spAutoFit/>
          </a:bodyPr>
          <a:lstStyle/>
          <a:p>
            <a:r>
              <a:rPr lang="en-US" dirty="0" smtClean="0"/>
              <a:t>* Tax base: Ex-factory price</a:t>
            </a:r>
            <a:endParaRPr lang="en-US" dirty="0"/>
          </a:p>
        </p:txBody>
      </p:sp>
    </p:spTree>
    <p:extLst>
      <p:ext uri="{BB962C8B-B14F-4D97-AF65-F5344CB8AC3E}">
        <p14:creationId xmlns:p14="http://schemas.microsoft.com/office/powerpoint/2010/main" val="119990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a:noFill/>
          <a:ln>
            <a:noFill/>
          </a:ln>
        </p:spPr>
        <p:style>
          <a:lnRef idx="2">
            <a:schemeClr val="accent2"/>
          </a:lnRef>
          <a:fillRef idx="1">
            <a:schemeClr val="lt1"/>
          </a:fillRef>
          <a:effectRef idx="0">
            <a:schemeClr val="accent2"/>
          </a:effectRef>
          <a:fontRef idx="minor">
            <a:schemeClr val="dk1"/>
          </a:fontRef>
        </p:style>
        <p:txBody>
          <a:bodyPr>
            <a:normAutofit/>
          </a:bodyPr>
          <a:lstStyle/>
          <a:p>
            <a:r>
              <a:rPr lang="en-SG" dirty="0" smtClean="0"/>
              <a:t>Health Development Surcharge</a:t>
            </a:r>
            <a:endParaRPr lang="en-SG" dirty="0"/>
          </a:p>
        </p:txBody>
      </p:sp>
      <p:sp>
        <p:nvSpPr>
          <p:cNvPr id="3" name="Content Placeholder 2"/>
          <p:cNvSpPr>
            <a:spLocks noGrp="1"/>
          </p:cNvSpPr>
          <p:nvPr>
            <p:ph sz="quarter" idx="1"/>
          </p:nvPr>
        </p:nvSpPr>
        <p:spPr>
          <a:xfrm>
            <a:off x="304800" y="1524000"/>
            <a:ext cx="8461248" cy="4953000"/>
          </a:xfrm>
          <a:no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SG" dirty="0" smtClean="0"/>
              <a:t>A non-tax revenue of 1% as ‘health development surcharge’ was imposed for the first time in Bangladesh in 2014-15 on tobacco products</a:t>
            </a:r>
          </a:p>
        </p:txBody>
      </p:sp>
    </p:spTree>
    <p:extLst>
      <p:ext uri="{BB962C8B-B14F-4D97-AF65-F5344CB8AC3E}">
        <p14:creationId xmlns:p14="http://schemas.microsoft.com/office/powerpoint/2010/main" val="19991848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Complex tax structure </a:t>
            </a:r>
          </a:p>
          <a:p>
            <a:r>
              <a:rPr lang="en-US" dirty="0" smtClean="0"/>
              <a:t>Different tax base &amp; tiers</a:t>
            </a:r>
          </a:p>
          <a:p>
            <a:pPr lvl="1"/>
            <a:r>
              <a:rPr lang="en-US" dirty="0"/>
              <a:t>Cigarette: MRP and multiple tier (low, middle, high and premium)</a:t>
            </a:r>
          </a:p>
          <a:p>
            <a:pPr lvl="1"/>
            <a:r>
              <a:rPr lang="en-US" dirty="0" smtClean="0"/>
              <a:t>Bidi: Tariff value</a:t>
            </a:r>
          </a:p>
          <a:p>
            <a:pPr lvl="1"/>
            <a:r>
              <a:rPr lang="en-US" dirty="0" smtClean="0"/>
              <a:t>Smokeless: Ex factory price</a:t>
            </a:r>
          </a:p>
          <a:p>
            <a:r>
              <a:rPr lang="en-US" dirty="0" smtClean="0"/>
              <a:t>Very poor tax base</a:t>
            </a:r>
          </a:p>
          <a:p>
            <a:pPr lvl="0"/>
            <a:r>
              <a:rPr lang="en-US" dirty="0" smtClean="0"/>
              <a:t>Ad valorem tax pattern (SD)</a:t>
            </a:r>
          </a:p>
          <a:p>
            <a:r>
              <a:rPr lang="en-US" dirty="0" smtClean="0"/>
              <a:t>Yet to utilize the fund generated from surcharge</a:t>
            </a:r>
          </a:p>
        </p:txBody>
      </p:sp>
    </p:spTree>
    <p:extLst>
      <p:ext uri="{BB962C8B-B14F-4D97-AF65-F5344CB8AC3E}">
        <p14:creationId xmlns:p14="http://schemas.microsoft.com/office/powerpoint/2010/main" val="77143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9E8B92-5310-4696-8306-6F7092A42ABB}"/>
              </a:ext>
            </a:extLst>
          </p:cNvPr>
          <p:cNvSpPr>
            <a:spLocks noGrp="1"/>
          </p:cNvSpPr>
          <p:nvPr>
            <p:ph type="ctrTitle"/>
          </p:nvPr>
        </p:nvSpPr>
        <p:spPr/>
        <p:txBody>
          <a:bodyPr>
            <a:normAutofit fontScale="90000"/>
          </a:bodyPr>
          <a:lstStyle/>
          <a:p>
            <a:r>
              <a:rPr lang="en-US" dirty="0"/>
              <a:t>Switching from ad valorem to specific</a:t>
            </a:r>
          </a:p>
        </p:txBody>
      </p:sp>
      <p:sp>
        <p:nvSpPr>
          <p:cNvPr id="3" name="Content Placeholder 2">
            <a:extLst>
              <a:ext uri="{FF2B5EF4-FFF2-40B4-BE49-F238E27FC236}">
                <a16:creationId xmlns="" xmlns:a16="http://schemas.microsoft.com/office/drawing/2014/main" id="{DC924A92-DC77-4C22-B822-D201C70C50BB}"/>
              </a:ext>
            </a:extLst>
          </p:cNvPr>
          <p:cNvSpPr>
            <a:spLocks noGrp="1"/>
          </p:cNvSpPr>
          <p:nvPr>
            <p:ph idx="1"/>
          </p:nvPr>
        </p:nvSpPr>
        <p:spPr/>
        <p:txBody>
          <a:bodyPr>
            <a:normAutofit/>
          </a:bodyPr>
          <a:lstStyle/>
          <a:p>
            <a:r>
              <a:rPr lang="en-US" sz="2400" dirty="0"/>
              <a:t>Specific taxes are a more successful strategy for increasing government revenue and improving public health</a:t>
            </a:r>
          </a:p>
          <a:p>
            <a:endParaRPr lang="en-US" sz="2400" dirty="0"/>
          </a:p>
          <a:p>
            <a:r>
              <a:rPr lang="en-US" sz="2400" dirty="0"/>
              <a:t>Effect of switching: 	</a:t>
            </a:r>
          </a:p>
          <a:p>
            <a:endParaRPr lang="en-US" sz="2400" dirty="0"/>
          </a:p>
          <a:p>
            <a:pPr lvl="1"/>
            <a:r>
              <a:rPr lang="en-US" sz="2000" dirty="0"/>
              <a:t>the tax burden on the lower-­priced cigarettes would be increased, but the change to specific taxation would result in a reduction of the tax burden on higher priced brands.</a:t>
            </a:r>
          </a:p>
          <a:p>
            <a:pPr lvl="1"/>
            <a:r>
              <a:rPr lang="en-US" sz="2000" dirty="0"/>
              <a:t>This may have undesired effect on (1) consumer prices of premium brand and (2) competitive positions of tobacco manufacturers</a:t>
            </a:r>
            <a:r>
              <a:rPr lang="en-US" sz="2000" dirty="0" smtClean="0"/>
              <a:t>.</a:t>
            </a:r>
            <a:endParaRPr lang="en-US" sz="2000" dirty="0"/>
          </a:p>
        </p:txBody>
      </p:sp>
    </p:spTree>
    <p:extLst>
      <p:ext uri="{BB962C8B-B14F-4D97-AF65-F5344CB8AC3E}">
        <p14:creationId xmlns:p14="http://schemas.microsoft.com/office/powerpoint/2010/main" val="1188800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9E8B92-5310-4696-8306-6F7092A42ABB}"/>
              </a:ext>
            </a:extLst>
          </p:cNvPr>
          <p:cNvSpPr>
            <a:spLocks noGrp="1"/>
          </p:cNvSpPr>
          <p:nvPr>
            <p:ph type="ctrTitle"/>
          </p:nvPr>
        </p:nvSpPr>
        <p:spPr/>
        <p:txBody>
          <a:bodyPr>
            <a:normAutofit/>
          </a:bodyPr>
          <a:lstStyle/>
          <a:p>
            <a:r>
              <a:rPr lang="en-US" dirty="0" smtClean="0"/>
              <a:t>Recommendations</a:t>
            </a:r>
            <a:endParaRPr lang="en-US" dirty="0"/>
          </a:p>
        </p:txBody>
      </p:sp>
      <p:sp>
        <p:nvSpPr>
          <p:cNvPr id="3" name="Content Placeholder 2">
            <a:extLst>
              <a:ext uri="{FF2B5EF4-FFF2-40B4-BE49-F238E27FC236}">
                <a16:creationId xmlns="" xmlns:a16="http://schemas.microsoft.com/office/drawing/2014/main" id="{DC924A92-DC77-4C22-B822-D201C70C50BB}"/>
              </a:ext>
            </a:extLst>
          </p:cNvPr>
          <p:cNvSpPr>
            <a:spLocks noGrp="1"/>
          </p:cNvSpPr>
          <p:nvPr>
            <p:ph idx="1"/>
          </p:nvPr>
        </p:nvSpPr>
        <p:spPr/>
        <p:txBody>
          <a:bodyPr>
            <a:normAutofit fontScale="92500" lnSpcReduction="20000"/>
          </a:bodyPr>
          <a:lstStyle/>
          <a:p>
            <a:r>
              <a:rPr lang="en-US" sz="3000" b="1" u="sng" dirty="0"/>
              <a:t>Cigarettes</a:t>
            </a:r>
            <a:r>
              <a:rPr lang="en-US" sz="3000" b="1" u="sng" dirty="0" smtClean="0"/>
              <a:t>:</a:t>
            </a:r>
            <a:endParaRPr lang="en-US" sz="3000" dirty="0"/>
          </a:p>
          <a:p>
            <a:pPr lvl="1"/>
            <a:r>
              <a:rPr lang="en-US" dirty="0" smtClean="0"/>
              <a:t>remove </a:t>
            </a:r>
            <a:r>
              <a:rPr lang="en-US" dirty="0"/>
              <a:t>the differential tax on local and MNC brands in the lowest tax tier</a:t>
            </a:r>
          </a:p>
          <a:p>
            <a:pPr lvl="1"/>
            <a:r>
              <a:rPr lang="en-US" dirty="0" smtClean="0"/>
              <a:t>combine </a:t>
            </a:r>
            <a:r>
              <a:rPr lang="en-US" dirty="0"/>
              <a:t>the middle and top tax tiers</a:t>
            </a:r>
          </a:p>
          <a:p>
            <a:pPr lvl="1"/>
            <a:r>
              <a:rPr lang="en-US" dirty="0" smtClean="0"/>
              <a:t>set </a:t>
            </a:r>
            <a:r>
              <a:rPr lang="en-US" dirty="0"/>
              <a:t>the minimum price for the lower tier at 50 taka per 10 cigarettes</a:t>
            </a:r>
          </a:p>
          <a:p>
            <a:pPr lvl="1"/>
            <a:r>
              <a:rPr lang="en-US" dirty="0" smtClean="0"/>
              <a:t>set </a:t>
            </a:r>
            <a:r>
              <a:rPr lang="en-US" dirty="0"/>
              <a:t>the minimum price for the higher tier at 100 taka per 10 cigarettes</a:t>
            </a:r>
          </a:p>
          <a:p>
            <a:pPr lvl="1"/>
            <a:r>
              <a:rPr lang="en-US" dirty="0" smtClean="0"/>
              <a:t>raise </a:t>
            </a:r>
            <a:r>
              <a:rPr lang="en-US" dirty="0"/>
              <a:t>the ad valorem on the lower tier to 60%</a:t>
            </a:r>
          </a:p>
          <a:p>
            <a:pPr lvl="1"/>
            <a:r>
              <a:rPr lang="en-US" dirty="0" smtClean="0"/>
              <a:t>keep </a:t>
            </a:r>
            <a:r>
              <a:rPr lang="en-US" dirty="0"/>
              <a:t>the ad valorem on the higher tier at 65% (which is an increase on brands currently in the middle tier)</a:t>
            </a:r>
          </a:p>
          <a:p>
            <a:pPr lvl="1"/>
            <a:r>
              <a:rPr lang="en-US" dirty="0" smtClean="0"/>
              <a:t>add </a:t>
            </a:r>
            <a:r>
              <a:rPr lang="en-US" dirty="0"/>
              <a:t>a 5 taka/10 sticks specific tax</a:t>
            </a:r>
          </a:p>
        </p:txBody>
      </p:sp>
    </p:spTree>
    <p:extLst>
      <p:ext uri="{BB962C8B-B14F-4D97-AF65-F5344CB8AC3E}">
        <p14:creationId xmlns:p14="http://schemas.microsoft.com/office/powerpoint/2010/main" val="1033349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9E8B92-5310-4696-8306-6F7092A42ABB}"/>
              </a:ext>
            </a:extLst>
          </p:cNvPr>
          <p:cNvSpPr>
            <a:spLocks noGrp="1"/>
          </p:cNvSpPr>
          <p:nvPr>
            <p:ph type="ctrTitle"/>
          </p:nvPr>
        </p:nvSpPr>
        <p:spPr/>
        <p:txBody>
          <a:bodyPr>
            <a:normAutofit/>
          </a:bodyPr>
          <a:lstStyle/>
          <a:p>
            <a:r>
              <a:rPr lang="en-US" dirty="0" smtClean="0"/>
              <a:t>Recommendations</a:t>
            </a:r>
            <a:endParaRPr lang="en-US" dirty="0"/>
          </a:p>
        </p:txBody>
      </p:sp>
      <p:sp>
        <p:nvSpPr>
          <p:cNvPr id="3" name="Content Placeholder 2">
            <a:extLst>
              <a:ext uri="{FF2B5EF4-FFF2-40B4-BE49-F238E27FC236}">
                <a16:creationId xmlns="" xmlns:a16="http://schemas.microsoft.com/office/drawing/2014/main" id="{DC924A92-DC77-4C22-B822-D201C70C50BB}"/>
              </a:ext>
            </a:extLst>
          </p:cNvPr>
          <p:cNvSpPr>
            <a:spLocks noGrp="1"/>
          </p:cNvSpPr>
          <p:nvPr>
            <p:ph idx="1"/>
          </p:nvPr>
        </p:nvSpPr>
        <p:spPr/>
        <p:txBody>
          <a:bodyPr>
            <a:normAutofit/>
          </a:bodyPr>
          <a:lstStyle/>
          <a:p>
            <a:r>
              <a:rPr lang="en-US" sz="2800" b="1" dirty="0"/>
              <a:t>Bidis:</a:t>
            </a:r>
          </a:p>
          <a:p>
            <a:endParaRPr lang="en-US" sz="2800" dirty="0"/>
          </a:p>
          <a:p>
            <a:pPr lvl="1"/>
            <a:r>
              <a:rPr lang="en-US" dirty="0" smtClean="0"/>
              <a:t>eliminate </a:t>
            </a:r>
            <a:r>
              <a:rPr lang="en-US" dirty="0"/>
              <a:t>the distinction between filtered and non-filtered bidis</a:t>
            </a:r>
          </a:p>
          <a:p>
            <a:pPr lvl="1"/>
            <a:r>
              <a:rPr lang="en-US" dirty="0" smtClean="0"/>
              <a:t>set </a:t>
            </a:r>
            <a:r>
              <a:rPr lang="en-US" dirty="0"/>
              <a:t>the minimum price at 30 taka per pack of 25</a:t>
            </a:r>
          </a:p>
          <a:p>
            <a:pPr lvl="1"/>
            <a:r>
              <a:rPr lang="en-US" dirty="0" smtClean="0"/>
              <a:t>raise </a:t>
            </a:r>
            <a:r>
              <a:rPr lang="en-US" dirty="0"/>
              <a:t>the ad valorem tax to 45%</a:t>
            </a:r>
          </a:p>
          <a:p>
            <a:pPr lvl="1"/>
            <a:r>
              <a:rPr lang="en-US" dirty="0" smtClean="0"/>
              <a:t>add </a:t>
            </a:r>
            <a:r>
              <a:rPr lang="en-US" dirty="0"/>
              <a:t>a 6 taka per pack of 25 specific tax</a:t>
            </a:r>
          </a:p>
        </p:txBody>
      </p:sp>
    </p:spTree>
    <p:extLst>
      <p:ext uri="{BB962C8B-B14F-4D97-AF65-F5344CB8AC3E}">
        <p14:creationId xmlns:p14="http://schemas.microsoft.com/office/powerpoint/2010/main" val="1851633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9E8B92-5310-4696-8306-6F7092A42ABB}"/>
              </a:ext>
            </a:extLst>
          </p:cNvPr>
          <p:cNvSpPr>
            <a:spLocks noGrp="1"/>
          </p:cNvSpPr>
          <p:nvPr>
            <p:ph type="ctrTitle"/>
          </p:nvPr>
        </p:nvSpPr>
        <p:spPr/>
        <p:txBody>
          <a:bodyPr>
            <a:normAutofit/>
          </a:bodyPr>
          <a:lstStyle/>
          <a:p>
            <a:r>
              <a:rPr lang="en-US" dirty="0" smtClean="0"/>
              <a:t>Recommendations</a:t>
            </a:r>
            <a:endParaRPr lang="en-US" dirty="0"/>
          </a:p>
        </p:txBody>
      </p:sp>
      <p:sp>
        <p:nvSpPr>
          <p:cNvPr id="3" name="Content Placeholder 2">
            <a:extLst>
              <a:ext uri="{FF2B5EF4-FFF2-40B4-BE49-F238E27FC236}">
                <a16:creationId xmlns="" xmlns:a16="http://schemas.microsoft.com/office/drawing/2014/main" id="{DC924A92-DC77-4C22-B822-D201C70C50BB}"/>
              </a:ext>
            </a:extLst>
          </p:cNvPr>
          <p:cNvSpPr>
            <a:spLocks noGrp="1"/>
          </p:cNvSpPr>
          <p:nvPr>
            <p:ph idx="1"/>
          </p:nvPr>
        </p:nvSpPr>
        <p:spPr/>
        <p:txBody>
          <a:bodyPr>
            <a:normAutofit/>
          </a:bodyPr>
          <a:lstStyle/>
          <a:p>
            <a:r>
              <a:rPr lang="en-US" sz="2800" b="1" dirty="0" smtClean="0"/>
              <a:t>Smokeless tobacco:</a:t>
            </a:r>
            <a:endParaRPr lang="en-US" sz="2800" b="1" dirty="0"/>
          </a:p>
          <a:p>
            <a:pPr lvl="1"/>
            <a:r>
              <a:rPr lang="en-US" dirty="0" smtClean="0"/>
              <a:t>change </a:t>
            </a:r>
            <a:r>
              <a:rPr lang="en-US" dirty="0"/>
              <a:t>the tax base to the retail price</a:t>
            </a:r>
          </a:p>
          <a:p>
            <a:pPr lvl="1"/>
            <a:r>
              <a:rPr lang="en-US" dirty="0" smtClean="0"/>
              <a:t>set </a:t>
            </a:r>
            <a:r>
              <a:rPr lang="en-US" dirty="0"/>
              <a:t>a minimum retail price of 50 taka per 20 grams</a:t>
            </a:r>
          </a:p>
          <a:p>
            <a:pPr lvl="1"/>
            <a:r>
              <a:rPr lang="en-US" dirty="0" smtClean="0"/>
              <a:t>raise </a:t>
            </a:r>
            <a:r>
              <a:rPr lang="en-US" dirty="0"/>
              <a:t>the ad valorem tax to 45%</a:t>
            </a:r>
          </a:p>
          <a:p>
            <a:pPr lvl="1"/>
            <a:r>
              <a:rPr lang="en-US" dirty="0" smtClean="0"/>
              <a:t>add </a:t>
            </a:r>
            <a:r>
              <a:rPr lang="en-US" dirty="0"/>
              <a:t>a 10 taka per 20g  specific tax</a:t>
            </a:r>
          </a:p>
        </p:txBody>
      </p:sp>
    </p:spTree>
    <p:extLst>
      <p:ext uri="{BB962C8B-B14F-4D97-AF65-F5344CB8AC3E}">
        <p14:creationId xmlns:p14="http://schemas.microsoft.com/office/powerpoint/2010/main" val="618561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60648"/>
            <a:ext cx="6264696" cy="974178"/>
          </a:xfrm>
        </p:spPr>
        <p:txBody>
          <a:bodyPr/>
          <a:lstStyle/>
          <a:p>
            <a:r>
              <a:rPr lang="en-ZA" sz="3200" dirty="0"/>
              <a:t>Summary </a:t>
            </a:r>
          </a:p>
        </p:txBody>
      </p:sp>
      <p:sp>
        <p:nvSpPr>
          <p:cNvPr id="3" name="Content Placeholder 2"/>
          <p:cNvSpPr>
            <a:spLocks noGrp="1"/>
          </p:cNvSpPr>
          <p:nvPr>
            <p:ph idx="1"/>
          </p:nvPr>
        </p:nvSpPr>
        <p:spPr/>
        <p:txBody>
          <a:bodyPr>
            <a:normAutofit/>
          </a:bodyPr>
          <a:lstStyle/>
          <a:p>
            <a:r>
              <a:rPr lang="en-ZA" sz="2400" dirty="0"/>
              <a:t>The excise tax structure is as important, if not more important than the level of the excise tax</a:t>
            </a:r>
          </a:p>
          <a:p>
            <a:endParaRPr lang="en-ZA" sz="2400" dirty="0"/>
          </a:p>
          <a:p>
            <a:r>
              <a:rPr lang="en-ZA" sz="2400" dirty="0"/>
              <a:t>In a country with low excise taxes and poor excise tax structure, first clean up the structure, then raise the excise tax</a:t>
            </a:r>
          </a:p>
          <a:p>
            <a:endParaRPr lang="en-ZA" sz="2400" dirty="0"/>
          </a:p>
          <a:p>
            <a:r>
              <a:rPr lang="en-ZA" sz="2400" dirty="0"/>
              <a:t>The tobacco industry typically likes complicated tax structures</a:t>
            </a:r>
          </a:p>
          <a:p>
            <a:endParaRPr lang="en-ZA" sz="2400" dirty="0"/>
          </a:p>
          <a:p>
            <a:r>
              <a:rPr lang="en-ZA" sz="2400" dirty="0"/>
              <a:t>If the tobacco industry strongly opposes a tax structure or increase, it is usually a sign that it </a:t>
            </a:r>
            <a:r>
              <a:rPr lang="en-ZA" sz="2400" dirty="0" smtClean="0"/>
              <a:t>works!</a:t>
            </a:r>
            <a:endParaRPr lang="en-ZA" sz="2400" dirty="0"/>
          </a:p>
          <a:p>
            <a:endParaRPr lang="en-ZA" sz="2400" dirty="0"/>
          </a:p>
          <a:p>
            <a:endParaRPr lang="en-ZA" sz="2400" dirty="0"/>
          </a:p>
          <a:p>
            <a:endParaRPr lang="en-ZA" dirty="0"/>
          </a:p>
          <a:p>
            <a:endParaRPr lang="en-ZA" dirty="0"/>
          </a:p>
        </p:txBody>
      </p:sp>
    </p:spTree>
    <p:extLst>
      <p:ext uri="{BB962C8B-B14F-4D97-AF65-F5344CB8AC3E}">
        <p14:creationId xmlns:p14="http://schemas.microsoft.com/office/powerpoint/2010/main" val="199660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b="1" dirty="0"/>
              <a:t>Tobacco Use in Bangladesh </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50000"/>
                    </a14:imgEffect>
                  </a14:imgLayer>
                </a14:imgProps>
              </a:ext>
              <a:ext uri="{28A0092B-C50C-407E-A947-70E740481C1C}">
                <a14:useLocalDpi xmlns:a14="http://schemas.microsoft.com/office/drawing/2010/main" val="0"/>
              </a:ext>
            </a:extLst>
          </a:blip>
          <a:stretch>
            <a:fillRect/>
          </a:stretch>
        </p:blipFill>
        <p:spPr>
          <a:xfrm>
            <a:off x="5508104" y="663687"/>
            <a:ext cx="4367544" cy="6495321"/>
          </a:xfrm>
          <a:prstGeom prst="rect">
            <a:avLst/>
          </a:prstGeom>
        </p:spPr>
      </p:pic>
      <p:graphicFrame>
        <p:nvGraphicFramePr>
          <p:cNvPr id="5" name="Diagram 4"/>
          <p:cNvGraphicFramePr/>
          <p:nvPr>
            <p:extLst/>
          </p:nvPr>
        </p:nvGraphicFramePr>
        <p:xfrm>
          <a:off x="673224" y="1340767"/>
          <a:ext cx="7797552" cy="52425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86744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520" y="1450964"/>
            <a:ext cx="5598211" cy="4907141"/>
          </a:xfrm>
          <a:prstGeom prst="rect">
            <a:avLst/>
          </a:prstGeom>
        </p:spPr>
      </p:pic>
      <p:sp>
        <p:nvSpPr>
          <p:cNvPr id="7" name="TextBox 6"/>
          <p:cNvSpPr txBox="1"/>
          <p:nvPr/>
        </p:nvSpPr>
        <p:spPr>
          <a:xfrm>
            <a:off x="5868144" y="1556792"/>
            <a:ext cx="3168352" cy="4801314"/>
          </a:xfrm>
          <a:prstGeom prst="rect">
            <a:avLst/>
          </a:prstGeom>
          <a:solidFill>
            <a:schemeClr val="accent5">
              <a:lumMod val="40000"/>
              <a:lumOff val="60000"/>
            </a:schemeClr>
          </a:solidFill>
        </p:spPr>
        <p:txBody>
          <a:bodyPr wrap="square" rtlCol="0">
            <a:spAutoFit/>
          </a:bodyPr>
          <a:lstStyle/>
          <a:p>
            <a:pPr marL="285750" indent="-285750">
              <a:buFont typeface="Arial" panose="020B0604020202020204" pitchFamily="34" charset="0"/>
              <a:buChar char="•"/>
            </a:pPr>
            <a:r>
              <a:rPr lang="en-ZA" dirty="0" smtClean="0"/>
              <a:t>In most countries, more of the poor smoke than the rich and thus bear cigarette tax disproportionately </a:t>
            </a:r>
          </a:p>
          <a:p>
            <a:pPr marL="285750" indent="-285750">
              <a:buFont typeface="Arial" panose="020B0604020202020204" pitchFamily="34" charset="0"/>
              <a:buChar char="•"/>
            </a:pPr>
            <a:r>
              <a:rPr lang="en-ZA" dirty="0" smtClean="0"/>
              <a:t>But…</a:t>
            </a:r>
          </a:p>
          <a:p>
            <a:pPr marL="742950" lvl="1" indent="-285750">
              <a:buFont typeface="Arial" panose="020B0604020202020204" pitchFamily="34" charset="0"/>
              <a:buChar char="•"/>
            </a:pPr>
            <a:r>
              <a:rPr lang="en-ZA" b="1" dirty="0" smtClean="0"/>
              <a:t>The poor are more responsive to tax increases </a:t>
            </a:r>
          </a:p>
          <a:p>
            <a:pPr marL="742950" lvl="1" indent="-285750">
              <a:buFont typeface="Arial" panose="020B0604020202020204" pitchFamily="34" charset="0"/>
              <a:buChar char="•"/>
            </a:pPr>
            <a:r>
              <a:rPr lang="en-ZA" b="1" dirty="0" smtClean="0"/>
              <a:t>Possible to reduce net </a:t>
            </a:r>
            <a:r>
              <a:rPr lang="en-ZA" b="1" dirty="0" err="1" smtClean="0"/>
              <a:t>regressivity</a:t>
            </a:r>
            <a:r>
              <a:rPr lang="en-ZA" b="1" dirty="0" smtClean="0"/>
              <a:t> by dedicating portion of tax to smoking prevention or cessation programmes </a:t>
            </a:r>
          </a:p>
          <a:p>
            <a:pPr marL="285750" indent="-285750">
              <a:buFont typeface="Arial" panose="020B0604020202020204" pitchFamily="34" charset="0"/>
              <a:buChar char="•"/>
            </a:pPr>
            <a:r>
              <a:rPr lang="en-ZA" dirty="0" smtClean="0"/>
              <a:t>Tobacco control policies can help break the cycle of tobacco use and poverty</a:t>
            </a:r>
            <a:endParaRPr lang="en-ZA" dirty="0"/>
          </a:p>
        </p:txBody>
      </p:sp>
    </p:spTree>
    <p:extLst>
      <p:ext uri="{BB962C8B-B14F-4D97-AF65-F5344CB8AC3E}">
        <p14:creationId xmlns:p14="http://schemas.microsoft.com/office/powerpoint/2010/main" val="99541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81400"/>
            <a:ext cx="9144000" cy="1981199"/>
          </a:xfrm>
          <a:solidFill>
            <a:schemeClr val="accent6">
              <a:lumMod val="60000"/>
              <a:lumOff val="40000"/>
            </a:schemeClr>
          </a:solidFill>
        </p:spPr>
        <p:txBody>
          <a:bodyPr>
            <a:noAutofit/>
          </a:bodyPr>
          <a:lstStyle/>
          <a:p>
            <a:r>
              <a:rPr lang="en-US" sz="5400" dirty="0">
                <a:hlinkClick r:id="rId2" action="ppaction://hlinkfile"/>
              </a:rPr>
              <a:t>“Tobacco is a hindrance to achieve SDGs”</a:t>
            </a:r>
          </a:p>
        </p:txBody>
      </p:sp>
      <p:sp>
        <p:nvSpPr>
          <p:cNvPr id="3" name="Subtitle 2"/>
          <p:cNvSpPr>
            <a:spLocks noGrp="1"/>
          </p:cNvSpPr>
          <p:nvPr>
            <p:ph type="subTitle" idx="1"/>
          </p:nvPr>
        </p:nvSpPr>
        <p:spPr>
          <a:xfrm>
            <a:off x="0" y="5715000"/>
            <a:ext cx="9144000" cy="838200"/>
          </a:xfrm>
          <a:solidFill>
            <a:schemeClr val="bg1">
              <a:lumMod val="85000"/>
            </a:schemeClr>
          </a:solidFill>
        </p:spPr>
        <p:txBody>
          <a:bodyPr>
            <a:normAutofit/>
          </a:bodyPr>
          <a:lstStyle/>
          <a:p>
            <a:r>
              <a:rPr lang="en-US" dirty="0">
                <a:solidFill>
                  <a:schemeClr val="tx1"/>
                </a:solidFill>
              </a:rPr>
              <a:t>FCTC implementation is a pre-condition</a:t>
            </a:r>
          </a:p>
        </p:txBody>
      </p:sp>
      <p:pic>
        <p:nvPicPr>
          <p:cNvPr id="1026" name="Picture 2" descr="D:\D\BIG_1\CTFK Workshops\SDG and Tobacco Control_Jan 2016\Photographs\speakers_south_asian.jpg"/>
          <p:cNvPicPr>
            <a:picLocks noChangeAspect="1" noChangeArrowheads="1"/>
          </p:cNvPicPr>
          <p:nvPr/>
        </p:nvPicPr>
        <p:blipFill>
          <a:blip r:embed="rId3" cstate="print"/>
          <a:srcRect/>
          <a:stretch>
            <a:fillRect/>
          </a:stretch>
        </p:blipFill>
        <p:spPr bwMode="auto">
          <a:xfrm>
            <a:off x="3284758" y="0"/>
            <a:ext cx="5859242" cy="3581400"/>
          </a:xfrm>
          <a:prstGeom prst="rect">
            <a:avLst/>
          </a:prstGeom>
          <a:noFill/>
        </p:spPr>
      </p:pic>
      <p:sp>
        <p:nvSpPr>
          <p:cNvPr id="5" name="Rectangle 4"/>
          <p:cNvSpPr/>
          <p:nvPr/>
        </p:nvSpPr>
        <p:spPr>
          <a:xfrm>
            <a:off x="0" y="876926"/>
            <a:ext cx="3352800" cy="1446550"/>
          </a:xfrm>
          <a:prstGeom prst="rect">
            <a:avLst/>
          </a:prstGeom>
        </p:spPr>
        <p:txBody>
          <a:bodyPr wrap="square">
            <a:spAutoFit/>
          </a:bodyPr>
          <a:lstStyle/>
          <a:p>
            <a:pPr algn="ctr"/>
            <a:r>
              <a:rPr lang="en-US" sz="4400" b="1" dirty="0"/>
              <a:t>PM Statements</a:t>
            </a:r>
          </a:p>
        </p:txBody>
      </p:sp>
    </p:spTree>
    <p:extLst>
      <p:ext uri="{BB962C8B-B14F-4D97-AF65-F5344CB8AC3E}">
        <p14:creationId xmlns:p14="http://schemas.microsoft.com/office/powerpoint/2010/main" val="134465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118BF5-9E60-4F5F-943F-4FB5398FCB71}"/>
              </a:ext>
            </a:extLst>
          </p:cNvPr>
          <p:cNvSpPr>
            <a:spLocks noGrp="1"/>
          </p:cNvSpPr>
          <p:nvPr>
            <p:ph type="ctrTitle"/>
          </p:nvPr>
        </p:nvSpPr>
        <p:spPr/>
        <p:txBody>
          <a:bodyPr/>
          <a:lstStyle/>
          <a:p>
            <a:r>
              <a:rPr lang="en-US" sz="3600" dirty="0"/>
              <a:t>Rationale for tobacco tax</a:t>
            </a:r>
          </a:p>
        </p:txBody>
      </p:sp>
      <p:sp>
        <p:nvSpPr>
          <p:cNvPr id="3" name="Content Placeholder 2">
            <a:extLst>
              <a:ext uri="{FF2B5EF4-FFF2-40B4-BE49-F238E27FC236}">
                <a16:creationId xmlns="" xmlns:a16="http://schemas.microsoft.com/office/drawing/2014/main" id="{1CD4CF0A-E961-4BC3-A47E-173A9EF43AD9}"/>
              </a:ext>
            </a:extLst>
          </p:cNvPr>
          <p:cNvSpPr>
            <a:spLocks noGrp="1"/>
          </p:cNvSpPr>
          <p:nvPr>
            <p:ph idx="1"/>
          </p:nvPr>
        </p:nvSpPr>
        <p:spPr/>
        <p:txBody>
          <a:bodyPr>
            <a:normAutofit fontScale="92500" lnSpcReduction="20000"/>
          </a:bodyPr>
          <a:lstStyle/>
          <a:p>
            <a:r>
              <a:rPr lang="en-ZA" sz="3500" dirty="0"/>
              <a:t>The challenge: </a:t>
            </a:r>
            <a:r>
              <a:rPr lang="en-ZA" sz="3000" dirty="0"/>
              <a:t>Design the tax system in such a way that it will:</a:t>
            </a:r>
          </a:p>
          <a:p>
            <a:pPr lvl="1"/>
            <a:endParaRPr lang="en-ZA" sz="3000" dirty="0"/>
          </a:p>
          <a:p>
            <a:pPr lvl="1"/>
            <a:r>
              <a:rPr lang="en-ZA" sz="3000" dirty="0"/>
              <a:t>Be effective in reducing tobacco consumption and smoking prevalence, especially among the youth</a:t>
            </a:r>
          </a:p>
          <a:p>
            <a:pPr lvl="1"/>
            <a:endParaRPr lang="en-ZA" sz="3000" dirty="0"/>
          </a:p>
          <a:p>
            <a:pPr lvl="1"/>
            <a:r>
              <a:rPr lang="en-ZA" sz="3000" dirty="0"/>
              <a:t>Generate much government revenue</a:t>
            </a:r>
          </a:p>
          <a:p>
            <a:pPr lvl="1"/>
            <a:endParaRPr lang="en-ZA" sz="3000" dirty="0"/>
          </a:p>
          <a:p>
            <a:pPr lvl="1"/>
            <a:r>
              <a:rPr lang="en-ZA" sz="3000" dirty="0"/>
              <a:t>Improve public health outcomes</a:t>
            </a:r>
          </a:p>
          <a:p>
            <a:pPr lvl="1"/>
            <a:endParaRPr lang="en-ZA" sz="3000" dirty="0"/>
          </a:p>
          <a:p>
            <a:pPr lvl="1"/>
            <a:r>
              <a:rPr lang="en-ZA" sz="3000" dirty="0"/>
              <a:t>Be administratively simple</a:t>
            </a:r>
          </a:p>
          <a:p>
            <a:endParaRPr lang="en-US" dirty="0"/>
          </a:p>
        </p:txBody>
      </p:sp>
    </p:spTree>
    <p:extLst>
      <p:ext uri="{BB962C8B-B14F-4D97-AF65-F5344CB8AC3E}">
        <p14:creationId xmlns:p14="http://schemas.microsoft.com/office/powerpoint/2010/main" val="140029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DC346E-C804-486E-9B2B-880B0EB160E5}"/>
              </a:ext>
            </a:extLst>
          </p:cNvPr>
          <p:cNvSpPr>
            <a:spLocks noGrp="1"/>
          </p:cNvSpPr>
          <p:nvPr>
            <p:ph type="ctrTitle"/>
          </p:nvPr>
        </p:nvSpPr>
        <p:spPr/>
        <p:txBody>
          <a:bodyPr/>
          <a:lstStyle/>
          <a:p>
            <a:r>
              <a:rPr lang="en-US" dirty="0"/>
              <a:t>Tobacco tax types</a:t>
            </a:r>
          </a:p>
        </p:txBody>
      </p:sp>
      <p:sp>
        <p:nvSpPr>
          <p:cNvPr id="3" name="Content Placeholder 2">
            <a:extLst>
              <a:ext uri="{FF2B5EF4-FFF2-40B4-BE49-F238E27FC236}">
                <a16:creationId xmlns="" xmlns:a16="http://schemas.microsoft.com/office/drawing/2014/main" id="{54824FFB-C151-453A-AE0A-2EB397937FA2}"/>
              </a:ext>
            </a:extLst>
          </p:cNvPr>
          <p:cNvSpPr>
            <a:spLocks noGrp="1"/>
          </p:cNvSpPr>
          <p:nvPr>
            <p:ph idx="1"/>
          </p:nvPr>
        </p:nvSpPr>
        <p:spPr/>
        <p:txBody>
          <a:bodyPr>
            <a:normAutofit lnSpcReduction="10000"/>
          </a:bodyPr>
          <a:lstStyle/>
          <a:p>
            <a:pPr marL="0" indent="0">
              <a:buNone/>
            </a:pPr>
            <a:r>
              <a:rPr lang="en-US" dirty="0"/>
              <a:t>Tobacco tax types:</a:t>
            </a:r>
          </a:p>
          <a:p>
            <a:pPr marL="0" indent="0">
              <a:buNone/>
            </a:pPr>
            <a:endParaRPr lang="en-US" dirty="0"/>
          </a:p>
          <a:p>
            <a:pPr marL="514350" indent="-514350">
              <a:buFont typeface="+mj-lt"/>
              <a:buAutoNum type="arabicPeriod"/>
            </a:pPr>
            <a:r>
              <a:rPr lang="en-US" dirty="0"/>
              <a:t>Consumption taxes (indirectly placed on consumer)</a:t>
            </a:r>
          </a:p>
          <a:p>
            <a:pPr marL="914400" lvl="1" indent="-514350">
              <a:buFont typeface="+mj-lt"/>
              <a:buAutoNum type="arabicPeriod"/>
            </a:pPr>
            <a:r>
              <a:rPr lang="en-US" dirty="0"/>
              <a:t>Excise tax</a:t>
            </a:r>
          </a:p>
          <a:p>
            <a:pPr marL="914400" lvl="1" indent="-514350">
              <a:buFont typeface="+mj-lt"/>
              <a:buAutoNum type="arabicPeriod"/>
            </a:pPr>
            <a:r>
              <a:rPr lang="en-US" dirty="0"/>
              <a:t>Value added tax</a:t>
            </a:r>
          </a:p>
          <a:p>
            <a:pPr marL="914400" lvl="1" indent="-514350">
              <a:buFont typeface="+mj-lt"/>
              <a:buAutoNum type="arabicPeriod"/>
            </a:pPr>
            <a:endParaRPr lang="en-US" dirty="0"/>
          </a:p>
          <a:p>
            <a:pPr marL="514350" indent="-514350">
              <a:buFont typeface="+mj-lt"/>
              <a:buAutoNum type="arabicPeriod"/>
            </a:pPr>
            <a:r>
              <a:rPr lang="en-US" dirty="0"/>
              <a:t>Customs duties (a.k.a. tariffs) </a:t>
            </a:r>
          </a:p>
          <a:p>
            <a:pPr marL="914400" lvl="1" indent="-514350">
              <a:buFont typeface="+mj-lt"/>
              <a:buAutoNum type="arabicPeriod"/>
            </a:pPr>
            <a:r>
              <a:rPr lang="en-US" dirty="0"/>
              <a:t>Taxes levied on imports (sometimes exports)</a:t>
            </a:r>
          </a:p>
          <a:p>
            <a:pPr marL="514350" indent="-514350">
              <a:buFont typeface="+mj-lt"/>
              <a:buAutoNum type="arabicPeriod"/>
            </a:pPr>
            <a:endParaRPr lang="en-US" dirty="0"/>
          </a:p>
        </p:txBody>
      </p:sp>
    </p:spTree>
    <p:extLst>
      <p:ext uri="{BB962C8B-B14F-4D97-AF65-F5344CB8AC3E}">
        <p14:creationId xmlns:p14="http://schemas.microsoft.com/office/powerpoint/2010/main" val="252405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z="3500" dirty="0"/>
              <a:t>Introduction to excise taxes</a:t>
            </a:r>
          </a:p>
        </p:txBody>
      </p:sp>
      <p:sp>
        <p:nvSpPr>
          <p:cNvPr id="3" name="Content Placeholder 2"/>
          <p:cNvSpPr>
            <a:spLocks noGrp="1"/>
          </p:cNvSpPr>
          <p:nvPr>
            <p:ph idx="1"/>
          </p:nvPr>
        </p:nvSpPr>
        <p:spPr/>
        <p:txBody>
          <a:bodyPr>
            <a:normAutofit/>
          </a:bodyPr>
          <a:lstStyle/>
          <a:p>
            <a:pPr>
              <a:defRPr/>
            </a:pPr>
            <a:r>
              <a:rPr lang="en-ZA" sz="2400" dirty="0"/>
              <a:t>What is an excise tax?</a:t>
            </a:r>
          </a:p>
          <a:p>
            <a:pPr>
              <a:defRPr/>
            </a:pPr>
            <a:endParaRPr lang="en-ZA" sz="2400" dirty="0"/>
          </a:p>
          <a:p>
            <a:pPr lvl="1">
              <a:defRPr/>
            </a:pPr>
            <a:r>
              <a:rPr lang="en-ZA" sz="2000" dirty="0"/>
              <a:t>Indirect tax charged on sale of particular good</a:t>
            </a:r>
          </a:p>
          <a:p>
            <a:pPr lvl="1">
              <a:defRPr/>
            </a:pPr>
            <a:r>
              <a:rPr lang="en-ZA" sz="2000" dirty="0"/>
              <a:t>Government often imposes excise taxes on goods that have a high social cost, which is not taken into account by consumer </a:t>
            </a:r>
            <a:r>
              <a:rPr lang="en-ZA" sz="2000" dirty="0">
                <a:sym typeface="Wingdings" panose="05000000000000000000" pitchFamily="2" charset="2"/>
              </a:rPr>
              <a:t> Sin Taxes</a:t>
            </a:r>
            <a:r>
              <a:rPr lang="en-ZA" sz="2000" dirty="0"/>
              <a:t> </a:t>
            </a:r>
          </a:p>
          <a:p>
            <a:pPr>
              <a:defRPr/>
            </a:pPr>
            <a:endParaRPr lang="en-ZA" sz="2400" dirty="0"/>
          </a:p>
          <a:p>
            <a:pPr>
              <a:defRPr/>
            </a:pPr>
            <a:r>
              <a:rPr lang="en-ZA" sz="2400" dirty="0"/>
              <a:t>Two categories of excise tax structures:</a:t>
            </a:r>
          </a:p>
          <a:p>
            <a:pPr>
              <a:defRPr/>
            </a:pPr>
            <a:endParaRPr lang="en-ZA" sz="2400" dirty="0"/>
          </a:p>
          <a:p>
            <a:pPr lvl="1">
              <a:defRPr/>
            </a:pPr>
            <a:r>
              <a:rPr lang="en-ZA" sz="2000" dirty="0"/>
              <a:t>Ad Valorem (literally means “according to value”)</a:t>
            </a:r>
          </a:p>
          <a:p>
            <a:pPr lvl="1">
              <a:defRPr/>
            </a:pPr>
            <a:r>
              <a:rPr lang="en-ZA" sz="2000" dirty="0"/>
              <a:t>Specific</a:t>
            </a:r>
          </a:p>
        </p:txBody>
      </p:sp>
    </p:spTree>
    <p:extLst>
      <p:ext uri="{BB962C8B-B14F-4D97-AF65-F5344CB8AC3E}">
        <p14:creationId xmlns:p14="http://schemas.microsoft.com/office/powerpoint/2010/main" val="30217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 xmlns:a16="http://schemas.microsoft.com/office/drawing/2014/main" id="{FFE785D6-CE9B-4B53-BAFE-4F06EC969787}"/>
              </a:ext>
            </a:extLst>
          </p:cNvPr>
          <p:cNvSpPr>
            <a:spLocks noGrp="1"/>
          </p:cNvSpPr>
          <p:nvPr>
            <p:ph type="ctrTitle"/>
          </p:nvPr>
        </p:nvSpPr>
        <p:spPr/>
        <p:txBody>
          <a:bodyPr/>
          <a:lstStyle/>
          <a:p>
            <a:r>
              <a:rPr lang="en-US" altLang="en-US" sz="3600" dirty="0"/>
              <a:t>Specific vs. ad valorem excise tax</a:t>
            </a:r>
          </a:p>
        </p:txBody>
      </p:sp>
      <p:sp>
        <p:nvSpPr>
          <p:cNvPr id="27650" name="Content Placeholder 2">
            <a:extLst>
              <a:ext uri="{FF2B5EF4-FFF2-40B4-BE49-F238E27FC236}">
                <a16:creationId xmlns="" xmlns:a16="http://schemas.microsoft.com/office/drawing/2014/main" id="{70FEF2E6-A70C-4C2E-8BA1-0CE06D755619}"/>
              </a:ext>
            </a:extLst>
          </p:cNvPr>
          <p:cNvSpPr>
            <a:spLocks noGrp="1"/>
          </p:cNvSpPr>
          <p:nvPr>
            <p:ph idx="1"/>
          </p:nvPr>
        </p:nvSpPr>
        <p:spPr/>
        <p:txBody>
          <a:bodyPr>
            <a:normAutofit fontScale="92500" lnSpcReduction="10000"/>
          </a:bodyPr>
          <a:lstStyle/>
          <a:p>
            <a:r>
              <a:rPr lang="en-US" sz="2800" i="1" dirty="0"/>
              <a:t>Specific excise tax: </a:t>
            </a:r>
          </a:p>
          <a:p>
            <a:pPr lvl="1"/>
            <a:r>
              <a:rPr lang="en-US" sz="2400" dirty="0"/>
              <a:t>Fixed monetary amount of tax per quantity, volume, or weight of tobacco products (e.g., $1.50 per pack regardless of price or brand)</a:t>
            </a:r>
          </a:p>
          <a:p>
            <a:pPr lvl="1"/>
            <a:r>
              <a:rPr lang="en-US" sz="2400" dirty="0"/>
              <a:t>Tax base: The unit of the product</a:t>
            </a:r>
          </a:p>
          <a:p>
            <a:endParaRPr lang="en-US" sz="2800" dirty="0"/>
          </a:p>
          <a:p>
            <a:r>
              <a:rPr lang="en-US" altLang="en-US" sz="2800" i="1" dirty="0"/>
              <a:t>Ad valorem </a:t>
            </a:r>
            <a:r>
              <a:rPr lang="en-US" altLang="en-US" sz="2800" dirty="0"/>
              <a:t>taxes: </a:t>
            </a:r>
          </a:p>
          <a:p>
            <a:pPr lvl="1"/>
            <a:r>
              <a:rPr lang="en-US" altLang="en-US" sz="2400" dirty="0"/>
              <a:t>E</a:t>
            </a:r>
            <a:r>
              <a:rPr lang="en-US" sz="2400" dirty="0"/>
              <a:t>xcise tax is levied as a percentage of the price (or some definition of value) of the tobacco products.</a:t>
            </a:r>
          </a:p>
          <a:p>
            <a:pPr lvl="1"/>
            <a:r>
              <a:rPr lang="en-US" sz="2000" dirty="0"/>
              <a:t>E.g. value of the product is measured by the manufacturer’s price (e.g., 80% of the manufacturer’s price, or ex works price, or CIF value) or by the price paid by consumers (e.g., 70% of pre-tax retail price). </a:t>
            </a:r>
          </a:p>
          <a:p>
            <a:pPr lvl="1"/>
            <a:r>
              <a:rPr lang="en-US" altLang="en-US" sz="2000" dirty="0"/>
              <a:t>Tax base: The value of the product</a:t>
            </a:r>
          </a:p>
          <a:p>
            <a:endParaRPr lang="en-US" sz="2800" dirty="0"/>
          </a:p>
        </p:txBody>
      </p:sp>
    </p:spTree>
    <p:extLst>
      <p:ext uri="{BB962C8B-B14F-4D97-AF65-F5344CB8AC3E}">
        <p14:creationId xmlns:p14="http://schemas.microsoft.com/office/powerpoint/2010/main" val="3715979564"/>
      </p:ext>
    </p:extLst>
  </p:cSld>
  <p:clrMapOvr>
    <a:masterClrMapping/>
  </p:clrMapOvr>
</p:sld>
</file>

<file path=ppt/theme/theme1.xml><?xml version="1.0" encoding="utf-8"?>
<a:theme xmlns:a="http://schemas.openxmlformats.org/drawingml/2006/main" name="ETCP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ETCP template</Template>
  <TotalTime>41852</TotalTime>
  <Words>3332</Words>
  <Application>Microsoft Office PowerPoint</Application>
  <PresentationFormat>On-screen Show (4:3)</PresentationFormat>
  <Paragraphs>686</Paragraphs>
  <Slides>27</Slides>
  <Notes>16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ETCP template</vt:lpstr>
      <vt:lpstr>PowerPoint Presentation</vt:lpstr>
      <vt:lpstr>Outline of Presentation </vt:lpstr>
      <vt:lpstr>Tobacco Use in Bangladesh </vt:lpstr>
      <vt:lpstr>The Reality</vt:lpstr>
      <vt:lpstr>“Tobacco is a hindrance to achieve SDGs”</vt:lpstr>
      <vt:lpstr>Rationale for tobacco tax</vt:lpstr>
      <vt:lpstr>Tobacco tax types</vt:lpstr>
      <vt:lpstr>Introduction to excise taxes</vt:lpstr>
      <vt:lpstr>Specific vs. ad valorem excise tax</vt:lpstr>
      <vt:lpstr>Specific vs ad valorem excise tax</vt:lpstr>
      <vt:lpstr>Specific vs ad valorem excise tax</vt:lpstr>
      <vt:lpstr>Global trends</vt:lpstr>
      <vt:lpstr>Specific vs ad valorem excise tax</vt:lpstr>
      <vt:lpstr>Tax Structure Affects Tax Revenue</vt:lpstr>
      <vt:lpstr>Some case studies in tobacco tax administration: bad practices</vt:lpstr>
      <vt:lpstr>Cigarette </vt:lpstr>
      <vt:lpstr>Cigarette </vt:lpstr>
      <vt:lpstr>Bidi </vt:lpstr>
      <vt:lpstr>Bidi </vt:lpstr>
      <vt:lpstr>Smokeless tobacco (gul, jarda)</vt:lpstr>
      <vt:lpstr>Health Development Surcharge</vt:lpstr>
      <vt:lpstr>Observations</vt:lpstr>
      <vt:lpstr>Switching from ad valorem to specific</vt:lpstr>
      <vt:lpstr>Recommendations</vt:lpstr>
      <vt:lpstr>Recommendations</vt:lpstr>
      <vt:lpstr>Recommendations</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Cornelis Van Walbeek</dc:creator>
  <cp:lastModifiedBy>HP</cp:lastModifiedBy>
  <cp:revision>166</cp:revision>
  <dcterms:created xsi:type="dcterms:W3CDTF">2015-05-25T12:22:34Z</dcterms:created>
  <dcterms:modified xsi:type="dcterms:W3CDTF">2018-02-12T13:35:05Z</dcterms:modified>
</cp:coreProperties>
</file>