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7" r:id="rId5"/>
    <p:sldId id="280" r:id="rId6"/>
    <p:sldId id="287" r:id="rId7"/>
    <p:sldId id="286" r:id="rId8"/>
    <p:sldId id="295" r:id="rId9"/>
    <p:sldId id="289" r:id="rId10"/>
    <p:sldId id="292" r:id="rId11"/>
    <p:sldId id="293" r:id="rId12"/>
    <p:sldId id="288" r:id="rId13"/>
    <p:sldId id="296" r:id="rId1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7A7A"/>
    <a:srgbClr val="899650"/>
    <a:srgbClr val="C89A5E"/>
    <a:srgbClr val="5E851A"/>
    <a:srgbClr val="4E720D"/>
    <a:srgbClr val="466B00"/>
    <a:srgbClr val="466800"/>
    <a:srgbClr val="496A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644" y="-270"/>
      </p:cViewPr>
      <p:guideLst>
        <p:guide orient="horz" pos="2328"/>
        <p:guide pos="7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8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8" charset="0"/>
              </a:defRPr>
            </a:lvl1pPr>
          </a:lstStyle>
          <a:p>
            <a:pPr>
              <a:defRPr/>
            </a:pPr>
            <a:fld id="{B98CF447-2851-43C3-8BC0-51C2B99C685A}" type="datetime1">
              <a:rPr lang="fr-FR" altLang="en-US"/>
              <a:pPr>
                <a:defRPr/>
              </a:pPr>
              <a:t>11/01/2016</a:t>
            </a:fld>
            <a:endParaRPr lang="fr-FR" alt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8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8" charset="0"/>
              </a:defRPr>
            </a:lvl1pPr>
          </a:lstStyle>
          <a:p>
            <a:pPr>
              <a:defRPr/>
            </a:pPr>
            <a:fld id="{E445B1D1-A2E4-496C-9A6A-959D5B588BB9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473827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8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8" charset="0"/>
              </a:defRPr>
            </a:lvl1pPr>
          </a:lstStyle>
          <a:p>
            <a:pPr>
              <a:defRPr/>
            </a:pPr>
            <a:fld id="{D60FC090-1A71-4A56-B654-9E6F0B5873DE}" type="datetime1">
              <a:rPr lang="fr-FR" altLang="en-US"/>
              <a:pPr>
                <a:defRPr/>
              </a:pPr>
              <a:t>11/01/2016</a:t>
            </a:fld>
            <a:endParaRPr lang="fr-FR" alt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altLang="en-US" noProof="0" smtClean="0"/>
              <a:t>Cliquez pour modifier les styles du texte du masque</a:t>
            </a:r>
          </a:p>
          <a:p>
            <a:pPr lvl="1"/>
            <a:r>
              <a:rPr lang="fr-FR" altLang="en-US" noProof="0" smtClean="0"/>
              <a:t>Deuxième niveau</a:t>
            </a:r>
          </a:p>
          <a:p>
            <a:pPr lvl="2"/>
            <a:r>
              <a:rPr lang="fr-FR" altLang="en-US" noProof="0" smtClean="0"/>
              <a:t>Troisième niveau</a:t>
            </a:r>
          </a:p>
          <a:p>
            <a:pPr lvl="3"/>
            <a:r>
              <a:rPr lang="fr-FR" altLang="en-US" noProof="0" smtClean="0"/>
              <a:t>Quatrième niveau</a:t>
            </a:r>
          </a:p>
          <a:p>
            <a:pPr lvl="4"/>
            <a:r>
              <a:rPr lang="fr-FR" altLang="en-US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8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8" charset="0"/>
              </a:defRPr>
            </a:lvl1pPr>
          </a:lstStyle>
          <a:p>
            <a:pPr>
              <a:defRPr/>
            </a:pPr>
            <a:fld id="{0B36BF50-1301-4E78-ADAD-F165EE46E363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2427910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48" charset="-128"/>
            </a:endParaRPr>
          </a:p>
        </p:txBody>
      </p:sp>
      <p:sp>
        <p:nvSpPr>
          <p:cNvPr id="174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83FB47-82D9-4EBA-9D86-9AF775F49B3B}" type="slidenum">
              <a:rPr lang="fr-FR" altLang="en-US" smtClean="0"/>
              <a:pPr/>
              <a:t>1</a:t>
            </a:fld>
            <a:endParaRPr lang="fr-FR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altLang="en-US" smtClean="0">
              <a:ea typeface="ＭＳ Ｐゴシック" pitchFamily="48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A50FF9-0AD0-4D4E-A2D5-732AB800D610}" type="slidenum">
              <a:rPr lang="fr-FR" altLang="en-US" smtClean="0"/>
              <a:pPr/>
              <a:t>10</a:t>
            </a:fld>
            <a:endParaRPr lang="fr-FR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altLang="en-US" smtClean="0">
              <a:ea typeface="ＭＳ Ｐゴシック" pitchFamily="48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A50FF9-0AD0-4D4E-A2D5-732AB800D610}" type="slidenum">
              <a:rPr lang="fr-FR" altLang="en-US" smtClean="0"/>
              <a:pPr/>
              <a:t>2</a:t>
            </a:fld>
            <a:endParaRPr lang="fr-FR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altLang="en-US" smtClean="0">
              <a:ea typeface="ＭＳ Ｐゴシック" pitchFamily="48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A50FF9-0AD0-4D4E-A2D5-732AB800D610}" type="slidenum">
              <a:rPr lang="fr-FR" altLang="en-US" smtClean="0"/>
              <a:pPr/>
              <a:t>3</a:t>
            </a:fld>
            <a:endParaRPr lang="fr-FR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altLang="en-US" smtClean="0">
              <a:ea typeface="ＭＳ Ｐゴシック" pitchFamily="48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A50FF9-0AD0-4D4E-A2D5-732AB800D610}" type="slidenum">
              <a:rPr lang="fr-FR" altLang="en-US" smtClean="0"/>
              <a:pPr/>
              <a:t>4</a:t>
            </a:fld>
            <a:endParaRPr lang="fr-FR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altLang="en-US" smtClean="0">
              <a:ea typeface="ＭＳ Ｐゴシック" pitchFamily="48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A50FF9-0AD0-4D4E-A2D5-732AB800D610}" type="slidenum">
              <a:rPr lang="fr-FR" altLang="en-US" smtClean="0"/>
              <a:pPr/>
              <a:t>5</a:t>
            </a:fld>
            <a:endParaRPr lang="fr-FR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altLang="en-US" smtClean="0">
              <a:ea typeface="ＭＳ Ｐゴシック" pitchFamily="48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A50FF9-0AD0-4D4E-A2D5-732AB800D610}" type="slidenum">
              <a:rPr lang="fr-FR" altLang="en-US" smtClean="0"/>
              <a:pPr/>
              <a:t>6</a:t>
            </a:fld>
            <a:endParaRPr lang="fr-FR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altLang="en-US" smtClean="0">
              <a:ea typeface="ＭＳ Ｐゴシック" pitchFamily="48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A50FF9-0AD0-4D4E-A2D5-732AB800D610}" type="slidenum">
              <a:rPr lang="fr-FR" altLang="en-US" smtClean="0"/>
              <a:pPr/>
              <a:t>7</a:t>
            </a:fld>
            <a:endParaRPr lang="fr-FR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altLang="en-US" smtClean="0">
              <a:ea typeface="ＭＳ Ｐゴシック" pitchFamily="48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A50FF9-0AD0-4D4E-A2D5-732AB800D610}" type="slidenum">
              <a:rPr lang="fr-FR" altLang="en-US" smtClean="0"/>
              <a:pPr/>
              <a:t>8</a:t>
            </a:fld>
            <a:endParaRPr lang="fr-FR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altLang="en-US" smtClean="0">
              <a:ea typeface="ＭＳ Ｐゴシック" pitchFamily="48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A50FF9-0AD0-4D4E-A2D5-732AB800D610}" type="slidenum">
              <a:rPr lang="fr-FR" altLang="en-US" smtClean="0"/>
              <a:pPr/>
              <a:t>9</a:t>
            </a:fld>
            <a:endParaRPr lang="fr-FR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84313-4F0C-4352-95FF-95EFF9ECCC34}" type="datetime1">
              <a:rPr lang="fr-FR" altLang="en-US"/>
              <a:pPr>
                <a:defRPr/>
              </a:pPr>
              <a:t>11/01/2016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3EA44-E0A2-4502-87DE-22E713137D22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07DEB-A723-4760-B784-5A50A6988A07}" type="datetime1">
              <a:rPr lang="fr-FR" altLang="en-US"/>
              <a:pPr>
                <a:defRPr/>
              </a:pPr>
              <a:t>11/01/2016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AB81F-64B4-4AA0-9502-4B99E3745459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A04EF-6EE1-4FA3-9CC6-51F0EE4F7ABD}" type="datetime1">
              <a:rPr lang="fr-FR" altLang="en-US"/>
              <a:pPr>
                <a:defRPr/>
              </a:pPr>
              <a:t>11/01/2016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D2279-BC5B-4DD5-AA02-0E36561EB308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AA46D-8C99-4DDD-82AB-C5222905AAEE}" type="datetime1">
              <a:rPr lang="fr-FR" altLang="en-US"/>
              <a:pPr>
                <a:defRPr/>
              </a:pPr>
              <a:t>11/01/2016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B3F3E-AAB2-4894-BA5D-917D395F669D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0ADEE-B895-4B5C-8C72-7E6123294E22}" type="datetime1">
              <a:rPr lang="fr-FR" altLang="en-US"/>
              <a:pPr>
                <a:defRPr/>
              </a:pPr>
              <a:t>11/01/2016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B10E4-36B8-41B2-B061-26E47FB80A6A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07BC1-CCAA-4A8E-A013-4A5282FDF030}" type="datetime1">
              <a:rPr lang="fr-FR" altLang="en-US"/>
              <a:pPr>
                <a:defRPr/>
              </a:pPr>
              <a:t>11/01/2016</a:t>
            </a:fld>
            <a:endParaRPr lang="fr-FR" alt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3C369-4E68-4FCC-9912-36787ABBCF6E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559D-B368-47ED-8F18-7F2274F1227C}" type="datetime1">
              <a:rPr lang="fr-FR" altLang="en-US"/>
              <a:pPr>
                <a:defRPr/>
              </a:pPr>
              <a:t>11/01/2016</a:t>
            </a:fld>
            <a:endParaRPr lang="fr-FR" alt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C37CD-4C37-4834-AAB4-F9C479CC8DF2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AE064-F643-4E65-AB2C-4FD0913F79F0}" type="datetime1">
              <a:rPr lang="fr-FR" altLang="en-US"/>
              <a:pPr>
                <a:defRPr/>
              </a:pPr>
              <a:t>11/01/2016</a:t>
            </a:fld>
            <a:endParaRPr lang="fr-FR" alt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FB5A6-6F6C-4FA8-8C28-324C868E8043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DAA49-C669-42A4-BD41-250084335E54}" type="datetime1">
              <a:rPr lang="fr-FR" altLang="en-US"/>
              <a:pPr>
                <a:defRPr/>
              </a:pPr>
              <a:t>11/01/2016</a:t>
            </a:fld>
            <a:endParaRPr lang="fr-FR" alt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791DE-24B8-415D-A9B2-EDA6276B380B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22E86-AFA3-42CD-ABA6-5180C72F5674}" type="datetime1">
              <a:rPr lang="fr-FR" altLang="en-US"/>
              <a:pPr>
                <a:defRPr/>
              </a:pPr>
              <a:t>11/01/2016</a:t>
            </a:fld>
            <a:endParaRPr lang="fr-FR" alt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A4A0E-5500-44CE-9C9C-2C869B6CE4BE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7C728-2144-4301-BE15-6B4373333BA3}" type="datetime1">
              <a:rPr lang="fr-FR" altLang="en-US"/>
              <a:pPr>
                <a:defRPr/>
              </a:pPr>
              <a:t>11/01/2016</a:t>
            </a:fld>
            <a:endParaRPr lang="fr-FR" alt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EA6AA-2A03-4721-9EF6-EE76E0A2440B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48" charset="0"/>
              </a:defRPr>
            </a:lvl1pPr>
          </a:lstStyle>
          <a:p>
            <a:pPr>
              <a:defRPr/>
            </a:pPr>
            <a:fld id="{5A0EC6B5-038C-4CAF-AF4D-DC2C9FD3FEF3}" type="datetime1">
              <a:rPr lang="fr-FR" altLang="en-US"/>
              <a:pPr>
                <a:defRPr/>
              </a:pPr>
              <a:t>11/01/2016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48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48" charset="0"/>
              </a:defRPr>
            </a:lvl1pPr>
          </a:lstStyle>
          <a:p>
            <a:pPr>
              <a:defRPr/>
            </a:pPr>
            <a:fld id="{3F1A8AD3-8DE7-4327-A083-8C09A1C664AA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1357313" y="1357313"/>
            <a:ext cx="69723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>
              <a:lnSpc>
                <a:spcPct val="64000"/>
              </a:lnSpc>
              <a:spcAft>
                <a:spcPts val="1000"/>
              </a:spcAft>
            </a:pPr>
            <a:endParaRPr lang="fr-FR" altLang="en-US" sz="3600" b="1">
              <a:solidFill>
                <a:srgbClr val="FFC000"/>
              </a:solidFill>
              <a:cs typeface="Arial" charset="0"/>
            </a:endParaRPr>
          </a:p>
          <a:p>
            <a:pPr>
              <a:spcAft>
                <a:spcPts val="1000"/>
              </a:spcAft>
            </a:pPr>
            <a:endParaRPr lang="fr-FR" altLang="en-US" b="1">
              <a:solidFill>
                <a:srgbClr val="FFFFFF"/>
              </a:solidFill>
              <a:cs typeface="Arial" charset="0"/>
            </a:endParaRPr>
          </a:p>
          <a:p>
            <a:endParaRPr lang="fr-FR" altLang="en-US">
              <a:cs typeface="Arial" charset="0"/>
            </a:endParaRPr>
          </a:p>
        </p:txBody>
      </p:sp>
      <p:grpSp>
        <p:nvGrpSpPr>
          <p:cNvPr id="2051" name="Grouper 10"/>
          <p:cNvGrpSpPr>
            <a:grpSpLocks/>
          </p:cNvGrpSpPr>
          <p:nvPr/>
        </p:nvGrpSpPr>
        <p:grpSpPr bwMode="auto">
          <a:xfrm>
            <a:off x="0" y="6746875"/>
            <a:ext cx="9156700" cy="1588"/>
            <a:chOff x="0" y="6746875"/>
            <a:chExt cx="9156700" cy="1588"/>
          </a:xfrm>
        </p:grpSpPr>
        <p:cxnSp>
          <p:nvCxnSpPr>
            <p:cNvPr id="5" name="Connecteur droit 4"/>
            <p:cNvCxnSpPr/>
            <p:nvPr/>
          </p:nvCxnSpPr>
          <p:spPr bwMode="auto">
            <a:xfrm>
              <a:off x="0" y="6746875"/>
              <a:ext cx="1828800" cy="1588"/>
            </a:xfrm>
            <a:prstGeom prst="line">
              <a:avLst/>
            </a:prstGeom>
            <a:ln w="2540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5"/>
            <p:cNvCxnSpPr/>
            <p:nvPr/>
          </p:nvCxnSpPr>
          <p:spPr bwMode="auto">
            <a:xfrm>
              <a:off x="1828800" y="6746875"/>
              <a:ext cx="1828800" cy="1588"/>
            </a:xfrm>
            <a:prstGeom prst="line">
              <a:avLst/>
            </a:prstGeom>
            <a:ln w="2540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 bwMode="auto">
            <a:xfrm>
              <a:off x="3657600" y="6746875"/>
              <a:ext cx="1828800" cy="1588"/>
            </a:xfrm>
            <a:prstGeom prst="line">
              <a:avLst/>
            </a:prstGeom>
            <a:ln w="2540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 bwMode="auto">
            <a:xfrm>
              <a:off x="5486400" y="6746875"/>
              <a:ext cx="1847850" cy="1588"/>
            </a:xfrm>
            <a:prstGeom prst="line">
              <a:avLst/>
            </a:prstGeom>
            <a:ln w="2540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 bwMode="auto">
            <a:xfrm>
              <a:off x="7327900" y="6746875"/>
              <a:ext cx="1828800" cy="1588"/>
            </a:xfrm>
            <a:prstGeom prst="line">
              <a:avLst/>
            </a:prstGeom>
            <a:ln w="2540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2" name="Image 14" descr="logo-englis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725" y="0"/>
            <a:ext cx="4664075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ZoneTexte 12"/>
          <p:cNvSpPr txBox="1">
            <a:spLocks noChangeArrowheads="1"/>
          </p:cNvSpPr>
          <p:nvPr/>
        </p:nvSpPr>
        <p:spPr bwMode="auto">
          <a:xfrm>
            <a:off x="720725" y="2230944"/>
            <a:ext cx="7658100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>
            <a:spAutoFit/>
          </a:bodyPr>
          <a:lstStyle/>
          <a:p>
            <a:pPr algn="ctr"/>
            <a:r>
              <a:rPr lang="en-IN" sz="3200" dirty="0">
                <a:solidFill>
                  <a:schemeClr val="bg2"/>
                </a:solidFill>
              </a:rPr>
              <a:t>Overview of local laws and the current situation in using health development surcharge in Bangladesh</a:t>
            </a:r>
            <a:endParaRPr lang="fr-FR" altLang="en-US" sz="3200" dirty="0">
              <a:solidFill>
                <a:schemeClr val="bg2"/>
              </a:solidFill>
              <a:latin typeface="Proxima Nova Extrabld" pitchFamily="48" charset="0"/>
            </a:endParaRPr>
          </a:p>
        </p:txBody>
      </p:sp>
      <p:sp>
        <p:nvSpPr>
          <p:cNvPr id="2054" name="ZoneTexte 12"/>
          <p:cNvSpPr txBox="1">
            <a:spLocks noChangeArrowheads="1"/>
          </p:cNvSpPr>
          <p:nvPr/>
        </p:nvSpPr>
        <p:spPr bwMode="auto">
          <a:xfrm>
            <a:off x="720725" y="4305300"/>
            <a:ext cx="76581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>
            <a:spAutoFit/>
          </a:bodyPr>
          <a:lstStyle/>
          <a:p>
            <a:pPr algn="r"/>
            <a:r>
              <a:rPr lang="en-CA" dirty="0" smtClean="0">
                <a:solidFill>
                  <a:schemeClr val="bg2">
                    <a:lumMod val="50000"/>
                  </a:schemeClr>
                </a:solidFill>
              </a:rPr>
              <a:t>Syed Mahbubul </a:t>
            </a:r>
            <a:r>
              <a:rPr lang="en-CA" dirty="0" err="1" smtClean="0">
                <a:solidFill>
                  <a:schemeClr val="bg2">
                    <a:lumMod val="50000"/>
                  </a:schemeClr>
                </a:solidFill>
              </a:rPr>
              <a:t>Alam,LL.M</a:t>
            </a:r>
            <a:r>
              <a:rPr lang="en-CA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algn="r"/>
            <a:r>
              <a:rPr lang="en-CA" sz="1100" dirty="0" smtClean="0">
                <a:solidFill>
                  <a:schemeClr val="bg2">
                    <a:lumMod val="50000"/>
                  </a:schemeClr>
                </a:solidFill>
              </a:rPr>
              <a:t>Technical Consultant, The Union </a:t>
            </a:r>
            <a:endParaRPr lang="en-US" sz="11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0"/>
            <a:ext cx="149225" cy="60166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28" name="Connecteur droit 27"/>
          <p:cNvCxnSpPr/>
          <p:nvPr/>
        </p:nvCxnSpPr>
        <p:spPr>
          <a:xfrm rot="5400000" flipH="1" flipV="1">
            <a:off x="4571206" y="1447007"/>
            <a:ext cx="1587" cy="9144000"/>
          </a:xfrm>
          <a:prstGeom prst="line">
            <a:avLst/>
          </a:prstGeom>
          <a:ln w="952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0" y="0"/>
            <a:ext cx="149225" cy="812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815975"/>
            <a:ext cx="149225" cy="812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1619250"/>
            <a:ext cx="149225" cy="812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419350"/>
            <a:ext cx="149225" cy="8128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3178175"/>
            <a:ext cx="149225" cy="8128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3987800"/>
            <a:ext cx="149225" cy="812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pic>
        <p:nvPicPr>
          <p:cNvPr id="4111" name="Image 10" descr="logo-englis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" y="6086475"/>
            <a:ext cx="2805113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6375" y="6477000"/>
            <a:ext cx="8509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00400" y="2432050"/>
            <a:ext cx="2317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2">
                    <a:lumMod val="75000"/>
                  </a:schemeClr>
                </a:solidFill>
              </a:rPr>
              <a:t>Thanks </a:t>
            </a:r>
            <a:endParaRPr lang="en-GB" sz="4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18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0"/>
            <a:ext cx="149225" cy="60166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28" name="Connecteur droit 27"/>
          <p:cNvCxnSpPr/>
          <p:nvPr/>
        </p:nvCxnSpPr>
        <p:spPr>
          <a:xfrm rot="5400000" flipH="1" flipV="1">
            <a:off x="4571206" y="1447007"/>
            <a:ext cx="1587" cy="9144000"/>
          </a:xfrm>
          <a:prstGeom prst="line">
            <a:avLst/>
          </a:prstGeom>
          <a:ln w="952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0" y="0"/>
            <a:ext cx="149225" cy="812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815975"/>
            <a:ext cx="149225" cy="812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1619250"/>
            <a:ext cx="149225" cy="812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419350"/>
            <a:ext cx="149225" cy="8128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3178175"/>
            <a:ext cx="149225" cy="8128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3987800"/>
            <a:ext cx="149225" cy="812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pic>
        <p:nvPicPr>
          <p:cNvPr id="4111" name="Image 10" descr="logo-englis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" y="6086475"/>
            <a:ext cx="2805113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6375" y="6477000"/>
            <a:ext cx="8509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91570" y="641445"/>
            <a:ext cx="6782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2">
                    <a:lumMod val="75000"/>
                  </a:schemeClr>
                </a:solidFill>
              </a:rPr>
              <a:t>Health Development Surcharge </a:t>
            </a:r>
            <a:endParaRPr lang="en-GB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666465"/>
            <a:ext cx="73374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In 2014-15 financial budgets, 1% surcharges on all tobacco products is a milestone initiative of the Government of Bangladesh to protect public health. </a:t>
            </a:r>
            <a:endParaRPr lang="en-US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n-US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In 1</a:t>
            </a:r>
            <a:r>
              <a:rPr lang="en-US" sz="2400" baseline="30000" dirty="0" smtClean="0">
                <a:solidFill>
                  <a:schemeClr val="bg2">
                    <a:lumMod val="75000"/>
                  </a:schemeClr>
                </a:solidFill>
              </a:rPr>
              <a:t>st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July 2014 National Board of Revenue (NBR) pass passed rules to collect surcharge from all tobacco products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0"/>
            <a:ext cx="149225" cy="60166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28" name="Connecteur droit 27"/>
          <p:cNvCxnSpPr/>
          <p:nvPr/>
        </p:nvCxnSpPr>
        <p:spPr>
          <a:xfrm rot="5400000" flipH="1" flipV="1">
            <a:off x="4571206" y="1447007"/>
            <a:ext cx="1587" cy="9144000"/>
          </a:xfrm>
          <a:prstGeom prst="line">
            <a:avLst/>
          </a:prstGeom>
          <a:ln w="952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0" y="0"/>
            <a:ext cx="149225" cy="812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815975"/>
            <a:ext cx="149225" cy="812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1619250"/>
            <a:ext cx="149225" cy="812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419350"/>
            <a:ext cx="149225" cy="8128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3178175"/>
            <a:ext cx="149225" cy="8128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3987800"/>
            <a:ext cx="149225" cy="812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pic>
        <p:nvPicPr>
          <p:cNvPr id="4111" name="Image 10" descr="logo-englis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" y="6086475"/>
            <a:ext cx="2805113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6375" y="6477000"/>
            <a:ext cx="8509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91570" y="523587"/>
            <a:ext cx="6782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2">
                    <a:lumMod val="75000"/>
                  </a:schemeClr>
                </a:solidFill>
              </a:rPr>
              <a:t>Govt. Initiative </a:t>
            </a:r>
            <a:endParaRPr lang="en-GB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364776"/>
            <a:ext cx="73374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Ministry of Health and Family Welfare formed a committee to prepared draft proposal to use of health development surcharge.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Committee members are 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Additional Secretary, (Public Health &amp; WHO) MOH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Deputy Secretary ( WHO) MOH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Deputy Secretary,  MOPA &amp; MOCAT  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Deputy Secretary, (Budget) MOH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Representative, NCDC Line Director. 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Representative, WHO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Representative, The Union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Representation, CTFK</a:t>
            </a:r>
          </a:p>
          <a:p>
            <a:pPr lvl="1" algn="just"/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Committee reviewed 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of 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different law, policies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and formation of existing foundations in Bangladesh.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Prepared a initial draft document.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9614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0"/>
            <a:ext cx="149225" cy="60166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28" name="Connecteur droit 27"/>
          <p:cNvCxnSpPr/>
          <p:nvPr/>
        </p:nvCxnSpPr>
        <p:spPr>
          <a:xfrm rot="5400000" flipH="1" flipV="1">
            <a:off x="4571206" y="1447007"/>
            <a:ext cx="1587" cy="9144000"/>
          </a:xfrm>
          <a:prstGeom prst="line">
            <a:avLst/>
          </a:prstGeom>
          <a:ln w="952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0" y="0"/>
            <a:ext cx="149225" cy="812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815975"/>
            <a:ext cx="149225" cy="812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1619250"/>
            <a:ext cx="149225" cy="812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419350"/>
            <a:ext cx="149225" cy="8128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3178175"/>
            <a:ext cx="149225" cy="8128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3987800"/>
            <a:ext cx="149225" cy="812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pic>
        <p:nvPicPr>
          <p:cNvPr id="4111" name="Image 10" descr="logo-englis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" y="6086475"/>
            <a:ext cx="2805113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6375" y="6477000"/>
            <a:ext cx="8509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91570" y="523587"/>
            <a:ext cx="7178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Capacity 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Building</a:t>
            </a:r>
            <a:endParaRPr lang="en-GB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1569" y="1323833"/>
            <a:ext cx="74602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Around 210 NGOs’ representative are highly orientated about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the Sustainable funning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issues during the 7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Divisional workshops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organized by WBB Trust </a:t>
            </a:r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Organize National Level Conference on Sustainable Funding. </a:t>
            </a:r>
            <a:endParaRPr lang="en-GB" dirty="0">
              <a:solidFill>
                <a:schemeClr val="bg2">
                  <a:lumMod val="75000"/>
                </a:schemeClr>
              </a:solidFill>
            </a:endParaRPr>
          </a:p>
          <a:p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931" y="3736428"/>
            <a:ext cx="3679348" cy="21598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69" y="3736428"/>
            <a:ext cx="3437824" cy="217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05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0"/>
            <a:ext cx="149225" cy="60166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28" name="Connecteur droit 27"/>
          <p:cNvCxnSpPr/>
          <p:nvPr/>
        </p:nvCxnSpPr>
        <p:spPr>
          <a:xfrm rot="5400000" flipH="1" flipV="1">
            <a:off x="4571206" y="1447007"/>
            <a:ext cx="1587" cy="9144000"/>
          </a:xfrm>
          <a:prstGeom prst="line">
            <a:avLst/>
          </a:prstGeom>
          <a:ln w="952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0" y="0"/>
            <a:ext cx="149225" cy="812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815975"/>
            <a:ext cx="149225" cy="812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1619250"/>
            <a:ext cx="149225" cy="812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419350"/>
            <a:ext cx="149225" cy="8128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3178175"/>
            <a:ext cx="149225" cy="8128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3987800"/>
            <a:ext cx="149225" cy="812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pic>
        <p:nvPicPr>
          <p:cNvPr id="4111" name="Image 10" descr="logo-englis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" y="6086475"/>
            <a:ext cx="2805113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6375" y="6477000"/>
            <a:ext cx="8509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chemeClr val="bg2">
                    <a:lumMod val="75000"/>
                  </a:schemeClr>
                </a:solidFill>
              </a:rPr>
              <a:t>Public  Support Campaign </a:t>
            </a:r>
            <a:endParaRPr lang="en-GB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During WNTD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2015,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over 60 organizations organized various programs and demanded to establish a Health Promotion Foundation to ensure sustainable funding for TC. </a:t>
            </a:r>
          </a:p>
          <a:p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003933"/>
            <a:ext cx="4020207" cy="25923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35" y="3008312"/>
            <a:ext cx="4039912" cy="258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76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0"/>
            <a:ext cx="149225" cy="60166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28" name="Connecteur droit 27"/>
          <p:cNvCxnSpPr/>
          <p:nvPr/>
        </p:nvCxnSpPr>
        <p:spPr>
          <a:xfrm rot="5400000" flipH="1" flipV="1">
            <a:off x="4571206" y="1447007"/>
            <a:ext cx="1587" cy="9144000"/>
          </a:xfrm>
          <a:prstGeom prst="line">
            <a:avLst/>
          </a:prstGeom>
          <a:ln w="952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0" y="0"/>
            <a:ext cx="149225" cy="812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815975"/>
            <a:ext cx="149225" cy="812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1619250"/>
            <a:ext cx="149225" cy="812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419350"/>
            <a:ext cx="149225" cy="8128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3178175"/>
            <a:ext cx="149225" cy="8128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3987800"/>
            <a:ext cx="149225" cy="812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pic>
        <p:nvPicPr>
          <p:cNvPr id="4111" name="Image 10" descr="logo-englis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" y="6086475"/>
            <a:ext cx="2805113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6375" y="6477000"/>
            <a:ext cx="8509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91570" y="523587"/>
            <a:ext cx="7178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</a:rPr>
              <a:t>Sensitize Policy Makers </a:t>
            </a:r>
            <a:endParaRPr lang="en-GB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1569" y="1323833"/>
            <a:ext cx="7460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Parliamentary members and policy makers has sensitized about sustainable funding issues </a:t>
            </a:r>
            <a:endParaRPr lang="en-GB" dirty="0">
              <a:solidFill>
                <a:schemeClr val="bg2">
                  <a:lumMod val="75000"/>
                </a:schemeClr>
              </a:solidFill>
            </a:endParaRPr>
          </a:p>
          <a:p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24" y="2355992"/>
            <a:ext cx="4098173" cy="27732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55" y="2318846"/>
            <a:ext cx="4053891" cy="281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52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0"/>
            <a:ext cx="149225" cy="60166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28" name="Connecteur droit 27"/>
          <p:cNvCxnSpPr/>
          <p:nvPr/>
        </p:nvCxnSpPr>
        <p:spPr>
          <a:xfrm rot="5400000" flipH="1" flipV="1">
            <a:off x="4571206" y="1447007"/>
            <a:ext cx="1587" cy="9144000"/>
          </a:xfrm>
          <a:prstGeom prst="line">
            <a:avLst/>
          </a:prstGeom>
          <a:ln w="952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0" y="0"/>
            <a:ext cx="149225" cy="812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815975"/>
            <a:ext cx="149225" cy="812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1619250"/>
            <a:ext cx="149225" cy="812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419350"/>
            <a:ext cx="149225" cy="8128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3178175"/>
            <a:ext cx="149225" cy="8128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3987800"/>
            <a:ext cx="149225" cy="812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pic>
        <p:nvPicPr>
          <p:cNvPr id="4111" name="Image 10" descr="logo-englis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" y="6086475"/>
            <a:ext cx="2805113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6375" y="6477000"/>
            <a:ext cx="8509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z="4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</a:rPr>
              <a:t>Govt. Institution </a:t>
            </a:r>
            <a:endParaRPr lang="en-GB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2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7" y="2007608"/>
            <a:ext cx="3862553" cy="2811031"/>
          </a:xfrm>
        </p:spPr>
      </p:pic>
      <p:sp>
        <p:nvSpPr>
          <p:cNvPr id="27" name="Rectangle 26"/>
          <p:cNvSpPr/>
          <p:nvPr/>
        </p:nvSpPr>
        <p:spPr>
          <a:xfrm>
            <a:off x="791569" y="1323833"/>
            <a:ext cx="7460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Sharing meeting with government organizations </a:t>
            </a:r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395" y="2025649"/>
            <a:ext cx="3699934" cy="277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91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0"/>
            <a:ext cx="149225" cy="60166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28" name="Connecteur droit 27"/>
          <p:cNvCxnSpPr/>
          <p:nvPr/>
        </p:nvCxnSpPr>
        <p:spPr>
          <a:xfrm rot="5400000" flipH="1" flipV="1">
            <a:off x="4571206" y="1447007"/>
            <a:ext cx="1587" cy="9144000"/>
          </a:xfrm>
          <a:prstGeom prst="line">
            <a:avLst/>
          </a:prstGeom>
          <a:ln w="952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0" y="0"/>
            <a:ext cx="149225" cy="812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815975"/>
            <a:ext cx="149225" cy="812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1619250"/>
            <a:ext cx="149225" cy="812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419350"/>
            <a:ext cx="149225" cy="8128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3178175"/>
            <a:ext cx="149225" cy="8128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3987800"/>
            <a:ext cx="149225" cy="812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pic>
        <p:nvPicPr>
          <p:cNvPr id="4111" name="Image 10" descr="logo-englis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" y="6086475"/>
            <a:ext cx="2805113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6375" y="6477000"/>
            <a:ext cx="8509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z="4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3600" b="1" dirty="0">
                <a:solidFill>
                  <a:schemeClr val="bg2">
                    <a:lumMod val="75000"/>
                  </a:schemeClr>
                </a:solidFill>
              </a:rPr>
              <a:t>CSO </a:t>
            </a: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</a:rPr>
              <a:t>and Academy </a:t>
            </a:r>
            <a:endParaRPr lang="en-GB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9" name="Content Placeholder 4"/>
          <p:cNvSpPr>
            <a:spLocks noGrp="1"/>
          </p:cNvSpPr>
          <p:nvPr>
            <p:ph idx="1"/>
          </p:nvPr>
        </p:nvSpPr>
        <p:spPr>
          <a:xfrm>
            <a:off x="447675" y="1490663"/>
            <a:ext cx="8229600" cy="2371890"/>
          </a:xfrm>
        </p:spPr>
        <p:txBody>
          <a:bodyPr/>
          <a:lstStyle/>
          <a:p>
            <a:r>
              <a:rPr lang="en-GB" sz="2400" dirty="0" smtClean="0">
                <a:solidFill>
                  <a:schemeClr val="bg2">
                    <a:lumMod val="75000"/>
                  </a:schemeClr>
                </a:solidFill>
              </a:rPr>
              <a:t>Leading CSO such as POBA, BAPA, Public Health Foundation support to establish a institute for sustainable funding. </a:t>
            </a:r>
          </a:p>
          <a:p>
            <a:pPr marL="0" indent="0">
              <a:buNone/>
            </a:pPr>
            <a:endParaRPr lang="en-GB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GB" sz="2400" dirty="0" smtClean="0">
                <a:solidFill>
                  <a:schemeClr val="bg2">
                    <a:lumMod val="75000"/>
                  </a:schemeClr>
                </a:solidFill>
              </a:rPr>
              <a:t>Bangladesh University and Health Science and Dhaka International University actively working on HPF issue. </a:t>
            </a:r>
          </a:p>
          <a:p>
            <a:pPr marL="0" indent="0">
              <a:buNone/>
            </a:pPr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35" y="3751261"/>
            <a:ext cx="3484178" cy="209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52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0"/>
            <a:ext cx="149225" cy="60166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28" name="Connecteur droit 27"/>
          <p:cNvCxnSpPr/>
          <p:nvPr/>
        </p:nvCxnSpPr>
        <p:spPr>
          <a:xfrm rot="5400000" flipH="1" flipV="1">
            <a:off x="4571206" y="1447007"/>
            <a:ext cx="1587" cy="9144000"/>
          </a:xfrm>
          <a:prstGeom prst="line">
            <a:avLst/>
          </a:prstGeom>
          <a:ln w="952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0" y="0"/>
            <a:ext cx="149225" cy="812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815975"/>
            <a:ext cx="149225" cy="812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1619250"/>
            <a:ext cx="149225" cy="812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419350"/>
            <a:ext cx="149225" cy="8128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3178175"/>
            <a:ext cx="149225" cy="8128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3987800"/>
            <a:ext cx="149225" cy="812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pic>
        <p:nvPicPr>
          <p:cNvPr id="4111" name="Image 10" descr="logo-englis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" y="6086475"/>
            <a:ext cx="2805113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6375" y="6477000"/>
            <a:ext cx="8509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91570" y="523587"/>
            <a:ext cx="7178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75000"/>
                  </a:schemeClr>
                </a:solidFill>
              </a:rPr>
              <a:t>Media Work </a:t>
            </a:r>
            <a:endParaRPr lang="en-GB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HP\Pictures\med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48" y="1746913"/>
            <a:ext cx="7812977" cy="310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634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e 3">
      <a:dk1>
        <a:sysClr val="windowText" lastClr="000000"/>
      </a:dk1>
      <a:lt1>
        <a:sysClr val="window" lastClr="FFFFFF"/>
      </a:lt1>
      <a:dk2>
        <a:srgbClr val="194983"/>
      </a:dk2>
      <a:lt2>
        <a:srgbClr val="005EA8"/>
      </a:lt2>
      <a:accent1>
        <a:srgbClr val="69942F"/>
      </a:accent1>
      <a:accent2>
        <a:srgbClr val="52B4CD"/>
      </a:accent2>
      <a:accent3>
        <a:srgbClr val="DAAB56"/>
      </a:accent3>
      <a:accent4>
        <a:srgbClr val="CA0000"/>
      </a:accent4>
      <a:accent5>
        <a:srgbClr val="FFC508"/>
      </a:accent5>
      <a:accent6>
        <a:srgbClr val="738994"/>
      </a:accent6>
      <a:hlink>
        <a:srgbClr val="194983"/>
      </a:hlink>
      <a:folHlink>
        <a:srgbClr val="73899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6F11622FC91F459508F57CAE8E9BD0" ma:contentTypeVersion="1" ma:contentTypeDescription="Create a new document." ma:contentTypeScope="" ma:versionID="b81e39306cf8b7655459b5805e79ab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57a4e78875b22ab60704b92d752ba9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0F3ABE11-94EC-46CA-9587-17CF2F4C03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DEAC559-5568-4FE4-A182-86B8988C56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0F7743-C82F-4801-86B3-FF4DA952E53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Aspect.thmx</Template>
  <TotalTime>3088</TotalTime>
  <Words>300</Words>
  <Application>Microsoft Office PowerPoint</Application>
  <PresentationFormat>On-screen Show (4:3)</PresentationFormat>
  <Paragraphs>49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Thème Office</vt:lpstr>
      <vt:lpstr>PowerPoint Presentation</vt:lpstr>
      <vt:lpstr>PowerPoint Presentation</vt:lpstr>
      <vt:lpstr>PowerPoint Presentation</vt:lpstr>
      <vt:lpstr>PowerPoint Presentation</vt:lpstr>
      <vt:lpstr>Public  Support Campaign </vt:lpstr>
      <vt:lpstr>PowerPoint Presentation</vt:lpstr>
      <vt:lpstr> Govt. Institution </vt:lpstr>
      <vt:lpstr> CSO and Academy </vt:lpstr>
      <vt:lpstr>PowerPoint Presentation</vt:lpstr>
      <vt:lpstr>PowerPoint Presentation</vt:lpstr>
    </vt:vector>
  </TitlesOfParts>
  <Company>The Union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Threats to Lung Health</dc:title>
  <dc:creator>Roxanne Van Gelder</dc:creator>
  <cp:lastModifiedBy>HP</cp:lastModifiedBy>
  <cp:revision>246</cp:revision>
  <dcterms:created xsi:type="dcterms:W3CDTF">2014-10-08T05:26:21Z</dcterms:created>
  <dcterms:modified xsi:type="dcterms:W3CDTF">2016-01-11T19:18:48Z</dcterms:modified>
</cp:coreProperties>
</file>